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9" r:id="rId2"/>
    <p:sldId id="256" r:id="rId3"/>
    <p:sldId id="257" r:id="rId4"/>
    <p:sldId id="258" r:id="rId5"/>
    <p:sldId id="268" r:id="rId6"/>
    <p:sldId id="261" r:id="rId7"/>
    <p:sldId id="262" r:id="rId8"/>
    <p:sldId id="264" r:id="rId9"/>
    <p:sldId id="265" r:id="rId10"/>
    <p:sldId id="269" r:id="rId11"/>
    <p:sldId id="270" r:id="rId12"/>
    <p:sldId id="271" r:id="rId13"/>
    <p:sldId id="267" r:id="rId14"/>
    <p:sldId id="260" r:id="rId15"/>
  </p:sldIdLst>
  <p:sldSz cx="10080625" cy="755967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31"/>
  </p:normalViewPr>
  <p:slideViewPr>
    <p:cSldViewPr showGuides="1">
      <p:cViewPr varScale="1">
        <p:scale>
          <a:sx n="71" d="100"/>
          <a:sy n="71" d="100"/>
        </p:scale>
        <p:origin x="1579" y="53"/>
      </p:cViewPr>
      <p:guideLst>
        <p:guide orient="horz" pos="2160"/>
        <p:guide pos="2873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/>
          <a:p>
            <a:pPr lvl="0" algn="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‹#›</a:t>
            </a:fld>
            <a:endParaRPr lang="en-IN" altLang="en-US" sz="14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10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56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11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765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12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969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70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13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174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14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379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2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921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2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3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126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4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5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6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7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6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8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150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9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35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7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4" name="Straight Connector 2"/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29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3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31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427B0-8FC6-4ABB-88C6-C95A8086C886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0AD595-B454-4157-AB89-D90E76F418A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430060-387E-455A-B5D8-26A850C28265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3555" rtl="0" eaLnBrk="0" fontAlgn="base" latinLnBrk="0" hangingPunct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None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0CD2C-AB12-4F73-B65D-BD37367F4F7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4/15/2024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en-US" dirty="0">
                <a:latin typeface="Trebuchet MS" panose="020B0603020202020204" pitchFamily="34" charset="0"/>
              </a:rPr>
              <a:t>‹#›</a:t>
            </a:fld>
            <a:endParaRPr lang="en-US" altLang="en-US" dirty="0"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50355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880" indent="-3143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9205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403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General Guidelines for Presentation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30530" marR="0" lvl="0" indent="-32258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Slides should not be too heavy with content.  Better to create point wise.</a:t>
            </a:r>
          </a:p>
          <a:p>
            <a:pPr marL="430530" marR="0" lvl="0" indent="-32258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If you require more than one slide for any point, right click on that point slide then select duplicate slide and modify the duplicated slide.</a:t>
            </a:r>
          </a:p>
          <a:p>
            <a:pPr marL="430530" marR="0" lvl="0" indent="-32258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Diagrams must be aligned at centre and clearly visible with caption.</a:t>
            </a:r>
          </a:p>
          <a:p>
            <a:pPr marL="430530" marR="0" lvl="0" indent="-32258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All the mentioned fonts, font size, title content, etc should not change and strictly as per the given format and guidelines.</a:t>
            </a:r>
          </a:p>
          <a:p>
            <a:pPr marL="430530" marR="0" lvl="0" indent="-32258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DejaVu Sans" charset="0"/>
            </a:endParaRPr>
          </a:p>
          <a:p>
            <a:pPr marL="431800" marR="0" lvl="0" indent="-32258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7. Hardware and Software Requirement</a:t>
            </a:r>
          </a:p>
        </p:txBody>
      </p:sp>
      <p:sp>
        <p:nvSpPr>
          <p:cNvPr id="24579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565150" indent="-457200" defTabSz="457200" eaLnBrk="1" hangingPunct="1">
              <a:lnSpc>
                <a:spcPct val="93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Raspberry Pi Pico</a:t>
            </a:r>
          </a:p>
          <a:p>
            <a:pPr marL="565150" indent="-457200" defTabSz="457200" eaLnBrk="1" hangingPunct="1">
              <a:lnSpc>
                <a:spcPct val="93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Ultrasonic Sensor</a:t>
            </a:r>
          </a:p>
          <a:p>
            <a:pPr marL="565150" indent="-457200" defTabSz="457200" eaLnBrk="1" hangingPunct="1">
              <a:lnSpc>
                <a:spcPct val="93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Breadboard</a:t>
            </a:r>
          </a:p>
          <a:p>
            <a:pPr marL="565150" indent="-457200" defTabSz="457200" eaLnBrk="1" hangingPunct="1">
              <a:lnSpc>
                <a:spcPct val="93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Motor Driver</a:t>
            </a:r>
          </a:p>
          <a:p>
            <a:pPr marL="565150" indent="-457200" defTabSz="457200" eaLnBrk="1" hangingPunct="1">
              <a:lnSpc>
                <a:spcPct val="93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Servo Motor</a:t>
            </a:r>
          </a:p>
          <a:p>
            <a:pPr marL="565150" indent="-457200" defTabSz="457200" eaLnBrk="1" hangingPunct="1">
              <a:lnSpc>
                <a:spcPct val="93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Bo Motor</a:t>
            </a:r>
          </a:p>
          <a:p>
            <a:pPr marL="565150" indent="-457200" defTabSz="457200" eaLnBrk="1" hangingPunct="1">
              <a:lnSpc>
                <a:spcPct val="93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65mm Wheels</a:t>
            </a:r>
          </a:p>
          <a:p>
            <a:pPr marL="565150" indent="-457200" defTabSz="457200" eaLnBrk="1" hangingPunct="1">
              <a:lnSpc>
                <a:spcPct val="93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3.7V Battery</a:t>
            </a:r>
          </a:p>
          <a:p>
            <a:pPr marL="565150" indent="-457200" defTabSz="457200" eaLnBrk="1" hangingPunct="1">
              <a:lnSpc>
                <a:spcPct val="93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Switch</a:t>
            </a:r>
          </a:p>
          <a:p>
            <a:pPr marL="565150" indent="-457200" defTabSz="457200" eaLnBrk="1" hangingPunct="1">
              <a:lnSpc>
                <a:spcPct val="93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Jumper Wires</a:t>
            </a:r>
          </a:p>
          <a:p>
            <a:pPr marL="565150" indent="-457200" defTabSz="457200" eaLnBrk="1" hangingPunct="1">
              <a:lnSpc>
                <a:spcPct val="93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8. Project Timeline</a:t>
            </a:r>
          </a:p>
        </p:txBody>
      </p:sp>
      <p:sp>
        <p:nvSpPr>
          <p:cNvPr id="26627" name="Rectangle 2"/>
          <p:cNvSpPr/>
          <p:nvPr/>
        </p:nvSpPr>
        <p:spPr>
          <a:xfrm>
            <a:off x="503555" y="1406525"/>
            <a:ext cx="9070975" cy="570166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11664"/>
              </p:ext>
            </p:extLst>
          </p:nvPr>
        </p:nvGraphicFramePr>
        <p:xfrm>
          <a:off x="1295400" y="1776730"/>
          <a:ext cx="7503160" cy="4957445"/>
        </p:xfrm>
        <a:graphic>
          <a:graphicData uri="http://schemas.openxmlformats.org/drawingml/2006/table">
            <a:tbl>
              <a:tblPr/>
              <a:tblGrid>
                <a:gridCol w="70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39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800" b="1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IN" altLang="en-US" sz="1800" b="1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  <a:r>
                        <a:rPr lang="en-US" sz="1800" b="1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Sr No.</a:t>
                      </a:r>
                      <a:endParaRPr lang="en-US" sz="1800" b="1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800" b="1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Group Members</a:t>
                      </a:r>
                      <a:endParaRPr lang="en-US" sz="1800" b="1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800" b="1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Time Duration</a:t>
                      </a:r>
                      <a:endParaRPr lang="en-US" sz="1800" b="1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Work to be Done</a:t>
                      </a:r>
                      <a:endParaRPr lang="en-US" sz="1800" b="1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8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1</a:t>
                      </a:r>
                      <a:endParaRPr lang="en-US" sz="1800" b="0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800" b="0" dirty="0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800" b="0" dirty="0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800" b="0" dirty="0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800" b="0" dirty="0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800" b="0" dirty="0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 </a:t>
                      </a:r>
                      <a:r>
                        <a:rPr lang="en-US" sz="1800" b="0" dirty="0" err="1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Yatish</a:t>
                      </a:r>
                      <a:r>
                        <a:rPr lang="en-US" sz="1800" b="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Gharat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Anurag Gupta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Praniv Warungshe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6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6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6" charset="0"/>
                        </a:rPr>
                        <a:t> </a:t>
                      </a:r>
                      <a:endParaRPr lang="en-US" sz="1800" b="0" dirty="0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800" b="0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3</a:t>
                      </a:r>
                      <a:r>
                        <a:rPr lang="en-US" sz="1800" b="0" baseline="300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rd</a:t>
                      </a:r>
                      <a:r>
                        <a:rPr lang="en-IN" altLang="en-US" sz="1800" b="0" baseline="300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and 4</a:t>
                      </a:r>
                      <a:r>
                        <a:rPr lang="en-US" sz="1800" b="0" baseline="300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th</a:t>
                      </a:r>
                      <a:r>
                        <a:rPr lang="en-IN" altLang="en-US" sz="1800" b="0" baseline="300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week of January</a:t>
                      </a:r>
                      <a:endParaRPr lang="en-US" sz="1800" b="0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Topic finalization and requirement gathering</a:t>
                      </a:r>
                      <a:endParaRPr lang="en-US" sz="1800" b="0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</a:t>
                      </a:r>
                      <a:endParaRPr lang="en-US" sz="1800" b="0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800" b="0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1</a:t>
                      </a:r>
                      <a:r>
                        <a:rPr lang="en-US" sz="1800" b="0" baseline="300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st</a:t>
                      </a:r>
                      <a:r>
                        <a:rPr lang="en-IN" altLang="en-US" sz="1800" b="0" baseline="300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and 2</a:t>
                      </a:r>
                      <a:r>
                        <a:rPr lang="en-US" sz="1800" b="0" baseline="300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nd </a:t>
                      </a:r>
                      <a:r>
                        <a:rPr lang="en-IN" altLang="en-US" sz="1800" b="0" baseline="300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week of February</a:t>
                      </a:r>
                      <a:endParaRPr lang="en-US" sz="1800" b="0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Implementing the circuit design on software</a:t>
                      </a:r>
                      <a:endParaRPr lang="en-US" sz="1800" b="0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8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3</a:t>
                      </a:r>
                      <a:endParaRPr lang="en-US" sz="1800" b="0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End of February and 1</a:t>
                      </a:r>
                      <a:r>
                        <a:rPr lang="en-US" sz="1800" b="0" baseline="300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st</a:t>
                      </a:r>
                      <a:r>
                        <a:rPr lang="en-IN" altLang="en-US" sz="1800" b="0" baseline="300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week of February</a:t>
                      </a:r>
                      <a:endParaRPr lang="en-US" sz="1800" b="0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800" b="0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Connecting the components</a:t>
                      </a:r>
                      <a:endParaRPr lang="en-US" sz="1800" b="0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8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4</a:t>
                      </a:r>
                      <a:endParaRPr lang="en-US" sz="1800" b="0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By the end of March</a:t>
                      </a:r>
                      <a:endParaRPr lang="en-US" sz="1800" b="0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Final testing and resolving issues(if any)</a:t>
                      </a:r>
                      <a:endParaRPr lang="en-US" sz="1800" b="0" dirty="0">
                        <a:latin typeface="Times New Roman" panose="02020603050405020304" pitchFamily="16" charset="0"/>
                        <a:ea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9. Conclusion</a:t>
            </a:r>
          </a:p>
        </p:txBody>
      </p:sp>
      <p:sp>
        <p:nvSpPr>
          <p:cNvPr id="28675" name="Rectangle 2"/>
          <p:cNvSpPr/>
          <p:nvPr/>
        </p:nvSpPr>
        <p:spPr>
          <a:xfrm>
            <a:off x="503555" y="1564005"/>
            <a:ext cx="888428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565150" indent="-457200" algn="just" defTabSz="457200" eaLnBrk="1" hangingPunct="1">
              <a:lnSpc>
                <a:spcPct val="150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Successfully integrates obstacle avoidance capabilities to create a versatile navigation system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.</a:t>
            </a:r>
          </a:p>
          <a:p>
            <a:pPr marL="565150" indent="-457200" algn="just" defTabSz="457200" eaLnBrk="1" hangingPunct="1">
              <a:lnSpc>
                <a:spcPct val="150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Utilizes ultrasonic sensors for robust navigation.</a:t>
            </a:r>
          </a:p>
          <a:p>
            <a:pPr marL="565150" indent="-457200" algn="just" defTabSz="457200" eaLnBrk="1" hangingPunct="1">
              <a:lnSpc>
                <a:spcPct val="150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Demonstrates seamless synergy between hardware and software.</a:t>
            </a:r>
          </a:p>
          <a:p>
            <a:pPr marL="565150" indent="-457200" algn="just" defTabSz="457200" eaLnBrk="1" hangingPunct="1">
              <a:lnSpc>
                <a:spcPct val="150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Can offer practical applications in logistics, healthcare and agriculture.</a:t>
            </a:r>
          </a:p>
          <a:p>
            <a:pPr marL="565150" indent="-457200" algn="just" defTabSz="457200" eaLnBrk="1" hangingPunct="1">
              <a:lnSpc>
                <a:spcPct val="150000"/>
              </a:lnSpc>
              <a:spcAft>
                <a:spcPts val="1415"/>
              </a:spcAft>
              <a:buAutoNum type="arabicPeriod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Presents a promising solution for autonomous navigation tasks.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301625"/>
            <a:ext cx="9070975" cy="9626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References</a:t>
            </a:r>
          </a:p>
        </p:txBody>
      </p:sp>
      <p:sp>
        <p:nvSpPr>
          <p:cNvPr id="30723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5955" y="1186815"/>
            <a:ext cx="9070975" cy="572389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[1] Aamir Attar, Aadil Ansari, Abhishek Desai, Shahid Khan, Dipashri Sonawale, “Line Follower and Obstacle Avoidance bot using Arduino”, International Journal of Advanced Computational Engineering and Networking, vol. 5, pp. 18-21, 2017.</a:t>
            </a:r>
          </a:p>
          <a:p>
            <a:pPr marL="10922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[2] Kumaresan P,Priya.G,Kavitha B R, Ramya G and M.Lawanyashri, “A Line Following Robot for Hospital Management”, International Journal of Pure and Applied Mathematics, vol. 116, 2017.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Thank You...!!</a:t>
            </a:r>
            <a:endParaRPr lang="en-IN" altLang="en-US" sz="36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Obstacle Avoidance Car</a:t>
            </a: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Project Guide:- Ms. Charul Singh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23850"/>
            <a:ext cx="8137525" cy="11509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906061848"/>
              </p:ext>
            </p:extLst>
          </p:nvPr>
        </p:nvGraphicFramePr>
        <p:xfrm>
          <a:off x="2432685" y="3275965"/>
          <a:ext cx="5215890" cy="22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3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Group Member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Moodle 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Yatish</a:t>
                      </a:r>
                      <a:r>
                        <a:rPr lang="en-I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 Gharat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21104050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Anurag Gupta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21104109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Praniv Warungshe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21104031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Contents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534988" y="1474788"/>
            <a:ext cx="9323387" cy="557847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Introduction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Problem Statement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Objectives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Scope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State Diagram/Workflow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Circuit Diagram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Hardware and Software Requirement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Project Timeline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Conclusion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References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301625"/>
            <a:ext cx="9070975" cy="9753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1. Introduction</a:t>
            </a:r>
          </a:p>
        </p:txBody>
      </p:sp>
      <p:sp>
        <p:nvSpPr>
          <p:cNvPr id="12291" name="Rectangle 2"/>
          <p:cNvSpPr/>
          <p:nvPr/>
        </p:nvSpPr>
        <p:spPr>
          <a:xfrm>
            <a:off x="503555" y="1219835"/>
            <a:ext cx="9070975" cy="610425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Problem Identified : </a:t>
            </a: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Navigating through environments while avoiding obstacles presents significant challenges for autonomous vehicles.</a:t>
            </a: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Existing solutions often struggle to seamlessly integrate obstacle avoidance capabilities into their navigation systems.</a:t>
            </a: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Solution Proposed :</a:t>
            </a: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An obstacle avoidance robot utilizing Raspberry Pi Pico, aimed at addressing challenges encountered in dynamic environments.</a:t>
            </a: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Integrates advanced sensors and control algorithms to autonomously navigate environments while intelligently avoiding obstacles.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2. Problem Statement</a:t>
            </a:r>
          </a:p>
        </p:txBody>
      </p:sp>
      <p:sp>
        <p:nvSpPr>
          <p:cNvPr id="14339" name="Rectangle 2"/>
          <p:cNvSpPr/>
          <p:nvPr/>
        </p:nvSpPr>
        <p:spPr>
          <a:xfrm>
            <a:off x="503555" y="1417955"/>
            <a:ext cx="9070975" cy="534035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algn="just" defTabSz="457200" eaLnBrk="1" hangingPunct="1">
              <a:lnSpc>
                <a:spcPct val="15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Developing an object avoiding robot, aimed at navigating predefined paths autonomously while avoiding obstacles.</a:t>
            </a:r>
          </a:p>
          <a:p>
            <a:pPr marL="450850" indent="-342900" algn="just" defTabSz="457200" eaLnBrk="1" hangingPunct="1">
              <a:lnSpc>
                <a:spcPct val="15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The project aims to design a compact and efficient system that integrates sensors for obstacle detection, enabling the robot to navigate its path without collision.</a:t>
            </a:r>
          </a:p>
          <a:p>
            <a:pPr marL="450850" indent="-342900" algn="just" defTabSz="457200" eaLnBrk="1" hangingPunct="1">
              <a:lnSpc>
                <a:spcPct val="15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The solution should demonstrate seamless integration of hardware components and algorithmic intelligence to achieve smooth and efficient obstacle avoidance while following predefined paths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3. Objectives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555" y="1432560"/>
            <a:ext cx="9070975" cy="532574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design an object avoiding robot with sensors for real-time detection and avoidance of obstacles.</a:t>
            </a:r>
          </a:p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implement obstacle detection mechanisms enabling the robot to identify and navigate around obstacles encountered during traversal.</a:t>
            </a:r>
          </a:p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develop intelligent algorithms for seamless integration of object avoidance and navigation functionalities.</a:t>
            </a:r>
          </a:p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ensure robustness and reliability of the system in diverse environmental conditions.</a:t>
            </a:r>
          </a:p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4. Scope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555" y="1416685"/>
            <a:ext cx="8719185" cy="534162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Implement real-time obstacle detection mechanisms to enable the robot to detect and avoid obstacles encountered during traversal.</a:t>
            </a:r>
          </a:p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Design the system to be versatile and applicable in various domains including warehouse logistics, healthcare operations, and agricultural automation.</a:t>
            </a:r>
          </a:p>
          <a:p>
            <a:pPr marL="56642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Ensure scalability and adaptability of the solution to accommodate different environments and operational requirements.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301625"/>
            <a:ext cx="907097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5. State Diagram/Workflow</a:t>
            </a:r>
          </a:p>
        </p:txBody>
      </p:sp>
      <p:sp>
        <p:nvSpPr>
          <p:cNvPr id="20483" name="Rectangle 2"/>
          <p:cNvSpPr/>
          <p:nvPr/>
        </p:nvSpPr>
        <p:spPr>
          <a:xfrm>
            <a:off x="503555" y="1348105"/>
            <a:ext cx="9070975" cy="599059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AAD04D-C8CD-F410-38D7-446B2118A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137" y="1315193"/>
            <a:ext cx="4923809" cy="59428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6. Circuit Diagram</a:t>
            </a:r>
          </a:p>
        </p:txBody>
      </p:sp>
      <p:sp>
        <p:nvSpPr>
          <p:cNvPr id="22531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083B26AF-981E-A778-F507-5B235A09133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259557"/>
            <a:ext cx="8568952" cy="623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677</Words>
  <Application>Microsoft Office PowerPoint</Application>
  <PresentationFormat>Custom</PresentationFormat>
  <Paragraphs>138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DejaVu Sans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Praniv Warungshe</cp:lastModifiedBy>
  <cp:revision>32</cp:revision>
  <dcterms:created xsi:type="dcterms:W3CDTF">2017-10-25T08:22:14Z</dcterms:created>
  <dcterms:modified xsi:type="dcterms:W3CDTF">2024-04-15T18:18:43Z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3226E7F2A5404502B759F8D0F1858F0A_12</vt:lpwstr>
  </property>
  <property fmtid="{D5CDD505-2E9C-101B-9397-08002B2CF9AE}" pid="13" name="KSOProductBuildVer">
    <vt:lpwstr>1033-12.2.0.13472</vt:lpwstr>
  </property>
</Properties>
</file>