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95A2-0A7D-4005-9738-2FB3790056C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FEBC-F220-48B1-BB7A-44FC763BB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11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95A2-0A7D-4005-9738-2FB3790056C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FEBC-F220-48B1-BB7A-44FC763BB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07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95A2-0A7D-4005-9738-2FB3790056C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FEBC-F220-48B1-BB7A-44FC763BB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14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95A2-0A7D-4005-9738-2FB3790056C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FEBC-F220-48B1-BB7A-44FC763BB1C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375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95A2-0A7D-4005-9738-2FB3790056C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FEBC-F220-48B1-BB7A-44FC763BB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38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95A2-0A7D-4005-9738-2FB3790056C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FEBC-F220-48B1-BB7A-44FC763BB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77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95A2-0A7D-4005-9738-2FB3790056C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FEBC-F220-48B1-BB7A-44FC763BB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74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95A2-0A7D-4005-9738-2FB3790056C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FEBC-F220-48B1-BB7A-44FC763BB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86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95A2-0A7D-4005-9738-2FB3790056C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FEBC-F220-48B1-BB7A-44FC763BB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8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95A2-0A7D-4005-9738-2FB3790056C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FEBC-F220-48B1-BB7A-44FC763BB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83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95A2-0A7D-4005-9738-2FB3790056C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FEBC-F220-48B1-BB7A-44FC763BB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36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95A2-0A7D-4005-9738-2FB3790056C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FEBC-F220-48B1-BB7A-44FC763BB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8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95A2-0A7D-4005-9738-2FB3790056C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FEBC-F220-48B1-BB7A-44FC763BB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9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95A2-0A7D-4005-9738-2FB3790056C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FEBC-F220-48B1-BB7A-44FC763BB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8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95A2-0A7D-4005-9738-2FB3790056C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FEBC-F220-48B1-BB7A-44FC763BB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3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95A2-0A7D-4005-9738-2FB3790056C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FEBC-F220-48B1-BB7A-44FC763BB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95A2-0A7D-4005-9738-2FB3790056C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2FEBC-F220-48B1-BB7A-44FC763BB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86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0F95A2-0A7D-4005-9738-2FB3790056C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22FEBC-F220-48B1-BB7A-44FC763BB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9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FB61DB-EB9F-DA3A-0354-62461F6888BF}"/>
              </a:ext>
            </a:extLst>
          </p:cNvPr>
          <p:cNvSpPr/>
          <p:nvPr/>
        </p:nvSpPr>
        <p:spPr>
          <a:xfrm>
            <a:off x="1298137" y="2393177"/>
            <a:ext cx="92640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i="0" dirty="0">
                <a:solidFill>
                  <a:srgbClr val="000000"/>
                </a:solidFill>
                <a:effectLst/>
                <a:latin typeface="Helvetica Neue"/>
              </a:rPr>
              <a:t>RATE OF INTEREST</a:t>
            </a:r>
          </a:p>
          <a:p>
            <a:pPr algn="l"/>
            <a:r>
              <a:rPr lang="en-IN" sz="5400" b="1" i="0" dirty="0">
                <a:solidFill>
                  <a:srgbClr val="000000"/>
                </a:solidFill>
                <a:effectLst/>
                <a:latin typeface="Helvetica Neue"/>
              </a:rPr>
              <a:t> PREDICTION USING LGBM</a:t>
            </a:r>
          </a:p>
        </p:txBody>
      </p:sp>
    </p:spTree>
    <p:extLst>
      <p:ext uri="{BB962C8B-B14F-4D97-AF65-F5344CB8AC3E}">
        <p14:creationId xmlns:p14="http://schemas.microsoft.com/office/powerpoint/2010/main" val="423868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5150E0-1BA1-98DD-F99A-0A591E72F995}"/>
              </a:ext>
            </a:extLst>
          </p:cNvPr>
          <p:cNvSpPr/>
          <p:nvPr/>
        </p:nvSpPr>
        <p:spPr>
          <a:xfrm>
            <a:off x="455005" y="1107309"/>
            <a:ext cx="36449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1AA9A-BC12-5CF9-C10C-E31C561C6643}"/>
              </a:ext>
            </a:extLst>
          </p:cNvPr>
          <p:cNvSpPr txBox="1"/>
          <p:nvPr/>
        </p:nvSpPr>
        <p:spPr>
          <a:xfrm>
            <a:off x="455005" y="1753640"/>
            <a:ext cx="6593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Utilized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LightGBM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a gradient boosting framework, known for its efficiency and accuracy with large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Employed K-fold cross-validation for robust evaluation and to ensure generalization.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6F071-2FE4-AE0D-AF28-ED02ABF4284E}"/>
              </a:ext>
            </a:extLst>
          </p:cNvPr>
          <p:cNvSpPr txBox="1"/>
          <p:nvPr/>
        </p:nvSpPr>
        <p:spPr>
          <a:xfrm>
            <a:off x="455005" y="3446987"/>
            <a:ext cx="86915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LightGBM's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ability to handle sparse data efficiently was leveraged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Sparse data can be addressed by appropriate parameter tuning and feature engineering to enhance model performance.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E64106-2113-98E9-D2A4-FA0571ED87EF}"/>
              </a:ext>
            </a:extLst>
          </p:cNvPr>
          <p:cNvSpPr/>
          <p:nvPr/>
        </p:nvSpPr>
        <p:spPr>
          <a:xfrm>
            <a:off x="455005" y="3087847"/>
            <a:ext cx="54473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HANDELING DATA SPARSITY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7834A-1259-A4D3-82EB-AD888A6315EB}"/>
              </a:ext>
            </a:extLst>
          </p:cNvPr>
          <p:cNvSpPr txBox="1"/>
          <p:nvPr/>
        </p:nvSpPr>
        <p:spPr>
          <a:xfrm>
            <a:off x="455005" y="4956417"/>
            <a:ext cx="60977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LightGBM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a gradient boosting framework, was chosen for its scalability, efficiency, and ability to handle large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It's an ensemble learning technique that builds multiple decision trees iteratively, aiming to minimize the overall error.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0BB2A7-DEC4-55C0-6F51-A9392B9156B1}"/>
              </a:ext>
            </a:extLst>
          </p:cNvPr>
          <p:cNvSpPr/>
          <p:nvPr/>
        </p:nvSpPr>
        <p:spPr>
          <a:xfrm>
            <a:off x="498856" y="4550362"/>
            <a:ext cx="483177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MODELLING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TECHNIQUE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30C7D-0BEF-2E6B-E4C4-27D892B5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31" y="283598"/>
            <a:ext cx="4195764" cy="35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1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5204B1-ED18-1F6B-F0A9-1FF90D7F1239}"/>
              </a:ext>
            </a:extLst>
          </p:cNvPr>
          <p:cNvSpPr/>
          <p:nvPr/>
        </p:nvSpPr>
        <p:spPr>
          <a:xfrm>
            <a:off x="2503163" y="184935"/>
            <a:ext cx="78021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PRE-POST PROCESSING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7F5CA-649D-3F68-9AA6-B639115B7A6F}"/>
              </a:ext>
            </a:extLst>
          </p:cNvPr>
          <p:cNvSpPr txBox="1"/>
          <p:nvPr/>
        </p:nvSpPr>
        <p:spPr>
          <a:xfrm>
            <a:off x="761602" y="1294040"/>
            <a:ext cx="12822865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Many steps such as feature importance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rvalue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rmse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score, co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rrelation matrix helped me to arrive to following:</a:t>
            </a: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Helvetica Neue"/>
              </a:rPr>
              <a:t>I have created my own features too which is mention in the next slides</a:t>
            </a:r>
          </a:p>
          <a:p>
            <a:pPr algn="l"/>
            <a:endParaRPr lang="en-US" sz="1600" b="0" i="0" dirty="0">
              <a:effectLst/>
              <a:latin typeface="Helvetica Neue"/>
            </a:endParaRPr>
          </a:p>
          <a:p>
            <a:pPr algn="l"/>
            <a:r>
              <a:rPr lang="en-US" b="1" i="0" dirty="0">
                <a:effectLst/>
                <a:latin typeface="Söhne Mono"/>
              </a:rPr>
              <a:t>ID:</a:t>
            </a:r>
            <a:r>
              <a:rPr lang="en-US" b="0" i="0" dirty="0">
                <a:effectLst/>
                <a:latin typeface="Söhne Mono"/>
              </a:rPr>
              <a:t> Not Taken, </a:t>
            </a:r>
            <a:r>
              <a:rPr lang="en-US" b="0" i="0" dirty="0" err="1">
                <a:effectLst/>
                <a:latin typeface="Söhne Mono"/>
              </a:rPr>
              <a:t>Not_relevant</a:t>
            </a:r>
            <a:r>
              <a:rPr lang="en-US" b="0" i="0" dirty="0">
                <a:effectLst/>
                <a:latin typeface="Söhne Mono"/>
              </a:rPr>
              <a:t> for training data </a:t>
            </a:r>
          </a:p>
          <a:p>
            <a:pPr algn="l"/>
            <a:r>
              <a:rPr lang="en-US" b="1" i="0" dirty="0">
                <a:effectLst/>
                <a:latin typeface="Söhne Mono"/>
              </a:rPr>
              <a:t>ACCOUNT_TYPE:</a:t>
            </a:r>
            <a:r>
              <a:rPr lang="en-US" b="0" i="0" dirty="0">
                <a:effectLst/>
                <a:latin typeface="Söhne Mono"/>
              </a:rPr>
              <a:t> Taken </a:t>
            </a:r>
          </a:p>
          <a:p>
            <a:pPr algn="l"/>
            <a:r>
              <a:rPr lang="en-US" b="1" i="0" dirty="0">
                <a:effectLst/>
                <a:latin typeface="Söhne Mono"/>
              </a:rPr>
              <a:t>HIGH_CREDIT_OR_SANCTIONED_AMOUNT:</a:t>
            </a:r>
            <a:r>
              <a:rPr lang="en-US" b="0" i="0" dirty="0">
                <a:effectLst/>
                <a:latin typeface="Söhne Mono"/>
              </a:rPr>
              <a:t> Taken </a:t>
            </a:r>
          </a:p>
          <a:p>
            <a:pPr algn="l"/>
            <a:r>
              <a:rPr lang="en-US" b="1" i="0" dirty="0">
                <a:effectLst/>
                <a:latin typeface="Söhne Mono"/>
              </a:rPr>
              <a:t>DATE_OPENED:</a:t>
            </a:r>
            <a:r>
              <a:rPr lang="en-US" b="0" i="0" dirty="0">
                <a:effectLst/>
                <a:latin typeface="Söhne Mono"/>
              </a:rPr>
              <a:t> Indirectly taken, Relevant, extracted feature out of this in the form of date and time </a:t>
            </a:r>
          </a:p>
          <a:p>
            <a:pPr algn="l"/>
            <a:r>
              <a:rPr lang="en-US" b="1" i="0" dirty="0">
                <a:effectLst/>
                <a:latin typeface="Söhne Mono"/>
              </a:rPr>
              <a:t>CURRENT_BALANCE:</a:t>
            </a:r>
            <a:r>
              <a:rPr lang="en-US" b="0" i="0" dirty="0">
                <a:effectLst/>
                <a:latin typeface="Söhne Mono"/>
              </a:rPr>
              <a:t> Taken </a:t>
            </a:r>
          </a:p>
          <a:p>
            <a:pPr algn="l"/>
            <a:r>
              <a:rPr lang="en-US" b="1" i="0" dirty="0">
                <a:effectLst/>
                <a:latin typeface="Söhne Mono"/>
              </a:rPr>
              <a:t>ACTUAL_PAYMT_AMT:</a:t>
            </a:r>
            <a:r>
              <a:rPr lang="en-US" b="0" i="0" dirty="0">
                <a:effectLst/>
                <a:latin typeface="Söhne Mono"/>
              </a:rPr>
              <a:t> Taken </a:t>
            </a:r>
          </a:p>
          <a:p>
            <a:pPr algn="l"/>
            <a:r>
              <a:rPr lang="en-US" b="1" i="0" dirty="0">
                <a:effectLst/>
                <a:latin typeface="Söhne Mono"/>
              </a:rPr>
              <a:t>EMI_AMOUNT:</a:t>
            </a:r>
            <a:r>
              <a:rPr lang="en-US" b="0" i="0" dirty="0">
                <a:effectLst/>
                <a:latin typeface="Söhne Mono"/>
              </a:rPr>
              <a:t> Taken, empty cells filled as (</a:t>
            </a:r>
            <a:r>
              <a:rPr lang="en-US" b="0" i="0" dirty="0" err="1">
                <a:effectLst/>
                <a:latin typeface="Söhne Mono"/>
              </a:rPr>
              <a:t>Sanctioned_loan_amount</a:t>
            </a:r>
            <a:r>
              <a:rPr lang="en-US" b="0" i="0" dirty="0">
                <a:effectLst/>
                <a:latin typeface="Söhne Mono"/>
              </a:rPr>
              <a:t>/</a:t>
            </a:r>
            <a:r>
              <a:rPr lang="en-US" b="0" i="0" dirty="0" err="1">
                <a:effectLst/>
                <a:latin typeface="Söhne Mono"/>
              </a:rPr>
              <a:t>Repayment_tenure</a:t>
            </a:r>
            <a:r>
              <a:rPr lang="en-US" b="0" i="0" dirty="0">
                <a:effectLst/>
                <a:latin typeface="Söhne Mono"/>
              </a:rPr>
              <a:t>) </a:t>
            </a:r>
          </a:p>
          <a:p>
            <a:pPr algn="l"/>
            <a:r>
              <a:rPr lang="en-US" b="1" i="0" dirty="0">
                <a:effectLst/>
                <a:latin typeface="Söhne Mono"/>
              </a:rPr>
              <a:t>REPAYMENT_TENURE:</a:t>
            </a:r>
            <a:r>
              <a:rPr lang="en-US" b="0" i="0" dirty="0">
                <a:effectLst/>
                <a:latin typeface="Söhne Mono"/>
              </a:rPr>
              <a:t> Taken, empty cells filled with number of months between opened date and reported date </a:t>
            </a:r>
          </a:p>
          <a:p>
            <a:pPr algn="l"/>
            <a:r>
              <a:rPr lang="en-US" b="1" i="0" dirty="0">
                <a:effectLst/>
                <a:latin typeface="Söhne Mono"/>
              </a:rPr>
              <a:t>LOAN_CLASSIFICATION:</a:t>
            </a:r>
            <a:r>
              <a:rPr lang="en-US" b="0" i="0" dirty="0">
                <a:effectLst/>
                <a:latin typeface="Söhne Mono"/>
              </a:rPr>
              <a:t> Not taken, very low feature dependence </a:t>
            </a:r>
          </a:p>
          <a:p>
            <a:pPr algn="l"/>
            <a:r>
              <a:rPr lang="en-US" b="1" i="0" dirty="0">
                <a:effectLst/>
                <a:latin typeface="Söhne Mono"/>
              </a:rPr>
              <a:t>AMOUNT_OVERDUE: </a:t>
            </a:r>
            <a:r>
              <a:rPr lang="en-US" b="0" i="0" dirty="0">
                <a:effectLst/>
                <a:latin typeface="Söhne Mono"/>
              </a:rPr>
              <a:t>Taken, None cell taken as 0 </a:t>
            </a:r>
          </a:p>
          <a:p>
            <a:pPr algn="l"/>
            <a:r>
              <a:rPr lang="en-US" b="1" i="0" dirty="0">
                <a:effectLst/>
                <a:latin typeface="Söhne Mono"/>
              </a:rPr>
              <a:t>PAYMENT_HISTORY_1:</a:t>
            </a:r>
            <a:r>
              <a:rPr lang="en-US" b="0" i="0" dirty="0">
                <a:effectLst/>
                <a:latin typeface="Söhne Mono"/>
              </a:rPr>
              <a:t> Taken </a:t>
            </a:r>
          </a:p>
          <a:p>
            <a:pPr algn="l"/>
            <a:r>
              <a:rPr lang="en-US" b="1" i="0" dirty="0">
                <a:effectLst/>
                <a:latin typeface="Söhne Mono"/>
              </a:rPr>
              <a:t>PAYMENT_HISTORY_2:</a:t>
            </a:r>
            <a:r>
              <a:rPr lang="en-US" b="0" i="0" dirty="0">
                <a:effectLst/>
                <a:latin typeface="Söhne Mono"/>
              </a:rPr>
              <a:t> Not taken, contains many missing cells </a:t>
            </a:r>
          </a:p>
          <a:p>
            <a:pPr algn="l"/>
            <a:r>
              <a:rPr lang="en-US" b="1" i="0" dirty="0">
                <a:effectLst/>
                <a:latin typeface="Söhne Mono"/>
              </a:rPr>
              <a:t>OWNERSHIP_TYPE:</a:t>
            </a:r>
            <a:r>
              <a:rPr lang="en-US" b="0" i="0" dirty="0">
                <a:effectLst/>
                <a:latin typeface="Söhne Mono"/>
              </a:rPr>
              <a:t> Taken </a:t>
            </a:r>
          </a:p>
          <a:p>
            <a:pPr algn="l"/>
            <a:r>
              <a:rPr lang="en-US" b="1" i="0" dirty="0">
                <a:effectLst/>
                <a:latin typeface="Söhne Mono"/>
              </a:rPr>
              <a:t>COLLATERALVALUE: </a:t>
            </a:r>
            <a:r>
              <a:rPr lang="en-US" b="0" i="0" dirty="0">
                <a:effectLst/>
                <a:latin typeface="Söhne Mono"/>
              </a:rPr>
              <a:t>Taken, None cell taken as 0 </a:t>
            </a:r>
          </a:p>
          <a:p>
            <a:pPr algn="l"/>
            <a:r>
              <a:rPr lang="en-US" b="1" i="0" dirty="0">
                <a:effectLst/>
                <a:latin typeface="Söhne Mono"/>
              </a:rPr>
              <a:t>TU_SCORE:</a:t>
            </a:r>
            <a:r>
              <a:rPr lang="en-US" b="0" i="0" dirty="0">
                <a:effectLst/>
                <a:latin typeface="Söhne Mono"/>
              </a:rPr>
              <a:t> Taken</a:t>
            </a:r>
          </a:p>
          <a:p>
            <a:pPr algn="l"/>
            <a:r>
              <a:rPr lang="en-US" b="1" i="0" dirty="0">
                <a:effectLst/>
                <a:latin typeface="Söhne Mono"/>
              </a:rPr>
              <a:t>PAYMENT_HISTORY_START_DATE:</a:t>
            </a:r>
            <a:r>
              <a:rPr lang="en-US" b="0" i="0" dirty="0">
                <a:effectLst/>
                <a:latin typeface="Söhne Mono"/>
              </a:rPr>
              <a:t> Not taken, Not relevant </a:t>
            </a:r>
          </a:p>
          <a:p>
            <a:pPr algn="l"/>
            <a:r>
              <a:rPr lang="en-US" b="1" i="0" dirty="0">
                <a:effectLst/>
                <a:latin typeface="Söhne Mono"/>
              </a:rPr>
              <a:t>PAYMENT_HISTORY_END_DATE:</a:t>
            </a:r>
            <a:r>
              <a:rPr lang="en-US" b="0" i="0" dirty="0">
                <a:effectLst/>
                <a:latin typeface="Söhne Mono"/>
              </a:rPr>
              <a:t> Not taken, Not relevant</a:t>
            </a:r>
            <a:endParaRPr lang="en-US" b="0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92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6E153E-0C00-1639-39D7-4B9264EAD414}"/>
              </a:ext>
            </a:extLst>
          </p:cNvPr>
          <p:cNvSpPr txBox="1"/>
          <p:nvPr/>
        </p:nvSpPr>
        <p:spPr>
          <a:xfrm>
            <a:off x="573481" y="0"/>
            <a:ext cx="1153632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öhne Mono"/>
              </a:rPr>
              <a:t>DATE_OF_LAST_PAYMENT:</a:t>
            </a:r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 taken, Created date time features</a:t>
            </a: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Söhne Mono"/>
              </a:rPr>
              <a:t>Reported_Date</a:t>
            </a:r>
            <a:r>
              <a:rPr lang="en-US" b="1" i="0" dirty="0">
                <a:solidFill>
                  <a:srgbClr val="000000"/>
                </a:solidFill>
                <a:effectLst/>
                <a:latin typeface="Söhne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 Not taken,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öhne Mono"/>
              </a:rPr>
              <a:t>doesnt</a:t>
            </a:r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 want to exceed features more than 20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öhne Mono"/>
              </a:rPr>
              <a:t>DATE_OF_BIRTH:</a:t>
            </a:r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 Not taken, Not relevant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öhne Mono"/>
              </a:rPr>
              <a:t>OCCUPATION_TYPE:</a:t>
            </a:r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 Taken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öhne Mono"/>
              </a:rPr>
              <a:t>GENDER:</a:t>
            </a:r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 Not Taken very low feature dependence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öhne Mono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Now there are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öhne Mono"/>
              </a:rPr>
              <a:t>are</a:t>
            </a:r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 some features that I have made: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öhne Mono"/>
            </a:endParaRP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Söhne Mono"/>
              </a:rPr>
              <a:t>Number_of_past_loans</a:t>
            </a:r>
            <a:r>
              <a:rPr lang="en-US" b="1" i="0" dirty="0">
                <a:solidFill>
                  <a:srgbClr val="000000"/>
                </a:solidFill>
                <a:effectLst/>
                <a:latin typeface="Söhne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 Number of past loan taken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öhne Mono"/>
              </a:rPr>
              <a:t>train_all_loan</a:t>
            </a:r>
            <a:endParaRPr lang="en-US" b="0" i="0" dirty="0">
              <a:solidFill>
                <a:srgbClr val="000000"/>
              </a:solidFill>
              <a:effectLst/>
              <a:latin typeface="Söhne Mono"/>
            </a:endParaRP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Söhne Mono"/>
              </a:rPr>
              <a:t>Average_loan_amount_in_past</a:t>
            </a:r>
            <a:r>
              <a:rPr lang="en-US" b="1" i="0" dirty="0">
                <a:solidFill>
                  <a:srgbClr val="000000"/>
                </a:solidFill>
                <a:effectLst/>
                <a:latin typeface="Söhne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 Number of past loan amount taken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öhne Mono"/>
              </a:rPr>
              <a:t>train_all_loan</a:t>
            </a:r>
            <a:endParaRPr lang="en-US" b="0" i="0" dirty="0">
              <a:solidFill>
                <a:srgbClr val="000000"/>
              </a:solidFill>
              <a:effectLst/>
              <a:latin typeface="Söhne Mono"/>
            </a:endParaRP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Söhne Mono"/>
              </a:rPr>
              <a:t>Average_Balance</a:t>
            </a:r>
            <a:r>
              <a:rPr lang="en-US" b="1" i="0" dirty="0">
                <a:solidFill>
                  <a:srgbClr val="000000"/>
                </a:solidFill>
                <a:effectLst/>
                <a:latin typeface="Söhne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 Average balance while past loan taken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öhne Mono"/>
              </a:rPr>
              <a:t>train_all_loan</a:t>
            </a:r>
            <a:endParaRPr lang="en-US" b="0" i="0" dirty="0">
              <a:solidFill>
                <a:srgbClr val="000000"/>
              </a:solidFill>
              <a:effectLst/>
              <a:latin typeface="Söhne Mono"/>
            </a:endParaRP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Söhne Mono"/>
              </a:rPr>
              <a:t>total_month</a:t>
            </a:r>
            <a:r>
              <a:rPr lang="en-US" b="1" i="0" dirty="0">
                <a:solidFill>
                  <a:srgbClr val="000000"/>
                </a:solidFill>
                <a:effectLst/>
                <a:latin typeface="Söhne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 Total month between last day of payment and date opened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öhne Mono"/>
              </a:rPr>
              <a:t>age:</a:t>
            </a:r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 Age at the time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öhne Mono"/>
              </a:rPr>
              <a:t>date_opened</a:t>
            </a:r>
            <a:endParaRPr lang="en-US" b="0" i="0" dirty="0">
              <a:solidFill>
                <a:srgbClr val="000000"/>
              </a:solidFill>
              <a:effectLst/>
              <a:latin typeface="Söhne Mono"/>
            </a:endParaRP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Söhne Mono"/>
              </a:rPr>
              <a:t>credit_utilization_ratio</a:t>
            </a:r>
            <a:r>
              <a:rPr lang="en-US" b="1" i="0" dirty="0">
                <a:solidFill>
                  <a:srgbClr val="000000"/>
                </a:solidFill>
                <a:effectLst/>
                <a:latin typeface="Söhne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 CURRENT_BALANCE/HIGH_CREDIT_OR_SANCTIONED_AMOUNT</a:t>
            </a: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Söhne Mono"/>
              </a:rPr>
              <a:t>assest_utilization_ratio</a:t>
            </a:r>
            <a:r>
              <a:rPr lang="en-US" b="1" i="0" dirty="0">
                <a:solidFill>
                  <a:srgbClr val="000000"/>
                </a:solidFill>
                <a:effectLst/>
                <a:latin typeface="Söhne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 HIGH_CREDIT_OR_SANCTIONED_AMOUNT/COLLATERALVALUE</a:t>
            </a: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Söhne Mono"/>
              </a:rPr>
              <a:t>Networth</a:t>
            </a:r>
            <a:r>
              <a:rPr lang="en-US" b="1" i="0" dirty="0">
                <a:solidFill>
                  <a:srgbClr val="000000"/>
                </a:solidFill>
                <a:effectLst/>
                <a:latin typeface="Söhne Mono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Total balance + collateral value earned per year in life</a:t>
            </a:r>
            <a:endParaRPr lang="en-US" b="1" i="0" dirty="0">
              <a:solidFill>
                <a:srgbClr val="000000"/>
              </a:solidFill>
              <a:effectLst/>
              <a:latin typeface="Söhne Mono"/>
            </a:endParaRP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Söhne Mono"/>
              </a:rPr>
              <a:t>average_days_past_due</a:t>
            </a:r>
            <a:r>
              <a:rPr lang="en-US" b="1" i="0" dirty="0">
                <a:solidFill>
                  <a:srgbClr val="000000"/>
                </a:solidFill>
                <a:effectLst/>
                <a:latin typeface="Söhne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 the average number of days past due based on the provided payment history string.</a:t>
            </a:r>
          </a:p>
          <a:p>
            <a:pPr algn="l"/>
            <a:r>
              <a:rPr lang="en-US" b="1" i="0" dirty="0" err="1">
                <a:effectLst/>
                <a:latin typeface="Söhne Mono"/>
              </a:rPr>
              <a:t>Combined_category</a:t>
            </a:r>
            <a:r>
              <a:rPr lang="en-US" b="1" i="0" dirty="0">
                <a:effectLst/>
                <a:latin typeface="Söhne Mono"/>
              </a:rPr>
              <a:t>: </a:t>
            </a:r>
            <a:r>
              <a:rPr lang="en-US" b="0" i="0" dirty="0">
                <a:effectLst/>
                <a:latin typeface="Söhne Mono"/>
              </a:rPr>
              <a:t>Occupation type and ownership type are combined</a:t>
            </a:r>
          </a:p>
          <a:p>
            <a:pPr algn="l"/>
            <a:endParaRPr lang="en-US" dirty="0">
              <a:latin typeface="Söhne Mono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Also there was many empty cell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öhne Mono"/>
              </a:rPr>
              <a:t>Repayment_Tenure</a:t>
            </a:r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 so I have filled those with number of month between opened date and reported date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öhne Mono"/>
              </a:rPr>
              <a:t>Also there was many empty cell in Occupation type that is converted into categorical data.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Söhne Mono"/>
              </a:rPr>
              <a:t>Each series in </a:t>
            </a:r>
            <a:r>
              <a:rPr lang="en-US" b="1" dirty="0" err="1">
                <a:solidFill>
                  <a:srgbClr val="000000"/>
                </a:solidFill>
                <a:latin typeface="Söhne Mono"/>
              </a:rPr>
              <a:t>df</a:t>
            </a:r>
            <a:r>
              <a:rPr lang="en-US" b="1" dirty="0">
                <a:solidFill>
                  <a:srgbClr val="000000"/>
                </a:solidFill>
                <a:latin typeface="Söhne Mono"/>
              </a:rPr>
              <a:t> is converted into normal distribution except categorical and </a:t>
            </a:r>
            <a:r>
              <a:rPr lang="en-US" b="1" dirty="0" err="1">
                <a:solidFill>
                  <a:srgbClr val="000000"/>
                </a:solidFill>
                <a:latin typeface="Söhne Mono"/>
              </a:rPr>
              <a:t>date_time</a:t>
            </a:r>
            <a:r>
              <a:rPr lang="en-US" b="1" dirty="0">
                <a:solidFill>
                  <a:srgbClr val="000000"/>
                </a:solidFill>
                <a:latin typeface="Söhne Mono"/>
              </a:rPr>
              <a:t> features</a:t>
            </a:r>
            <a:r>
              <a:rPr lang="en-US" dirty="0">
                <a:solidFill>
                  <a:srgbClr val="000000"/>
                </a:solidFill>
                <a:latin typeface="Söhne Mono"/>
              </a:rPr>
              <a:t>.</a:t>
            </a:r>
            <a:endParaRPr lang="en-IN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86359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BF87C8-2DF6-2511-0586-50D8A01D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8720"/>
            <a:ext cx="12192000" cy="681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5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D5C67F-7C7C-BB65-08A6-314AF719F208}"/>
              </a:ext>
            </a:extLst>
          </p:cNvPr>
          <p:cNvSpPr/>
          <p:nvPr/>
        </p:nvSpPr>
        <p:spPr>
          <a:xfrm>
            <a:off x="77560" y="1459230"/>
            <a:ext cx="11427280" cy="19697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i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Challenges to Model Deployment, Explainability, and Interpretability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Model deployment challenges might include ensuring scalability, integration with existing systems, and real-time inference.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Explainability and interpretability can be challenging with complex models like gradient boosting. Techniques like SHAP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SHapley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Additive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exPlanations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 values can provide insights into feature importance.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Ensuring that stakeholders understand and trust the model's predictions is crucial for deployment </a:t>
            </a:r>
            <a:r>
              <a:rPr lang="en-US" i="0" dirty="0" err="1">
                <a:solidFill>
                  <a:srgbClr val="0D0D0D"/>
                </a:solidFill>
                <a:effectLst/>
                <a:latin typeface="Söhne"/>
              </a:rPr>
              <a:t>Potentia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181C9-7640-E260-6F72-04EA49C98380}"/>
              </a:ext>
            </a:extLst>
          </p:cNvPr>
          <p:cNvSpPr txBox="1"/>
          <p:nvPr/>
        </p:nvSpPr>
        <p:spPr>
          <a:xfrm>
            <a:off x="-248796" y="3552567"/>
            <a:ext cx="117536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i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Model</a:t>
            </a:r>
            <a:r>
              <a:rPr lang="en-US" sz="3200" b="1" i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 </a:t>
            </a:r>
            <a:r>
              <a:rPr lang="en-US" sz="3200" i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Enhancements</a:t>
            </a:r>
            <a:r>
              <a:rPr lang="en-US" sz="3200" b="1" i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 </a:t>
            </a:r>
            <a:r>
              <a:rPr lang="en-US" sz="3200" i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in</a:t>
            </a:r>
            <a:r>
              <a:rPr lang="en-US" sz="3200" b="1" i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 </a:t>
            </a:r>
            <a:r>
              <a:rPr lang="en-US" sz="3200" i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Future</a:t>
            </a:r>
            <a:r>
              <a:rPr lang="en-US" sz="3200" b="0" i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:</a:t>
            </a:r>
          </a:p>
          <a:p>
            <a:pPr marL="742950" lvl="1" indent="-285750" algn="ctr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Incorporating domain knowledge for feature engineering can enhance model performance and interpretability.</a:t>
            </a:r>
          </a:p>
          <a:p>
            <a:pPr marL="742950" lvl="1" indent="-285750" algn="ctr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Ensemble methods such as stacking or blending different models can further improve predictive performance.</a:t>
            </a:r>
          </a:p>
          <a:p>
            <a:pPr marL="742950" lvl="1" indent="-285750" algn="ctr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Exploring advanced techniques like neural networks or deep learning architectures might be beneficial, especially for capturing complex patterns in the data.</a:t>
            </a:r>
          </a:p>
          <a:p>
            <a:pPr marL="742950" lvl="1" indent="-285750" algn="ctr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Continuous monitoring and updating of the model to adapt to changing data distributions and requirements are essential for long-term effectiveness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85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E7C0D1-EB70-A6BE-D130-629C979E2C26}"/>
              </a:ext>
            </a:extLst>
          </p:cNvPr>
          <p:cNvSpPr/>
          <p:nvPr/>
        </p:nvSpPr>
        <p:spPr>
          <a:xfrm>
            <a:off x="2808080" y="111120"/>
            <a:ext cx="6575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other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2907B-4DDA-9F0A-EF36-1EDA66B9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51" y="1551397"/>
            <a:ext cx="4151229" cy="1510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C23A21-233B-36D6-05F7-70478384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027" y="1285992"/>
            <a:ext cx="6295506" cy="55720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25163B-8A4D-7AA3-2225-8719EB2B2820}"/>
              </a:ext>
            </a:extLst>
          </p:cNvPr>
          <p:cNvSpPr/>
          <p:nvPr/>
        </p:nvSpPr>
        <p:spPr>
          <a:xfrm>
            <a:off x="651294" y="4147549"/>
            <a:ext cx="495795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some graphs which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 be seen in the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jupyter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8296609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205</TotalTime>
  <Words>783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Helvetica Neue</vt:lpstr>
      <vt:lpstr>Söhne</vt:lpstr>
      <vt:lpstr>Söhne Mono</vt:lpstr>
      <vt:lpstr>Tw Cen MT</vt:lpstr>
      <vt:lpstr>Tw Cen MT (Body)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Pranjay Sidhwani</dc:creator>
  <cp:lastModifiedBy>Pranjay Sidhwani</cp:lastModifiedBy>
  <cp:revision>12</cp:revision>
  <dcterms:created xsi:type="dcterms:W3CDTF">2024-03-07T03:22:17Z</dcterms:created>
  <dcterms:modified xsi:type="dcterms:W3CDTF">2024-03-10T10:09:45Z</dcterms:modified>
</cp:coreProperties>
</file>