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9" r:id="rId2"/>
    <p:sldId id="2146848390" r:id="rId3"/>
    <p:sldId id="2146848317" r:id="rId4"/>
    <p:sldId id="2146848393" r:id="rId5"/>
    <p:sldId id="2146848391" r:id="rId6"/>
    <p:sldId id="2146848382" r:id="rId7"/>
    <p:sldId id="21468483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pos="372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EB"/>
    <a:srgbClr val="FFFFFF"/>
    <a:srgbClr val="E3F3D1"/>
    <a:srgbClr val="FFDDDD"/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0" autoAdjust="0"/>
  </p:normalViewPr>
  <p:slideViewPr>
    <p:cSldViewPr snapToGrid="0">
      <p:cViewPr varScale="1">
        <p:scale>
          <a:sx n="72" d="100"/>
          <a:sy n="72" d="100"/>
        </p:scale>
        <p:origin x="364" y="36"/>
      </p:cViewPr>
      <p:guideLst>
        <p:guide pos="3840"/>
        <p:guide pos="240"/>
        <p:guide pos="1968"/>
        <p:guide pos="37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ampal Singh Chohan" userId="0cbd8ec2-d925-4ada-b63d-30ff50f126d3" providerId="ADAL" clId="{9D7AB4D4-D9FC-4A2D-B6C5-10826518A500}"/>
    <pc:docChg chg="undo custSel addSld delSld modSld modMainMaster">
      <pc:chgData name="Aprampal Singh Chohan" userId="0cbd8ec2-d925-4ada-b63d-30ff50f126d3" providerId="ADAL" clId="{9D7AB4D4-D9FC-4A2D-B6C5-10826518A500}" dt="2024-07-12T16:32:46.461" v="162" actId="47"/>
      <pc:docMkLst>
        <pc:docMk/>
      </pc:docMkLst>
      <pc:sldChg chg="modSp mod">
        <pc:chgData name="Aprampal Singh Chohan" userId="0cbd8ec2-d925-4ada-b63d-30ff50f126d3" providerId="ADAL" clId="{9D7AB4D4-D9FC-4A2D-B6C5-10826518A500}" dt="2024-07-12T16:32:37.551" v="161"/>
        <pc:sldMkLst>
          <pc:docMk/>
          <pc:sldMk cId="0" sldId="319"/>
        </pc:sldMkLst>
        <pc:spChg chg="mod">
          <ac:chgData name="Aprampal Singh Chohan" userId="0cbd8ec2-d925-4ada-b63d-30ff50f126d3" providerId="ADAL" clId="{9D7AB4D4-D9FC-4A2D-B6C5-10826518A500}" dt="2024-07-12T16:32:37.551" v="161"/>
          <ac:spMkLst>
            <pc:docMk/>
            <pc:sldMk cId="0" sldId="319"/>
            <ac:spMk id="13314" creationId="{00000000-0000-0000-0000-000000000000}"/>
          </ac:spMkLst>
        </pc:spChg>
        <pc:spChg chg="mod">
          <ac:chgData name="Aprampal Singh Chohan" userId="0cbd8ec2-d925-4ada-b63d-30ff50f126d3" providerId="ADAL" clId="{9D7AB4D4-D9FC-4A2D-B6C5-10826518A500}" dt="2024-07-12T16:32:37.551" v="161"/>
          <ac:spMkLst>
            <pc:docMk/>
            <pc:sldMk cId="0" sldId="319"/>
            <ac:spMk id="13315" creationId="{00000000-0000-0000-0000-000000000000}"/>
          </ac:spMkLst>
        </pc:spChg>
      </pc:sldChg>
      <pc:sldChg chg="modSp add del mod">
        <pc:chgData name="Aprampal Singh Chohan" userId="0cbd8ec2-d925-4ada-b63d-30ff50f126d3" providerId="ADAL" clId="{9D7AB4D4-D9FC-4A2D-B6C5-10826518A500}" dt="2024-07-12T16:32:46.461" v="162" actId="47"/>
        <pc:sldMkLst>
          <pc:docMk/>
          <pc:sldMk cId="831167480" sldId="361"/>
        </pc:sldMkLst>
        <pc:spChg chg="mod">
          <ac:chgData name="Aprampal Singh Chohan" userId="0cbd8ec2-d925-4ada-b63d-30ff50f126d3" providerId="ADAL" clId="{9D7AB4D4-D9FC-4A2D-B6C5-10826518A500}" dt="2024-07-12T16:31:50.047" v="156" actId="1076"/>
          <ac:spMkLst>
            <pc:docMk/>
            <pc:sldMk cId="831167480" sldId="361"/>
            <ac:spMk id="6" creationId="{D65AF4EF-02EA-4999-8F35-F51F80FDB07C}"/>
          </ac:spMkLst>
        </pc:spChg>
      </pc:sldChg>
      <pc:sldChg chg="modSp mod">
        <pc:chgData name="Aprampal Singh Chohan" userId="0cbd8ec2-d925-4ada-b63d-30ff50f126d3" providerId="ADAL" clId="{9D7AB4D4-D9FC-4A2D-B6C5-10826518A500}" dt="2024-07-12T16:32:37.551" v="161"/>
        <pc:sldMkLst>
          <pc:docMk/>
          <pc:sldMk cId="1633600847" sldId="2146848317"/>
        </pc:sldMkLst>
        <pc:spChg chg="mod">
          <ac:chgData name="Aprampal Singh Chohan" userId="0cbd8ec2-d925-4ada-b63d-30ff50f126d3" providerId="ADAL" clId="{9D7AB4D4-D9FC-4A2D-B6C5-10826518A500}" dt="2024-07-12T16:27:51.095" v="30" actId="20577"/>
          <ac:spMkLst>
            <pc:docMk/>
            <pc:sldMk cId="1633600847" sldId="2146848317"/>
            <ac:spMk id="2" creationId="{5409DDF7-1E73-A009-13E0-8176CD6B3A2D}"/>
          </ac:spMkLst>
        </pc:spChg>
        <pc:spChg chg="mod">
          <ac:chgData name="Aprampal Singh Chohan" userId="0cbd8ec2-d925-4ada-b63d-30ff50f126d3" providerId="ADAL" clId="{9D7AB4D4-D9FC-4A2D-B6C5-10826518A500}" dt="2024-07-12T16:32:37.551" v="161"/>
          <ac:spMkLst>
            <pc:docMk/>
            <pc:sldMk cId="1633600847" sldId="2146848317"/>
            <ac:spMk id="3" creationId="{77AF337B-F9A5-475F-A55A-ABE8476D7D2D}"/>
          </ac:spMkLst>
        </pc:spChg>
        <pc:spChg chg="mod">
          <ac:chgData name="Aprampal Singh Chohan" userId="0cbd8ec2-d925-4ada-b63d-30ff50f126d3" providerId="ADAL" clId="{9D7AB4D4-D9FC-4A2D-B6C5-10826518A500}" dt="2024-07-12T16:27:44.407" v="19" actId="20577"/>
          <ac:spMkLst>
            <pc:docMk/>
            <pc:sldMk cId="1633600847" sldId="2146848317"/>
            <ac:spMk id="6" creationId="{DA25F799-322A-465C-AFA3-5E0A5C2EAD7A}"/>
          </ac:spMkLst>
        </pc:spChg>
        <pc:graphicFrameChg chg="mod">
          <ac:chgData name="Aprampal Singh Chohan" userId="0cbd8ec2-d925-4ada-b63d-30ff50f126d3" providerId="ADAL" clId="{9D7AB4D4-D9FC-4A2D-B6C5-10826518A500}" dt="2024-07-12T16:28:31.128" v="44" actId="20577"/>
          <ac:graphicFrameMkLst>
            <pc:docMk/>
            <pc:sldMk cId="1633600847" sldId="2146848317"/>
            <ac:graphicFrameMk id="9" creationId="{D6F9D84E-1DFB-4E1A-A95E-67210DFDA25B}"/>
          </ac:graphicFrameMkLst>
        </pc:graphicFrameChg>
      </pc:sldChg>
      <pc:sldChg chg="delSp mod">
        <pc:chgData name="Aprampal Singh Chohan" userId="0cbd8ec2-d925-4ada-b63d-30ff50f126d3" providerId="ADAL" clId="{9D7AB4D4-D9FC-4A2D-B6C5-10826518A500}" dt="2024-07-12T16:31:05.604" v="153" actId="478"/>
        <pc:sldMkLst>
          <pc:docMk/>
          <pc:sldMk cId="1051247282" sldId="2146848382"/>
        </pc:sldMkLst>
        <pc:graphicFrameChg chg="del">
          <ac:chgData name="Aprampal Singh Chohan" userId="0cbd8ec2-d925-4ada-b63d-30ff50f126d3" providerId="ADAL" clId="{9D7AB4D4-D9FC-4A2D-B6C5-10826518A500}" dt="2024-07-12T16:31:05.604" v="153" actId="478"/>
          <ac:graphicFrameMkLst>
            <pc:docMk/>
            <pc:sldMk cId="1051247282" sldId="2146848382"/>
            <ac:graphicFrameMk id="9" creationId="{1141D5D6-00B7-4C26-EF6E-59603D96FE01}"/>
          </ac:graphicFrameMkLst>
        </pc:graphicFrameChg>
      </pc:sldChg>
      <pc:sldChg chg="modSp">
        <pc:chgData name="Aprampal Singh Chohan" userId="0cbd8ec2-d925-4ada-b63d-30ff50f126d3" providerId="ADAL" clId="{9D7AB4D4-D9FC-4A2D-B6C5-10826518A500}" dt="2024-07-12T16:32:37.551" v="161"/>
        <pc:sldMkLst>
          <pc:docMk/>
          <pc:sldMk cId="1224882050" sldId="2146848389"/>
        </pc:sldMkLst>
        <pc:spChg chg="mod">
          <ac:chgData name="Aprampal Singh Chohan" userId="0cbd8ec2-d925-4ada-b63d-30ff50f126d3" providerId="ADAL" clId="{9D7AB4D4-D9FC-4A2D-B6C5-10826518A500}" dt="2024-07-12T16:32:37.551" v="161"/>
          <ac:spMkLst>
            <pc:docMk/>
            <pc:sldMk cId="1224882050" sldId="2146848389"/>
            <ac:spMk id="3" creationId="{77AF337B-F9A5-475F-A55A-ABE8476D7D2D}"/>
          </ac:spMkLst>
        </pc:spChg>
      </pc:sldChg>
      <pc:sldChg chg="delSp modSp mod">
        <pc:chgData name="Aprampal Singh Chohan" userId="0cbd8ec2-d925-4ada-b63d-30ff50f126d3" providerId="ADAL" clId="{9D7AB4D4-D9FC-4A2D-B6C5-10826518A500}" dt="2024-07-12T16:30:35.354" v="152" actId="478"/>
        <pc:sldMkLst>
          <pc:docMk/>
          <pc:sldMk cId="3979160458" sldId="2146848391"/>
        </pc:sldMkLst>
        <pc:spChg chg="del">
          <ac:chgData name="Aprampal Singh Chohan" userId="0cbd8ec2-d925-4ada-b63d-30ff50f126d3" providerId="ADAL" clId="{9D7AB4D4-D9FC-4A2D-B6C5-10826518A500}" dt="2024-07-12T16:30:35.354" v="152" actId="478"/>
          <ac:spMkLst>
            <pc:docMk/>
            <pc:sldMk cId="3979160458" sldId="2146848391"/>
            <ac:spMk id="13" creationId="{EC3A4106-E6E4-A731-1CEC-49C38B5DA69F}"/>
          </ac:spMkLst>
        </pc:spChg>
        <pc:graphicFrameChg chg="mod">
          <ac:chgData name="Aprampal Singh Chohan" userId="0cbd8ec2-d925-4ada-b63d-30ff50f126d3" providerId="ADAL" clId="{9D7AB4D4-D9FC-4A2D-B6C5-10826518A500}" dt="2024-07-12T16:30:30.874" v="151" actId="20577"/>
          <ac:graphicFrameMkLst>
            <pc:docMk/>
            <pc:sldMk cId="3979160458" sldId="2146848391"/>
            <ac:graphicFrameMk id="5" creationId="{24E0FC7A-021E-FCD8-A9A8-8B1A0870C385}"/>
          </ac:graphicFrameMkLst>
        </pc:graphicFrameChg>
      </pc:sldChg>
      <pc:sldChg chg="modSp mod">
        <pc:chgData name="Aprampal Singh Chohan" userId="0cbd8ec2-d925-4ada-b63d-30ff50f126d3" providerId="ADAL" clId="{9D7AB4D4-D9FC-4A2D-B6C5-10826518A500}" dt="2024-07-12T16:29:48.445" v="115" actId="20577"/>
        <pc:sldMkLst>
          <pc:docMk/>
          <pc:sldMk cId="1241963111" sldId="2146848393"/>
        </pc:sldMkLst>
        <pc:spChg chg="mod">
          <ac:chgData name="Aprampal Singh Chohan" userId="0cbd8ec2-d925-4ada-b63d-30ff50f126d3" providerId="ADAL" clId="{9D7AB4D4-D9FC-4A2D-B6C5-10826518A500}" dt="2024-07-12T16:29:48.445" v="115" actId="20577"/>
          <ac:spMkLst>
            <pc:docMk/>
            <pc:sldMk cId="1241963111" sldId="2146848393"/>
            <ac:spMk id="8" creationId="{669E17BE-6A23-444B-AFD9-2164A9EB1DA5}"/>
          </ac:spMkLst>
        </pc:spChg>
      </pc:sldChg>
      <pc:sldMasterChg chg="delSldLayout modSldLayout">
        <pc:chgData name="Aprampal Singh Chohan" userId="0cbd8ec2-d925-4ada-b63d-30ff50f126d3" providerId="ADAL" clId="{9D7AB4D4-D9FC-4A2D-B6C5-10826518A500}" dt="2024-07-12T16:32:46.461" v="162" actId="47"/>
        <pc:sldMasterMkLst>
          <pc:docMk/>
          <pc:sldMasterMk cId="696885451" sldId="2147483660"/>
        </pc:sldMasterMkLst>
        <pc:sldLayoutChg chg="addSp delSp mod">
          <pc:chgData name="Aprampal Singh Chohan" userId="0cbd8ec2-d925-4ada-b63d-30ff50f126d3" providerId="ADAL" clId="{9D7AB4D4-D9FC-4A2D-B6C5-10826518A500}" dt="2024-07-12T16:32:16.434" v="159" actId="478"/>
          <pc:sldLayoutMkLst>
            <pc:docMk/>
            <pc:sldMasterMk cId="696885451" sldId="2147483660"/>
            <pc:sldLayoutMk cId="1193554943" sldId="2147483667"/>
          </pc:sldLayoutMkLst>
          <pc:spChg chg="add del">
            <ac:chgData name="Aprampal Singh Chohan" userId="0cbd8ec2-d925-4ada-b63d-30ff50f126d3" providerId="ADAL" clId="{9D7AB4D4-D9FC-4A2D-B6C5-10826518A500}" dt="2024-07-12T16:32:16.434" v="159" actId="478"/>
            <ac:spMkLst>
              <pc:docMk/>
              <pc:sldMasterMk cId="696885451" sldId="2147483660"/>
              <pc:sldLayoutMk cId="1193554943" sldId="2147483667"/>
              <ac:spMk id="4" creationId="{00000000-0000-0000-0000-000000000000}"/>
            </ac:spMkLst>
          </pc:spChg>
        </pc:sldLayoutChg>
        <pc:sldLayoutChg chg="addSp delSp mod">
          <pc:chgData name="Aprampal Singh Chohan" userId="0cbd8ec2-d925-4ada-b63d-30ff50f126d3" providerId="ADAL" clId="{9D7AB4D4-D9FC-4A2D-B6C5-10826518A500}" dt="2024-07-12T16:32:16.923" v="160" actId="478"/>
          <pc:sldLayoutMkLst>
            <pc:docMk/>
            <pc:sldMasterMk cId="696885451" sldId="2147483660"/>
            <pc:sldLayoutMk cId="2695813641" sldId="2147483668"/>
          </pc:sldLayoutMkLst>
          <pc:spChg chg="add del">
            <ac:chgData name="Aprampal Singh Chohan" userId="0cbd8ec2-d925-4ada-b63d-30ff50f126d3" providerId="ADAL" clId="{9D7AB4D4-D9FC-4A2D-B6C5-10826518A500}" dt="2024-07-12T16:32:16.923" v="160" actId="478"/>
            <ac:spMkLst>
              <pc:docMk/>
              <pc:sldMasterMk cId="696885451" sldId="2147483660"/>
              <pc:sldLayoutMk cId="2695813641" sldId="2147483668"/>
              <ac:spMk id="6" creationId="{00000000-0000-0000-0000-000000000000}"/>
            </ac:spMkLst>
          </pc:spChg>
        </pc:sldLayoutChg>
        <pc:sldLayoutChg chg="del">
          <pc:chgData name="Aprampal Singh Chohan" userId="0cbd8ec2-d925-4ada-b63d-30ff50f126d3" providerId="ADAL" clId="{9D7AB4D4-D9FC-4A2D-B6C5-10826518A500}" dt="2024-07-12T16:32:46.461" v="162" actId="47"/>
          <pc:sldLayoutMkLst>
            <pc:docMk/>
            <pc:sldMasterMk cId="696885451" sldId="2147483660"/>
            <pc:sldLayoutMk cId="268034800" sldId="214748366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56721178845884E-2"/>
          <c:y val="4.0003619511457589E-2"/>
          <c:w val="0.96857856466568504"/>
          <c:h val="0.7821317547987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3276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F5-4335-AABC-3ECE071917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60%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7F5-4335-AABC-3ECE071917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64%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7F5-4335-AABC-3ECE071917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BentonSans Regular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Technique ABC standalone</c:v>
                </c:pt>
                <c:pt idx="1">
                  <c:v>ABC + Feature Engineering</c:v>
                </c:pt>
                <c:pt idx="2">
                  <c:v>ABC + Feature Engineering + Sampling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5.9999999999999995E-4</c:v>
                </c:pt>
                <c:pt idx="1">
                  <c:v>6.9999999999999999E-4</c:v>
                </c:pt>
                <c:pt idx="2">
                  <c:v>8.0000000000000004E-4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C-4984-897C-D5F774F12E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301080"/>
        <c:axId val="769298784"/>
      </c:barChart>
      <c:catAx>
        <c:axId val="76930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BentonSans Regular" panose="02000503000000020004" pitchFamily="2" charset="0"/>
                <a:ea typeface="+mn-ea"/>
                <a:cs typeface="+mn-cs"/>
              </a:defRPr>
            </a:pPr>
            <a:endParaRPr lang="en-US"/>
          </a:p>
        </c:txPr>
        <c:crossAx val="769298784"/>
        <c:crosses val="autoZero"/>
        <c:auto val="1"/>
        <c:lblAlgn val="ctr"/>
        <c:lblOffset val="100"/>
        <c:noMultiLvlLbl val="0"/>
      </c:catAx>
      <c:valAx>
        <c:axId val="76929878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769301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accent3"/>
                </a:solidFill>
                <a:latin typeface="BentonSans Regular" panose="02000503000000020004" pitchFamily="2" charset="0"/>
              </a:rPr>
              <a:t>Team 1 Win</a:t>
            </a:r>
            <a:r>
              <a:rPr lang="en-US" sz="1600" b="1" baseline="0" dirty="0">
                <a:solidFill>
                  <a:schemeClr val="accent3"/>
                </a:solidFill>
                <a:latin typeface="BentonSans Regular" panose="02000503000000020004" pitchFamily="2" charset="0"/>
              </a:rPr>
              <a:t> Percentage (for e.g.)</a:t>
            </a:r>
            <a:endParaRPr lang="en-US" sz="1600" b="1" dirty="0">
              <a:solidFill>
                <a:schemeClr val="accent3"/>
              </a:solidFill>
              <a:latin typeface="BentonSans Regular" panose="02000503000000020004" pitchFamily="2" charset="0"/>
            </a:endParaRPr>
          </a:p>
        </c:rich>
      </c:tx>
      <c:layout>
        <c:manualLayout>
          <c:xMode val="edge"/>
          <c:yMode val="edge"/>
          <c:x val="0.24372527768653238"/>
          <c:y val="3.229651079008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F3D1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3"/>
                    </a:solidFill>
                    <a:latin typeface="BentonSans Regular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High (40%)</c:v>
                </c:pt>
                <c:pt idx="1">
                  <c:v>Med (20%)</c:v>
                </c:pt>
                <c:pt idx="2">
                  <c:v>Low (40%)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1E-3</c:v>
                </c:pt>
                <c:pt idx="1">
                  <c:v>5.0000000000000001E-4</c:v>
                </c:pt>
                <c:pt idx="2">
                  <c:v>2.8389465267218716E-5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C-482E-87A0-8ADFBA2F0A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0819424"/>
        <c:axId val="2060819840"/>
      </c:barChart>
      <c:catAx>
        <c:axId val="206081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3"/>
                </a:solidFill>
                <a:latin typeface="BentonSans Regular" panose="02000503000000020004" pitchFamily="2" charset="0"/>
                <a:ea typeface="+mn-ea"/>
                <a:cs typeface="+mn-cs"/>
              </a:defRPr>
            </a:pPr>
            <a:endParaRPr lang="en-US"/>
          </a:p>
        </c:txPr>
        <c:crossAx val="2060819840"/>
        <c:crosses val="autoZero"/>
        <c:auto val="1"/>
        <c:lblAlgn val="ctr"/>
        <c:lblOffset val="100"/>
        <c:noMultiLvlLbl val="0"/>
      </c:catAx>
      <c:valAx>
        <c:axId val="206081984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6081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D545-1C23-4B7A-B55B-E1A642C3687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251C-464F-420D-9CCF-60A7F971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6200" y="8834808"/>
            <a:ext cx="2971800" cy="4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874" tIns="47936" rIns="95874" bIns="47936" anchor="b"/>
          <a:lstStyle/>
          <a:p>
            <a:pPr marL="0" marR="0" lvl="0" indent="0" algn="r" defTabSz="959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07556-21B3-485A-8090-64824B56B46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59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4177"/>
            <a:ext cx="5029200" cy="4183380"/>
          </a:xfrm>
          <a:noFill/>
        </p:spPr>
        <p:txBody>
          <a:bodyPr lIns="95874" tIns="47936" rIns="95874" bIns="47936"/>
          <a:lstStyle/>
          <a:p>
            <a:endParaRPr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2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26680"/>
            <a:ext cx="8678333" cy="3316288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37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26680"/>
            <a:ext cx="8678333" cy="3316288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03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9"/>
            <a:ext cx="12192000" cy="3418115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3418117"/>
            <a:ext cx="12192000" cy="3439884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87726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812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29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767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9393" y="6034888"/>
            <a:ext cx="1052269" cy="301273"/>
          </a:xfrm>
        </p:spPr>
        <p:txBody>
          <a:bodyPr/>
          <a:lstStyle/>
          <a:p>
            <a:fld id="{A5E8319B-9A66-4AD0-9B3A-8CA936DA00F1}" type="slidenum">
              <a:rPr lang="en-US" smtClean="0">
                <a:solidFill>
                  <a:srgbClr val="006AD2"/>
                </a:solidFill>
              </a:rPr>
              <a:pPr/>
              <a:t>‹#›</a:t>
            </a:fld>
            <a:endParaRPr lang="en-US">
              <a:solidFill>
                <a:srgbClr val="006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49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83" y="14478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8330-7BD2-4FF9-B514-3952F06B80E3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8030" y="4911765"/>
            <a:ext cx="1052269" cy="301273"/>
          </a:xfrm>
        </p:spPr>
        <p:txBody>
          <a:bodyPr/>
          <a:lstStyle/>
          <a:p>
            <a:fld id="{0CE72E76-55F2-482D-AB22-062BFDEF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16995" y="529887"/>
            <a:ext cx="10972800" cy="9967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6995" y="1526687"/>
            <a:ext cx="10972800" cy="488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75656" y="6392696"/>
            <a:ext cx="1052269" cy="30127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 Regular" charset="0"/>
                <a:ea typeface="Guardian Egyp Regular" charset="0"/>
                <a:cs typeface="Guardian Egyp Regular" charset="0"/>
              </a:defRPr>
            </a:lvl1pPr>
          </a:lstStyle>
          <a:p>
            <a:pPr defTabSz="342900">
              <a:defRPr/>
            </a:pPr>
            <a:fld id="{920384AA-0A71-E644-AEED-65CD2253F2C8}" type="slidenum">
              <a:rPr lang="en-US" b="0" smtClean="0">
                <a:solidFill>
                  <a:srgbClr val="006AD2"/>
                </a:solidFill>
              </a:rPr>
              <a:pPr defTabSz="342900">
                <a:defRPr/>
              </a:pPr>
              <a:t>‹#›</a:t>
            </a:fld>
            <a:endParaRPr lang="en-US" b="0">
              <a:solidFill>
                <a:srgbClr val="006AD2"/>
              </a:solidFill>
            </a:endParaRPr>
          </a:p>
        </p:txBody>
      </p:sp>
      <p:pic>
        <p:nvPicPr>
          <p:cNvPr id="7" name="Picture 6" descr="Creditandfraudrisk_logo-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9" y="6419330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hf hdr="0"/>
  <p:txStyles>
    <p:titleStyle>
      <a:lvl1pPr algn="l" defTabSz="457178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78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54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32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09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83" indent="-342883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02" indent="-288911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293" indent="-228588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45" indent="-225414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cs typeface="Arial" pitchFamily="34" charset="0"/>
              </a:rPr>
              <a:t>The American Express Campus Challenge 2024</a:t>
            </a:r>
            <a:endParaRPr sz="4000" b="1" dirty="0">
              <a:cs typeface="Arial" pitchFamily="34" charset="0"/>
            </a:endParaRPr>
          </a:p>
        </p:txBody>
      </p:sp>
      <p:sp>
        <p:nvSpPr>
          <p:cNvPr id="13315" name="Rectangle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b="1" dirty="0"/>
              <a:t>&lt;</a:t>
            </a:r>
            <a:r>
              <a:rPr lang="en-US" sz="2400" dirty="0">
                <a:latin typeface="BentonSans Regular" panose="02000503000000020004" pitchFamily="2" charset="0"/>
              </a:rPr>
              <a:t>Team Member Names&gt;</a:t>
            </a:r>
          </a:p>
          <a:p>
            <a:r>
              <a:rPr lang="en-US" sz="2400" dirty="0">
                <a:latin typeface="BentonSans Regular" panose="02000503000000020004" pitchFamily="2" charset="0"/>
              </a:rPr>
              <a:t>&lt;College Name&gt;</a:t>
            </a:r>
          </a:p>
          <a:p>
            <a:pPr eaLnBrk="1" hangingPunct="1"/>
            <a:endParaRPr lang="en-US" dirty="0">
              <a:latin typeface="BentonSans Regular" panose="02000503000000020004" pitchFamily="2" charset="0"/>
            </a:endParaRPr>
          </a:p>
          <a:p>
            <a:pPr eaLnBrk="1" hangingPunct="1"/>
            <a:r>
              <a:rPr lang="en-US" sz="2000" dirty="0">
                <a:latin typeface="BentonSans Regular" panose="02000503000000020004" pitchFamily="2" charset="0"/>
              </a:rPr>
              <a:t>&lt;Team 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2632" y="6462194"/>
            <a:ext cx="1052269" cy="301273"/>
          </a:xfrm>
        </p:spPr>
        <p:txBody>
          <a:bodyPr/>
          <a:lstStyle/>
          <a:p>
            <a:fld id="{0CE72E76-55F2-482D-AB22-062BFDEF6A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150ECC-053D-F690-E9A3-A803C3C36749}"/>
              </a:ext>
            </a:extLst>
          </p:cNvPr>
          <p:cNvSpPr txBox="1">
            <a:spLocks/>
          </p:cNvSpPr>
          <p:nvPr/>
        </p:nvSpPr>
        <p:spPr bwMode="white">
          <a:xfrm>
            <a:off x="394907" y="262163"/>
            <a:ext cx="10972800" cy="3770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78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defRPr sz="2900" b="0" i="0" kern="1200" cap="none" baseline="0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  <a:lvl2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78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54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32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09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Summary of the Final 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4AA665-E89F-EDC2-A642-275FE8EB6414}"/>
              </a:ext>
            </a:extLst>
          </p:cNvPr>
          <p:cNvGrpSpPr/>
          <p:nvPr/>
        </p:nvGrpSpPr>
        <p:grpSpPr>
          <a:xfrm>
            <a:off x="7319485" y="930678"/>
            <a:ext cx="2665547" cy="5073846"/>
            <a:chOff x="394907" y="1122985"/>
            <a:chExt cx="2705101" cy="49066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1F0E78-ADB7-7AE2-BBE6-6651852B2417}"/>
                </a:ext>
              </a:extLst>
            </p:cNvPr>
            <p:cNvGrpSpPr/>
            <p:nvPr/>
          </p:nvGrpSpPr>
          <p:grpSpPr>
            <a:xfrm>
              <a:off x="394907" y="1122985"/>
              <a:ext cx="2705101" cy="4906645"/>
              <a:chOff x="523875" y="1362075"/>
              <a:chExt cx="2448722" cy="490664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5AF685-6F96-DF90-D367-7F5E0ACD3960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0027D4-AB79-553F-7B4D-D55E652C6736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Modeling Technique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2BABA-CE48-2CD4-825D-3EA4E95CEE43}"/>
                </a:ext>
              </a:extLst>
            </p:cNvPr>
            <p:cNvSpPr txBox="1"/>
            <p:nvPr/>
          </p:nvSpPr>
          <p:spPr>
            <a:xfrm>
              <a:off x="562072" y="2119780"/>
              <a:ext cx="2446971" cy="2369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&lt;Reviewed X modeling techniques mentioned below because …(reason)</a:t>
              </a:r>
            </a:p>
            <a:p>
              <a:pPr algn="l"/>
              <a:endParaRPr lang="en-US" sz="1400" b="0" i="0" dirty="0">
                <a:solidFill>
                  <a:schemeClr val="bg2"/>
                </a:solidFill>
                <a:latin typeface="BentonSans Regular" panose="02000503000000020004" pitchFamily="2" charset="0"/>
              </a:endParaRPr>
            </a:p>
            <a:p>
              <a:pPr marL="342900" indent="-342900" algn="l">
                <a:buAutoNum type="arabicPeriod"/>
              </a:pPr>
              <a:r>
                <a:rPr lang="en-US" sz="1400" dirty="0">
                  <a:solidFill>
                    <a:schemeClr val="accent3"/>
                  </a:solidFill>
                  <a:latin typeface="BentonSans Regular" panose="02000503000000020004" pitchFamily="2" charset="0"/>
                </a:rPr>
                <a:t>ABC</a:t>
              </a:r>
            </a:p>
            <a:p>
              <a:pPr marL="342900" indent="-342900" algn="l">
                <a:buAutoNum type="arabicPeriod"/>
              </a:pP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DEF</a:t>
              </a:r>
            </a:p>
            <a:p>
              <a:pPr marL="342900" indent="-342900" algn="l">
                <a:buAutoNum type="arabicPeriod"/>
              </a:pPr>
              <a:r>
                <a:rPr lang="en-US" sz="1400" b="1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…</a:t>
              </a:r>
              <a:endParaRPr lang="en-US" sz="1400" b="1" dirty="0">
                <a:solidFill>
                  <a:srgbClr val="00B050"/>
                </a:solidFill>
                <a:latin typeface="BentonSans Regular" panose="02000503000000020004" pitchFamily="2" charset="0"/>
              </a:endParaRPr>
            </a:p>
            <a:p>
              <a:pPr marL="342900" indent="-342900" algn="l">
                <a:buAutoNum type="arabicPeriod"/>
              </a:pPr>
              <a:endParaRPr lang="en-US" sz="1400" b="1" dirty="0">
                <a:solidFill>
                  <a:srgbClr val="00B050"/>
                </a:solidFill>
                <a:latin typeface="BentonSans Regular" panose="02000503000000020004" pitchFamily="2" charset="0"/>
              </a:endParaRPr>
            </a:p>
            <a:p>
              <a:pPr algn="l"/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DEF was selected as the final solution based on YY metric 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354938-9E9C-8A76-AD23-59EF17DF77B7}"/>
              </a:ext>
            </a:extLst>
          </p:cNvPr>
          <p:cNvGrpSpPr/>
          <p:nvPr/>
        </p:nvGrpSpPr>
        <p:grpSpPr>
          <a:xfrm>
            <a:off x="381000" y="930678"/>
            <a:ext cx="1944950" cy="5073846"/>
            <a:chOff x="3176207" y="1122984"/>
            <a:chExt cx="2705101" cy="49066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327F8E-9BB6-6369-F377-997660985A94}"/>
                </a:ext>
              </a:extLst>
            </p:cNvPr>
            <p:cNvGrpSpPr/>
            <p:nvPr/>
          </p:nvGrpSpPr>
          <p:grpSpPr>
            <a:xfrm>
              <a:off x="3176207" y="1122984"/>
              <a:ext cx="2705101" cy="4906645"/>
              <a:chOff x="523875" y="1362075"/>
              <a:chExt cx="2448722" cy="49066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C9DE4EE-AB32-ABE2-87BC-0FEEDDC2C077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B7BBC6-0C43-0A29-052B-3B8998A7ED91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latin typeface="BentonSans Regular" panose="02000503000000020004" pitchFamily="2" charset="0"/>
                  </a:rPr>
                  <a:t>Objective Function/Dependent Variable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386B18-920E-947F-5362-E388654FE1BE}"/>
                </a:ext>
              </a:extLst>
            </p:cNvPr>
            <p:cNvSpPr txBox="1"/>
            <p:nvPr/>
          </p:nvSpPr>
          <p:spPr>
            <a:xfrm>
              <a:off x="3305271" y="3151849"/>
              <a:ext cx="2446971" cy="833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  <a:latin typeface="BentonSans Regular" panose="02000503000000020004" pitchFamily="2" charset="0"/>
                </a:rPr>
                <a:t>&lt;Used Objective function/Created Dependent Variable as ABC because …&gt;</a:t>
              </a:r>
              <a:endParaRPr lang="en-US" sz="1400" i="0" dirty="0">
                <a:solidFill>
                  <a:schemeClr val="accent3"/>
                </a:solidFill>
                <a:latin typeface="BentonSans Regular" panose="02000503000000020004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5DE841-DFE4-DA81-5DB8-33521551CA20}"/>
              </a:ext>
            </a:extLst>
          </p:cNvPr>
          <p:cNvSpPr txBox="1"/>
          <p:nvPr/>
        </p:nvSpPr>
        <p:spPr>
          <a:xfrm>
            <a:off x="6096000" y="3065912"/>
            <a:ext cx="2446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0" dirty="0">
                <a:solidFill>
                  <a:schemeClr val="accent3"/>
                </a:solidFill>
                <a:latin typeface="BentonSans Regular" panose="02000503000000020004" pitchFamily="2" charset="0"/>
              </a:rPr>
              <a:t> </a:t>
            </a:r>
            <a:endParaRPr lang="en-US" sz="1600" b="1" i="0" dirty="0">
              <a:solidFill>
                <a:srgbClr val="00B050"/>
              </a:solidFill>
              <a:latin typeface="BentonSans Regular" panose="020005030000000200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9F4FA-FC6D-194D-DC02-20993DD6298C}"/>
              </a:ext>
            </a:extLst>
          </p:cNvPr>
          <p:cNvGrpSpPr/>
          <p:nvPr/>
        </p:nvGrpSpPr>
        <p:grpSpPr>
          <a:xfrm>
            <a:off x="2460617" y="930678"/>
            <a:ext cx="2011576" cy="5073846"/>
            <a:chOff x="8757856" y="1122982"/>
            <a:chExt cx="2705101" cy="490664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579CEF-E16A-77A5-690B-E83E53A5989B}"/>
                </a:ext>
              </a:extLst>
            </p:cNvPr>
            <p:cNvGrpSpPr/>
            <p:nvPr/>
          </p:nvGrpSpPr>
          <p:grpSpPr>
            <a:xfrm>
              <a:off x="8757856" y="1122982"/>
              <a:ext cx="2705101" cy="4906645"/>
              <a:chOff x="523875" y="1362075"/>
              <a:chExt cx="2448722" cy="490664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2018E0-3DE0-6E21-0385-2F071FBD37AA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1D7747-551D-2E04-538A-D3A6233884AE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Sampling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5BF50-E0C4-15A1-87CB-ED0732DB4904}"/>
                </a:ext>
              </a:extLst>
            </p:cNvPr>
            <p:cNvSpPr txBox="1"/>
            <p:nvPr/>
          </p:nvSpPr>
          <p:spPr>
            <a:xfrm>
              <a:off x="8877395" y="2942802"/>
              <a:ext cx="2446971" cy="1875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&lt;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Participants can also mention about any sampling technique they used while building the model and why did they use it 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B799F-EA60-3A91-0162-AEF6011D2376}"/>
              </a:ext>
            </a:extLst>
          </p:cNvPr>
          <p:cNvGrpSpPr/>
          <p:nvPr/>
        </p:nvGrpSpPr>
        <p:grpSpPr>
          <a:xfrm>
            <a:off x="4625547" y="930678"/>
            <a:ext cx="2511520" cy="5073846"/>
            <a:chOff x="5967032" y="1122983"/>
            <a:chExt cx="2705101" cy="49066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32C4A6-D691-3019-07C2-0A21734B4510}"/>
                </a:ext>
              </a:extLst>
            </p:cNvPr>
            <p:cNvGrpSpPr/>
            <p:nvPr/>
          </p:nvGrpSpPr>
          <p:grpSpPr>
            <a:xfrm>
              <a:off x="5967032" y="1122983"/>
              <a:ext cx="2705101" cy="4906645"/>
              <a:chOff x="523875" y="1362075"/>
              <a:chExt cx="2448722" cy="490664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7EEEEF-DB35-CF2A-F7FA-D15626AE392B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397D06-18BC-525E-EDD3-9EEE4F21A64A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 Engineering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62DB2F-08CC-E7C2-FD0F-76C1540BF4C5}"/>
                </a:ext>
              </a:extLst>
            </p:cNvPr>
            <p:cNvSpPr txBox="1"/>
            <p:nvPr/>
          </p:nvSpPr>
          <p:spPr>
            <a:xfrm>
              <a:off x="5997612" y="2119780"/>
              <a:ext cx="2478766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&lt;Performed the following major feature engineering steps:</a:t>
              </a:r>
            </a:p>
            <a:p>
              <a:endParaRPr lang="en-US" sz="1400" dirty="0">
                <a:solidFill>
                  <a:schemeClr val="bg2"/>
                </a:solidFill>
                <a:latin typeface="BentonSans Regular" panose="02000503000000020004" pitchFamily="2" charset="0"/>
              </a:endParaRP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ABC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DEF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….</a:t>
              </a:r>
            </a:p>
            <a:p>
              <a:pPr marL="342900" indent="-342900">
                <a:buAutoNum type="arabicPeriod"/>
              </a:pPr>
              <a:endParaRPr lang="en-US" sz="1400" dirty="0">
                <a:solidFill>
                  <a:schemeClr val="bg2"/>
                </a:solidFill>
                <a:latin typeface="BentonSans Regular" panose="02000503000000020004" pitchFamily="2" charset="0"/>
              </a:endParaRPr>
            </a:p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Participants can also mention about any feature selection technique they used&gt;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48EEB1-5447-7821-D325-B4D62F31A637}"/>
              </a:ext>
            </a:extLst>
          </p:cNvPr>
          <p:cNvGrpSpPr/>
          <p:nvPr/>
        </p:nvGrpSpPr>
        <p:grpSpPr>
          <a:xfrm>
            <a:off x="10083325" y="930678"/>
            <a:ext cx="2011576" cy="5073846"/>
            <a:chOff x="8757856" y="1122982"/>
            <a:chExt cx="2705101" cy="49066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A2D43A-E247-5FD3-CC62-839B43B27597}"/>
                </a:ext>
              </a:extLst>
            </p:cNvPr>
            <p:cNvGrpSpPr/>
            <p:nvPr/>
          </p:nvGrpSpPr>
          <p:grpSpPr>
            <a:xfrm>
              <a:off x="8757856" y="1122982"/>
              <a:ext cx="2705101" cy="4906645"/>
              <a:chOff x="523875" y="1362075"/>
              <a:chExt cx="2448722" cy="490664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225E-8553-804F-E3E8-5D29D8CB7E93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E53EC8-17B2-727E-80F5-A215AE8BD138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Any other Dimension?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8598F2-62C3-F57C-DC98-DB5DC6EAD219}"/>
                </a:ext>
              </a:extLst>
            </p:cNvPr>
            <p:cNvSpPr txBox="1"/>
            <p:nvPr/>
          </p:nvSpPr>
          <p:spPr>
            <a:xfrm>
              <a:off x="8877395" y="2942802"/>
              <a:ext cx="2446972" cy="1041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&lt;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Any other innovations done can be mentioned here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5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337B-F9A5-475F-A55A-ABE8476D7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9488" y="6392863"/>
            <a:ext cx="1052512" cy="301625"/>
          </a:xfr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5F799-322A-465C-AFA3-5E0A5C2EAD7A}"/>
              </a:ext>
            </a:extLst>
          </p:cNvPr>
          <p:cNvSpPr txBox="1"/>
          <p:nvPr/>
        </p:nvSpPr>
        <p:spPr>
          <a:xfrm>
            <a:off x="3164077" y="1788018"/>
            <a:ext cx="5544917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Accuracy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[Out of Sample/Validation Results]</a:t>
            </a:r>
            <a:endParaRPr lang="en-US" sz="2000" i="0" dirty="0">
              <a:solidFill>
                <a:schemeClr val="bg2"/>
              </a:solidFill>
              <a:latin typeface="BentonSans Regular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6F9D84E-1DFB-4E1A-A95E-67210DFDA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5693"/>
              </p:ext>
            </p:extLst>
          </p:nvPr>
        </p:nvGraphicFramePr>
        <p:xfrm>
          <a:off x="1369907" y="2372793"/>
          <a:ext cx="8892019" cy="349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1AE1CEC-9DB5-667D-1FDF-4FF1B4C12879}"/>
              </a:ext>
            </a:extLst>
          </p:cNvPr>
          <p:cNvSpPr txBox="1">
            <a:spLocks/>
          </p:cNvSpPr>
          <p:nvPr/>
        </p:nvSpPr>
        <p:spPr bwMode="white">
          <a:xfrm>
            <a:off x="427864" y="252003"/>
            <a:ext cx="10972800" cy="9967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78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defRPr sz="2900" b="0" i="0" kern="1200" cap="none" baseline="0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  <a:lvl2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78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54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32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09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Model Performance – All Iterations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9DDF7-1E73-A009-13E0-8176CD6B3A2D}"/>
              </a:ext>
            </a:extLst>
          </p:cNvPr>
          <p:cNvSpPr txBox="1"/>
          <p:nvPr/>
        </p:nvSpPr>
        <p:spPr>
          <a:xfrm>
            <a:off x="394907" y="676270"/>
            <a:ext cx="12043782" cy="63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&lt;mention some insights from the below graph, which iteration led to the most jump in Accuracy etc..&gt;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&lt;participants can choose to have more charts/bars to show results from max 2 best algorithms they tried&gt;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654D2-031F-15EA-6761-4AB54DE1B92B}"/>
              </a:ext>
            </a:extLst>
          </p:cNvPr>
          <p:cNvSpPr/>
          <p:nvPr/>
        </p:nvSpPr>
        <p:spPr>
          <a:xfrm>
            <a:off x="115410" y="6525087"/>
            <a:ext cx="9836458" cy="1688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*Output from the evaluation code provided to participants, on the out of sample/validation data that they created from the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16336008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307658" y="1301622"/>
            <a:ext cx="11606175" cy="5182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Detailed overview of the Modeling Technique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Model Technique/Algorithm Details (Max 2 slides)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17BE-6A23-444B-AFD9-2164A9EB1DA5}"/>
              </a:ext>
            </a:extLst>
          </p:cNvPr>
          <p:cNvSpPr txBox="1"/>
          <p:nvPr/>
        </p:nvSpPr>
        <p:spPr>
          <a:xfrm>
            <a:off x="148218" y="621292"/>
            <a:ext cx="12043782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ABC</a:t>
            </a:r>
            <a:r>
              <a:rPr lang="en-US" sz="1500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 </a:t>
            </a:r>
            <a:r>
              <a:rPr lang="en-US" sz="1500" dirty="0">
                <a:latin typeface="BentonSans Regular" panose="02000503000000020004" pitchFamily="2" charset="0"/>
              </a:rPr>
              <a:t>gave best R1 accuracy score and was used as </a:t>
            </a: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final modeling technique in Round </a:t>
            </a:r>
            <a:r>
              <a:rPr lang="en-US" sz="1500" dirty="0">
                <a:latin typeface="BentonSans Regular" panose="02000503000000020004" pitchFamily="2" charset="0"/>
              </a:rPr>
              <a:t>2</a:t>
            </a: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278167" y="2929486"/>
            <a:ext cx="9806866" cy="185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Mention about how you created the dependent variable &amp; the objective function that was used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Mention about inner workings of the technique – model architecture, model equation etc.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Any real-world example where this technique has been used in the past and showed good promise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Information about any academic literature present on this technique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631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585825" y="2792856"/>
            <a:ext cx="5204477" cy="47412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Top 10 Features in the Final Solution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Feature Engineering &amp; Selection (Max 2 slides)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17BE-6A23-444B-AFD9-2164A9EB1DA5}"/>
              </a:ext>
            </a:extLst>
          </p:cNvPr>
          <p:cNvSpPr txBox="1"/>
          <p:nvPr/>
        </p:nvSpPr>
        <p:spPr>
          <a:xfrm>
            <a:off x="148218" y="621292"/>
            <a:ext cx="12043782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The following features were created/engineered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6510030" y="316081"/>
            <a:ext cx="5269823" cy="63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Mention about any feature selection that was used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4CE7C1-7274-E0E0-FAF0-D51A307C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18014"/>
              </p:ext>
            </p:extLst>
          </p:nvPr>
        </p:nvGraphicFramePr>
        <p:xfrm>
          <a:off x="644029" y="1067204"/>
          <a:ext cx="4431593" cy="1325880"/>
        </p:xfrm>
        <a:graphic>
          <a:graphicData uri="http://schemas.openxmlformats.org/drawingml/2006/table">
            <a:tbl>
              <a:tblPr/>
              <a:tblGrid>
                <a:gridCol w="679843">
                  <a:extLst>
                    <a:ext uri="{9D8B030D-6E8A-4147-A177-3AD203B41FA5}">
                      <a16:colId xmlns:a16="http://schemas.microsoft.com/office/drawing/2014/main" val="3711637131"/>
                    </a:ext>
                  </a:extLst>
                </a:gridCol>
                <a:gridCol w="3751750">
                  <a:extLst>
                    <a:ext uri="{9D8B030D-6E8A-4147-A177-3AD203B41FA5}">
                      <a16:colId xmlns:a16="http://schemas.microsoft.com/office/drawing/2014/main" val="225676447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S. No.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Feature Description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177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639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5483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703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43FEDF-9675-9B71-1C02-9202074B8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42763"/>
              </p:ext>
            </p:extLst>
          </p:nvPr>
        </p:nvGraphicFramePr>
        <p:xfrm>
          <a:off x="585825" y="3564720"/>
          <a:ext cx="5204477" cy="2286000"/>
        </p:xfrm>
        <a:graphic>
          <a:graphicData uri="http://schemas.openxmlformats.org/drawingml/2006/table">
            <a:tbl>
              <a:tblPr/>
              <a:tblGrid>
                <a:gridCol w="679843">
                  <a:extLst>
                    <a:ext uri="{9D8B030D-6E8A-4147-A177-3AD203B41FA5}">
                      <a16:colId xmlns:a16="http://schemas.microsoft.com/office/drawing/2014/main" val="3711637131"/>
                    </a:ext>
                  </a:extLst>
                </a:gridCol>
                <a:gridCol w="3751750">
                  <a:extLst>
                    <a:ext uri="{9D8B030D-6E8A-4147-A177-3AD203B41FA5}">
                      <a16:colId xmlns:a16="http://schemas.microsoft.com/office/drawing/2014/main" val="2256764472"/>
                    </a:ext>
                  </a:extLst>
                </a:gridCol>
                <a:gridCol w="772884">
                  <a:extLst>
                    <a:ext uri="{9D8B030D-6E8A-4147-A177-3AD203B41FA5}">
                      <a16:colId xmlns:a16="http://schemas.microsoft.com/office/drawing/2014/main" val="15728853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Feature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Imp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177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2639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5483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6703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843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..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76E"/>
                          </a:solidFill>
                          <a:effectLst/>
                          <a:uLnTx/>
                          <a:uFillTx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501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4769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E0FC7A-021E-FCD8-A9A8-8B1A0870C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659317"/>
              </p:ext>
            </p:extLst>
          </p:nvPr>
        </p:nvGraphicFramePr>
        <p:xfrm>
          <a:off x="6695883" y="3564720"/>
          <a:ext cx="5083970" cy="235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CCA18-3E07-BFB0-53D2-C8A93E4C892D}"/>
              </a:ext>
            </a:extLst>
          </p:cNvPr>
          <p:cNvSpPr/>
          <p:nvPr/>
        </p:nvSpPr>
        <p:spPr>
          <a:xfrm>
            <a:off x="6702539" y="2792856"/>
            <a:ext cx="5204477" cy="47412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Some good Feature Trends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CDB83E-0799-3C9C-BE67-F55854C941D2}"/>
              </a:ext>
            </a:extLst>
          </p:cNvPr>
          <p:cNvCxnSpPr>
            <a:cxnSpLocks/>
          </p:cNvCxnSpPr>
          <p:nvPr/>
        </p:nvCxnSpPr>
        <p:spPr>
          <a:xfrm>
            <a:off x="7298385" y="6010182"/>
            <a:ext cx="3693111" cy="0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7802B-EFC0-FF8A-FE4E-80391126A70A}"/>
              </a:ext>
            </a:extLst>
          </p:cNvPr>
          <p:cNvSpPr/>
          <p:nvPr/>
        </p:nvSpPr>
        <p:spPr>
          <a:xfrm>
            <a:off x="8096435" y="6081204"/>
            <a:ext cx="2503503" cy="2840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Feature Buckets</a:t>
            </a:r>
          </a:p>
        </p:txBody>
      </p:sp>
    </p:spTree>
    <p:extLst>
      <p:ext uri="{BB962C8B-B14F-4D97-AF65-F5344CB8AC3E}">
        <p14:creationId xmlns:p14="http://schemas.microsoft.com/office/powerpoint/2010/main" val="397916045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278167" y="891577"/>
            <a:ext cx="11606175" cy="5182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Detailed overview of the Sampling Technique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Sampling Technique Used (Optional – Max 1 slide)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278167" y="1722123"/>
            <a:ext cx="9806866" cy="124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Mention about why this sampling technique was used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latin typeface="BentonSans Regular" panose="02000503000000020004" pitchFamily="2" charset="0"/>
              </a:rPr>
              <a:t>Share some numbers on change in count of rows, event rate etc..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72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3BB4D3A-8182-C0C2-0F60-C1A9AA21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25" y="266532"/>
            <a:ext cx="10972800" cy="400111"/>
          </a:xfrm>
        </p:spPr>
        <p:txBody>
          <a:bodyPr/>
          <a:lstStyle/>
          <a:p>
            <a:r>
              <a:rPr lang="en-US" dirty="0"/>
              <a:t>More Potential to Improve (Optional)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337B-F9A5-475F-A55A-ABE8476D7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9488" y="6392863"/>
            <a:ext cx="1052512" cy="301625"/>
          </a:xfr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70E78B-9EA2-4921-BC20-91BF52FAE052}"/>
              </a:ext>
            </a:extLst>
          </p:cNvPr>
          <p:cNvSpPr txBox="1"/>
          <p:nvPr/>
        </p:nvSpPr>
        <p:spPr>
          <a:xfrm>
            <a:off x="1416932" y="1982494"/>
            <a:ext cx="3430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ML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1A5E1-23BE-D9E9-DFEC-188AEA72BFC9}"/>
              </a:ext>
            </a:extLst>
          </p:cNvPr>
          <p:cNvSpPr txBox="1"/>
          <p:nvPr/>
        </p:nvSpPr>
        <p:spPr>
          <a:xfrm>
            <a:off x="4643177" y="1554469"/>
            <a:ext cx="6603198" cy="1068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04A55-7A28-C649-5854-5A086877FBEB}"/>
              </a:ext>
            </a:extLst>
          </p:cNvPr>
          <p:cNvSpPr txBox="1"/>
          <p:nvPr/>
        </p:nvSpPr>
        <p:spPr>
          <a:xfrm>
            <a:off x="577159" y="3792849"/>
            <a:ext cx="393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D4C22-FB86-679A-ACFF-F6895D25E8B2}"/>
              </a:ext>
            </a:extLst>
          </p:cNvPr>
          <p:cNvSpPr txBox="1"/>
          <p:nvPr/>
        </p:nvSpPr>
        <p:spPr>
          <a:xfrm>
            <a:off x="4643177" y="3594327"/>
            <a:ext cx="6603198" cy="698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bg2"/>
                </a:solidFill>
                <a:latin typeface="BentonSans Regular" panose="02000503000000020004" pitchFamily="2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8DFD7-9BC7-16E5-C357-9AECE8CDC816}"/>
              </a:ext>
            </a:extLst>
          </p:cNvPr>
          <p:cNvSpPr/>
          <p:nvPr/>
        </p:nvSpPr>
        <p:spPr>
          <a:xfrm>
            <a:off x="445025" y="1331528"/>
            <a:ext cx="10972800" cy="158769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70F31-C70C-A925-464F-0E8FD37D2350}"/>
              </a:ext>
            </a:extLst>
          </p:cNvPr>
          <p:cNvSpPr/>
          <p:nvPr/>
        </p:nvSpPr>
        <p:spPr>
          <a:xfrm>
            <a:off x="445025" y="3082773"/>
            <a:ext cx="10972800" cy="180293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047B2-2152-DA78-D47D-CCF56F31AFC5}"/>
              </a:ext>
            </a:extLst>
          </p:cNvPr>
          <p:cNvSpPr/>
          <p:nvPr/>
        </p:nvSpPr>
        <p:spPr>
          <a:xfrm>
            <a:off x="558570" y="1929687"/>
            <a:ext cx="546935" cy="535053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97B0D6-17D0-857A-4CBA-0717917A9A0E}"/>
              </a:ext>
            </a:extLst>
          </p:cNvPr>
          <p:cNvSpPr/>
          <p:nvPr/>
        </p:nvSpPr>
        <p:spPr>
          <a:xfrm>
            <a:off x="558570" y="3709855"/>
            <a:ext cx="588117" cy="565434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AF879-D09E-2062-08A3-EEFCA9D3E070}"/>
              </a:ext>
            </a:extLst>
          </p:cNvPr>
          <p:cNvSpPr txBox="1"/>
          <p:nvPr/>
        </p:nvSpPr>
        <p:spPr>
          <a:xfrm>
            <a:off x="148218" y="621292"/>
            <a:ext cx="12043782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Additional things that participants feel could have increased the performance of the model further..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12FA8-AABB-FB23-9626-65B993FA9C56}"/>
              </a:ext>
            </a:extLst>
          </p:cNvPr>
          <p:cNvSpPr txBox="1"/>
          <p:nvPr/>
        </p:nvSpPr>
        <p:spPr>
          <a:xfrm>
            <a:off x="577159" y="5622626"/>
            <a:ext cx="393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Any other dimension?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B2790-5E9F-100B-D956-FC24582EB564}"/>
              </a:ext>
            </a:extLst>
          </p:cNvPr>
          <p:cNvSpPr txBox="1"/>
          <p:nvPr/>
        </p:nvSpPr>
        <p:spPr>
          <a:xfrm>
            <a:off x="4643177" y="5424104"/>
            <a:ext cx="6603198" cy="698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bg2"/>
                </a:solidFill>
                <a:latin typeface="BentonSans Regular" panose="02000503000000020004" pitchFamily="2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04724-06CF-6672-4276-6A12347C23EE}"/>
              </a:ext>
            </a:extLst>
          </p:cNvPr>
          <p:cNvSpPr/>
          <p:nvPr/>
        </p:nvSpPr>
        <p:spPr>
          <a:xfrm>
            <a:off x="445025" y="5149048"/>
            <a:ext cx="10972800" cy="132277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C3F401-F616-2588-04D4-270DD333982D}"/>
              </a:ext>
            </a:extLst>
          </p:cNvPr>
          <p:cNvSpPr/>
          <p:nvPr/>
        </p:nvSpPr>
        <p:spPr>
          <a:xfrm>
            <a:off x="558570" y="5539632"/>
            <a:ext cx="588117" cy="565434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48820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pdate_Di_Jun_2021  -  Read-Only" id="{6BA58252-B421-EC42-83C7-B6F6620D96AB}" vid="{D11A25EE-4972-BC4B-817A-30C6DBE8D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Words>476</Words>
  <Application>Microsoft Office PowerPoint</Application>
  <PresentationFormat>Widescreen</PresentationFormat>
  <Paragraphs>117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BentonSans Bold</vt:lpstr>
      <vt:lpstr>BentonSans Light</vt:lpstr>
      <vt:lpstr>BentonSans Regular</vt:lpstr>
      <vt:lpstr>Calibri</vt:lpstr>
      <vt:lpstr>Guardian Egyp Regular</vt:lpstr>
      <vt:lpstr>Times New Roman</vt:lpstr>
      <vt:lpstr>Wingdings</vt:lpstr>
      <vt:lpstr>Enterprise CorpID version 2</vt:lpstr>
      <vt:lpstr>The American Express Campus Challenge 2024</vt:lpstr>
      <vt:lpstr>PowerPoint Presentation</vt:lpstr>
      <vt:lpstr>PowerPoint Presentation</vt:lpstr>
      <vt:lpstr>Model Technique/Algorithm Details (Max 2 slides)</vt:lpstr>
      <vt:lpstr>Feature Engineering &amp; Selection (Max 2 slides)</vt:lpstr>
      <vt:lpstr>Sampling Technique Used (Optional – Max 1 slide)</vt:lpstr>
      <vt:lpstr>More Potential to Improve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Me Recommender! Team RAD</dc:title>
  <dc:creator>Deepak .</dc:creator>
  <cp:lastModifiedBy>Aprampal Singh Chohan</cp:lastModifiedBy>
  <cp:revision>5</cp:revision>
  <dcterms:created xsi:type="dcterms:W3CDTF">2023-06-30T04:58:55Z</dcterms:created>
  <dcterms:modified xsi:type="dcterms:W3CDTF">2024-07-12T16:33:47Z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Arun S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