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319" r:id="rId5"/>
    <p:sldId id="2146848390" r:id="rId6"/>
    <p:sldId id="2146848317" r:id="rId7"/>
    <p:sldId id="2146848393" r:id="rId8"/>
    <p:sldId id="2146848395" r:id="rId9"/>
    <p:sldId id="2146848391" r:id="rId10"/>
    <p:sldId id="2146848394" r:id="rId11"/>
    <p:sldId id="2146848397" r:id="rId12"/>
    <p:sldId id="2146848382" r:id="rId13"/>
    <p:sldId id="21468483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240" userDrawn="1">
          <p15:clr>
            <a:srgbClr val="A4A3A4"/>
          </p15:clr>
        </p15:guide>
        <p15:guide id="3" pos="1968" userDrawn="1">
          <p15:clr>
            <a:srgbClr val="A4A3A4"/>
          </p15:clr>
        </p15:guide>
        <p15:guide id="4" pos="3720" userDrawn="1">
          <p15:clr>
            <a:srgbClr val="A4A3A4"/>
          </p15:clr>
        </p15:guide>
        <p15:guide id="5"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BEB"/>
    <a:srgbClr val="FFFFFF"/>
    <a:srgbClr val="E3F3D1"/>
    <a:srgbClr val="FFDDDD"/>
    <a:srgbClr val="FFF7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74C76-7044-834C-7BCD-6708F9A975AE}" v="913" dt="2024-07-18T08:22:44.503"/>
    <p1510:client id="{B3A4F4AE-1CB4-56DF-6992-64E244264C71}" v="315" dt="2024-07-18T05:11:28.732"/>
    <p1510:client id="{C25D30E9-1389-67E6-2D44-A00C32DD88A4}" v="134" dt="2024-07-18T08:17:50.546"/>
    <p1510:client id="{D94D7018-D89F-6569-6616-2F7E1CCD96F8}" v="9" dt="2024-07-18T09:13:22.124"/>
    <p1510:client id="{EB8379BC-5994-4B70-84FF-1FAB202B85E2}" v="2884" dt="2024-07-18T09:10:32.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380" y="-572"/>
      </p:cViewPr>
      <p:guideLst>
        <p:guide pos="3840"/>
        <p:guide pos="240"/>
        <p:guide pos="1968"/>
        <p:guide pos="372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856721178845884E-2"/>
          <c:y val="4.0003619511457589E-2"/>
          <c:w val="0.96857856466568504"/>
          <c:h val="0.78213175479871622"/>
        </c:manualLayout>
      </c:layout>
      <c:barChart>
        <c:barDir val="col"/>
        <c:grouping val="clustered"/>
        <c:varyColors val="0"/>
        <c:ser>
          <c:idx val="0"/>
          <c:order val="0"/>
          <c:tx>
            <c:strRef>
              <c:f>Sheet1!$B$1</c:f>
              <c:strCache>
                <c:ptCount val="1"/>
                <c:pt idx="0">
                  <c:v>Series 1</c:v>
                </c:pt>
              </c:strCache>
            </c:strRef>
          </c:tx>
          <c:spPr>
            <a:solidFill>
              <a:srgbClr val="13276E"/>
            </a:solidFill>
            <a:ln>
              <a:noFill/>
            </a:ln>
            <a:effectLst/>
          </c:spPr>
          <c:invertIfNegative val="0"/>
          <c:dLbls>
            <c:dLbl>
              <c:idx val="0"/>
              <c:tx>
                <c:rich>
                  <a:bodyPr/>
                  <a:lstStyle/>
                  <a:p>
                    <a:r>
                      <a:rPr lang="en-US"/>
                      <a:t>50%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7F5-4335-AABC-3ECE07191795}"/>
                </c:ext>
              </c:extLst>
            </c:dLbl>
            <c:dLbl>
              <c:idx val="1"/>
              <c:tx>
                <c:rich>
                  <a:bodyPr/>
                  <a:lstStyle/>
                  <a:p>
                    <a:r>
                      <a:rPr lang="en-US"/>
                      <a:t>60%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7F5-4335-AABC-3ECE07191795}"/>
                </c:ext>
              </c:extLst>
            </c:dLbl>
            <c:dLbl>
              <c:idx val="2"/>
              <c:tx>
                <c:rich>
                  <a:bodyPr/>
                  <a:lstStyle/>
                  <a:p>
                    <a:r>
                      <a:rPr lang="en-US"/>
                      <a:t>64%</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7F5-4335-AABC-3ECE07191795}"/>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BentonSans Regular" panose="02000503000000020004"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Technique ABC standalone</c:v>
                </c:pt>
                <c:pt idx="1">
                  <c:v>ABC + Feature Engineering</c:v>
                </c:pt>
                <c:pt idx="2">
                  <c:v>ABC + Feature Engineering + Sampling</c:v>
                </c:pt>
              </c:strCache>
            </c:strRef>
          </c:cat>
          <c:val>
            <c:numRef>
              <c:f>Sheet1!$B$2:$B$4</c:f>
              <c:numCache>
                <c:formatCode>0.00%</c:formatCode>
                <c:ptCount val="3"/>
                <c:pt idx="0">
                  <c:v>5.9999999999999995E-4</c:v>
                </c:pt>
                <c:pt idx="1">
                  <c:v>6.9999999999999999E-4</c:v>
                </c:pt>
                <c:pt idx="2">
                  <c:v>8.0000000000000004E-4</c:v>
                </c:pt>
              </c:numCache>
            </c:numRef>
          </c:val>
          <c:extLst>
            <c:ext xmlns:c16="http://schemas.microsoft.com/office/drawing/2014/chart" uri="{C3380CC4-5D6E-409C-BE32-E72D297353CC}">
              <c16:uniqueId val="{00000000-7D2C-4984-897C-D5F774F12EFD}"/>
            </c:ext>
          </c:extLst>
        </c:ser>
        <c:dLbls>
          <c:dLblPos val="ctr"/>
          <c:showLegendKey val="0"/>
          <c:showVal val="1"/>
          <c:showCatName val="0"/>
          <c:showSerName val="0"/>
          <c:showPercent val="0"/>
          <c:showBubbleSize val="0"/>
        </c:dLbls>
        <c:gapWidth val="219"/>
        <c:overlap val="-27"/>
        <c:axId val="769301080"/>
        <c:axId val="769298784"/>
      </c:barChart>
      <c:catAx>
        <c:axId val="76930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BentonSans Regular" panose="02000503000000020004" pitchFamily="2" charset="0"/>
                <a:ea typeface="+mn-ea"/>
                <a:cs typeface="+mn-cs"/>
              </a:defRPr>
            </a:pPr>
            <a:endParaRPr lang="en-US"/>
          </a:p>
        </c:txPr>
        <c:crossAx val="769298784"/>
        <c:crosses val="autoZero"/>
        <c:auto val="1"/>
        <c:lblAlgn val="ctr"/>
        <c:lblOffset val="100"/>
        <c:noMultiLvlLbl val="0"/>
      </c:catAx>
      <c:valAx>
        <c:axId val="769298784"/>
        <c:scaling>
          <c:orientation val="minMax"/>
        </c:scaling>
        <c:delete val="1"/>
        <c:axPos val="l"/>
        <c:numFmt formatCode="0.00%" sourceLinked="1"/>
        <c:majorTickMark val="none"/>
        <c:minorTickMark val="none"/>
        <c:tickLblPos val="nextTo"/>
        <c:crossAx val="769301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1D545-1C23-4B7A-B55B-E1A642C3687F}" type="datetimeFigureOut">
              <a:rPr lang="en-US" smtClean="0"/>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A251C-464F-420D-9CCF-60A7F97117F1}" type="slidenum">
              <a:rPr lang="en-US" smtClean="0"/>
              <a:t>‹#›</a:t>
            </a:fld>
            <a:endParaRPr lang="en-US"/>
          </a:p>
        </p:txBody>
      </p:sp>
    </p:spTree>
    <p:extLst>
      <p:ext uri="{BB962C8B-B14F-4D97-AF65-F5344CB8AC3E}">
        <p14:creationId xmlns:p14="http://schemas.microsoft.com/office/powerpoint/2010/main" val="2627416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6200" y="8834808"/>
            <a:ext cx="2971800" cy="461592"/>
          </a:xfrm>
          <a:prstGeom prst="rect">
            <a:avLst/>
          </a:prstGeom>
          <a:noFill/>
          <a:ln w="9525">
            <a:noFill/>
            <a:miter lim="800000"/>
            <a:headEnd/>
            <a:tailEnd/>
          </a:ln>
        </p:spPr>
        <p:txBody>
          <a:bodyPr lIns="95874" tIns="47936" rIns="95874" bIns="47936" anchor="b"/>
          <a:lstStyle/>
          <a:p>
            <a:pPr marL="0" marR="0" lvl="0" indent="0" algn="r" defTabSz="959274" rtl="0" eaLnBrk="0" fontAlgn="base" latinLnBrk="0" hangingPunct="0">
              <a:lnSpc>
                <a:spcPct val="100000"/>
              </a:lnSpc>
              <a:spcBef>
                <a:spcPct val="0"/>
              </a:spcBef>
              <a:spcAft>
                <a:spcPct val="0"/>
              </a:spcAft>
              <a:buClrTx/>
              <a:buSzTx/>
              <a:buFontTx/>
              <a:buNone/>
              <a:tabLst/>
              <a:defRPr/>
            </a:pPr>
            <a:fld id="{D3607556-21B3-485A-8090-64824B56B46B}" type="slidenum">
              <a:rPr kumimoji="0" lang="en-US" sz="12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pPr marL="0" marR="0" lvl="0" indent="0" algn="r" defTabSz="959274"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18435" name="Rectangle 2"/>
          <p:cNvSpPr>
            <a:spLocks noGrp="1" noRot="1" noChangeAspect="1" noChangeArrowheads="1" noTextEdit="1"/>
          </p:cNvSpPr>
          <p:nvPr>
            <p:ph type="sldImg"/>
          </p:nvPr>
        </p:nvSpPr>
        <p:spPr bwMode="auto">
          <a:xfrm>
            <a:off x="338138" y="698500"/>
            <a:ext cx="6197600" cy="3486150"/>
          </a:xfrm>
          <a:noFill/>
          <a:ln>
            <a:solidFill>
              <a:srgbClr val="000000"/>
            </a:solidFill>
            <a:miter lim="800000"/>
            <a:headEnd/>
            <a:tailEnd/>
          </a:ln>
        </p:spPr>
      </p:sp>
      <p:sp>
        <p:nvSpPr>
          <p:cNvPr id="18436" name="Rectangle 3"/>
          <p:cNvSpPr>
            <a:spLocks noGrp="1" noChangeArrowheads="1"/>
          </p:cNvSpPr>
          <p:nvPr>
            <p:ph type="body" idx="1"/>
          </p:nvPr>
        </p:nvSpPr>
        <p:spPr bwMode="auto">
          <a:xfrm>
            <a:off x="914400" y="4414177"/>
            <a:ext cx="5029200" cy="4183380"/>
          </a:xfrm>
          <a:noFill/>
        </p:spPr>
        <p:txBody>
          <a:bodyPr lIns="95874" tIns="47936" rIns="95874" bIns="47936"/>
          <a:lstStyle/>
          <a:p>
            <a:endParaRPr>
              <a:cs typeface="Arial" pitchFamily="34" charset="0"/>
            </a:endParaRPr>
          </a:p>
        </p:txBody>
      </p:sp>
    </p:spTree>
    <p:extLst>
      <p:ext uri="{BB962C8B-B14F-4D97-AF65-F5344CB8AC3E}">
        <p14:creationId xmlns:p14="http://schemas.microsoft.com/office/powerpoint/2010/main" val="105182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A251C-464F-420D-9CCF-60A7F97117F1}" type="slidenum">
              <a:rPr lang="en-US" smtClean="0"/>
              <a:t>2</a:t>
            </a:fld>
            <a:endParaRPr lang="en-US"/>
          </a:p>
        </p:txBody>
      </p:sp>
    </p:spTree>
    <p:extLst>
      <p:ext uri="{BB962C8B-B14F-4D97-AF65-F5344CB8AC3E}">
        <p14:creationId xmlns:p14="http://schemas.microsoft.com/office/powerpoint/2010/main" val="331276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A251C-464F-420D-9CCF-60A7F97117F1}" type="slidenum">
              <a:rPr lang="en-US" smtClean="0"/>
              <a:t>4</a:t>
            </a:fld>
            <a:endParaRPr lang="en-US"/>
          </a:p>
        </p:txBody>
      </p:sp>
    </p:spTree>
    <p:extLst>
      <p:ext uri="{BB962C8B-B14F-4D97-AF65-F5344CB8AC3E}">
        <p14:creationId xmlns:p14="http://schemas.microsoft.com/office/powerpoint/2010/main" val="3108352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A251C-464F-420D-9CCF-60A7F97117F1}" type="slidenum">
              <a:rPr lang="en-US" smtClean="0"/>
              <a:t>6</a:t>
            </a:fld>
            <a:endParaRPr lang="en-US"/>
          </a:p>
        </p:txBody>
      </p:sp>
    </p:spTree>
    <p:extLst>
      <p:ext uri="{BB962C8B-B14F-4D97-AF65-F5344CB8AC3E}">
        <p14:creationId xmlns:p14="http://schemas.microsoft.com/office/powerpoint/2010/main" val="209038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9</a:t>
            </a:fld>
            <a:endParaRPr lang="en-US"/>
          </a:p>
        </p:txBody>
      </p:sp>
    </p:spTree>
    <p:extLst>
      <p:ext uri="{BB962C8B-B14F-4D97-AF65-F5344CB8AC3E}">
        <p14:creationId xmlns:p14="http://schemas.microsoft.com/office/powerpoint/2010/main" val="297868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A251C-464F-420D-9CCF-60A7F97117F1}" type="slidenum">
              <a:rPr lang="en-US" smtClean="0"/>
              <a:t>10</a:t>
            </a:fld>
            <a:endParaRPr lang="en-US"/>
          </a:p>
        </p:txBody>
      </p:sp>
    </p:spTree>
    <p:extLst>
      <p:ext uri="{BB962C8B-B14F-4D97-AF65-F5344CB8AC3E}">
        <p14:creationId xmlns:p14="http://schemas.microsoft.com/office/powerpoint/2010/main" val="316203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Text Placeholder 4"/>
          <p:cNvSpPr>
            <a:spLocks noGrp="1"/>
          </p:cNvSpPr>
          <p:nvPr>
            <p:ph type="body" sz="quarter" idx="11"/>
          </p:nvPr>
        </p:nvSpPr>
        <p:spPr>
          <a:xfrm>
            <a:off x="516468" y="1526680"/>
            <a:ext cx="8678333" cy="3316288"/>
          </a:xfr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0492370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a:t>
            </a:fld>
            <a:endParaRPr lang="en-US">
              <a:solidFill>
                <a:srgbClr val="006AD2"/>
              </a:solidFill>
            </a:endParaRPr>
          </a:p>
        </p:txBody>
      </p:sp>
      <p:sp>
        <p:nvSpPr>
          <p:cNvPr id="5" name="Text Placeholder 4"/>
          <p:cNvSpPr>
            <a:spLocks noGrp="1"/>
          </p:cNvSpPr>
          <p:nvPr>
            <p:ph type="body" sz="quarter" idx="11"/>
          </p:nvPr>
        </p:nvSpPr>
        <p:spPr>
          <a:xfrm>
            <a:off x="516468" y="1526680"/>
            <a:ext cx="8678333" cy="3316288"/>
          </a:xfr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8743031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9"/>
            <a:ext cx="12192000" cy="3418115"/>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19" name="Text Placeholder 18"/>
          <p:cNvSpPr>
            <a:spLocks noGrp="1"/>
          </p:cNvSpPr>
          <p:nvPr>
            <p:ph type="body" sz="quarter" idx="11"/>
          </p:nvPr>
        </p:nvSpPr>
        <p:spPr>
          <a:xfrm>
            <a:off x="0" y="3418117"/>
            <a:ext cx="12192000" cy="3439884"/>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Bold" charset="0"/>
                <a:ea typeface="BentonSans Bold" charset="0"/>
                <a:cs typeface="BentonSans Bold" charset="0"/>
              </a:defRPr>
            </a:lvl2pPr>
            <a:lvl3pPr algn="r">
              <a:defRPr b="1">
                <a:solidFill>
                  <a:schemeClr val="bg1"/>
                </a:solidFill>
                <a:latin typeface="BentonSans Bold" charset="0"/>
                <a:ea typeface="BentonSans Bold" charset="0"/>
                <a:cs typeface="BentonSans Bold" charset="0"/>
              </a:defRPr>
            </a:lvl3pPr>
            <a:lvl4pPr algn="r">
              <a:defRPr b="1">
                <a:solidFill>
                  <a:schemeClr val="bg1"/>
                </a:solidFill>
                <a:latin typeface="BentonSans Bold" charset="0"/>
                <a:ea typeface="BentonSans Bold" charset="0"/>
                <a:cs typeface="BentonSans Bold" charset="0"/>
              </a:defRPr>
            </a:lvl4pPr>
            <a:lvl5pPr algn="r">
              <a:defRPr b="1">
                <a:solidFill>
                  <a:schemeClr val="bg1"/>
                </a:solidFill>
                <a:latin typeface="BentonSans Bold" charset="0"/>
                <a:ea typeface="BentonSans Bold" charset="0"/>
                <a:cs typeface="BentonSans Bold" charset="0"/>
              </a:defRPr>
            </a:lvl5pPr>
          </a:lstStyle>
          <a:p>
            <a:pPr lvl="0"/>
            <a:r>
              <a:rPr lang="en-GB"/>
              <a:t>Click to edit Master text styles</a:t>
            </a:r>
          </a:p>
        </p:txBody>
      </p:sp>
    </p:spTree>
    <p:extLst>
      <p:ext uri="{BB962C8B-B14F-4D97-AF65-F5344CB8AC3E}">
        <p14:creationId xmlns:p14="http://schemas.microsoft.com/office/powerpoint/2010/main" val="235687726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Tree>
    <p:extLst>
      <p:ext uri="{BB962C8B-B14F-4D97-AF65-F5344CB8AC3E}">
        <p14:creationId xmlns:p14="http://schemas.microsoft.com/office/powerpoint/2010/main" val="410057812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5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Tree>
    <p:extLst>
      <p:ext uri="{BB962C8B-B14F-4D97-AF65-F5344CB8AC3E}">
        <p14:creationId xmlns:p14="http://schemas.microsoft.com/office/powerpoint/2010/main" val="90771629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6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Tree>
    <p:extLst>
      <p:ext uri="{BB962C8B-B14F-4D97-AF65-F5344CB8AC3E}">
        <p14:creationId xmlns:p14="http://schemas.microsoft.com/office/powerpoint/2010/main" val="50764767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Divider Slide">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4" name="Slide Number Placeholder 5"/>
          <p:cNvSpPr>
            <a:spLocks noGrp="1"/>
          </p:cNvSpPr>
          <p:nvPr>
            <p:ph type="sldNum" sz="quarter" idx="12"/>
          </p:nvPr>
        </p:nvSpPr>
        <p:spPr>
          <a:xfrm>
            <a:off x="10589393" y="6034888"/>
            <a:ext cx="1052269" cy="301273"/>
          </a:xfrm>
        </p:spPr>
        <p:txBody>
          <a:bodyPr/>
          <a:lstStyle/>
          <a:p>
            <a:fld id="{A5E8319B-9A66-4AD0-9B3A-8CA936DA00F1}" type="slidenum">
              <a:rPr lang="en-US" smtClean="0">
                <a:solidFill>
                  <a:srgbClr val="006AD2"/>
                </a:solidFill>
              </a:rPr>
              <a:pPr/>
              <a:t>‹#›</a:t>
            </a:fld>
            <a:endParaRPr lang="en-US">
              <a:solidFill>
                <a:srgbClr val="006AD2"/>
              </a:solidFill>
            </a:endParaRPr>
          </a:p>
        </p:txBody>
      </p:sp>
    </p:spTree>
    <p:extLst>
      <p:ext uri="{BB962C8B-B14F-4D97-AF65-F5344CB8AC3E}">
        <p14:creationId xmlns:p14="http://schemas.microsoft.com/office/powerpoint/2010/main" val="119355494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10972800" cy="1143000"/>
          </a:xfrm>
        </p:spPr>
        <p:txBody>
          <a:bodyPr/>
          <a:lstStyle/>
          <a:p>
            <a:r>
              <a:rPr lang="en-US"/>
              <a:t>Click to edit Master title style</a:t>
            </a:r>
          </a:p>
        </p:txBody>
      </p:sp>
      <p:sp>
        <p:nvSpPr>
          <p:cNvPr id="3" name="Content Placeholder 2"/>
          <p:cNvSpPr>
            <a:spLocks noGrp="1"/>
          </p:cNvSpPr>
          <p:nvPr>
            <p:ph idx="1"/>
          </p:nvPr>
        </p:nvSpPr>
        <p:spPr>
          <a:xfrm>
            <a:off x="706783" y="14478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28330-7BD2-4FF9-B514-3952F06B80E3}"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288030" y="4911765"/>
            <a:ext cx="1052269" cy="301273"/>
          </a:xfrm>
        </p:spPr>
        <p:txBody>
          <a:bodyPr/>
          <a:lstStyle/>
          <a:p>
            <a:fld id="{0CE72E76-55F2-482D-AB22-062BFDEF6A5D}" type="slidenum">
              <a:rPr lang="en-US" smtClean="0"/>
              <a:pPr/>
              <a:t>‹#›</a:t>
            </a:fld>
            <a:endParaRPr lang="en-US"/>
          </a:p>
        </p:txBody>
      </p:sp>
    </p:spTree>
    <p:extLst>
      <p:ext uri="{BB962C8B-B14F-4D97-AF65-F5344CB8AC3E}">
        <p14:creationId xmlns:p14="http://schemas.microsoft.com/office/powerpoint/2010/main" val="269581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516995" y="529887"/>
            <a:ext cx="10972800" cy="996795"/>
          </a:xfrm>
          <a:prstGeom prst="rect">
            <a:avLst/>
          </a:prstGeom>
        </p:spPr>
        <p:txBody>
          <a:bodyPr vert="horz" lIns="0" tIns="0" rIns="0" bIns="0" rtlCol="0" anchor="t">
            <a:noAutofit/>
          </a:bodyPr>
          <a:lstStyle/>
          <a:p>
            <a:r>
              <a:rPr lang="en-GB"/>
              <a:t>Click to edit Master title style</a:t>
            </a:r>
            <a:endParaRPr lang="en-US"/>
          </a:p>
        </p:txBody>
      </p:sp>
      <p:sp>
        <p:nvSpPr>
          <p:cNvPr id="1027" name="Text Placeholder 2"/>
          <p:cNvSpPr>
            <a:spLocks noGrp="1"/>
          </p:cNvSpPr>
          <p:nvPr>
            <p:ph type="body" idx="1"/>
          </p:nvPr>
        </p:nvSpPr>
        <p:spPr bwMode="gray">
          <a:xfrm>
            <a:off x="516995" y="1526687"/>
            <a:ext cx="10972800" cy="4884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bwMode="gray">
          <a:xfrm>
            <a:off x="10675656" y="6392696"/>
            <a:ext cx="1052269" cy="301273"/>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Regular" charset="0"/>
                <a:ea typeface="Guardian Egyp Regular" charset="0"/>
                <a:cs typeface="Guardian Egyp Regular" charset="0"/>
              </a:defRPr>
            </a:lvl1pPr>
          </a:lstStyle>
          <a:p>
            <a:pPr defTabSz="342900">
              <a:defRPr/>
            </a:pPr>
            <a:fld id="{920384AA-0A71-E644-AEED-65CD2253F2C8}" type="slidenum">
              <a:rPr lang="en-US" b="0" smtClean="0">
                <a:solidFill>
                  <a:srgbClr val="006AD2"/>
                </a:solidFill>
              </a:rPr>
              <a:pPr defTabSz="342900">
                <a:defRPr/>
              </a:pPr>
              <a:t>‹#›</a:t>
            </a:fld>
            <a:endParaRPr lang="en-US" b="0">
              <a:solidFill>
                <a:srgbClr val="006AD2"/>
              </a:solidFill>
            </a:endParaRPr>
          </a:p>
        </p:txBody>
      </p:sp>
      <p:pic>
        <p:nvPicPr>
          <p:cNvPr id="7" name="Picture 6" descr="Creditandfraudrisk_logo-RGB.eps"/>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875739" y="6419330"/>
            <a:ext cx="1326052" cy="343791"/>
          </a:xfrm>
          <a:prstGeom prst="rect">
            <a:avLst/>
          </a:prstGeom>
        </p:spPr>
      </p:pic>
    </p:spTree>
    <p:extLst>
      <p:ext uri="{BB962C8B-B14F-4D97-AF65-F5344CB8AC3E}">
        <p14:creationId xmlns:p14="http://schemas.microsoft.com/office/powerpoint/2010/main" val="696885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hf hdr="0"/>
  <p:txStyles>
    <p:title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83" indent="-342883" algn="l" defTabSz="457178"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78"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02" indent="-288911" algn="l" defTabSz="457178"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293" indent="-228588" algn="l" defTabSz="457178"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45" indent="-225414" algn="l" defTabSz="457178"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474" indent="-228588"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8"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8" indent="-228588"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8"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3"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p:cNvSpPr>
          <p:nvPr>
            <p:ph type="ctrTitle"/>
          </p:nvPr>
        </p:nvSpPr>
        <p:spPr/>
        <p:txBody>
          <a:bodyPr/>
          <a:lstStyle/>
          <a:p>
            <a:pPr algn="ctr">
              <a:lnSpc>
                <a:spcPct val="150000"/>
              </a:lnSpc>
            </a:pPr>
            <a:r>
              <a:rPr lang="en-US" sz="4000" b="1" dirty="0">
                <a:cs typeface="Arial" pitchFamily="34" charset="0"/>
              </a:rPr>
              <a:t>The American Express Campus Challenge 2024</a:t>
            </a:r>
            <a:endParaRPr sz="4000" b="1" dirty="0">
              <a:cs typeface="Arial" pitchFamily="34" charset="0"/>
            </a:endParaRPr>
          </a:p>
        </p:txBody>
      </p:sp>
      <p:sp>
        <p:nvSpPr>
          <p:cNvPr id="13315" name="Rectangle 10"/>
          <p:cNvSpPr>
            <a:spLocks noGrp="1"/>
          </p:cNvSpPr>
          <p:nvPr>
            <p:ph type="body" sz="quarter" idx="11"/>
          </p:nvPr>
        </p:nvSpPr>
        <p:spPr/>
        <p:txBody>
          <a:bodyPr/>
          <a:lstStyle/>
          <a:p>
            <a:pPr marL="342265" indent="-342265" eaLnBrk="1" hangingPunct="1"/>
            <a:endParaRPr lang="en-US" dirty="0"/>
          </a:p>
          <a:p>
            <a:pPr marL="342265" indent="-342265"/>
            <a:r>
              <a:rPr lang="en-US" sz="2400" b="1" dirty="0" err="1">
                <a:latin typeface="BentonSans Light"/>
              </a:rPr>
              <a:t>Pranjay</a:t>
            </a:r>
            <a:r>
              <a:rPr lang="en-US" sz="2400" b="1" dirty="0">
                <a:latin typeface="BentonSans Light"/>
              </a:rPr>
              <a:t> </a:t>
            </a:r>
            <a:r>
              <a:rPr lang="en-US" sz="2400" b="1" dirty="0" err="1">
                <a:latin typeface="BentonSans Light"/>
              </a:rPr>
              <a:t>Sidhwani</a:t>
            </a:r>
            <a:endParaRPr lang="en-US" sz="2400" b="1" dirty="0">
              <a:latin typeface="BentonSans Regular"/>
            </a:endParaRPr>
          </a:p>
          <a:p>
            <a:pPr marL="342265" indent="-342265"/>
            <a:r>
              <a:rPr lang="en-US" sz="2400" b="1" dirty="0">
                <a:latin typeface="BentonSans Regular"/>
              </a:rPr>
              <a:t>Agniv Nath</a:t>
            </a:r>
            <a:br>
              <a:rPr lang="en-US" sz="2400" b="1" dirty="0">
                <a:latin typeface="BentonSans Regular"/>
              </a:rPr>
            </a:br>
            <a:r>
              <a:rPr lang="en-US" sz="2400" b="1" dirty="0">
                <a:latin typeface="BentonSans Regular"/>
              </a:rPr>
              <a:t>Atharva Paranjape</a:t>
            </a:r>
          </a:p>
          <a:p>
            <a:pPr marL="342265" indent="-342265"/>
            <a:endParaRPr lang="en-US" sz="2400" b="1" dirty="0">
              <a:latin typeface="BentonSans Regular"/>
            </a:endParaRPr>
          </a:p>
          <a:p>
            <a:pPr marL="342265" indent="-342265"/>
            <a:r>
              <a:rPr lang="en-US" sz="3200" b="1" dirty="0">
                <a:latin typeface="BentonSans Regular"/>
              </a:rPr>
              <a:t>IIT Delhi</a:t>
            </a:r>
          </a:p>
          <a:p>
            <a:pPr marL="342265" indent="-342265" eaLnBrk="1" hangingPunct="1"/>
            <a:endParaRPr lang="en-US" dirty="0">
              <a:latin typeface="BentonSans Regular" panose="02000503000000020004" pitchFamily="2" charset="0"/>
            </a:endParaRPr>
          </a:p>
          <a:p>
            <a:pPr marL="342265" indent="-342265" eaLnBrk="1" hangingPunct="1"/>
            <a:r>
              <a:rPr lang="en-US" sz="4000" b="1" dirty="0" err="1">
                <a:solidFill>
                  <a:schemeClr val="accent5">
                    <a:lumMod val="10000"/>
                  </a:schemeClr>
                </a:solidFill>
                <a:latin typeface="BentonSans Regular"/>
              </a:rPr>
              <a:t>ChadGPT</a:t>
            </a:r>
            <a:endParaRPr lang="en-US" sz="4000" b="1" dirty="0">
              <a:solidFill>
                <a:schemeClr val="accent5">
                  <a:lumMod val="10000"/>
                </a:schemeClr>
              </a:solidFill>
              <a:latin typeface="BentonSans Regular" panose="02000503000000020004" pitchFamily="2"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3BB4D3A-8182-C0C2-0F60-C1A9AA2154DE}"/>
              </a:ext>
            </a:extLst>
          </p:cNvPr>
          <p:cNvSpPr>
            <a:spLocks noGrp="1"/>
          </p:cNvSpPr>
          <p:nvPr>
            <p:ph type="title"/>
          </p:nvPr>
        </p:nvSpPr>
        <p:spPr>
          <a:xfrm>
            <a:off x="445025" y="266532"/>
            <a:ext cx="10972800" cy="400111"/>
          </a:xfrm>
        </p:spPr>
        <p:txBody>
          <a:bodyPr/>
          <a:lstStyle/>
          <a:p>
            <a:r>
              <a:rPr lang="en-US" sz="1400"/>
              <a:t>More Potential to Improve (Optional)</a:t>
            </a:r>
          </a:p>
        </p:txBody>
      </p:sp>
      <p:sp>
        <p:nvSpPr>
          <p:cNvPr id="3" name="Slide Number Placeholder 2">
            <a:extLst>
              <a:ext uri="{FF2B5EF4-FFF2-40B4-BE49-F238E27FC236}">
                <a16:creationId xmlns:a16="http://schemas.microsoft.com/office/drawing/2014/main" id="{77AF337B-F9A5-475F-A55A-ABE8476D7D2D}"/>
              </a:ext>
            </a:extLst>
          </p:cNvPr>
          <p:cNvSpPr>
            <a:spLocks noGrp="1"/>
          </p:cNvSpPr>
          <p:nvPr>
            <p:ph type="sldNum" sz="quarter" idx="4294967295"/>
          </p:nvPr>
        </p:nvSpPr>
        <p:spPr>
          <a:xfrm>
            <a:off x="11139488" y="6392863"/>
            <a:ext cx="1052512" cy="301625"/>
          </a:xfrm>
        </p:spPr>
        <p:txBody>
          <a:bodyPr/>
          <a:lstStyle/>
          <a:p>
            <a:pPr>
              <a:defRPr/>
            </a:pPr>
            <a:fld id="{920384AA-0A71-E644-AEED-65CD2253F2C8}" type="slidenum">
              <a:rPr lang="en-US" sz="1400" smtClean="0">
                <a:solidFill>
                  <a:srgbClr val="006AD2"/>
                </a:solidFill>
              </a:rPr>
              <a:pPr>
                <a:defRPr/>
              </a:pPr>
              <a:t>10</a:t>
            </a:fld>
            <a:endParaRPr lang="en-US" sz="1400">
              <a:solidFill>
                <a:srgbClr val="006AD2"/>
              </a:solidFill>
            </a:endParaRPr>
          </a:p>
        </p:txBody>
      </p:sp>
      <p:sp>
        <p:nvSpPr>
          <p:cNvPr id="20" name="TextBox 19">
            <a:extLst>
              <a:ext uri="{FF2B5EF4-FFF2-40B4-BE49-F238E27FC236}">
                <a16:creationId xmlns:a16="http://schemas.microsoft.com/office/drawing/2014/main" id="{8970E78B-9EA2-4921-BC20-91BF52FAE052}"/>
              </a:ext>
            </a:extLst>
          </p:cNvPr>
          <p:cNvSpPr txBox="1"/>
          <p:nvPr/>
        </p:nvSpPr>
        <p:spPr>
          <a:xfrm>
            <a:off x="151724" y="2715739"/>
            <a:ext cx="3430601" cy="307777"/>
          </a:xfrm>
          <a:prstGeom prst="rect">
            <a:avLst/>
          </a:prstGeom>
          <a:noFill/>
        </p:spPr>
        <p:txBody>
          <a:bodyPr wrap="square">
            <a:spAutoFit/>
          </a:bodyPr>
          <a:lstStyle/>
          <a:p>
            <a:r>
              <a:rPr lang="en-US" sz="1400" b="1">
                <a:solidFill>
                  <a:schemeClr val="bg2"/>
                </a:solidFill>
                <a:latin typeface="BentonSans Regular" panose="02000503000000020004" pitchFamily="2" charset="0"/>
                <a:cs typeface="Calibri" panose="020F0502020204030204" pitchFamily="34" charset="0"/>
              </a:rPr>
              <a:t>ML Enhancements</a:t>
            </a:r>
          </a:p>
        </p:txBody>
      </p:sp>
      <p:sp>
        <p:nvSpPr>
          <p:cNvPr id="4" name="TextBox 3">
            <a:extLst>
              <a:ext uri="{FF2B5EF4-FFF2-40B4-BE49-F238E27FC236}">
                <a16:creationId xmlns:a16="http://schemas.microsoft.com/office/drawing/2014/main" id="{B4B1A5E1-23BE-D9E9-DFEC-188AEA72BFC9}"/>
              </a:ext>
            </a:extLst>
          </p:cNvPr>
          <p:cNvSpPr txBox="1"/>
          <p:nvPr/>
        </p:nvSpPr>
        <p:spPr>
          <a:xfrm>
            <a:off x="1839593" y="1367563"/>
            <a:ext cx="10326932" cy="1884669"/>
          </a:xfrm>
          <a:prstGeom prst="rect">
            <a:avLst/>
          </a:prstGeom>
          <a:noFill/>
        </p:spPr>
        <p:txBody>
          <a:bodyPr wrap="square" lIns="0" tIns="0" rIns="0" bIns="0" rtlCol="0" anchor="t">
            <a:spAutoFit/>
          </a:bodyPr>
          <a:lstStyle/>
          <a:p>
            <a:pPr marL="342900" indent="-342900">
              <a:lnSpc>
                <a:spcPct val="150000"/>
              </a:lnSpc>
              <a:buAutoNum type="arabicPeriod"/>
            </a:pPr>
            <a:r>
              <a:rPr lang="en-US" sz="1400" b="1">
                <a:solidFill>
                  <a:schemeClr val="bg2"/>
                </a:solidFill>
                <a:ea typeface="+mn-lt"/>
                <a:cs typeface="+mn-lt"/>
              </a:rPr>
              <a:t>Granular Information and Improved Accuracy</a:t>
            </a:r>
            <a:r>
              <a:rPr lang="en-US" sz="1400">
                <a:solidFill>
                  <a:schemeClr val="bg2"/>
                </a:solidFill>
                <a:ea typeface="+mn-lt"/>
                <a:cs typeface="+mn-lt"/>
              </a:rPr>
              <a:t>: Predicting actual runs captures detailed information, leading to better understanding and accuracy.</a:t>
            </a:r>
          </a:p>
          <a:p>
            <a:pPr marL="342900" indent="-342900">
              <a:lnSpc>
                <a:spcPct val="150000"/>
              </a:lnSpc>
              <a:buAutoNum type="arabicPeriod"/>
            </a:pPr>
            <a:r>
              <a:rPr lang="en-US" sz="1400" b="1">
                <a:solidFill>
                  <a:schemeClr val="bg2"/>
                </a:solidFill>
                <a:ea typeface="+mn-lt"/>
                <a:cs typeface="+mn-lt"/>
              </a:rPr>
              <a:t>Leveraging Comprehensive Match Statistics</a:t>
            </a:r>
            <a:r>
              <a:rPr lang="en-US" sz="1400">
                <a:solidFill>
                  <a:schemeClr val="bg2"/>
                </a:solidFill>
                <a:ea typeface="+mn-lt"/>
                <a:cs typeface="+mn-lt"/>
              </a:rPr>
              <a:t>: Utilizes richer match statistics, enhancing the model's ability to forecast outcomes with deeper insights.</a:t>
            </a:r>
            <a:endParaRPr lang="en-US" sz="1400">
              <a:solidFill>
                <a:schemeClr val="bg2"/>
              </a:solidFill>
              <a:latin typeface="BentonSans Regular" panose="02000503000000020004" pitchFamily="2" charset="0"/>
              <a:cs typeface="Calibri" panose="020F0502020204030204" pitchFamily="34" charset="0"/>
            </a:endParaRPr>
          </a:p>
          <a:p>
            <a:pPr marL="342900" indent="-342900">
              <a:lnSpc>
                <a:spcPct val="150000"/>
              </a:lnSpc>
              <a:buAutoNum type="arabicPeriod"/>
            </a:pPr>
            <a:r>
              <a:rPr lang="en-US" sz="1400" b="1">
                <a:solidFill>
                  <a:schemeClr val="bg2"/>
                </a:solidFill>
                <a:ea typeface="+mn-lt"/>
                <a:cs typeface="+mn-lt"/>
              </a:rPr>
              <a:t>Enhanced Feature Engineering</a:t>
            </a:r>
            <a:r>
              <a:rPr lang="en-US" sz="1400">
                <a:solidFill>
                  <a:schemeClr val="bg2"/>
                </a:solidFill>
                <a:ea typeface="+mn-lt"/>
                <a:cs typeface="+mn-lt"/>
              </a:rPr>
              <a:t>: Enables advanced feature engineering, capturing complex interactions and temporal dependencies for more robust predictions.</a:t>
            </a:r>
          </a:p>
        </p:txBody>
      </p:sp>
      <p:sp>
        <p:nvSpPr>
          <p:cNvPr id="8" name="TextBox 7">
            <a:extLst>
              <a:ext uri="{FF2B5EF4-FFF2-40B4-BE49-F238E27FC236}">
                <a16:creationId xmlns:a16="http://schemas.microsoft.com/office/drawing/2014/main" id="{A1A04A55-7A28-C649-5854-5A086877FBEB}"/>
              </a:ext>
            </a:extLst>
          </p:cNvPr>
          <p:cNvSpPr txBox="1"/>
          <p:nvPr/>
        </p:nvSpPr>
        <p:spPr>
          <a:xfrm>
            <a:off x="-932463" y="4957415"/>
            <a:ext cx="3933885" cy="307777"/>
          </a:xfrm>
          <a:prstGeom prst="rect">
            <a:avLst/>
          </a:prstGeom>
          <a:noFill/>
        </p:spPr>
        <p:txBody>
          <a:bodyPr wrap="square">
            <a:spAutoFit/>
          </a:bodyPr>
          <a:lstStyle/>
          <a:p>
            <a:pPr algn="ctr"/>
            <a:r>
              <a:rPr lang="en-US" sz="1400" b="1">
                <a:solidFill>
                  <a:schemeClr val="bg2"/>
                </a:solidFill>
                <a:latin typeface="BentonSans Regular" panose="02000503000000020004" pitchFamily="2" charset="0"/>
                <a:cs typeface="Calibri" panose="020F0502020204030204" pitchFamily="34" charset="0"/>
              </a:rPr>
              <a:t>Feature Engineering</a:t>
            </a:r>
          </a:p>
        </p:txBody>
      </p:sp>
      <p:sp>
        <p:nvSpPr>
          <p:cNvPr id="15" name="TextBox 14">
            <a:extLst>
              <a:ext uri="{FF2B5EF4-FFF2-40B4-BE49-F238E27FC236}">
                <a16:creationId xmlns:a16="http://schemas.microsoft.com/office/drawing/2014/main" id="{890D4C22-FB86-679A-ACFF-F6895D25E8B2}"/>
              </a:ext>
            </a:extLst>
          </p:cNvPr>
          <p:cNvSpPr txBox="1"/>
          <p:nvPr/>
        </p:nvSpPr>
        <p:spPr>
          <a:xfrm>
            <a:off x="1867339" y="3904576"/>
            <a:ext cx="10269423" cy="1252715"/>
          </a:xfrm>
          <a:prstGeom prst="rect">
            <a:avLst/>
          </a:prstGeom>
          <a:noFill/>
        </p:spPr>
        <p:txBody>
          <a:bodyPr wrap="square" lIns="0" tIns="0" rIns="0" bIns="0" rtlCol="0" anchor="t">
            <a:spAutoFit/>
          </a:bodyPr>
          <a:lstStyle/>
          <a:p>
            <a:pPr marL="342900" indent="-342900">
              <a:lnSpc>
                <a:spcPct val="150000"/>
              </a:lnSpc>
              <a:buAutoNum type="arabicPeriod"/>
            </a:pPr>
            <a:r>
              <a:rPr lang="en-US" sz="1400" b="1">
                <a:solidFill>
                  <a:schemeClr val="bg2"/>
                </a:solidFill>
                <a:ea typeface="+mn-lt"/>
                <a:cs typeface="+mn-lt"/>
              </a:rPr>
              <a:t>Incorporating Context-Specific Features</a:t>
            </a:r>
            <a:r>
              <a:rPr lang="en-US" sz="1400">
                <a:solidFill>
                  <a:schemeClr val="bg2"/>
                </a:solidFill>
                <a:ea typeface="+mn-lt"/>
                <a:cs typeface="+mn-lt"/>
              </a:rPr>
              <a:t>: Utilize features like powerplay overs, death overs, and partnerships to capture critical match phases.</a:t>
            </a:r>
            <a:endParaRPr lang="en-US" sz="1400" b="0" i="0">
              <a:solidFill>
                <a:schemeClr val="bg2"/>
              </a:solidFill>
              <a:latin typeface="BentonSans Regular" panose="02000503000000020004" pitchFamily="2" charset="0"/>
            </a:endParaRPr>
          </a:p>
          <a:p>
            <a:pPr marL="342900" indent="-342900">
              <a:lnSpc>
                <a:spcPct val="150000"/>
              </a:lnSpc>
              <a:buAutoNum type="arabicPeriod"/>
            </a:pPr>
            <a:r>
              <a:rPr lang="en-US" sz="1400" b="1">
                <a:solidFill>
                  <a:schemeClr val="bg2"/>
                </a:solidFill>
                <a:ea typeface="+mn-lt"/>
                <a:cs typeface="+mn-lt"/>
              </a:rPr>
              <a:t>Capturing Temporal Dependencies</a:t>
            </a:r>
            <a:r>
              <a:rPr lang="en-US" sz="1400">
                <a:solidFill>
                  <a:schemeClr val="bg2"/>
                </a:solidFill>
                <a:ea typeface="+mn-lt"/>
                <a:cs typeface="+mn-lt"/>
              </a:rPr>
              <a:t>: Implement time-based features to reflect match progression and momentum shifts, improving prediction accuracy.</a:t>
            </a:r>
          </a:p>
        </p:txBody>
      </p:sp>
      <p:sp>
        <p:nvSpPr>
          <p:cNvPr id="2" name="Rectangle 1">
            <a:extLst>
              <a:ext uri="{FF2B5EF4-FFF2-40B4-BE49-F238E27FC236}">
                <a16:creationId xmlns:a16="http://schemas.microsoft.com/office/drawing/2014/main" id="{2E48DFD7-9BC7-16E5-C357-9AECE8CDC816}"/>
              </a:ext>
            </a:extLst>
          </p:cNvPr>
          <p:cNvSpPr/>
          <p:nvPr/>
        </p:nvSpPr>
        <p:spPr>
          <a:xfrm>
            <a:off x="143101" y="1374660"/>
            <a:ext cx="12051099" cy="1889620"/>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60D70F31-C70C-A925-464F-0E8FD37D2350}"/>
              </a:ext>
            </a:extLst>
          </p:cNvPr>
          <p:cNvSpPr/>
          <p:nvPr/>
        </p:nvSpPr>
        <p:spPr>
          <a:xfrm>
            <a:off x="157478" y="3816017"/>
            <a:ext cx="12036723" cy="1429129"/>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 name="Oval 5">
            <a:extLst>
              <a:ext uri="{FF2B5EF4-FFF2-40B4-BE49-F238E27FC236}">
                <a16:creationId xmlns:a16="http://schemas.microsoft.com/office/drawing/2014/main" id="{CE8047B2-2152-DA78-D47D-CCF56F31AFC5}"/>
              </a:ext>
            </a:extLst>
          </p:cNvPr>
          <p:cNvSpPr/>
          <p:nvPr/>
        </p:nvSpPr>
        <p:spPr>
          <a:xfrm>
            <a:off x="558570" y="1929687"/>
            <a:ext cx="546935" cy="535053"/>
          </a:xfrm>
          <a:prstGeom prst="ellipse">
            <a:avLst/>
          </a:prstGeom>
          <a:solidFill>
            <a:srgbClr val="00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1</a:t>
            </a:r>
          </a:p>
        </p:txBody>
      </p:sp>
      <p:sp>
        <p:nvSpPr>
          <p:cNvPr id="11" name="Oval 10">
            <a:extLst>
              <a:ext uri="{FF2B5EF4-FFF2-40B4-BE49-F238E27FC236}">
                <a16:creationId xmlns:a16="http://schemas.microsoft.com/office/drawing/2014/main" id="{0A97B0D6-17D0-857A-4CBA-0717917A9A0E}"/>
              </a:ext>
            </a:extLst>
          </p:cNvPr>
          <p:cNvSpPr/>
          <p:nvPr/>
        </p:nvSpPr>
        <p:spPr>
          <a:xfrm>
            <a:off x="501061" y="4083666"/>
            <a:ext cx="645627" cy="551057"/>
          </a:xfrm>
          <a:prstGeom prst="ellipse">
            <a:avLst/>
          </a:prstGeom>
          <a:solidFill>
            <a:srgbClr val="00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2</a:t>
            </a:r>
          </a:p>
        </p:txBody>
      </p:sp>
      <p:sp>
        <p:nvSpPr>
          <p:cNvPr id="7" name="TextBox 6">
            <a:extLst>
              <a:ext uri="{FF2B5EF4-FFF2-40B4-BE49-F238E27FC236}">
                <a16:creationId xmlns:a16="http://schemas.microsoft.com/office/drawing/2014/main" id="{09EAF879-D09E-2062-08A3-EEFCA9D3E070}"/>
              </a:ext>
            </a:extLst>
          </p:cNvPr>
          <p:cNvSpPr txBox="1"/>
          <p:nvPr/>
        </p:nvSpPr>
        <p:spPr>
          <a:xfrm>
            <a:off x="148218" y="621292"/>
            <a:ext cx="12043782" cy="317459"/>
          </a:xfrm>
          <a:prstGeom prst="rect">
            <a:avLst/>
          </a:prstGeom>
          <a:noFill/>
        </p:spPr>
        <p:txBody>
          <a:bodyPr wrap="square">
            <a:spAutoFit/>
          </a:bodyPr>
          <a:lstStyle/>
          <a:p>
            <a:pPr marL="285750" indent="-285750">
              <a:lnSpc>
                <a:spcPct val="110000"/>
              </a:lnSpc>
              <a:spcAft>
                <a:spcPts val="400"/>
              </a:spcAft>
              <a:buFont typeface="Wingdings" panose="05000000000000000000" pitchFamily="2" charset="2"/>
              <a:buChar char="ü"/>
            </a:pPr>
            <a:r>
              <a:rPr lang="en-US" sz="1400">
                <a:solidFill>
                  <a:schemeClr val="tx1"/>
                </a:solidFill>
                <a:latin typeface="BentonSans Regular" panose="02000503000000020004" pitchFamily="2" charset="0"/>
              </a:rPr>
              <a:t>Additional things that participants feel could have increased the performance of the model further.. </a:t>
            </a:r>
          </a:p>
        </p:txBody>
      </p:sp>
      <p:sp>
        <p:nvSpPr>
          <p:cNvPr id="9" name="TextBox 8">
            <a:extLst>
              <a:ext uri="{FF2B5EF4-FFF2-40B4-BE49-F238E27FC236}">
                <a16:creationId xmlns:a16="http://schemas.microsoft.com/office/drawing/2014/main" id="{4A912FA8-AABB-FB23-9626-65B993FA9C56}"/>
              </a:ext>
            </a:extLst>
          </p:cNvPr>
          <p:cNvSpPr txBox="1"/>
          <p:nvPr/>
        </p:nvSpPr>
        <p:spPr>
          <a:xfrm>
            <a:off x="-932463" y="6399003"/>
            <a:ext cx="3933885" cy="307777"/>
          </a:xfrm>
          <a:prstGeom prst="rect">
            <a:avLst/>
          </a:prstGeom>
          <a:noFill/>
        </p:spPr>
        <p:txBody>
          <a:bodyPr wrap="square">
            <a:spAutoFit/>
          </a:bodyPr>
          <a:lstStyle/>
          <a:p>
            <a:pPr algn="ctr"/>
            <a:r>
              <a:rPr lang="en-US" sz="1400" b="1">
                <a:solidFill>
                  <a:schemeClr val="bg2"/>
                </a:solidFill>
                <a:latin typeface="BentonSans Regular" panose="02000503000000020004" pitchFamily="2" charset="0"/>
                <a:cs typeface="Calibri" panose="020F0502020204030204" pitchFamily="34" charset="0"/>
              </a:rPr>
              <a:t>Any other dimension?</a:t>
            </a:r>
          </a:p>
        </p:txBody>
      </p:sp>
      <p:sp>
        <p:nvSpPr>
          <p:cNvPr id="12" name="TextBox 11">
            <a:extLst>
              <a:ext uri="{FF2B5EF4-FFF2-40B4-BE49-F238E27FC236}">
                <a16:creationId xmlns:a16="http://schemas.microsoft.com/office/drawing/2014/main" id="{8D2B2790-5E9F-100B-D956-FC24582EB564}"/>
              </a:ext>
            </a:extLst>
          </p:cNvPr>
          <p:cNvSpPr txBox="1"/>
          <p:nvPr/>
        </p:nvSpPr>
        <p:spPr>
          <a:xfrm>
            <a:off x="1841613" y="5553502"/>
            <a:ext cx="10220234" cy="1284581"/>
          </a:xfrm>
          <a:prstGeom prst="rect">
            <a:avLst/>
          </a:prstGeom>
          <a:noFill/>
        </p:spPr>
        <p:txBody>
          <a:bodyPr wrap="square" lIns="0" tIns="0" rIns="0" bIns="0" rtlCol="0" anchor="t">
            <a:spAutoFit/>
          </a:bodyPr>
          <a:lstStyle/>
          <a:p>
            <a:pPr marL="342900" indent="-342900">
              <a:lnSpc>
                <a:spcPct val="150000"/>
              </a:lnSpc>
              <a:buAutoNum type="arabicPeriod"/>
            </a:pPr>
            <a:r>
              <a:rPr lang="en-US" sz="1400" b="1">
                <a:solidFill>
                  <a:schemeClr val="bg2"/>
                </a:solidFill>
                <a:ea typeface="+mn-lt"/>
                <a:cs typeface="+mn-lt"/>
              </a:rPr>
              <a:t>Handling Missing Values</a:t>
            </a:r>
            <a:r>
              <a:rPr lang="en-US" sz="1400">
                <a:solidFill>
                  <a:schemeClr val="bg2"/>
                </a:solidFill>
                <a:ea typeface="+mn-lt"/>
                <a:cs typeface="+mn-lt"/>
              </a:rPr>
              <a:t>: Implement strategies like imputation or model-based methods to address missing data, ensuring robustness.</a:t>
            </a:r>
            <a:endParaRPr lang="en-US" sz="1400" b="0" i="0">
              <a:solidFill>
                <a:schemeClr val="bg2"/>
              </a:solidFill>
              <a:latin typeface="BentonSans Regular" panose="02000503000000020004" pitchFamily="2" charset="0"/>
            </a:endParaRPr>
          </a:p>
          <a:p>
            <a:pPr marL="342900" indent="-342900">
              <a:lnSpc>
                <a:spcPct val="150000"/>
              </a:lnSpc>
              <a:buAutoNum type="arabicPeriod"/>
            </a:pPr>
            <a:r>
              <a:rPr lang="en-US" sz="1400" b="1">
                <a:solidFill>
                  <a:schemeClr val="bg2"/>
                </a:solidFill>
                <a:ea typeface="+mn-lt"/>
                <a:cs typeface="+mn-lt"/>
              </a:rPr>
              <a:t>Data Normalization and Scaling</a:t>
            </a:r>
            <a:r>
              <a:rPr lang="en-US" sz="1400">
                <a:solidFill>
                  <a:schemeClr val="bg2"/>
                </a:solidFill>
                <a:ea typeface="+mn-lt"/>
                <a:cs typeface="+mn-lt"/>
              </a:rPr>
              <a:t>: Normalize and scale features to improve model convergence and performance, especially for algorithms sensitive to feature magnitudes. More better scaling factor could be chosen for converting win amount.</a:t>
            </a:r>
            <a:endParaRPr lang="en-US" sz="1400">
              <a:solidFill>
                <a:schemeClr val="bg2"/>
              </a:solidFill>
              <a:latin typeface="BentonSans Regular"/>
            </a:endParaRPr>
          </a:p>
        </p:txBody>
      </p:sp>
      <p:sp>
        <p:nvSpPr>
          <p:cNvPr id="13" name="Rectangle 12">
            <a:extLst>
              <a:ext uri="{FF2B5EF4-FFF2-40B4-BE49-F238E27FC236}">
                <a16:creationId xmlns:a16="http://schemas.microsoft.com/office/drawing/2014/main" id="{06304724-06CF-6672-4276-6A12347C23EE}"/>
              </a:ext>
            </a:extLst>
          </p:cNvPr>
          <p:cNvSpPr/>
          <p:nvPr/>
        </p:nvSpPr>
        <p:spPr>
          <a:xfrm>
            <a:off x="157478" y="5407841"/>
            <a:ext cx="12036723" cy="1452170"/>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Oval 13">
            <a:extLst>
              <a:ext uri="{FF2B5EF4-FFF2-40B4-BE49-F238E27FC236}">
                <a16:creationId xmlns:a16="http://schemas.microsoft.com/office/drawing/2014/main" id="{B8C3F401-F616-2588-04D4-270DD333982D}"/>
              </a:ext>
            </a:extLst>
          </p:cNvPr>
          <p:cNvSpPr/>
          <p:nvPr/>
        </p:nvSpPr>
        <p:spPr>
          <a:xfrm>
            <a:off x="558570" y="5554009"/>
            <a:ext cx="588117" cy="565434"/>
          </a:xfrm>
          <a:prstGeom prst="ellipse">
            <a:avLst/>
          </a:prstGeom>
          <a:solidFill>
            <a:srgbClr val="00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3</a:t>
            </a:r>
          </a:p>
        </p:txBody>
      </p:sp>
    </p:spTree>
    <p:extLst>
      <p:ext uri="{BB962C8B-B14F-4D97-AF65-F5344CB8AC3E}">
        <p14:creationId xmlns:p14="http://schemas.microsoft.com/office/powerpoint/2010/main" val="122488205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042632" y="6462194"/>
            <a:ext cx="1052269" cy="301273"/>
          </a:xfrm>
        </p:spPr>
        <p:txBody>
          <a:bodyPr/>
          <a:lstStyle/>
          <a:p>
            <a:fld id="{0CE72E76-55F2-482D-AB22-062BFDEF6A5D}" type="slidenum">
              <a:rPr lang="en-US" smtClean="0"/>
              <a:pPr/>
              <a:t>2</a:t>
            </a:fld>
            <a:endParaRPr lang="en-US"/>
          </a:p>
        </p:txBody>
      </p:sp>
      <p:sp>
        <p:nvSpPr>
          <p:cNvPr id="9" name="Title 1">
            <a:extLst>
              <a:ext uri="{FF2B5EF4-FFF2-40B4-BE49-F238E27FC236}">
                <a16:creationId xmlns:a16="http://schemas.microsoft.com/office/drawing/2014/main" id="{FB150ECC-053D-F690-E9A3-A803C3C36749}"/>
              </a:ext>
            </a:extLst>
          </p:cNvPr>
          <p:cNvSpPr txBox="1">
            <a:spLocks/>
          </p:cNvSpPr>
          <p:nvPr/>
        </p:nvSpPr>
        <p:spPr bwMode="white">
          <a:xfrm>
            <a:off x="394907" y="262163"/>
            <a:ext cx="10972800" cy="377030"/>
          </a:xfrm>
          <a:prstGeom prst="rect">
            <a:avLst/>
          </a:prstGeom>
        </p:spPr>
        <p:txBody>
          <a:bodyPr vert="horz" lIns="0" tIns="0" rIns="0" bIns="0" rtlCol="0" anchor="t">
            <a:noAutofit/>
          </a:bodyPr>
          <a:lst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a:lstStyle>
          <a:p>
            <a:r>
              <a:rPr lang="en-US"/>
              <a:t>Summary of the Final Solution</a:t>
            </a:r>
          </a:p>
        </p:txBody>
      </p:sp>
      <p:grpSp>
        <p:nvGrpSpPr>
          <p:cNvPr id="6" name="Group 5">
            <a:extLst>
              <a:ext uri="{FF2B5EF4-FFF2-40B4-BE49-F238E27FC236}">
                <a16:creationId xmlns:a16="http://schemas.microsoft.com/office/drawing/2014/main" id="{424AA665-E89F-EDC2-A642-275FE8EB6414}"/>
              </a:ext>
            </a:extLst>
          </p:cNvPr>
          <p:cNvGrpSpPr/>
          <p:nvPr/>
        </p:nvGrpSpPr>
        <p:grpSpPr>
          <a:xfrm>
            <a:off x="7319485" y="930678"/>
            <a:ext cx="2745012" cy="6027668"/>
            <a:chOff x="394907" y="1122985"/>
            <a:chExt cx="2712590" cy="5080441"/>
          </a:xfrm>
        </p:grpSpPr>
        <p:grpSp>
          <p:nvGrpSpPr>
            <p:cNvPr id="14" name="Group 13">
              <a:extLst>
                <a:ext uri="{FF2B5EF4-FFF2-40B4-BE49-F238E27FC236}">
                  <a16:creationId xmlns:a16="http://schemas.microsoft.com/office/drawing/2014/main" id="{A81F0E78-ADB7-7AE2-BBE6-6651852B2417}"/>
                </a:ext>
              </a:extLst>
            </p:cNvPr>
            <p:cNvGrpSpPr/>
            <p:nvPr/>
          </p:nvGrpSpPr>
          <p:grpSpPr>
            <a:xfrm>
              <a:off x="394907" y="1122985"/>
              <a:ext cx="2705101" cy="4906645"/>
              <a:chOff x="523875" y="1362075"/>
              <a:chExt cx="2448722" cy="4906645"/>
            </a:xfrm>
          </p:grpSpPr>
          <p:sp>
            <p:nvSpPr>
              <p:cNvPr id="7" name="Rectangle 6">
                <a:extLst>
                  <a:ext uri="{FF2B5EF4-FFF2-40B4-BE49-F238E27FC236}">
                    <a16:creationId xmlns:a16="http://schemas.microsoft.com/office/drawing/2014/main" id="{4F5AF685-6F96-DF90-D367-7F5E0ACD3960}"/>
                  </a:ext>
                </a:extLst>
              </p:cNvPr>
              <p:cNvSpPr/>
              <p:nvPr/>
            </p:nvSpPr>
            <p:spPr>
              <a:xfrm>
                <a:off x="523875" y="1362075"/>
                <a:ext cx="2448722" cy="490664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a:p>
                <a:pPr algn="ctr"/>
                <a:endParaRPr lang="en-US">
                  <a:cs typeface="Arial"/>
                </a:endParaRPr>
              </a:p>
            </p:txBody>
          </p:sp>
          <p:sp>
            <p:nvSpPr>
              <p:cNvPr id="12" name="Rectangle 11">
                <a:extLst>
                  <a:ext uri="{FF2B5EF4-FFF2-40B4-BE49-F238E27FC236}">
                    <a16:creationId xmlns:a16="http://schemas.microsoft.com/office/drawing/2014/main" id="{4D0027D4-AB79-553F-7B4D-D55E652C6736}"/>
                  </a:ext>
                </a:extLst>
              </p:cNvPr>
              <p:cNvSpPr/>
              <p:nvPr/>
            </p:nvSpPr>
            <p:spPr>
              <a:xfrm>
                <a:off x="523875" y="1362075"/>
                <a:ext cx="2448721" cy="6000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Modeling Technique</a:t>
                </a:r>
              </a:p>
            </p:txBody>
          </p:sp>
        </p:grpSp>
        <p:sp>
          <p:nvSpPr>
            <p:cNvPr id="28" name="TextBox 27">
              <a:extLst>
                <a:ext uri="{FF2B5EF4-FFF2-40B4-BE49-F238E27FC236}">
                  <a16:creationId xmlns:a16="http://schemas.microsoft.com/office/drawing/2014/main" id="{6602BABA-CE48-2CD4-825D-3EA4E95CEE43}"/>
                </a:ext>
              </a:extLst>
            </p:cNvPr>
            <p:cNvSpPr txBox="1"/>
            <p:nvPr/>
          </p:nvSpPr>
          <p:spPr>
            <a:xfrm>
              <a:off x="562072" y="1780477"/>
              <a:ext cx="2545425" cy="4422949"/>
            </a:xfrm>
            <a:prstGeom prst="rect">
              <a:avLst/>
            </a:prstGeom>
            <a:noFill/>
          </p:spPr>
          <p:txBody>
            <a:bodyPr wrap="square" lIns="0" tIns="0" rIns="0" bIns="0" rtlCol="0" anchor="t">
              <a:spAutoFit/>
            </a:bodyPr>
            <a:lstStyle/>
            <a:p>
              <a:r>
                <a:rPr lang="en-US" sz="1100" dirty="0">
                  <a:solidFill>
                    <a:schemeClr val="bg2"/>
                  </a:solidFill>
                  <a:ea typeface="+mn-lt"/>
                  <a:cs typeface="+mn-lt"/>
                </a:rPr>
                <a:t>The modeling technique used here is a machine-learning approach involving the </a:t>
              </a:r>
              <a:r>
                <a:rPr lang="en-US" sz="1100" dirty="0" err="1">
                  <a:solidFill>
                    <a:schemeClr val="bg2"/>
                  </a:solidFill>
                  <a:ea typeface="+mn-lt"/>
                  <a:cs typeface="+mn-lt"/>
                </a:rPr>
                <a:t>LightGBM</a:t>
              </a:r>
              <a:r>
                <a:rPr lang="en-US" sz="1100" dirty="0">
                  <a:solidFill>
                    <a:schemeClr val="bg2"/>
                  </a:solidFill>
                  <a:ea typeface="+mn-lt"/>
                  <a:cs typeface="+mn-lt"/>
                </a:rPr>
                <a:t> algorithm, which is a gradient boosting framework that uses tree-based learning algorithms.</a:t>
              </a:r>
              <a:endParaRPr lang="en-US" sz="1100" dirty="0">
                <a:solidFill>
                  <a:schemeClr val="bg2"/>
                </a:solidFill>
                <a:latin typeface="BentonSans Regular"/>
              </a:endParaRPr>
            </a:p>
            <a:p>
              <a:r>
                <a:rPr lang="en-US" sz="1100" dirty="0">
                  <a:solidFill>
                    <a:schemeClr val="bg2"/>
                  </a:solidFill>
                  <a:ea typeface="+mn-lt"/>
                  <a:cs typeface="+mn-lt"/>
                </a:rPr>
                <a:t>It is used for its speed, scalability, and high accuracy, along with advanced features like handling categorical data directly.</a:t>
              </a:r>
              <a:endParaRPr lang="en-US" sz="1100" dirty="0">
                <a:solidFill>
                  <a:schemeClr val="bg2"/>
                </a:solidFill>
                <a:cs typeface="Arial"/>
              </a:endParaRPr>
            </a:p>
            <a:p>
              <a:endParaRPr lang="en-US" sz="1100" dirty="0">
                <a:solidFill>
                  <a:schemeClr val="bg2"/>
                </a:solidFill>
                <a:ea typeface="+mn-lt"/>
                <a:cs typeface="+mn-lt"/>
              </a:endParaRPr>
            </a:p>
            <a:p>
              <a:pPr marL="342900" indent="-342900">
                <a:buAutoNum type="arabicPeriod"/>
              </a:pPr>
              <a:r>
                <a:rPr lang="en-US" sz="1100" b="1" dirty="0">
                  <a:solidFill>
                    <a:schemeClr val="accent3"/>
                  </a:solidFill>
                  <a:ea typeface="+mn-lt"/>
                  <a:cs typeface="+mn-lt"/>
                </a:rPr>
                <a:t>Data Preprocessing</a:t>
              </a:r>
              <a:r>
                <a:rPr lang="en-US" sz="1100" dirty="0">
                  <a:solidFill>
                    <a:schemeClr val="accent3"/>
                  </a:solidFill>
                  <a:ea typeface="+mn-lt"/>
                  <a:cs typeface="+mn-lt"/>
                </a:rPr>
                <a:t>: The data is preprocessed to extract relevant features. </a:t>
              </a:r>
              <a:endParaRPr lang="en-US" sz="1100" dirty="0">
                <a:solidFill>
                  <a:schemeClr val="accent3"/>
                </a:solidFill>
                <a:latin typeface="Arial"/>
                <a:cs typeface="Arial"/>
              </a:endParaRPr>
            </a:p>
            <a:p>
              <a:pPr marL="342900" indent="-342900">
                <a:buAutoNum type="arabicPeriod"/>
              </a:pPr>
              <a:endParaRPr lang="en-US" sz="1100" dirty="0">
                <a:solidFill>
                  <a:schemeClr val="accent3"/>
                </a:solidFill>
                <a:ea typeface="+mn-lt"/>
                <a:cs typeface="+mn-lt"/>
              </a:endParaRPr>
            </a:p>
            <a:p>
              <a:pPr marL="342900" indent="-342900">
                <a:buAutoNum type="arabicPeriod"/>
              </a:pPr>
              <a:r>
                <a:rPr lang="en-US" sz="1100" b="1" dirty="0">
                  <a:solidFill>
                    <a:schemeClr val="bg2"/>
                  </a:solidFill>
                  <a:ea typeface="+mn-lt"/>
                  <a:cs typeface="+mn-lt"/>
                </a:rPr>
                <a:t>Feature Engineering</a:t>
              </a:r>
              <a:r>
                <a:rPr lang="en-US" sz="1100" dirty="0">
                  <a:solidFill>
                    <a:schemeClr val="bg2"/>
                  </a:solidFill>
                  <a:ea typeface="+mn-lt"/>
                  <a:cs typeface="+mn-lt"/>
                </a:rPr>
                <a:t>: New features are created based on historical match data</a:t>
              </a:r>
              <a:endParaRPr lang="en-US" sz="1100" dirty="0">
                <a:solidFill>
                  <a:schemeClr val="bg2"/>
                </a:solidFill>
                <a:latin typeface="BentonSans Regular"/>
              </a:endParaRPr>
            </a:p>
            <a:p>
              <a:pPr marL="342900" indent="-342900">
                <a:buAutoNum type="arabicPeriod"/>
              </a:pPr>
              <a:endParaRPr lang="en-US" sz="1100" dirty="0">
                <a:solidFill>
                  <a:schemeClr val="bg2"/>
                </a:solidFill>
                <a:ea typeface="+mn-lt"/>
                <a:cs typeface="+mn-lt"/>
              </a:endParaRPr>
            </a:p>
            <a:p>
              <a:pPr marL="342900" indent="-342900">
                <a:buAutoNum type="arabicPeriod"/>
              </a:pPr>
              <a:r>
                <a:rPr lang="en-US" sz="1100" b="1" dirty="0" err="1">
                  <a:solidFill>
                    <a:schemeClr val="bg2"/>
                  </a:solidFill>
                  <a:ea typeface="+mn-lt"/>
                  <a:cs typeface="+mn-lt"/>
                </a:rPr>
                <a:t>StratifiedKFold</a:t>
              </a:r>
              <a:r>
                <a:rPr lang="en-US" sz="1100" b="1" dirty="0">
                  <a:solidFill>
                    <a:schemeClr val="bg2"/>
                  </a:solidFill>
                  <a:ea typeface="+mn-lt"/>
                  <a:cs typeface="+mn-lt"/>
                </a:rPr>
                <a:t> Cross-Validation:</a:t>
              </a:r>
              <a:r>
                <a:rPr lang="en-US" sz="1100" dirty="0">
                  <a:solidFill>
                    <a:schemeClr val="bg2"/>
                  </a:solidFill>
                  <a:ea typeface="+mn-lt"/>
                  <a:cs typeface="+mn-lt"/>
                </a:rPr>
                <a:t> It ensures that each fold of the cross-validation contains approximately the same percentage of samples of each target class as the original dataset.</a:t>
              </a:r>
              <a:endParaRPr lang="en-US" sz="1100" b="1" dirty="0">
                <a:solidFill>
                  <a:schemeClr val="bg2"/>
                </a:solidFill>
                <a:latin typeface="BentonSans Regular"/>
              </a:endParaRPr>
            </a:p>
            <a:p>
              <a:pPr marL="342900" indent="-342900">
                <a:buAutoNum type="arabicPeriod"/>
              </a:pPr>
              <a:endParaRPr lang="en-US" sz="1100" dirty="0">
                <a:solidFill>
                  <a:schemeClr val="bg2"/>
                </a:solidFill>
                <a:latin typeface="Arial"/>
                <a:cs typeface="Arial"/>
              </a:endParaRPr>
            </a:p>
            <a:p>
              <a:pPr marL="342900" indent="-342900">
                <a:buAutoNum type="arabicPeriod"/>
              </a:pPr>
              <a:r>
                <a:rPr lang="en-US" sz="1100" b="1" dirty="0" err="1">
                  <a:solidFill>
                    <a:schemeClr val="bg2"/>
                  </a:solidFill>
                  <a:latin typeface="Arial"/>
                  <a:cs typeface="Arial"/>
                </a:rPr>
                <a:t>LightGBM</a:t>
              </a:r>
              <a:r>
                <a:rPr lang="en-US" sz="1100" dirty="0">
                  <a:solidFill>
                    <a:schemeClr val="bg2"/>
                  </a:solidFill>
                  <a:latin typeface="Arial"/>
                  <a:cs typeface="Arial"/>
                </a:rPr>
                <a:t> model and </a:t>
              </a:r>
              <a:r>
                <a:rPr lang="en-US" sz="1100" b="1" dirty="0">
                  <a:solidFill>
                    <a:schemeClr val="bg2"/>
                  </a:solidFill>
                  <a:latin typeface="Arial"/>
                  <a:cs typeface="Arial"/>
                </a:rPr>
                <a:t>performance metrics</a:t>
              </a:r>
              <a:r>
                <a:rPr lang="en-US" sz="1100" dirty="0">
                  <a:solidFill>
                    <a:schemeClr val="bg2"/>
                  </a:solidFill>
                  <a:latin typeface="Arial"/>
                  <a:cs typeface="Arial"/>
                </a:rPr>
                <a:t> for evaluating models performance and implemented HMM for predicting winning probabilities</a:t>
              </a:r>
            </a:p>
            <a:p>
              <a:pPr marL="342900" indent="-342900">
                <a:buAutoNum type="arabicPeriod"/>
              </a:pPr>
              <a:endParaRPr lang="en-US" sz="1100" dirty="0">
                <a:solidFill>
                  <a:schemeClr val="bg2"/>
                </a:solidFill>
                <a:latin typeface="BentonSans Regular"/>
              </a:endParaRPr>
            </a:p>
          </p:txBody>
        </p:sp>
      </p:grpSp>
      <p:grpSp>
        <p:nvGrpSpPr>
          <p:cNvPr id="8" name="Group 7">
            <a:extLst>
              <a:ext uri="{FF2B5EF4-FFF2-40B4-BE49-F238E27FC236}">
                <a16:creationId xmlns:a16="http://schemas.microsoft.com/office/drawing/2014/main" id="{56354938-9E9C-8A76-AD23-59EF17DF77B7}"/>
              </a:ext>
            </a:extLst>
          </p:cNvPr>
          <p:cNvGrpSpPr/>
          <p:nvPr/>
        </p:nvGrpSpPr>
        <p:grpSpPr>
          <a:xfrm>
            <a:off x="395377" y="930678"/>
            <a:ext cx="1959327" cy="5821468"/>
            <a:chOff x="3176207" y="1122984"/>
            <a:chExt cx="2705101" cy="4906645"/>
          </a:xfrm>
        </p:grpSpPr>
        <p:grpSp>
          <p:nvGrpSpPr>
            <p:cNvPr id="16" name="Group 15">
              <a:extLst>
                <a:ext uri="{FF2B5EF4-FFF2-40B4-BE49-F238E27FC236}">
                  <a16:creationId xmlns:a16="http://schemas.microsoft.com/office/drawing/2014/main" id="{93327F8E-9BB6-6369-F377-997660985A94}"/>
                </a:ext>
              </a:extLst>
            </p:cNvPr>
            <p:cNvGrpSpPr/>
            <p:nvPr/>
          </p:nvGrpSpPr>
          <p:grpSpPr>
            <a:xfrm>
              <a:off x="3176207" y="1122984"/>
              <a:ext cx="2705101" cy="4906645"/>
              <a:chOff x="523875" y="1362075"/>
              <a:chExt cx="2448722" cy="4906645"/>
            </a:xfrm>
          </p:grpSpPr>
          <p:sp>
            <p:nvSpPr>
              <p:cNvPr id="17" name="Rectangle 16">
                <a:extLst>
                  <a:ext uri="{FF2B5EF4-FFF2-40B4-BE49-F238E27FC236}">
                    <a16:creationId xmlns:a16="http://schemas.microsoft.com/office/drawing/2014/main" id="{BC9DE4EE-AB32-ABE2-87BC-0FEEDDC2C077}"/>
                  </a:ext>
                </a:extLst>
              </p:cNvPr>
              <p:cNvSpPr/>
              <p:nvPr/>
            </p:nvSpPr>
            <p:spPr>
              <a:xfrm>
                <a:off x="523875" y="1362075"/>
                <a:ext cx="2448722" cy="490664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FB7BBC6-0C43-0A29-052B-3B8998A7ED91}"/>
                  </a:ext>
                </a:extLst>
              </p:cNvPr>
              <p:cNvSpPr/>
              <p:nvPr/>
            </p:nvSpPr>
            <p:spPr>
              <a:xfrm>
                <a:off x="523875" y="1362075"/>
                <a:ext cx="2448721" cy="6000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a:latin typeface="BentonSans Regular" panose="02000503000000020004" pitchFamily="2" charset="0"/>
                  </a:rPr>
                  <a:t>Objective Function/Dependent Variable</a:t>
                </a:r>
              </a:p>
            </p:txBody>
          </p:sp>
        </p:grpSp>
        <p:sp>
          <p:nvSpPr>
            <p:cNvPr id="29" name="TextBox 28">
              <a:extLst>
                <a:ext uri="{FF2B5EF4-FFF2-40B4-BE49-F238E27FC236}">
                  <a16:creationId xmlns:a16="http://schemas.microsoft.com/office/drawing/2014/main" id="{96386B18-920E-947F-5362-E388654FE1BE}"/>
                </a:ext>
              </a:extLst>
            </p:cNvPr>
            <p:cNvSpPr txBox="1"/>
            <p:nvPr/>
          </p:nvSpPr>
          <p:spPr>
            <a:xfrm>
              <a:off x="3206023" y="2012757"/>
              <a:ext cx="2645466" cy="2905399"/>
            </a:xfrm>
            <a:prstGeom prst="rect">
              <a:avLst/>
            </a:prstGeom>
            <a:noFill/>
          </p:spPr>
          <p:txBody>
            <a:bodyPr wrap="square" lIns="0" tIns="0" rIns="0" bIns="0" rtlCol="0" anchor="t">
              <a:spAutoFit/>
            </a:bodyPr>
            <a:lstStyle/>
            <a:p>
              <a:pPr algn="ctr"/>
              <a:r>
                <a:rPr lang="en-US" sz="1400" b="1">
                  <a:solidFill>
                    <a:schemeClr val="accent3"/>
                  </a:solidFill>
                  <a:ea typeface="+mn-lt"/>
                  <a:cs typeface="+mn-lt"/>
                </a:rPr>
                <a:t>Objective Function</a:t>
              </a:r>
              <a:r>
                <a:rPr lang="en-US" sz="1400">
                  <a:solidFill>
                    <a:schemeClr val="accent3"/>
                  </a:solidFill>
                  <a:ea typeface="+mn-lt"/>
                  <a:cs typeface="+mn-lt"/>
                </a:rPr>
                <a:t>:-</a:t>
              </a:r>
            </a:p>
            <a:p>
              <a:pPr algn="ctr"/>
              <a:r>
                <a:rPr lang="en-US" sz="1400">
                  <a:solidFill>
                    <a:schemeClr val="accent3"/>
                  </a:solidFill>
                  <a:ea typeface="+mn-lt"/>
                  <a:cs typeface="+mn-lt"/>
                </a:rPr>
                <a:t>Binary classification with the goal to predict whether the team batting first will win or lose.</a:t>
              </a:r>
              <a:endParaRPr lang="en-US">
                <a:solidFill>
                  <a:schemeClr val="accent3"/>
                </a:solidFill>
                <a:cs typeface="Arial"/>
              </a:endParaRPr>
            </a:p>
            <a:p>
              <a:pPr algn="ctr"/>
              <a:endParaRPr lang="en-US" sz="1400">
                <a:solidFill>
                  <a:schemeClr val="accent3"/>
                </a:solidFill>
                <a:ea typeface="+mn-lt"/>
                <a:cs typeface="+mn-lt"/>
              </a:endParaRPr>
            </a:p>
            <a:p>
              <a:pPr algn="ctr"/>
              <a:endParaRPr lang="en-US" sz="1400">
                <a:solidFill>
                  <a:schemeClr val="accent3"/>
                </a:solidFill>
                <a:ea typeface="+mn-lt"/>
                <a:cs typeface="+mn-lt"/>
              </a:endParaRPr>
            </a:p>
            <a:p>
              <a:pPr algn="ctr"/>
              <a:endParaRPr lang="en-US" sz="1400">
                <a:solidFill>
                  <a:schemeClr val="accent3"/>
                </a:solidFill>
                <a:ea typeface="+mn-lt"/>
                <a:cs typeface="+mn-lt"/>
              </a:endParaRPr>
            </a:p>
            <a:p>
              <a:pPr algn="ctr"/>
              <a:endParaRPr lang="en-US" sz="1400">
                <a:solidFill>
                  <a:schemeClr val="accent3"/>
                </a:solidFill>
                <a:ea typeface="+mn-lt"/>
                <a:cs typeface="+mn-lt"/>
              </a:endParaRPr>
            </a:p>
            <a:p>
              <a:pPr algn="ctr"/>
              <a:r>
                <a:rPr lang="en-US" sz="1400">
                  <a:solidFill>
                    <a:schemeClr val="accent3"/>
                  </a:solidFill>
                  <a:ea typeface="+mn-lt"/>
                  <a:cs typeface="+mn-lt"/>
                </a:rPr>
                <a:t>The </a:t>
              </a:r>
              <a:r>
                <a:rPr lang="en-US" sz="1400" b="1">
                  <a:solidFill>
                    <a:schemeClr val="accent3"/>
                  </a:solidFill>
                  <a:ea typeface="+mn-lt"/>
                  <a:cs typeface="+mn-lt"/>
                </a:rPr>
                <a:t>dependent variable</a:t>
              </a:r>
              <a:r>
                <a:rPr lang="en-US" sz="1400">
                  <a:solidFill>
                    <a:schemeClr val="accent3"/>
                  </a:solidFill>
                  <a:ea typeface="+mn-lt"/>
                  <a:cs typeface="+mn-lt"/>
                </a:rPr>
                <a:t> used is the </a:t>
              </a:r>
              <a:r>
                <a:rPr lang="en-US" sz="1400" err="1">
                  <a:solidFill>
                    <a:schemeClr val="accent3"/>
                  </a:solidFill>
                  <a:ea typeface="+mn-lt"/>
                  <a:cs typeface="+mn-lt"/>
                </a:rPr>
                <a:t>Winner_tag</a:t>
              </a:r>
              <a:r>
                <a:rPr lang="en-US" sz="1400">
                  <a:solidFill>
                    <a:schemeClr val="accent3"/>
                  </a:solidFill>
                  <a:ea typeface="+mn-lt"/>
                  <a:cs typeface="+mn-lt"/>
                </a:rPr>
                <a:t>, which indicates whether the team batting first will win or lose.</a:t>
              </a:r>
              <a:endParaRPr lang="en-US">
                <a:solidFill>
                  <a:schemeClr val="accent3"/>
                </a:solidFill>
                <a:ea typeface="+mn-lt"/>
                <a:cs typeface="+mn-lt"/>
              </a:endParaRPr>
            </a:p>
          </p:txBody>
        </p:sp>
      </p:grpSp>
      <p:sp>
        <p:nvSpPr>
          <p:cNvPr id="35" name="TextBox 34">
            <a:extLst>
              <a:ext uri="{FF2B5EF4-FFF2-40B4-BE49-F238E27FC236}">
                <a16:creationId xmlns:a16="http://schemas.microsoft.com/office/drawing/2014/main" id="{B75DE841-DFE4-DA81-5DB8-33521551CA20}"/>
              </a:ext>
            </a:extLst>
          </p:cNvPr>
          <p:cNvSpPr txBox="1"/>
          <p:nvPr/>
        </p:nvSpPr>
        <p:spPr>
          <a:xfrm>
            <a:off x="6096000" y="3065912"/>
            <a:ext cx="2446971" cy="246221"/>
          </a:xfrm>
          <a:prstGeom prst="rect">
            <a:avLst/>
          </a:prstGeom>
          <a:noFill/>
        </p:spPr>
        <p:txBody>
          <a:bodyPr wrap="square" lIns="0" tIns="0" rIns="0" bIns="0" rtlCol="0">
            <a:spAutoFit/>
          </a:bodyPr>
          <a:lstStyle/>
          <a:p>
            <a:pPr algn="ctr"/>
            <a:r>
              <a:rPr lang="en-US" sz="1600" i="0">
                <a:solidFill>
                  <a:schemeClr val="accent3"/>
                </a:solidFill>
                <a:latin typeface="BentonSans Regular" panose="02000503000000020004" pitchFamily="2" charset="0"/>
              </a:rPr>
              <a:t> </a:t>
            </a:r>
            <a:endParaRPr lang="en-US" sz="1600" b="1" i="0">
              <a:solidFill>
                <a:srgbClr val="00B050"/>
              </a:solidFill>
              <a:latin typeface="BentonSans Regular" panose="02000503000000020004" pitchFamily="2" charset="0"/>
            </a:endParaRPr>
          </a:p>
        </p:txBody>
      </p:sp>
      <p:grpSp>
        <p:nvGrpSpPr>
          <p:cNvPr id="11" name="Group 10">
            <a:extLst>
              <a:ext uri="{FF2B5EF4-FFF2-40B4-BE49-F238E27FC236}">
                <a16:creationId xmlns:a16="http://schemas.microsoft.com/office/drawing/2014/main" id="{DB89F4FA-FC6D-194D-DC02-20993DD6298C}"/>
              </a:ext>
            </a:extLst>
          </p:cNvPr>
          <p:cNvGrpSpPr/>
          <p:nvPr/>
        </p:nvGrpSpPr>
        <p:grpSpPr>
          <a:xfrm>
            <a:off x="2374353" y="930678"/>
            <a:ext cx="2097840" cy="5821468"/>
            <a:chOff x="8757856" y="1122982"/>
            <a:chExt cx="2705101" cy="4906645"/>
          </a:xfrm>
        </p:grpSpPr>
        <p:grpSp>
          <p:nvGrpSpPr>
            <p:cNvPr id="25" name="Group 24">
              <a:extLst>
                <a:ext uri="{FF2B5EF4-FFF2-40B4-BE49-F238E27FC236}">
                  <a16:creationId xmlns:a16="http://schemas.microsoft.com/office/drawing/2014/main" id="{26579CEF-E16A-77A5-690B-E83E53A5989B}"/>
                </a:ext>
              </a:extLst>
            </p:cNvPr>
            <p:cNvGrpSpPr/>
            <p:nvPr/>
          </p:nvGrpSpPr>
          <p:grpSpPr>
            <a:xfrm>
              <a:off x="8757856" y="1122982"/>
              <a:ext cx="2705101" cy="4906645"/>
              <a:chOff x="523875" y="1362075"/>
              <a:chExt cx="2448722" cy="4906645"/>
            </a:xfrm>
          </p:grpSpPr>
          <p:sp>
            <p:nvSpPr>
              <p:cNvPr id="26" name="Rectangle 25">
                <a:extLst>
                  <a:ext uri="{FF2B5EF4-FFF2-40B4-BE49-F238E27FC236}">
                    <a16:creationId xmlns:a16="http://schemas.microsoft.com/office/drawing/2014/main" id="{DF2018E0-3DE0-6E21-0385-2F071FBD37AA}"/>
                  </a:ext>
                </a:extLst>
              </p:cNvPr>
              <p:cNvSpPr/>
              <p:nvPr/>
            </p:nvSpPr>
            <p:spPr>
              <a:xfrm>
                <a:off x="523875" y="1362075"/>
                <a:ext cx="2448722" cy="490664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71D7747-551D-2E04-538A-D3A6233884AE}"/>
                  </a:ext>
                </a:extLst>
              </p:cNvPr>
              <p:cNvSpPr/>
              <p:nvPr/>
            </p:nvSpPr>
            <p:spPr>
              <a:xfrm>
                <a:off x="523875" y="1362075"/>
                <a:ext cx="2448721" cy="6000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Sampling</a:t>
                </a:r>
              </a:p>
            </p:txBody>
          </p:sp>
        </p:grpSp>
        <p:sp>
          <p:nvSpPr>
            <p:cNvPr id="40" name="TextBox 39">
              <a:extLst>
                <a:ext uri="{FF2B5EF4-FFF2-40B4-BE49-F238E27FC236}">
                  <a16:creationId xmlns:a16="http://schemas.microsoft.com/office/drawing/2014/main" id="{2A05BF50-E0C4-15A1-87CB-ED0732DB4904}"/>
                </a:ext>
              </a:extLst>
            </p:cNvPr>
            <p:cNvSpPr txBox="1"/>
            <p:nvPr/>
          </p:nvSpPr>
          <p:spPr>
            <a:xfrm>
              <a:off x="8895934" y="2033952"/>
              <a:ext cx="2446972" cy="3086986"/>
            </a:xfrm>
            <a:prstGeom prst="rect">
              <a:avLst/>
            </a:prstGeom>
            <a:noFill/>
          </p:spPr>
          <p:txBody>
            <a:bodyPr wrap="square" lIns="0" tIns="0" rIns="0" bIns="0" rtlCol="0" anchor="t">
              <a:spAutoFit/>
            </a:bodyPr>
            <a:lstStyle/>
            <a:p>
              <a:r>
                <a:rPr lang="en-US" sz="1400" dirty="0">
                  <a:solidFill>
                    <a:schemeClr val="bg2"/>
                  </a:solidFill>
                  <a:latin typeface="BentonSans Regular"/>
                </a:rPr>
                <a:t>We have used stratified sampling technique.</a:t>
              </a:r>
            </a:p>
            <a:p>
              <a:endParaRPr lang="en-US" sz="1400" dirty="0">
                <a:solidFill>
                  <a:schemeClr val="bg2"/>
                </a:solidFill>
                <a:latin typeface="BentonSans Regular"/>
              </a:endParaRPr>
            </a:p>
            <a:p>
              <a:r>
                <a:rPr lang="en-US" sz="1200" dirty="0">
                  <a:solidFill>
                    <a:schemeClr val="bg2"/>
                  </a:solidFill>
                  <a:ea typeface="+mn-lt"/>
                  <a:cs typeface="+mn-lt"/>
                </a:rPr>
                <a:t>Stratified sampling, when used with k-fold cross-validation (CV) in the context of </a:t>
              </a:r>
              <a:r>
                <a:rPr lang="en-US" sz="1200" dirty="0" err="1">
                  <a:solidFill>
                    <a:schemeClr val="bg2"/>
                  </a:solidFill>
                  <a:ea typeface="+mn-lt"/>
                  <a:cs typeface="+mn-lt"/>
                </a:rPr>
                <a:t>LightGBM</a:t>
              </a:r>
              <a:r>
                <a:rPr lang="en-US" sz="1200" dirty="0">
                  <a:solidFill>
                    <a:schemeClr val="bg2"/>
                  </a:solidFill>
                  <a:ea typeface="+mn-lt"/>
                  <a:cs typeface="+mn-lt"/>
                </a:rPr>
                <a:t> ensures that each fold of the dataset has the same proportion of samples from each class as the original dataset. This is particularly useful when dealing with imbalanced datasets, as it ensures that each fold is representative of the overall class distribution.</a:t>
              </a:r>
              <a:endParaRPr lang="en-US" sz="1200" dirty="0">
                <a:solidFill>
                  <a:schemeClr val="bg2"/>
                </a:solidFill>
              </a:endParaRPr>
            </a:p>
            <a:p>
              <a:endParaRPr lang="en-US" sz="1400" dirty="0">
                <a:solidFill>
                  <a:schemeClr val="bg2"/>
                </a:solidFill>
                <a:latin typeface="BentonSans Regular"/>
              </a:endParaRPr>
            </a:p>
          </p:txBody>
        </p:sp>
      </p:grpSp>
      <p:grpSp>
        <p:nvGrpSpPr>
          <p:cNvPr id="10" name="Group 9">
            <a:extLst>
              <a:ext uri="{FF2B5EF4-FFF2-40B4-BE49-F238E27FC236}">
                <a16:creationId xmlns:a16="http://schemas.microsoft.com/office/drawing/2014/main" id="{B33B799F-EA60-3A91-0162-AEF6011D2376}"/>
              </a:ext>
            </a:extLst>
          </p:cNvPr>
          <p:cNvGrpSpPr/>
          <p:nvPr/>
        </p:nvGrpSpPr>
        <p:grpSpPr>
          <a:xfrm>
            <a:off x="4625547" y="930678"/>
            <a:ext cx="2727180" cy="6410201"/>
            <a:chOff x="5967032" y="1122983"/>
            <a:chExt cx="2705101" cy="5389550"/>
          </a:xfrm>
        </p:grpSpPr>
        <p:grpSp>
          <p:nvGrpSpPr>
            <p:cNvPr id="19" name="Group 18">
              <a:extLst>
                <a:ext uri="{FF2B5EF4-FFF2-40B4-BE49-F238E27FC236}">
                  <a16:creationId xmlns:a16="http://schemas.microsoft.com/office/drawing/2014/main" id="{F732C4A6-D691-3019-07C2-0A21734B4510}"/>
                </a:ext>
              </a:extLst>
            </p:cNvPr>
            <p:cNvGrpSpPr/>
            <p:nvPr/>
          </p:nvGrpSpPr>
          <p:grpSpPr>
            <a:xfrm>
              <a:off x="5967032" y="1122983"/>
              <a:ext cx="2705101" cy="4906645"/>
              <a:chOff x="523875" y="1362075"/>
              <a:chExt cx="2448722" cy="4906645"/>
            </a:xfrm>
          </p:grpSpPr>
          <p:sp>
            <p:nvSpPr>
              <p:cNvPr id="22" name="Rectangle 21">
                <a:extLst>
                  <a:ext uri="{FF2B5EF4-FFF2-40B4-BE49-F238E27FC236}">
                    <a16:creationId xmlns:a16="http://schemas.microsoft.com/office/drawing/2014/main" id="{9A7EEEEF-DB35-CF2A-F7FA-D15626AE392B}"/>
                  </a:ext>
                </a:extLst>
              </p:cNvPr>
              <p:cNvSpPr/>
              <p:nvPr/>
            </p:nvSpPr>
            <p:spPr>
              <a:xfrm>
                <a:off x="523875" y="1362075"/>
                <a:ext cx="2448722" cy="490664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B397D06-18BC-525E-EDD3-9EEE4F21A64A}"/>
                  </a:ext>
                </a:extLst>
              </p:cNvPr>
              <p:cNvSpPr/>
              <p:nvPr/>
            </p:nvSpPr>
            <p:spPr>
              <a:xfrm>
                <a:off x="523875" y="1362075"/>
                <a:ext cx="2448721" cy="6000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Feature Engineering</a:t>
                </a:r>
              </a:p>
            </p:txBody>
          </p:sp>
        </p:grpSp>
        <p:sp>
          <p:nvSpPr>
            <p:cNvPr id="4" name="TextBox 3">
              <a:extLst>
                <a:ext uri="{FF2B5EF4-FFF2-40B4-BE49-F238E27FC236}">
                  <a16:creationId xmlns:a16="http://schemas.microsoft.com/office/drawing/2014/main" id="{3762DB2F-08CC-E7C2-FD0F-76C1540BF4C5}"/>
                </a:ext>
              </a:extLst>
            </p:cNvPr>
            <p:cNvSpPr txBox="1"/>
            <p:nvPr/>
          </p:nvSpPr>
          <p:spPr>
            <a:xfrm>
              <a:off x="5982127" y="1841708"/>
              <a:ext cx="2494251" cy="4670825"/>
            </a:xfrm>
            <a:prstGeom prst="rect">
              <a:avLst/>
            </a:prstGeom>
            <a:noFill/>
          </p:spPr>
          <p:txBody>
            <a:bodyPr wrap="square" lIns="91440" tIns="45720" rIns="91440" bIns="45720" anchor="t">
              <a:spAutoFit/>
            </a:bodyPr>
            <a:lstStyle/>
            <a:p>
              <a:r>
                <a:rPr lang="en-US" sz="1400">
                  <a:solidFill>
                    <a:schemeClr val="bg2"/>
                  </a:solidFill>
                  <a:latin typeface="BentonSans Regular"/>
                </a:rPr>
                <a:t>We have used the following feature engineering steps:-</a:t>
              </a:r>
              <a:endParaRPr lang="en-US" sz="1400" err="1">
                <a:solidFill>
                  <a:schemeClr val="bg2"/>
                </a:solidFill>
                <a:latin typeface="BentonSans Regular" panose="02000503000000020004" pitchFamily="2" charset="0"/>
              </a:endParaRPr>
            </a:p>
            <a:p>
              <a:endParaRPr lang="en-US" sz="1100">
                <a:solidFill>
                  <a:schemeClr val="bg2"/>
                </a:solidFill>
                <a:latin typeface="BentonSans Regular" panose="02000503000000020004" pitchFamily="2" charset="0"/>
              </a:endParaRPr>
            </a:p>
            <a:p>
              <a:pPr marL="342900" indent="-342900">
                <a:buAutoNum type="arabicPeriod"/>
              </a:pPr>
              <a:r>
                <a:rPr lang="en-US" sz="1200">
                  <a:solidFill>
                    <a:schemeClr val="bg2"/>
                  </a:solidFill>
                  <a:latin typeface="Arial"/>
                  <a:cs typeface="Arial"/>
                </a:rPr>
                <a:t>Mapping</a:t>
              </a:r>
              <a:r>
                <a:rPr lang="en-US" sz="1200">
                  <a:solidFill>
                    <a:schemeClr val="bg2"/>
                  </a:solidFill>
                  <a:ea typeface="+mn-lt"/>
                  <a:cs typeface="+mn-lt"/>
                </a:rPr>
                <a:t> categorical features to numerical values, such as 'lighting' and 'toss winner'.</a:t>
              </a:r>
            </a:p>
            <a:p>
              <a:pPr marL="342900" indent="-342900">
                <a:buAutoNum type="arabicPeriod"/>
              </a:pPr>
              <a:r>
                <a:rPr lang="en-US" sz="1200">
                  <a:solidFill>
                    <a:schemeClr val="bg2"/>
                  </a:solidFill>
                  <a:ea typeface="+mn-lt"/>
                  <a:cs typeface="+mn-lt"/>
                </a:rPr>
                <a:t>Creation of new features based on conditions, such as </a:t>
              </a:r>
              <a:r>
                <a:rPr lang="en-US" sz="1200" err="1">
                  <a:solidFill>
                    <a:schemeClr val="bg2"/>
                  </a:solidFill>
                  <a:ea typeface="+mn-lt"/>
                  <a:cs typeface="+mn-lt"/>
                </a:rPr>
                <a:t>batting_first</a:t>
              </a:r>
              <a:r>
                <a:rPr lang="en-US" sz="1200">
                  <a:solidFill>
                    <a:schemeClr val="bg2"/>
                  </a:solidFill>
                  <a:ea typeface="+mn-lt"/>
                  <a:cs typeface="+mn-lt"/>
                </a:rPr>
                <a:t>, </a:t>
              </a:r>
              <a:r>
                <a:rPr lang="en-US" sz="1200" err="1">
                  <a:solidFill>
                    <a:schemeClr val="bg2"/>
                  </a:solidFill>
                  <a:ea typeface="+mn-lt"/>
                  <a:cs typeface="+mn-lt"/>
                </a:rPr>
                <a:t>toss_winner_tag</a:t>
              </a:r>
              <a:r>
                <a:rPr lang="en-US" sz="1200">
                  <a:solidFill>
                    <a:schemeClr val="bg2"/>
                  </a:solidFill>
                  <a:ea typeface="+mn-lt"/>
                  <a:cs typeface="+mn-lt"/>
                </a:rPr>
                <a:t>, and team1_action.</a:t>
              </a:r>
              <a:endParaRPr lang="en-US" sz="1200">
                <a:solidFill>
                  <a:schemeClr val="bg2"/>
                </a:solidFill>
                <a:latin typeface="BentonSans Regular"/>
              </a:endParaRPr>
            </a:p>
            <a:p>
              <a:pPr marL="342900" indent="-342900">
                <a:buAutoNum type="arabicPeriod"/>
              </a:pPr>
              <a:r>
                <a:rPr lang="en-US" sz="1200" err="1">
                  <a:solidFill>
                    <a:schemeClr val="bg2"/>
                  </a:solidFill>
                  <a:ea typeface="+mn-lt"/>
                  <a:cs typeface="+mn-lt"/>
                </a:rPr>
                <a:t>Normalisation</a:t>
              </a:r>
              <a:r>
                <a:rPr lang="en-US" sz="1200">
                  <a:solidFill>
                    <a:schemeClr val="bg2"/>
                  </a:solidFill>
                  <a:ea typeface="+mn-lt"/>
                  <a:cs typeface="+mn-lt"/>
                </a:rPr>
                <a:t> of </a:t>
              </a:r>
              <a:r>
                <a:rPr lang="en-US" sz="1200" err="1">
                  <a:solidFill>
                    <a:schemeClr val="bg2"/>
                  </a:solidFill>
                  <a:ea typeface="+mn-lt"/>
                  <a:cs typeface="+mn-lt"/>
                </a:rPr>
                <a:t>win_amount</a:t>
              </a:r>
              <a:r>
                <a:rPr lang="en-US" sz="1200">
                  <a:solidFill>
                    <a:schemeClr val="bg2"/>
                  </a:solidFill>
                  <a:ea typeface="+mn-lt"/>
                  <a:cs typeface="+mn-lt"/>
                </a:rPr>
                <a:t> series by using own factor scaling.</a:t>
              </a:r>
            </a:p>
            <a:p>
              <a:pPr marL="342900" indent="-342900">
                <a:buAutoNum type="arabicPeriod"/>
              </a:pPr>
              <a:r>
                <a:rPr lang="en-US" sz="1200">
                  <a:solidFill>
                    <a:schemeClr val="bg2"/>
                  </a:solidFill>
                  <a:ea typeface="+mn-lt"/>
                  <a:cs typeface="+mn-lt"/>
                </a:rPr>
                <a:t>Defined functions to aggregate historical performance metrics for teams and players.</a:t>
              </a:r>
              <a:endParaRPr lang="en-US" sz="1200">
                <a:solidFill>
                  <a:schemeClr val="bg2"/>
                </a:solidFill>
                <a:latin typeface="Arial"/>
                <a:cs typeface="Arial"/>
              </a:endParaRPr>
            </a:p>
            <a:p>
              <a:pPr marL="342900" indent="-342900">
                <a:buAutoNum type="arabicPeriod"/>
              </a:pPr>
              <a:r>
                <a:rPr lang="en-US" sz="1200">
                  <a:solidFill>
                    <a:schemeClr val="bg2"/>
                  </a:solidFill>
                  <a:ea typeface="+mn-lt"/>
                  <a:cs typeface="+mn-lt"/>
                </a:rPr>
                <a:t>Ratio calculations for various performance metrics with Calculation of various averages and performance ratios based on past match data.</a:t>
              </a:r>
              <a:endParaRPr lang="en-US" sz="1200">
                <a:solidFill>
                  <a:schemeClr val="bg2"/>
                </a:solidFill>
                <a:latin typeface="Arial"/>
                <a:cs typeface="Arial"/>
              </a:endParaRPr>
            </a:p>
            <a:p>
              <a:pPr marL="342900" indent="-342900">
                <a:buAutoNum type="arabicPeriod"/>
              </a:pPr>
              <a:endParaRPr lang="en-US" sz="1200">
                <a:solidFill>
                  <a:schemeClr val="bg2"/>
                </a:solidFill>
                <a:latin typeface="Arial"/>
                <a:cs typeface="Arial"/>
              </a:endParaRPr>
            </a:p>
            <a:p>
              <a:pPr marL="342900" indent="-342900">
                <a:buAutoNum type="arabicPeriod"/>
              </a:pPr>
              <a:endParaRPr lang="en-US" sz="1200">
                <a:solidFill>
                  <a:schemeClr val="bg2"/>
                </a:solidFill>
                <a:latin typeface="Arial"/>
                <a:cs typeface="Arial"/>
              </a:endParaRPr>
            </a:p>
            <a:p>
              <a:pPr marL="342900" indent="-342900">
                <a:buAutoNum type="arabicPeriod"/>
              </a:pPr>
              <a:endParaRPr lang="en-US" sz="1200">
                <a:solidFill>
                  <a:schemeClr val="bg2"/>
                </a:solidFill>
                <a:latin typeface="Arial"/>
                <a:cs typeface="Arial"/>
              </a:endParaRPr>
            </a:p>
            <a:p>
              <a:pPr marL="342900" indent="-342900">
                <a:buAutoNum type="arabicPeriod"/>
              </a:pPr>
              <a:endParaRPr lang="en-US" sz="1400">
                <a:solidFill>
                  <a:schemeClr val="bg2"/>
                </a:solidFill>
                <a:latin typeface="BentonSans Regular"/>
              </a:endParaRPr>
            </a:p>
          </p:txBody>
        </p:sp>
      </p:grpSp>
      <p:grpSp>
        <p:nvGrpSpPr>
          <p:cNvPr id="13" name="Group 12">
            <a:extLst>
              <a:ext uri="{FF2B5EF4-FFF2-40B4-BE49-F238E27FC236}">
                <a16:creationId xmlns:a16="http://schemas.microsoft.com/office/drawing/2014/main" id="{0748EEB1-5447-7821-D325-B4D62F31A637}"/>
              </a:ext>
            </a:extLst>
          </p:cNvPr>
          <p:cNvGrpSpPr/>
          <p:nvPr/>
        </p:nvGrpSpPr>
        <p:grpSpPr>
          <a:xfrm>
            <a:off x="10054571" y="930678"/>
            <a:ext cx="2040330" cy="6318871"/>
            <a:chOff x="8757856" y="1122982"/>
            <a:chExt cx="2705101" cy="5325882"/>
          </a:xfrm>
        </p:grpSpPr>
        <p:grpSp>
          <p:nvGrpSpPr>
            <p:cNvPr id="15" name="Group 14">
              <a:extLst>
                <a:ext uri="{FF2B5EF4-FFF2-40B4-BE49-F238E27FC236}">
                  <a16:creationId xmlns:a16="http://schemas.microsoft.com/office/drawing/2014/main" id="{1BA2D43A-E247-5FD3-CC62-839B43B27597}"/>
                </a:ext>
              </a:extLst>
            </p:cNvPr>
            <p:cNvGrpSpPr/>
            <p:nvPr/>
          </p:nvGrpSpPr>
          <p:grpSpPr>
            <a:xfrm>
              <a:off x="8757856" y="1122982"/>
              <a:ext cx="2705101" cy="4906645"/>
              <a:chOff x="523875" y="1362075"/>
              <a:chExt cx="2448722" cy="4906645"/>
            </a:xfrm>
          </p:grpSpPr>
          <p:sp>
            <p:nvSpPr>
              <p:cNvPr id="21" name="Rectangle 20">
                <a:extLst>
                  <a:ext uri="{FF2B5EF4-FFF2-40B4-BE49-F238E27FC236}">
                    <a16:creationId xmlns:a16="http://schemas.microsoft.com/office/drawing/2014/main" id="{D1E7225E-8553-804F-E3E8-5D29D8CB7E93}"/>
                  </a:ext>
                </a:extLst>
              </p:cNvPr>
              <p:cNvSpPr/>
              <p:nvPr/>
            </p:nvSpPr>
            <p:spPr>
              <a:xfrm>
                <a:off x="523875" y="1362075"/>
                <a:ext cx="2448722" cy="490664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FE53EC8-17B2-727E-80F5-A215AE8BD138}"/>
                  </a:ext>
                </a:extLst>
              </p:cNvPr>
              <p:cNvSpPr/>
              <p:nvPr/>
            </p:nvSpPr>
            <p:spPr>
              <a:xfrm>
                <a:off x="523875" y="1362075"/>
                <a:ext cx="2448721" cy="6000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Any other Dimension?</a:t>
                </a:r>
              </a:p>
            </p:txBody>
          </p:sp>
        </p:grpSp>
        <p:sp>
          <p:nvSpPr>
            <p:cNvPr id="20" name="TextBox 19">
              <a:extLst>
                <a:ext uri="{FF2B5EF4-FFF2-40B4-BE49-F238E27FC236}">
                  <a16:creationId xmlns:a16="http://schemas.microsoft.com/office/drawing/2014/main" id="{208598F2-62C3-F57C-DC98-DB5DC6EAD219}"/>
                </a:ext>
              </a:extLst>
            </p:cNvPr>
            <p:cNvSpPr txBox="1"/>
            <p:nvPr/>
          </p:nvSpPr>
          <p:spPr>
            <a:xfrm>
              <a:off x="8782087" y="1779474"/>
              <a:ext cx="2504156" cy="4669390"/>
            </a:xfrm>
            <a:prstGeom prst="rect">
              <a:avLst/>
            </a:prstGeom>
            <a:noFill/>
          </p:spPr>
          <p:txBody>
            <a:bodyPr wrap="square" lIns="0" tIns="0" rIns="0" bIns="0" rtlCol="0" anchor="t">
              <a:spAutoFit/>
            </a:bodyPr>
            <a:lstStyle/>
            <a:p>
              <a:pPr marL="228600" indent="-228600">
                <a:buFont typeface="+mj-lt"/>
                <a:buAutoNum type="arabicPeriod"/>
              </a:pPr>
              <a:r>
                <a:rPr lang="en-US" sz="1200" dirty="0">
                  <a:solidFill>
                    <a:schemeClr val="bg2"/>
                  </a:solidFill>
                  <a:latin typeface="BentonSans Regular"/>
                </a:rPr>
                <a:t>Instead of predicting whether the Batting first team wins or loses we could predict the runs scored by each team in the match.</a:t>
              </a:r>
            </a:p>
            <a:p>
              <a:pPr marL="228600" indent="-228600">
                <a:buFont typeface="+mj-lt"/>
                <a:buAutoNum type="arabicPeriod"/>
              </a:pPr>
              <a:r>
                <a:rPr lang="en-US" sz="1200" dirty="0">
                  <a:solidFill>
                    <a:schemeClr val="bg2"/>
                  </a:solidFill>
                  <a:latin typeface="BentonSans Regular" panose="02000503000000020004"/>
                  <a:ea typeface="+mn-lt"/>
                  <a:cs typeface="+mn-lt"/>
                </a:rPr>
                <a:t>Instead of using ratios, predicting the actual runs scored by each team in a match could provide more granular and accurate information for predicting the winner. This approach eliminates the potential loss of information inherent in ratios and directly predicts outcomes based on comprehensive match statistics. </a:t>
              </a:r>
              <a:endParaRPr lang="en-US" sz="1200" dirty="0">
                <a:solidFill>
                  <a:schemeClr val="bg2"/>
                </a:solidFill>
                <a:latin typeface="BentonSans Regular" panose="02000503000000020004"/>
                <a:cs typeface="Arial"/>
              </a:endParaRPr>
            </a:p>
            <a:p>
              <a:pPr marL="228600" indent="-228600">
                <a:buFont typeface="+mj-lt"/>
                <a:buAutoNum type="arabicPeriod"/>
              </a:pPr>
              <a:r>
                <a:rPr lang="en-US" sz="1200" dirty="0">
                  <a:solidFill>
                    <a:schemeClr val="bg2"/>
                  </a:solidFill>
                  <a:latin typeface="BentonSans Regular" panose="02000503000000020004"/>
                  <a:ea typeface="+mn-lt"/>
                  <a:cs typeface="+mn-lt"/>
                </a:rPr>
                <a:t>By forecasting runs, the model can offer deeper insights into team performance and improve the accuracy of win predictions in cricket matches.</a:t>
              </a:r>
              <a:endParaRPr lang="en-US" sz="1200" dirty="0">
                <a:solidFill>
                  <a:schemeClr val="bg2"/>
                </a:solidFill>
                <a:latin typeface="BentonSans Regular" panose="02000503000000020004"/>
                <a:cs typeface="Arial"/>
              </a:endParaRPr>
            </a:p>
            <a:p>
              <a:endParaRPr lang="en-US" sz="1200" dirty="0">
                <a:solidFill>
                  <a:schemeClr val="bg2"/>
                </a:solidFill>
                <a:latin typeface="Arial"/>
                <a:cs typeface="Arial"/>
              </a:endParaRPr>
            </a:p>
            <a:p>
              <a:endParaRPr lang="en-US" sz="1200" dirty="0">
                <a:solidFill>
                  <a:schemeClr val="bg2"/>
                </a:solidFill>
                <a:latin typeface="Arial"/>
                <a:cs typeface="Arial"/>
              </a:endParaRPr>
            </a:p>
            <a:p>
              <a:endParaRPr lang="en-US" sz="1200" dirty="0">
                <a:solidFill>
                  <a:schemeClr val="bg2"/>
                </a:solidFill>
                <a:latin typeface="Arial"/>
                <a:cs typeface="Arial"/>
              </a:endParaRPr>
            </a:p>
            <a:p>
              <a:endParaRPr lang="en-US" sz="1200" dirty="0">
                <a:solidFill>
                  <a:schemeClr val="bg2"/>
                </a:solidFill>
                <a:latin typeface="BentonSans Regular" panose="02000503000000020004" pitchFamily="2" charset="0"/>
              </a:endParaRPr>
            </a:p>
          </p:txBody>
        </p:sp>
      </p:grpSp>
    </p:spTree>
    <p:extLst>
      <p:ext uri="{BB962C8B-B14F-4D97-AF65-F5344CB8AC3E}">
        <p14:creationId xmlns:p14="http://schemas.microsoft.com/office/powerpoint/2010/main" val="352857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AF337B-F9A5-475F-A55A-ABE8476D7D2D}"/>
              </a:ext>
            </a:extLst>
          </p:cNvPr>
          <p:cNvSpPr>
            <a:spLocks noGrp="1"/>
          </p:cNvSpPr>
          <p:nvPr>
            <p:ph type="sldNum" sz="quarter" idx="4294967295"/>
          </p:nvPr>
        </p:nvSpPr>
        <p:spPr>
          <a:xfrm>
            <a:off x="11139488" y="6392863"/>
            <a:ext cx="1052512" cy="301625"/>
          </a:xfrm>
        </p:spPr>
        <p:txBody>
          <a:bodyPr/>
          <a:lstStyle/>
          <a:p>
            <a:pPr>
              <a:defRPr/>
            </a:pPr>
            <a:fld id="{920384AA-0A71-E644-AEED-65CD2253F2C8}" type="slidenum">
              <a:rPr lang="en-US" smtClean="0">
                <a:solidFill>
                  <a:srgbClr val="006AD2"/>
                </a:solidFill>
              </a:rPr>
              <a:pPr>
                <a:defRPr/>
              </a:pPr>
              <a:t>3</a:t>
            </a:fld>
            <a:endParaRPr lang="en-US">
              <a:solidFill>
                <a:srgbClr val="006AD2"/>
              </a:solidFill>
            </a:endParaRPr>
          </a:p>
        </p:txBody>
      </p:sp>
      <p:sp>
        <p:nvSpPr>
          <p:cNvPr id="6" name="TextBox 5">
            <a:extLst>
              <a:ext uri="{FF2B5EF4-FFF2-40B4-BE49-F238E27FC236}">
                <a16:creationId xmlns:a16="http://schemas.microsoft.com/office/drawing/2014/main" id="{DA25F799-322A-465C-AFA3-5E0A5C2EAD7A}"/>
              </a:ext>
            </a:extLst>
          </p:cNvPr>
          <p:cNvSpPr txBox="1"/>
          <p:nvPr/>
        </p:nvSpPr>
        <p:spPr>
          <a:xfrm>
            <a:off x="3164077" y="1788018"/>
            <a:ext cx="5544917" cy="584775"/>
          </a:xfrm>
          <a:prstGeom prst="rect">
            <a:avLst/>
          </a:prstGeom>
          <a:noFill/>
        </p:spPr>
        <p:txBody>
          <a:bodyPr wrap="square" lIns="0" tIns="0" rIns="0" bIns="0" rtlCol="0">
            <a:spAutoFit/>
          </a:bodyPr>
          <a:lstStyle/>
          <a:p>
            <a:pPr algn="ctr"/>
            <a:r>
              <a:rPr lang="en-US" sz="2000" b="1">
                <a:solidFill>
                  <a:schemeClr val="bg2"/>
                </a:solidFill>
                <a:latin typeface="BentonSans Regular" panose="02000503000000020004" pitchFamily="2" charset="0"/>
                <a:cs typeface="Calibri" panose="020F0502020204030204" pitchFamily="34" charset="0"/>
              </a:rPr>
              <a:t>Accuracy</a:t>
            </a:r>
          </a:p>
          <a:p>
            <a:pPr algn="ctr"/>
            <a:r>
              <a:rPr lang="en-US">
                <a:solidFill>
                  <a:schemeClr val="bg2"/>
                </a:solidFill>
                <a:latin typeface="BentonSans Regular" panose="02000503000000020004" pitchFamily="2" charset="0"/>
                <a:cs typeface="Calibri" panose="020F0502020204030204" pitchFamily="34" charset="0"/>
              </a:rPr>
              <a:t>[Out of Sample/Validation Results]</a:t>
            </a:r>
            <a:endParaRPr lang="en-US" sz="2000" i="0">
              <a:solidFill>
                <a:schemeClr val="bg2"/>
              </a:solidFill>
              <a:latin typeface="BentonSans Regular" panose="02000503000000020004" pitchFamily="2" charset="0"/>
              <a:cs typeface="Calibri" panose="020F0502020204030204" pitchFamily="34" charset="0"/>
            </a:endParaRPr>
          </a:p>
        </p:txBody>
      </p:sp>
      <p:graphicFrame>
        <p:nvGraphicFramePr>
          <p:cNvPr id="9" name="Chart 8">
            <a:extLst>
              <a:ext uri="{FF2B5EF4-FFF2-40B4-BE49-F238E27FC236}">
                <a16:creationId xmlns:a16="http://schemas.microsoft.com/office/drawing/2014/main" id="{D6F9D84E-1DFB-4E1A-A95E-67210DFDA25B}"/>
              </a:ext>
            </a:extLst>
          </p:cNvPr>
          <p:cNvGraphicFramePr>
            <a:graphicFrameLocks/>
          </p:cNvGraphicFramePr>
          <p:nvPr>
            <p:extLst>
              <p:ext uri="{D42A27DB-BD31-4B8C-83A1-F6EECF244321}">
                <p14:modId xmlns:p14="http://schemas.microsoft.com/office/powerpoint/2010/main" val="2081989532"/>
              </p:ext>
            </p:extLst>
          </p:nvPr>
        </p:nvGraphicFramePr>
        <p:xfrm>
          <a:off x="1369907" y="2372793"/>
          <a:ext cx="8892019" cy="3492184"/>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le 1">
            <a:extLst>
              <a:ext uri="{FF2B5EF4-FFF2-40B4-BE49-F238E27FC236}">
                <a16:creationId xmlns:a16="http://schemas.microsoft.com/office/drawing/2014/main" id="{C1AE1CEC-9DB5-667D-1FDF-4FF1B4C12879}"/>
              </a:ext>
            </a:extLst>
          </p:cNvPr>
          <p:cNvSpPr txBox="1">
            <a:spLocks/>
          </p:cNvSpPr>
          <p:nvPr/>
        </p:nvSpPr>
        <p:spPr bwMode="white">
          <a:xfrm>
            <a:off x="427864" y="252003"/>
            <a:ext cx="10972800" cy="996795"/>
          </a:xfrm>
          <a:prstGeom prst="rect">
            <a:avLst/>
          </a:prstGeom>
        </p:spPr>
        <p:txBody>
          <a:bodyPr vert="horz" lIns="0" tIns="0" rIns="0" bIns="0" rtlCol="0" anchor="t">
            <a:noAutofit/>
          </a:bodyPr>
          <a:lst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a:lstStyle>
          <a:p>
            <a:r>
              <a:rPr lang="en-US"/>
              <a:t>Model Performance – All Iterations</a:t>
            </a:r>
          </a:p>
        </p:txBody>
      </p:sp>
      <p:sp>
        <p:nvSpPr>
          <p:cNvPr id="2" name="TextBox 1">
            <a:extLst>
              <a:ext uri="{FF2B5EF4-FFF2-40B4-BE49-F238E27FC236}">
                <a16:creationId xmlns:a16="http://schemas.microsoft.com/office/drawing/2014/main" id="{5409DDF7-1E73-A009-13E0-8176CD6B3A2D}"/>
              </a:ext>
            </a:extLst>
          </p:cNvPr>
          <p:cNvSpPr txBox="1"/>
          <p:nvPr/>
        </p:nvSpPr>
        <p:spPr>
          <a:xfrm>
            <a:off x="394907" y="676270"/>
            <a:ext cx="12043782" cy="943976"/>
          </a:xfrm>
          <a:prstGeom prst="rect">
            <a:avLst/>
          </a:prstGeom>
          <a:noFill/>
        </p:spPr>
        <p:txBody>
          <a:bodyPr wrap="square" lIns="91440" tIns="45720" rIns="91440" bIns="45720" anchor="t">
            <a:spAutoFit/>
          </a:bodyPr>
          <a:lstStyle/>
          <a:p>
            <a:pPr marL="285750" indent="-285750">
              <a:lnSpc>
                <a:spcPct val="110000"/>
              </a:lnSpc>
              <a:spcAft>
                <a:spcPts val="400"/>
              </a:spcAft>
              <a:buFont typeface="Wingdings" panose="05000000000000000000" pitchFamily="2" charset="2"/>
              <a:buChar char="ü"/>
            </a:pPr>
            <a:r>
              <a:rPr lang="en-US" sz="1500" dirty="0">
                <a:latin typeface="BentonSans Regular"/>
              </a:rPr>
              <a:t>Only with the given features the model results with a accuracy of 50%, </a:t>
            </a:r>
            <a:endParaRPr lang="en-US" sz="1500" dirty="0">
              <a:latin typeface="BentonSans Regular" panose="02000503000000020004" pitchFamily="2" charset="0"/>
            </a:endParaRPr>
          </a:p>
          <a:p>
            <a:pPr marL="285750" indent="-285750">
              <a:lnSpc>
                <a:spcPct val="110000"/>
              </a:lnSpc>
              <a:spcAft>
                <a:spcPts val="400"/>
              </a:spcAft>
              <a:buFont typeface="Wingdings" panose="05000000000000000000" pitchFamily="2" charset="2"/>
              <a:buChar char="ü"/>
            </a:pPr>
            <a:r>
              <a:rPr lang="en-US" sz="1500" dirty="0">
                <a:latin typeface="BentonSans Regular"/>
              </a:rPr>
              <a:t>With feature engineering, the model's accuracy jumps to 69.7% , and with stratified sampling it goes </a:t>
            </a:r>
            <a:r>
              <a:rPr lang="en-US" sz="1500" dirty="0" err="1">
                <a:latin typeface="BentonSans Regular"/>
              </a:rPr>
              <a:t>upto</a:t>
            </a:r>
            <a:r>
              <a:rPr lang="en-US" sz="1500" dirty="0">
                <a:latin typeface="BentonSans Regular"/>
              </a:rPr>
              <a:t> 72.6%.</a:t>
            </a:r>
          </a:p>
          <a:p>
            <a:pPr marL="285750" indent="-285750">
              <a:lnSpc>
                <a:spcPct val="110000"/>
              </a:lnSpc>
              <a:spcAft>
                <a:spcPts val="400"/>
              </a:spcAft>
              <a:buFont typeface="Wingdings" panose="05000000000000000000" pitchFamily="2" charset="2"/>
              <a:buChar char="ü"/>
            </a:pPr>
            <a:r>
              <a:rPr lang="en-US" sz="1500" dirty="0">
                <a:latin typeface="BentonSans Regular"/>
              </a:rPr>
              <a:t> We can see a significant jump in accuracy after applying feature engineering.</a:t>
            </a:r>
            <a:endParaRPr lang="en-US" sz="1500" dirty="0">
              <a:latin typeface="BentonSans Regular" panose="02000503000000020004" pitchFamily="2" charset="0"/>
            </a:endParaRPr>
          </a:p>
        </p:txBody>
      </p:sp>
      <p:sp>
        <p:nvSpPr>
          <p:cNvPr id="4" name="Rectangle 3">
            <a:extLst>
              <a:ext uri="{FF2B5EF4-FFF2-40B4-BE49-F238E27FC236}">
                <a16:creationId xmlns:a16="http://schemas.microsoft.com/office/drawing/2014/main" id="{AB8654D2-031F-15EA-6761-4AB54DE1B92B}"/>
              </a:ext>
            </a:extLst>
          </p:cNvPr>
          <p:cNvSpPr/>
          <p:nvPr/>
        </p:nvSpPr>
        <p:spPr>
          <a:xfrm>
            <a:off x="115410" y="6525087"/>
            <a:ext cx="9836458" cy="1688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a:solidFill>
                  <a:schemeClr val="bg2"/>
                </a:solidFill>
              </a:rPr>
              <a:t>*Output from the evaluation code provided to participants, on the out of sample/validation data that they created from the training data </a:t>
            </a:r>
          </a:p>
        </p:txBody>
      </p:sp>
      <p:sp>
        <p:nvSpPr>
          <p:cNvPr id="8" name="TextBox 7">
            <a:extLst>
              <a:ext uri="{FF2B5EF4-FFF2-40B4-BE49-F238E27FC236}">
                <a16:creationId xmlns:a16="http://schemas.microsoft.com/office/drawing/2014/main" id="{0E30C3C9-2CBE-B16B-A039-F522D734A5CB}"/>
              </a:ext>
            </a:extLst>
          </p:cNvPr>
          <p:cNvSpPr txBox="1"/>
          <p:nvPr/>
        </p:nvSpPr>
        <p:spPr>
          <a:xfrm>
            <a:off x="5532097" y="4125478"/>
            <a:ext cx="511358" cy="246221"/>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l"/>
            <a:r>
              <a:rPr lang="en-US" sz="1600">
                <a:solidFill>
                  <a:schemeClr val="bg1"/>
                </a:solidFill>
                <a:highlight>
                  <a:srgbClr val="000080"/>
                </a:highlight>
                <a:latin typeface="BentonSans Light"/>
              </a:rPr>
              <a:t>69.7%</a:t>
            </a:r>
            <a:endParaRPr lang="en-US" sz="1600" b="0" i="0">
              <a:solidFill>
                <a:schemeClr val="bg1"/>
              </a:solidFill>
              <a:highlight>
                <a:srgbClr val="000080"/>
              </a:highlight>
              <a:latin typeface="BentonSans Light" panose="02000503000000020004" pitchFamily="2" charset="0"/>
            </a:endParaRPr>
          </a:p>
        </p:txBody>
      </p:sp>
      <p:sp>
        <p:nvSpPr>
          <p:cNvPr id="10" name="TextBox 9">
            <a:extLst>
              <a:ext uri="{FF2B5EF4-FFF2-40B4-BE49-F238E27FC236}">
                <a16:creationId xmlns:a16="http://schemas.microsoft.com/office/drawing/2014/main" id="{FBC8EDF2-A4CF-0E55-D182-E92F037EAD07}"/>
              </a:ext>
            </a:extLst>
          </p:cNvPr>
          <p:cNvSpPr txBox="1"/>
          <p:nvPr/>
        </p:nvSpPr>
        <p:spPr>
          <a:xfrm>
            <a:off x="8387347" y="3868821"/>
            <a:ext cx="615553" cy="246221"/>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1600" dirty="0">
                <a:solidFill>
                  <a:srgbClr val="FFFFFF"/>
                </a:solidFill>
                <a:highlight>
                  <a:srgbClr val="000080"/>
                </a:highlight>
                <a:latin typeface="BentonSans Light"/>
              </a:rPr>
              <a:t>72.60%</a:t>
            </a:r>
            <a:r>
              <a:rPr lang="en-US" sz="1600" dirty="0">
                <a:latin typeface="BentonSans Light"/>
              </a:rPr>
              <a:t>​</a:t>
            </a:r>
            <a:endParaRPr lang="en-US" dirty="0">
              <a:latin typeface="BentonSans Light"/>
            </a:endParaRPr>
          </a:p>
        </p:txBody>
      </p:sp>
      <p:sp>
        <p:nvSpPr>
          <p:cNvPr id="11" name="TextBox 10">
            <a:extLst>
              <a:ext uri="{FF2B5EF4-FFF2-40B4-BE49-F238E27FC236}">
                <a16:creationId xmlns:a16="http://schemas.microsoft.com/office/drawing/2014/main" id="{1C4CB53C-0986-E433-D00E-BF3F5833BD69}"/>
              </a:ext>
            </a:extLst>
          </p:cNvPr>
          <p:cNvSpPr txBox="1"/>
          <p:nvPr/>
        </p:nvSpPr>
        <p:spPr>
          <a:xfrm>
            <a:off x="2785979" y="4243137"/>
            <a:ext cx="484107" cy="2769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1600">
                <a:solidFill>
                  <a:srgbClr val="FFFFFF"/>
                </a:solidFill>
                <a:highlight>
                  <a:srgbClr val="000080"/>
                </a:highlight>
                <a:latin typeface="BentonSans Light"/>
              </a:rPr>
              <a:t>50%</a:t>
            </a:r>
            <a:r>
              <a:rPr lang="en-US" sz="1600">
                <a:latin typeface="BentonSans Light"/>
              </a:rPr>
              <a:t>​</a:t>
            </a:r>
            <a:r>
              <a:rPr lang="en-US">
                <a:latin typeface="Arial"/>
                <a:cs typeface="Arial"/>
              </a:rPr>
              <a:t>5</a:t>
            </a:r>
            <a:endParaRPr lang="en-US"/>
          </a:p>
        </p:txBody>
      </p:sp>
    </p:spTree>
    <p:extLst>
      <p:ext uri="{BB962C8B-B14F-4D97-AF65-F5344CB8AC3E}">
        <p14:creationId xmlns:p14="http://schemas.microsoft.com/office/powerpoint/2010/main" val="163360084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3B0EF1EF-B355-03E5-533B-5D038387A66E}"/>
              </a:ext>
            </a:extLst>
          </p:cNvPr>
          <p:cNvSpPr>
            <a:spLocks noGrp="1"/>
          </p:cNvSpPr>
          <p:nvPr>
            <p:ph type="title"/>
          </p:nvPr>
        </p:nvSpPr>
        <p:spPr>
          <a:xfrm>
            <a:off x="394907" y="262162"/>
            <a:ext cx="10972800" cy="996795"/>
          </a:xfrm>
        </p:spPr>
        <p:txBody>
          <a:bodyPr/>
          <a:lstStyle/>
          <a:p>
            <a:r>
              <a:rPr lang="en-US" dirty="0"/>
              <a:t>Model Technique/Algorithm Details</a:t>
            </a:r>
          </a:p>
        </p:txBody>
      </p:sp>
      <p:sp>
        <p:nvSpPr>
          <p:cNvPr id="2" name="TextBox 1">
            <a:extLst>
              <a:ext uri="{FF2B5EF4-FFF2-40B4-BE49-F238E27FC236}">
                <a16:creationId xmlns:a16="http://schemas.microsoft.com/office/drawing/2014/main" id="{BFA95AEE-FB8C-6709-F333-005FD891F398}"/>
              </a:ext>
            </a:extLst>
          </p:cNvPr>
          <p:cNvSpPr txBox="1"/>
          <p:nvPr/>
        </p:nvSpPr>
        <p:spPr>
          <a:xfrm>
            <a:off x="0" y="280450"/>
            <a:ext cx="12191999" cy="6424964"/>
          </a:xfrm>
          <a:prstGeom prst="rect">
            <a:avLst/>
          </a:prstGeom>
          <a:noFill/>
        </p:spPr>
        <p:txBody>
          <a:bodyPr wrap="square" lIns="91440" tIns="45720" rIns="91440" bIns="45720" anchor="t">
            <a:spAutoFit/>
          </a:bodyPr>
          <a:lstStyle/>
          <a:p>
            <a:pPr>
              <a:lnSpc>
                <a:spcPct val="110000"/>
              </a:lnSpc>
              <a:spcAft>
                <a:spcPts val="400"/>
              </a:spcAft>
            </a:pPr>
            <a:endParaRPr lang="en-US" sz="1500" dirty="0">
              <a:latin typeface="BentonSans Regular" panose="02000503000000020004" pitchFamily="2" charset="0"/>
            </a:endParaRPr>
          </a:p>
          <a:p>
            <a:pPr>
              <a:buFont typeface="Wingdings" panose="05000000000000000000" pitchFamily="2" charset="2"/>
              <a:buChar char="ü"/>
            </a:pPr>
            <a:r>
              <a:rPr lang="en-IN" sz="2000" b="1" dirty="0"/>
              <a:t>Predicting Probability using Hidden Markov Chain:</a:t>
            </a:r>
          </a:p>
          <a:p>
            <a:pPr marL="285750" indent="-285750">
              <a:buFont typeface="Wingdings" panose="05000000000000000000" pitchFamily="2" charset="2"/>
              <a:buChar char="ü"/>
            </a:pPr>
            <a:r>
              <a:rPr lang="en-US" sz="1600" b="1" dirty="0"/>
              <a:t>States</a:t>
            </a:r>
            <a:r>
              <a:rPr lang="en-US" sz="1600" dirty="0"/>
              <a:t>: Win and Loss. </a:t>
            </a:r>
          </a:p>
          <a:p>
            <a:pPr marL="285750" indent="-285750">
              <a:buFont typeface="Wingdings" panose="05000000000000000000" pitchFamily="2" charset="2"/>
              <a:buChar char="ü"/>
            </a:pPr>
            <a:r>
              <a:rPr lang="en-US" sz="1600" b="1" dirty="0"/>
              <a:t>Transition Matrices:</a:t>
            </a:r>
          </a:p>
          <a:p>
            <a:pPr marL="285750" indent="-285750">
              <a:buFont typeface="Wingdings" panose="05000000000000000000" pitchFamily="2" charset="2"/>
              <a:buChar char="ü"/>
            </a:pPr>
            <a:r>
              <a:rPr lang="en-US" sz="1600" dirty="0"/>
              <a:t> </a:t>
            </a:r>
            <a:r>
              <a:rPr lang="en-US" sz="1600" b="1" dirty="0"/>
              <a:t>Emission Matrix</a:t>
            </a:r>
            <a:r>
              <a:rPr lang="en-US" sz="1600" dirty="0"/>
              <a:t>: Defines the probability of observing a particular outcome given the </a:t>
            </a:r>
          </a:p>
          <a:p>
            <a:pPr lvl="1"/>
            <a:r>
              <a:rPr lang="en-US" sz="1600" dirty="0"/>
              <a:t>current state.</a:t>
            </a:r>
          </a:p>
          <a:p>
            <a:pPr marL="285750" indent="-285750">
              <a:buFont typeface="Wingdings" panose="05000000000000000000" pitchFamily="2" charset="2"/>
              <a:buChar char="ü"/>
            </a:pPr>
            <a:r>
              <a:rPr lang="en-US" sz="1600" dirty="0"/>
              <a:t> </a:t>
            </a:r>
            <a:r>
              <a:rPr lang="en-US" sz="1600" b="1" dirty="0"/>
              <a:t>Viterbi Algorithm: </a:t>
            </a:r>
            <a:r>
              <a:rPr lang="en-US" sz="1600" dirty="0"/>
              <a:t>Used for finding the most probable sequence of states given the </a:t>
            </a:r>
          </a:p>
          <a:p>
            <a:pPr lvl="1"/>
            <a:r>
              <a:rPr lang="en-US" sz="1600" dirty="0"/>
              <a:t>observed sequence. </a:t>
            </a:r>
          </a:p>
          <a:p>
            <a:pPr marL="742950" lvl="1" indent="-285750">
              <a:buFont typeface="Arial" panose="020B0604020202020204" pitchFamily="34" charset="0"/>
              <a:buChar char="•"/>
            </a:pPr>
            <a:r>
              <a:rPr lang="en-US" sz="1600" dirty="0"/>
              <a:t>Initialization: The algorithm starts by initializing the Viterbi matrix with probabilities</a:t>
            </a:r>
          </a:p>
          <a:p>
            <a:pPr lvl="1"/>
            <a:r>
              <a:rPr lang="en-US" sz="1600" dirty="0"/>
              <a:t>	based on the initial state distribution and emission matrix.</a:t>
            </a:r>
          </a:p>
          <a:p>
            <a:pPr marL="742950" lvl="1" indent="-285750">
              <a:buFont typeface="Arial" panose="020B0604020202020204" pitchFamily="34" charset="0"/>
              <a:buChar char="•"/>
            </a:pPr>
            <a:r>
              <a:rPr lang="en-US" sz="1600" dirty="0"/>
              <a:t> Recursion: Updates the Viterbi matrix and </a:t>
            </a:r>
            <a:r>
              <a:rPr lang="en-US" sz="1600" dirty="0" err="1"/>
              <a:t>backpointer</a:t>
            </a:r>
            <a:r>
              <a:rPr lang="en-US" sz="1600" dirty="0"/>
              <a:t> matrix based on the selected transition matrix and emission probabilities.</a:t>
            </a:r>
          </a:p>
          <a:p>
            <a:pPr marL="742950" lvl="1" indent="-285750">
              <a:buFont typeface="Arial" panose="020B0604020202020204" pitchFamily="34" charset="0"/>
              <a:buChar char="•"/>
            </a:pPr>
            <a:r>
              <a:rPr lang="en-US" sz="1600" dirty="0"/>
              <a:t> Termination: Backtracks through the </a:t>
            </a:r>
            <a:r>
              <a:rPr lang="en-US" sz="1600" dirty="0" err="1"/>
              <a:t>backpointer</a:t>
            </a:r>
            <a:r>
              <a:rPr lang="en-US" sz="1600" dirty="0"/>
              <a:t> matrix to determine the most probable sequence of states. </a:t>
            </a:r>
          </a:p>
          <a:p>
            <a:pPr marL="742950" lvl="1" indent="-285750">
              <a:buFont typeface="Arial" panose="020B0604020202020204" pitchFamily="34" charset="0"/>
              <a:buChar char="•"/>
            </a:pPr>
            <a:endParaRPr lang="en-US" sz="1600" dirty="0"/>
          </a:p>
          <a:p>
            <a:pPr marL="285750" indent="-285750">
              <a:buFont typeface="Wingdings" panose="05000000000000000000" pitchFamily="2" charset="2"/>
              <a:buChar char="ü"/>
            </a:pPr>
            <a:r>
              <a:rPr lang="en-US" sz="2000" b="1" dirty="0" err="1"/>
              <a:t>LightGBM</a:t>
            </a:r>
            <a:r>
              <a:rPr lang="en-US" sz="2000" b="1" dirty="0"/>
              <a:t> (Light Gradient Boosting Machine):</a:t>
            </a:r>
          </a:p>
          <a:p>
            <a:pPr>
              <a:buFont typeface="Wingdings" panose="05000000000000000000" pitchFamily="2" charset="2"/>
              <a:buChar char="ü"/>
            </a:pPr>
            <a:r>
              <a:rPr lang="en-US" sz="1600" b="1" dirty="0"/>
              <a:t>Framework</a:t>
            </a:r>
            <a:r>
              <a:rPr lang="en-US" sz="1600" dirty="0"/>
              <a:t>: </a:t>
            </a:r>
            <a:r>
              <a:rPr lang="en-US" sz="1600" dirty="0" err="1"/>
              <a:t>LightGBM</a:t>
            </a:r>
            <a:r>
              <a:rPr lang="en-US" sz="1600" dirty="0"/>
              <a:t> is an efficient and high-performance gradient boosting framework that uses tree-based learning algorithms. It is designed for speed and performance optimization.</a:t>
            </a:r>
          </a:p>
          <a:p>
            <a:pPr>
              <a:buFont typeface="Wingdings" panose="05000000000000000000" pitchFamily="2" charset="2"/>
              <a:buChar char="ü"/>
            </a:pPr>
            <a:r>
              <a:rPr lang="en-US" sz="1600" b="1" dirty="0"/>
              <a:t>Parameters:</a:t>
            </a:r>
          </a:p>
          <a:p>
            <a:pPr>
              <a:buFont typeface="Wingdings" panose="05000000000000000000" pitchFamily="2" charset="2"/>
              <a:buChar char="ü"/>
            </a:pPr>
            <a:r>
              <a:rPr lang="en-US" sz="1600" b="1" dirty="0"/>
              <a:t>Boosting Algorithm and Ensemble models (k=5)</a:t>
            </a:r>
          </a:p>
          <a:p>
            <a:pPr>
              <a:buFont typeface="Wingdings" panose="05000000000000000000" pitchFamily="2" charset="2"/>
              <a:buChar char="ü"/>
            </a:pPr>
            <a:r>
              <a:rPr lang="en-US" sz="1600" b="1" dirty="0"/>
              <a:t>Cross-Validation</a:t>
            </a:r>
            <a:r>
              <a:rPr lang="en-US" sz="1600" dirty="0"/>
              <a:t>: Stratified K-Fold cross-validation is used to ensure that each fold of </a:t>
            </a:r>
          </a:p>
          <a:p>
            <a:r>
              <a:rPr lang="en-US" sz="1600" dirty="0"/>
              <a:t>the dataset has the same proportion of observations with a given label.</a:t>
            </a:r>
          </a:p>
          <a:p>
            <a:pPr marL="742950" lvl="1" indent="-285750">
              <a:buFont typeface="Arial" panose="020B0604020202020204" pitchFamily="34" charset="0"/>
              <a:buChar char="•"/>
            </a:pPr>
            <a:r>
              <a:rPr lang="en-US" sz="1600" dirty="0"/>
              <a:t> </a:t>
            </a:r>
            <a:r>
              <a:rPr lang="en-US" sz="1600" dirty="0" err="1"/>
              <a:t>n_splits</a:t>
            </a:r>
            <a:r>
              <a:rPr lang="en-US" sz="1600" dirty="0"/>
              <a:t>: Number of splits for cross-validation (5 in this case).</a:t>
            </a:r>
          </a:p>
          <a:p>
            <a:pPr marL="742950" lvl="1" indent="-285750">
              <a:buFont typeface="Arial" panose="020B0604020202020204" pitchFamily="34" charset="0"/>
              <a:buChar char="•"/>
            </a:pPr>
            <a:r>
              <a:rPr lang="en-US" sz="1600" dirty="0"/>
              <a:t> shuffle: Shuffle the data before splitting into folds.</a:t>
            </a:r>
          </a:p>
          <a:p>
            <a:pPr marL="742950" lvl="1" indent="-285750">
              <a:buFont typeface="Arial" panose="020B0604020202020204" pitchFamily="34" charset="0"/>
              <a:buChar char="•"/>
            </a:pPr>
            <a:r>
              <a:rPr lang="en-US" sz="1600" dirty="0"/>
              <a:t> </a:t>
            </a:r>
            <a:r>
              <a:rPr lang="en-US" sz="1600" dirty="0" err="1"/>
              <a:t>random_state</a:t>
            </a:r>
            <a:r>
              <a:rPr lang="en-US" sz="1600" dirty="0"/>
              <a:t>: Seed used by the random number generator.</a:t>
            </a:r>
            <a:endParaRPr lang="en-US" sz="1500" dirty="0">
              <a:latin typeface="BentonSans Regular"/>
              <a:ea typeface="+mn-lt"/>
              <a:cs typeface="+mn-lt"/>
            </a:endParaRPr>
          </a:p>
          <a:p>
            <a:pPr marL="285750" indent="-285750">
              <a:lnSpc>
                <a:spcPct val="110000"/>
              </a:lnSpc>
              <a:spcAft>
                <a:spcPts val="400"/>
              </a:spcAft>
              <a:buFont typeface="Wingdings" panose="05000000000000000000" pitchFamily="2" charset="2"/>
              <a:buChar char="ü"/>
            </a:pPr>
            <a:endParaRPr lang="en-US" sz="1500" dirty="0">
              <a:latin typeface="BentonSans Regular" panose="02000503000000020004" pitchFamily="2" charset="0"/>
            </a:endParaRPr>
          </a:p>
        </p:txBody>
      </p:sp>
      <p:pic>
        <p:nvPicPr>
          <p:cNvPr id="4" name="Picture 3">
            <a:extLst>
              <a:ext uri="{FF2B5EF4-FFF2-40B4-BE49-F238E27FC236}">
                <a16:creationId xmlns:a16="http://schemas.microsoft.com/office/drawing/2014/main" id="{F55EA92D-A9AE-2740-0D97-22F67CFE8B4E}"/>
              </a:ext>
            </a:extLst>
          </p:cNvPr>
          <p:cNvPicPr>
            <a:picLocks noChangeAspect="1"/>
          </p:cNvPicPr>
          <p:nvPr/>
        </p:nvPicPr>
        <p:blipFill>
          <a:blip r:embed="rId3"/>
          <a:stretch>
            <a:fillRect/>
          </a:stretch>
        </p:blipFill>
        <p:spPr>
          <a:xfrm>
            <a:off x="8098972" y="4443801"/>
            <a:ext cx="3973762" cy="2061978"/>
          </a:xfrm>
          <a:prstGeom prst="rect">
            <a:avLst/>
          </a:prstGeom>
        </p:spPr>
      </p:pic>
      <p:sp>
        <p:nvSpPr>
          <p:cNvPr id="13" name="TextBox 12">
            <a:extLst>
              <a:ext uri="{FF2B5EF4-FFF2-40B4-BE49-F238E27FC236}">
                <a16:creationId xmlns:a16="http://schemas.microsoft.com/office/drawing/2014/main" id="{DA9BA1A7-DA3A-92D8-773C-15C56DA0C4F2}"/>
              </a:ext>
            </a:extLst>
          </p:cNvPr>
          <p:cNvSpPr txBox="1"/>
          <p:nvPr/>
        </p:nvSpPr>
        <p:spPr>
          <a:xfrm>
            <a:off x="7648001" y="6505779"/>
            <a:ext cx="5500171" cy="307777"/>
          </a:xfrm>
          <a:prstGeom prst="rect">
            <a:avLst/>
          </a:prstGeom>
          <a:noFill/>
        </p:spPr>
        <p:txBody>
          <a:bodyPr wrap="square">
            <a:spAutoFit/>
          </a:bodyPr>
          <a:lstStyle/>
          <a:p>
            <a:pPr algn="ctr"/>
            <a:r>
              <a:rPr lang="en-IN" sz="1400" b="1" dirty="0">
                <a:solidFill>
                  <a:srgbClr val="000000"/>
                </a:solidFill>
                <a:latin typeface="Helvetica Neue"/>
              </a:rPr>
              <a:t>Hyper-tuned Parameters using CV grid</a:t>
            </a:r>
            <a:endParaRPr lang="en-IN" sz="1400" b="1" i="0" dirty="0">
              <a:solidFill>
                <a:srgbClr val="000000"/>
              </a:solidFill>
              <a:effectLst/>
              <a:latin typeface="Helvetica Neue"/>
            </a:endParaRPr>
          </a:p>
        </p:txBody>
      </p:sp>
      <p:pic>
        <p:nvPicPr>
          <p:cNvPr id="8" name="Picture 7">
            <a:extLst>
              <a:ext uri="{FF2B5EF4-FFF2-40B4-BE49-F238E27FC236}">
                <a16:creationId xmlns:a16="http://schemas.microsoft.com/office/drawing/2014/main" id="{0022D00F-A1CB-EEEA-45E0-0B67692DE329}"/>
              </a:ext>
            </a:extLst>
          </p:cNvPr>
          <p:cNvPicPr>
            <a:picLocks noChangeAspect="1"/>
          </p:cNvPicPr>
          <p:nvPr/>
        </p:nvPicPr>
        <p:blipFill>
          <a:blip r:embed="rId4"/>
          <a:stretch>
            <a:fillRect/>
          </a:stretch>
        </p:blipFill>
        <p:spPr>
          <a:xfrm>
            <a:off x="8604172" y="44444"/>
            <a:ext cx="3587828" cy="2861292"/>
          </a:xfrm>
          <a:prstGeom prst="rect">
            <a:avLst/>
          </a:prstGeom>
        </p:spPr>
      </p:pic>
    </p:spTree>
    <p:extLst>
      <p:ext uri="{BB962C8B-B14F-4D97-AF65-F5344CB8AC3E}">
        <p14:creationId xmlns:p14="http://schemas.microsoft.com/office/powerpoint/2010/main" val="124196311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650E-E92C-AC62-23A5-AB8528FBB5AE}"/>
              </a:ext>
            </a:extLst>
          </p:cNvPr>
          <p:cNvSpPr>
            <a:spLocks noGrp="1"/>
          </p:cNvSpPr>
          <p:nvPr>
            <p:ph type="title"/>
          </p:nvPr>
        </p:nvSpPr>
        <p:spPr>
          <a:xfrm>
            <a:off x="143218" y="3847871"/>
            <a:ext cx="12048782" cy="2822495"/>
          </a:xfrm>
        </p:spPr>
        <p:txBody>
          <a:bodyPr/>
          <a:lstStyle/>
          <a:p>
            <a:r>
              <a:rPr lang="en-US" sz="2400" b="1" dirty="0">
                <a:latin typeface="Guardian Egyp Regular"/>
              </a:rPr>
              <a:t>Real World Examples</a:t>
            </a:r>
            <a:r>
              <a:rPr lang="en-US" sz="1800" b="1" dirty="0">
                <a:latin typeface="Guardian Egyp Regular"/>
              </a:rPr>
              <a:t>:</a:t>
            </a:r>
            <a:br>
              <a:rPr lang="en-US" sz="1800" b="1" dirty="0">
                <a:latin typeface="Guardian Egyp Regular"/>
              </a:rPr>
            </a:br>
            <a:br>
              <a:rPr lang="en-US" sz="1800" b="1" dirty="0">
                <a:latin typeface="Guardian Egyp Regular"/>
              </a:rPr>
            </a:br>
            <a:r>
              <a:rPr lang="en-US" sz="1800" b="1" dirty="0" err="1">
                <a:latin typeface="Guardian Egyp Regular"/>
              </a:rPr>
              <a:t>Optiver</a:t>
            </a:r>
            <a:r>
              <a:rPr lang="en-US" sz="1800" b="1" dirty="0">
                <a:latin typeface="Guardian Egyp Regular"/>
              </a:rPr>
              <a:t> Trading at the Close: </a:t>
            </a:r>
            <a:r>
              <a:rPr lang="en-US" sz="1800" dirty="0">
                <a:latin typeface="Guardian Egyp Regular"/>
              </a:rPr>
              <a:t>To predict prices of 200 Nasdaq stocks for the “Trading at the Close”.</a:t>
            </a:r>
            <a:br>
              <a:rPr lang="en-US" sz="1800" dirty="0">
                <a:latin typeface="Guardian Egyp Regular"/>
              </a:rPr>
            </a:br>
            <a:r>
              <a:rPr lang="en-US" sz="1800" b="1" dirty="0">
                <a:latin typeface="Guardian Egyp Regular"/>
              </a:rPr>
              <a:t>Piramal Finance Hackathon: </a:t>
            </a:r>
            <a:r>
              <a:rPr lang="en-US" sz="1800" dirty="0">
                <a:latin typeface="Guardian Egyp Regular"/>
              </a:rPr>
              <a:t>Predicted Rate of Interest for the loan based on the past credit history of the person.</a:t>
            </a:r>
            <a:br>
              <a:rPr lang="en-US" sz="1800" dirty="0">
                <a:latin typeface="Guardian Egyp Regular"/>
              </a:rPr>
            </a:br>
            <a:r>
              <a:rPr lang="en-US" sz="1800" b="1" dirty="0">
                <a:latin typeface="Guardian Egyp Regular"/>
              </a:rPr>
              <a:t>Finance: </a:t>
            </a:r>
            <a:r>
              <a:rPr lang="en-US" sz="1800" dirty="0">
                <a:latin typeface="Guardian Egyp Regular"/>
              </a:rPr>
              <a:t>Predicted the Risk factor of UPI transactions based on historical data’s such as Transaction amount ,VPA , IP address etc.</a:t>
            </a:r>
            <a:br>
              <a:rPr lang="en-US" sz="1800" dirty="0">
                <a:latin typeface="Guardian Egyp Regular"/>
              </a:rPr>
            </a:br>
            <a:br>
              <a:rPr lang="en-US" sz="1800" b="1" dirty="0">
                <a:latin typeface="Guardian Egyp Regular"/>
              </a:rPr>
            </a:br>
            <a:r>
              <a:rPr lang="en-US" sz="2400" b="1" dirty="0">
                <a:solidFill>
                  <a:schemeClr val="tx2"/>
                </a:solidFill>
                <a:latin typeface="BentonSans Light"/>
              </a:rPr>
              <a:t>Academic Literatures:</a:t>
            </a:r>
            <a:br>
              <a:rPr lang="en-US" sz="2400" b="1" dirty="0">
                <a:solidFill>
                  <a:schemeClr val="tx2"/>
                </a:solidFill>
                <a:latin typeface="BentonSans Light"/>
              </a:rPr>
            </a:br>
            <a:br>
              <a:rPr lang="en-US" sz="1800" b="1" dirty="0">
                <a:solidFill>
                  <a:schemeClr val="tx2"/>
                </a:solidFill>
                <a:latin typeface="BentonSans Light" panose="02000503000000020004" pitchFamily="2" charset="0"/>
              </a:rPr>
            </a:br>
            <a:r>
              <a:rPr lang="en-US" sz="1800" b="1" dirty="0">
                <a:solidFill>
                  <a:schemeClr val="tx2"/>
                </a:solidFill>
                <a:ea typeface="+mn-lt"/>
                <a:cs typeface="+mn-lt"/>
              </a:rPr>
              <a:t>Original Paper by Microsoft</a:t>
            </a:r>
            <a:r>
              <a:rPr lang="en-US" sz="1800" dirty="0">
                <a:solidFill>
                  <a:schemeClr val="tx2"/>
                </a:solidFill>
                <a:ea typeface="+mn-lt"/>
                <a:cs typeface="+mn-lt"/>
              </a:rPr>
              <a:t>: "</a:t>
            </a:r>
            <a:r>
              <a:rPr lang="en-US" sz="1800" dirty="0" err="1">
                <a:solidFill>
                  <a:schemeClr val="tx2"/>
                </a:solidFill>
                <a:ea typeface="+mn-lt"/>
                <a:cs typeface="+mn-lt"/>
              </a:rPr>
              <a:t>LightGBM</a:t>
            </a:r>
            <a:r>
              <a:rPr lang="en-US" sz="1800" dirty="0">
                <a:solidFill>
                  <a:schemeClr val="tx2"/>
                </a:solidFill>
                <a:ea typeface="+mn-lt"/>
                <a:cs typeface="+mn-lt"/>
              </a:rPr>
              <a:t>: A Highly Efficient Gradient Boosting Decision Tree" - This paper introduces </a:t>
            </a:r>
            <a:r>
              <a:rPr lang="en-US" sz="1800" dirty="0" err="1">
                <a:solidFill>
                  <a:schemeClr val="tx2"/>
                </a:solidFill>
                <a:ea typeface="+mn-lt"/>
                <a:cs typeface="+mn-lt"/>
              </a:rPr>
              <a:t>LightGBM</a:t>
            </a:r>
            <a:r>
              <a:rPr lang="en-US" sz="1800" dirty="0">
                <a:solidFill>
                  <a:schemeClr val="tx2"/>
                </a:solidFill>
                <a:ea typeface="+mn-lt"/>
                <a:cs typeface="+mn-lt"/>
              </a:rPr>
              <a:t> and demonstrates its advantages over other gradient boosting implementations.</a:t>
            </a:r>
            <a:br>
              <a:rPr lang="en-US" sz="1800" dirty="0">
                <a:solidFill>
                  <a:schemeClr val="tx2"/>
                </a:solidFill>
                <a:ea typeface="+mn-lt"/>
                <a:cs typeface="+mn-lt"/>
              </a:rPr>
            </a:br>
            <a:r>
              <a:rPr lang="en-US" sz="1800" b="1" dirty="0">
                <a:solidFill>
                  <a:schemeClr val="tx2"/>
                </a:solidFill>
                <a:ea typeface="+mn-lt"/>
                <a:cs typeface="+mn-lt"/>
              </a:rPr>
              <a:t>Markov Chain Model for American Football</a:t>
            </a:r>
            <a:r>
              <a:rPr lang="en-US" sz="1800" dirty="0">
                <a:solidFill>
                  <a:schemeClr val="tx2"/>
                </a:solidFill>
                <a:ea typeface="+mn-lt"/>
                <a:cs typeface="+mn-lt"/>
              </a:rPr>
              <a:t>: https://sciendo.com/pdf/10.1515/ijcss-2017-0014</a:t>
            </a:r>
            <a:br>
              <a:rPr lang="en-US" sz="1800" dirty="0">
                <a:solidFill>
                  <a:schemeClr val="tx2"/>
                </a:solidFill>
                <a:cs typeface="Arial"/>
              </a:rPr>
            </a:br>
            <a:br>
              <a:rPr lang="en-US" sz="3200" dirty="0">
                <a:solidFill>
                  <a:schemeClr val="tx2"/>
                </a:solidFill>
                <a:cs typeface="Arial"/>
              </a:rPr>
            </a:br>
            <a:br>
              <a:rPr lang="en-US" sz="4000" dirty="0">
                <a:solidFill>
                  <a:schemeClr val="tx2"/>
                </a:solidFill>
                <a:cs typeface="Arial"/>
              </a:rPr>
            </a:br>
            <a:r>
              <a:rPr lang="en-US" dirty="0">
                <a:latin typeface="Guardian Egyp Regular"/>
              </a:rPr>
              <a:t>-</a:t>
            </a:r>
            <a:endParaRPr lang="en-US" dirty="0"/>
          </a:p>
        </p:txBody>
      </p:sp>
      <p:sp>
        <p:nvSpPr>
          <p:cNvPr id="3" name="Slide Number Placeholder 2">
            <a:extLst>
              <a:ext uri="{FF2B5EF4-FFF2-40B4-BE49-F238E27FC236}">
                <a16:creationId xmlns:a16="http://schemas.microsoft.com/office/drawing/2014/main" id="{AE778A6A-0A73-7561-8206-5C904F7F8DC9}"/>
              </a:ext>
            </a:extLst>
          </p:cNvPr>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5</a:t>
            </a:fld>
            <a:endParaRPr lang="en-US">
              <a:solidFill>
                <a:srgbClr val="006AD2"/>
              </a:solidFill>
            </a:endParaRPr>
          </a:p>
        </p:txBody>
      </p:sp>
      <p:sp>
        <p:nvSpPr>
          <p:cNvPr id="10" name="TextBox 9">
            <a:extLst>
              <a:ext uri="{FF2B5EF4-FFF2-40B4-BE49-F238E27FC236}">
                <a16:creationId xmlns:a16="http://schemas.microsoft.com/office/drawing/2014/main" id="{60FEEFF1-D0A6-54A1-AE69-7207F7D35279}"/>
              </a:ext>
            </a:extLst>
          </p:cNvPr>
          <p:cNvSpPr txBox="1"/>
          <p:nvPr/>
        </p:nvSpPr>
        <p:spPr>
          <a:xfrm>
            <a:off x="200922" y="0"/>
            <a:ext cx="8400871" cy="638765"/>
          </a:xfrm>
          <a:prstGeom prst="rect">
            <a:avLst/>
          </a:prstGeom>
          <a:noFill/>
        </p:spPr>
        <p:txBody>
          <a:bodyPr wrap="square" lIns="91440" tIns="45720" rIns="91440" bIns="45720" anchor="t">
            <a:spAutoFit/>
          </a:bodyPr>
          <a:lstStyle/>
          <a:p>
            <a:pPr>
              <a:lnSpc>
                <a:spcPct val="110000"/>
              </a:lnSpc>
              <a:spcAft>
                <a:spcPts val="400"/>
              </a:spcAft>
            </a:pPr>
            <a:endParaRPr lang="en-US" sz="1500" dirty="0">
              <a:latin typeface="BentonSans Regular" panose="02000503000000020004" pitchFamily="2" charset="0"/>
            </a:endParaRPr>
          </a:p>
          <a:p>
            <a:pPr marL="285750" indent="-285750">
              <a:lnSpc>
                <a:spcPct val="110000"/>
              </a:lnSpc>
              <a:spcAft>
                <a:spcPts val="400"/>
              </a:spcAft>
              <a:buFont typeface="Wingdings" panose="05000000000000000000" pitchFamily="2" charset="2"/>
              <a:buChar char="ü"/>
            </a:pPr>
            <a:endParaRPr lang="en-US" sz="1500" dirty="0">
              <a:latin typeface="BentonSans Regular" panose="02000503000000020004" pitchFamily="2" charset="0"/>
            </a:endParaRPr>
          </a:p>
        </p:txBody>
      </p:sp>
      <p:sp>
        <p:nvSpPr>
          <p:cNvPr id="11" name="Rectangle 3">
            <a:extLst>
              <a:ext uri="{FF2B5EF4-FFF2-40B4-BE49-F238E27FC236}">
                <a16:creationId xmlns:a16="http://schemas.microsoft.com/office/drawing/2014/main" id="{4D5A68E4-5EC9-FFCA-4E37-7C14BC2EF1F6}"/>
              </a:ext>
            </a:extLst>
          </p:cNvPr>
          <p:cNvSpPr>
            <a:spLocks noChangeArrowheads="1"/>
          </p:cNvSpPr>
          <p:nvPr/>
        </p:nvSpPr>
        <p:spPr bwMode="auto">
          <a:xfrm>
            <a:off x="0" y="140775"/>
            <a:ext cx="12192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chemeClr val="tx1"/>
                </a:solidFill>
                <a:effectLst/>
                <a:latin typeface="Arial" panose="020B0604020202020204" pitchFamily="34" charset="0"/>
              </a:rPr>
              <a:t>Training and Evaluation</a:t>
            </a:r>
            <a:r>
              <a:rPr kumimoji="0" lang="en-US" altLang="en-US" sz="1600" b="0" i="0" u="none" strike="noStrike" cap="none" normalizeH="0" baseline="0" dirty="0">
                <a:ln>
                  <a:noFill/>
                </a:ln>
                <a:solidFill>
                  <a:schemeClr val="tx1"/>
                </a:solidFill>
                <a:effectLst/>
                <a:latin typeface="Arial" panose="020B0604020202020204" pitchFamily="34" charset="0"/>
              </a:rPr>
              <a:t>:	</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model is trained on the training set (</a:t>
            </a:r>
            <a:r>
              <a:rPr kumimoji="0" lang="en-US" altLang="en-US" sz="1600" b="0" i="0" u="none" strike="noStrike" cap="none" normalizeH="0" baseline="0" dirty="0" err="1">
                <a:ln>
                  <a:noFill/>
                </a:ln>
                <a:solidFill>
                  <a:schemeClr val="tx1"/>
                </a:solidFill>
                <a:effectLst/>
                <a:latin typeface="Arial Unicode MS"/>
              </a:rPr>
              <a:t>X_train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y_train</a:t>
            </a:r>
            <a:r>
              <a:rPr kumimoji="0" lang="en-US" altLang="en-US" sz="1600" b="0" i="0" u="none" strike="noStrike" cap="none" normalizeH="0" baseline="0" dirty="0">
                <a:ln>
                  <a:noFill/>
                </a:ln>
                <a:solidFill>
                  <a:schemeClr val="tx1"/>
                </a:solidFill>
                <a:effectLst/>
              </a:rPr>
              <a:t>) and evaluated on the test set (</a:t>
            </a:r>
            <a:r>
              <a:rPr kumimoji="0" lang="en-US" altLang="en-US" sz="1600" b="0" i="0" u="none" strike="noStrike" cap="none" normalizeH="0" baseline="0" dirty="0" err="1">
                <a:ln>
                  <a:noFill/>
                </a:ln>
                <a:solidFill>
                  <a:schemeClr val="tx1"/>
                </a:solidFill>
                <a:effectLst/>
                <a:latin typeface="Arial Unicode MS"/>
              </a:rPr>
              <a:t>Xtest</a:t>
            </a:r>
            <a:r>
              <a:rPr kumimoji="0" lang="en-US" altLang="en-US" sz="1600" b="0" i="0" u="none" strike="noStrike" cap="none" normalizeH="0" baseline="0" dirty="0">
                <a:ln>
                  <a:noFill/>
                </a:ln>
                <a:solidFill>
                  <a:schemeClr val="tx1"/>
                </a:solidFill>
                <a:effectLst/>
              </a:rPr>
              <a:t>, </a:t>
            </a:r>
            <a:r>
              <a:rPr lang="en-US" altLang="en-US" sz="1600" dirty="0" err="1">
                <a:latin typeface="Arial Unicode MS"/>
              </a:rPr>
              <a:t>Y</a:t>
            </a:r>
            <a:r>
              <a:rPr kumimoji="0" lang="en-US" altLang="en-US" sz="1600" b="0" i="0" u="none" strike="noStrike" cap="none" normalizeH="0" baseline="0" dirty="0" err="1">
                <a:ln>
                  <a:noFill/>
                </a:ln>
                <a:solidFill>
                  <a:schemeClr val="tx1"/>
                </a:solidFill>
                <a:effectLst/>
                <a:latin typeface="Arial Unicode MS"/>
              </a:rPr>
              <a:t>test</a:t>
            </a:r>
            <a:r>
              <a:rPr kumimoji="0" lang="en-US" altLang="en-US" sz="1600" b="0" i="0" u="none" strike="noStrike" cap="none" normalizeH="0" baseline="0" dirty="0">
                <a:ln>
                  <a:noFill/>
                </a:ln>
                <a:solidFill>
                  <a:schemeClr val="tx1"/>
                </a:solidFill>
                <a:effectLst/>
              </a:rPr>
              <a:t>) in each fold.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Early stopping is employed to prevent overfitting by stopping training if the validation score does not improve after a specified number of rounds (</a:t>
            </a:r>
            <a:r>
              <a:rPr kumimoji="0" lang="en-US" altLang="en-US" sz="1600" b="0" i="0" u="none" strike="noStrike" cap="none" normalizeH="0" baseline="0" dirty="0" err="1">
                <a:ln>
                  <a:noFill/>
                </a:ln>
                <a:solidFill>
                  <a:schemeClr val="tx1"/>
                </a:solidFill>
                <a:effectLst/>
                <a:latin typeface="Arial Unicode MS"/>
              </a:rPr>
              <a:t>stopping_rounds</a:t>
            </a:r>
            <a:r>
              <a:rPr kumimoji="0" lang="en-US" altLang="en-US" sz="16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chemeClr val="tx1"/>
                </a:solidFill>
                <a:effectLst/>
                <a:latin typeface="Arial" panose="020B0604020202020204" pitchFamily="34" charset="0"/>
              </a:rPr>
              <a:t>Performance Metrics: </a:t>
            </a:r>
            <a:r>
              <a:rPr kumimoji="0" lang="en-US" altLang="en-US" sz="1600" b="1" i="0" u="none" strike="noStrike" cap="none" normalizeH="0" baseline="0" dirty="0" err="1">
                <a:ln>
                  <a:noFill/>
                </a:ln>
                <a:solidFill>
                  <a:schemeClr val="tx1"/>
                </a:solidFill>
                <a:effectLst/>
                <a:latin typeface="Arial" panose="020B0604020202020204" pitchFamily="34" charset="0"/>
              </a:rPr>
              <a:t>accuracy_score</a:t>
            </a:r>
            <a:r>
              <a:rPr kumimoji="0" lang="en-US" altLang="en-US" sz="1600" b="0" i="0" u="none" strike="noStrike" cap="none" normalizeH="0" baseline="0" dirty="0">
                <a:ln>
                  <a:noFill/>
                </a:ln>
                <a:solidFill>
                  <a:schemeClr val="tx1"/>
                </a:solidFill>
                <a:effectLst/>
                <a:latin typeface="Arial" panose="020B0604020202020204" pitchFamily="34" charset="0"/>
              </a:rPr>
              <a:t>: Accuracy, F1 score, precision, recall, ROC AUC, and Pearson correlation are calculated.</a:t>
            </a:r>
          </a:p>
          <a:p>
            <a:pPr marL="285750" indent="-285750">
              <a:buFont typeface="Wingdings" panose="05000000000000000000" pitchFamily="2" charset="2"/>
              <a:buChar char="ü"/>
            </a:pPr>
            <a:r>
              <a:rPr lang="en-US" sz="1600" b="1" dirty="0"/>
              <a:t>Feature Importance</a:t>
            </a:r>
            <a:r>
              <a:rPr lang="en-US" sz="1600" dirty="0"/>
              <a:t>:</a:t>
            </a:r>
          </a:p>
          <a:p>
            <a:pPr lvl="1">
              <a:buFont typeface="Arial" panose="020B0604020202020204" pitchFamily="34" charset="0"/>
              <a:buChar char="•"/>
            </a:pPr>
            <a:r>
              <a:rPr lang="en-US" sz="1600" dirty="0"/>
              <a:t>Feature importances are accumulated across all folds and averaged.</a:t>
            </a:r>
          </a:p>
          <a:p>
            <a:pPr lvl="1">
              <a:buFont typeface="Arial" panose="020B0604020202020204" pitchFamily="34" charset="0"/>
              <a:buChar char="•"/>
            </a:pPr>
            <a:r>
              <a:rPr lang="en-US" sz="1600" dirty="0"/>
              <a:t>Two methods are used for feature importance visualization:</a:t>
            </a:r>
          </a:p>
          <a:p>
            <a:pPr marL="1200150" lvl="2" indent="-285750">
              <a:buFont typeface="Arial" panose="020B0604020202020204" pitchFamily="34" charset="0"/>
              <a:buChar char="•"/>
            </a:pPr>
            <a:r>
              <a:rPr lang="en-US" sz="1600" b="1" dirty="0" err="1"/>
              <a:t>LightGBM</a:t>
            </a:r>
            <a:r>
              <a:rPr lang="en-US" sz="1600" b="1" dirty="0"/>
              <a:t> Feature Importance</a:t>
            </a:r>
            <a:r>
              <a:rPr lang="en-US" sz="1600" dirty="0"/>
              <a:t>: Importance derived from the model directly.</a:t>
            </a:r>
          </a:p>
          <a:p>
            <a:pPr marL="1200150" lvl="2" indent="-285750">
              <a:buFont typeface="Arial" panose="020B0604020202020204" pitchFamily="34" charset="0"/>
              <a:buChar char="•"/>
            </a:pPr>
            <a:r>
              <a:rPr lang="en-US" sz="1600" b="1" dirty="0"/>
              <a:t>SHAP (</a:t>
            </a:r>
            <a:r>
              <a:rPr lang="en-US" sz="1600" b="1" dirty="0" err="1"/>
              <a:t>SHapley</a:t>
            </a:r>
            <a:r>
              <a:rPr lang="en-US" sz="1600" b="1" dirty="0"/>
              <a:t> Additive </a:t>
            </a:r>
            <a:r>
              <a:rPr lang="en-US" sz="1600" b="1" dirty="0" err="1"/>
              <a:t>exPlanations</a:t>
            </a:r>
            <a:r>
              <a:rPr lang="en-US" sz="1600" b="1" dirty="0"/>
              <a:t>)</a:t>
            </a:r>
            <a:r>
              <a:rPr lang="en-US" sz="1600" dirty="0"/>
              <a:t>: Explains the output of the model by computing the contribution of each feature to each prediction.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sz="1600" b="1" dirty="0"/>
              <a:t>Blending HMM and </a:t>
            </a:r>
            <a:r>
              <a:rPr lang="en-US" sz="1600" b="1" dirty="0" err="1"/>
              <a:t>LightGBM</a:t>
            </a:r>
            <a:r>
              <a:rPr lang="en-US" sz="1600" dirty="0"/>
              <a:t>: Combines predictions from </a:t>
            </a:r>
            <a:r>
              <a:rPr lang="en-US" sz="1600" dirty="0" err="1"/>
              <a:t>LightGBM</a:t>
            </a:r>
            <a:r>
              <a:rPr lang="en-US" sz="1600" dirty="0"/>
              <a:t> and HMM by averaging their probabilities to make the final classification.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2"/>
            <a:endParaRPr lang="en-US" sz="1600" dirty="0">
              <a:latin typeface="Arial" panose="020B0604020202020204" pitchFamily="34" charset="0"/>
            </a:endParaRPr>
          </a:p>
        </p:txBody>
      </p:sp>
    </p:spTree>
    <p:extLst>
      <p:ext uri="{BB962C8B-B14F-4D97-AF65-F5344CB8AC3E}">
        <p14:creationId xmlns:p14="http://schemas.microsoft.com/office/powerpoint/2010/main" val="381063494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3B0EF1EF-B355-03E5-533B-5D038387A66E}"/>
              </a:ext>
            </a:extLst>
          </p:cNvPr>
          <p:cNvSpPr>
            <a:spLocks noGrp="1"/>
          </p:cNvSpPr>
          <p:nvPr>
            <p:ph type="title"/>
          </p:nvPr>
        </p:nvSpPr>
        <p:spPr>
          <a:xfrm>
            <a:off x="394907" y="262162"/>
            <a:ext cx="10972800" cy="996795"/>
          </a:xfrm>
        </p:spPr>
        <p:txBody>
          <a:bodyPr/>
          <a:lstStyle/>
          <a:p>
            <a:r>
              <a:rPr lang="en-US">
                <a:latin typeface="Guardian Egyp Regular"/>
              </a:rPr>
              <a:t>Feature Engineering &amp; Selection </a:t>
            </a:r>
          </a:p>
        </p:txBody>
      </p:sp>
      <p:sp>
        <p:nvSpPr>
          <p:cNvPr id="8" name="TextBox 7">
            <a:extLst>
              <a:ext uri="{FF2B5EF4-FFF2-40B4-BE49-F238E27FC236}">
                <a16:creationId xmlns:a16="http://schemas.microsoft.com/office/drawing/2014/main" id="{669E17BE-6A23-444B-AFD9-2164A9EB1DA5}"/>
              </a:ext>
            </a:extLst>
          </p:cNvPr>
          <p:cNvSpPr txBox="1"/>
          <p:nvPr/>
        </p:nvSpPr>
        <p:spPr>
          <a:xfrm>
            <a:off x="148218" y="621292"/>
            <a:ext cx="12043782" cy="331886"/>
          </a:xfrm>
          <a:prstGeom prst="rect">
            <a:avLst/>
          </a:prstGeom>
          <a:noFill/>
        </p:spPr>
        <p:txBody>
          <a:bodyPr wrap="square">
            <a:spAutoFit/>
          </a:bodyPr>
          <a:lstStyle/>
          <a:p>
            <a:pPr marL="285750" indent="-285750">
              <a:lnSpc>
                <a:spcPct val="110000"/>
              </a:lnSpc>
              <a:spcAft>
                <a:spcPts val="400"/>
              </a:spcAft>
              <a:buFont typeface="Wingdings" panose="05000000000000000000" pitchFamily="2" charset="2"/>
              <a:buChar char="ü"/>
            </a:pPr>
            <a:r>
              <a:rPr lang="en-US" sz="1500">
                <a:solidFill>
                  <a:schemeClr val="tx1"/>
                </a:solidFill>
                <a:latin typeface="BentonSans Regular" panose="02000503000000020004" pitchFamily="2" charset="0"/>
              </a:rPr>
              <a:t>The following features were created/engineered …</a:t>
            </a:r>
          </a:p>
        </p:txBody>
      </p:sp>
      <p:sp>
        <p:nvSpPr>
          <p:cNvPr id="2" name="TextBox 1">
            <a:extLst>
              <a:ext uri="{FF2B5EF4-FFF2-40B4-BE49-F238E27FC236}">
                <a16:creationId xmlns:a16="http://schemas.microsoft.com/office/drawing/2014/main" id="{BFA95AEE-FB8C-6709-F333-005FD891F398}"/>
              </a:ext>
            </a:extLst>
          </p:cNvPr>
          <p:cNvSpPr txBox="1"/>
          <p:nvPr/>
        </p:nvSpPr>
        <p:spPr>
          <a:xfrm>
            <a:off x="6028177" y="5181125"/>
            <a:ext cx="5514238" cy="1909369"/>
          </a:xfrm>
          <a:prstGeom prst="rect">
            <a:avLst/>
          </a:prstGeom>
          <a:noFill/>
        </p:spPr>
        <p:txBody>
          <a:bodyPr wrap="square" lIns="91440" tIns="45720" rIns="91440" bIns="45720" anchor="t">
            <a:spAutoFit/>
          </a:bodyPr>
          <a:lstStyle/>
          <a:p>
            <a:pPr>
              <a:lnSpc>
                <a:spcPct val="110000"/>
              </a:lnSpc>
              <a:spcAft>
                <a:spcPts val="400"/>
              </a:spcAft>
            </a:pPr>
            <a:endParaRPr lang="en-US" sz="1500">
              <a:latin typeface="BentonSans Regular" panose="02000503000000020004" pitchFamily="2" charset="0"/>
            </a:endParaRPr>
          </a:p>
          <a:p>
            <a:pPr marL="285750" indent="-285750">
              <a:lnSpc>
                <a:spcPct val="110000"/>
              </a:lnSpc>
              <a:spcAft>
                <a:spcPts val="400"/>
              </a:spcAft>
              <a:buFont typeface="Wingdings" panose="05000000000000000000" pitchFamily="2" charset="2"/>
              <a:buChar char="ü"/>
            </a:pPr>
            <a:r>
              <a:rPr lang="en-US" sz="1500">
                <a:latin typeface="BentonSans Regular" panose="02000503000000020004" pitchFamily="2" charset="0"/>
              </a:rPr>
              <a:t>Mention about any feature selection that was used</a:t>
            </a:r>
          </a:p>
          <a:p>
            <a:pPr>
              <a:lnSpc>
                <a:spcPct val="110000"/>
              </a:lnSpc>
              <a:spcAft>
                <a:spcPts val="400"/>
              </a:spcAft>
            </a:pPr>
            <a:r>
              <a:rPr lang="en-US">
                <a:latin typeface="BentonSans Regular"/>
              </a:rPr>
              <a:t>Feature selection was done using the SHAP values to learn how much a feature is important and how much it affects the outcome.</a:t>
            </a:r>
            <a:endParaRPr lang="en-US">
              <a:latin typeface="BentonSans Regular" panose="02000503000000020004" pitchFamily="2" charset="0"/>
            </a:endParaRPr>
          </a:p>
          <a:p>
            <a:pPr marL="285750" indent="-285750">
              <a:lnSpc>
                <a:spcPct val="110000"/>
              </a:lnSpc>
              <a:spcAft>
                <a:spcPts val="400"/>
              </a:spcAft>
              <a:buFont typeface="Wingdings" panose="05000000000000000000" pitchFamily="2" charset="2"/>
              <a:buChar char="ü"/>
            </a:pPr>
            <a:endParaRPr lang="en-US" sz="1500">
              <a:latin typeface="BentonSans Regular" panose="02000503000000020004" pitchFamily="2" charset="0"/>
            </a:endParaRPr>
          </a:p>
        </p:txBody>
      </p:sp>
      <p:graphicFrame>
        <p:nvGraphicFramePr>
          <p:cNvPr id="3" name="Table 2">
            <a:extLst>
              <a:ext uri="{FF2B5EF4-FFF2-40B4-BE49-F238E27FC236}">
                <a16:creationId xmlns:a16="http://schemas.microsoft.com/office/drawing/2014/main" id="{874CE7C1-7274-E0E0-FAF0-D51A307CA0E9}"/>
              </a:ext>
            </a:extLst>
          </p:cNvPr>
          <p:cNvGraphicFramePr>
            <a:graphicFrameLocks noGrp="1"/>
          </p:cNvGraphicFramePr>
          <p:nvPr>
            <p:extLst>
              <p:ext uri="{D42A27DB-BD31-4B8C-83A1-F6EECF244321}">
                <p14:modId xmlns:p14="http://schemas.microsoft.com/office/powerpoint/2010/main" val="100636810"/>
              </p:ext>
            </p:extLst>
          </p:nvPr>
        </p:nvGraphicFramePr>
        <p:xfrm>
          <a:off x="251824" y="943939"/>
          <a:ext cx="5625627" cy="5825707"/>
        </p:xfrm>
        <a:graphic>
          <a:graphicData uri="http://schemas.openxmlformats.org/drawingml/2006/table">
            <a:tbl>
              <a:tblPr/>
              <a:tblGrid>
                <a:gridCol w="467353">
                  <a:extLst>
                    <a:ext uri="{9D8B030D-6E8A-4147-A177-3AD203B41FA5}">
                      <a16:colId xmlns:a16="http://schemas.microsoft.com/office/drawing/2014/main" val="3711637131"/>
                    </a:ext>
                  </a:extLst>
                </a:gridCol>
                <a:gridCol w="1385538">
                  <a:extLst>
                    <a:ext uri="{9D8B030D-6E8A-4147-A177-3AD203B41FA5}">
                      <a16:colId xmlns:a16="http://schemas.microsoft.com/office/drawing/2014/main" val="2256764472"/>
                    </a:ext>
                  </a:extLst>
                </a:gridCol>
                <a:gridCol w="3772736">
                  <a:extLst>
                    <a:ext uri="{9D8B030D-6E8A-4147-A177-3AD203B41FA5}">
                      <a16:colId xmlns:a16="http://schemas.microsoft.com/office/drawing/2014/main" val="3979221162"/>
                    </a:ext>
                  </a:extLst>
                </a:gridCol>
              </a:tblGrid>
              <a:tr h="431437">
                <a:tc>
                  <a:txBody>
                    <a:bodyPr/>
                    <a:lstStyle/>
                    <a:p>
                      <a:pPr algn="ctr" fontAlgn="b"/>
                      <a:r>
                        <a:rPr lang="en-US" sz="1500" b="1" i="0" u="none" strike="noStrike">
                          <a:solidFill>
                            <a:schemeClr val="bg1"/>
                          </a:solidFill>
                          <a:effectLst/>
                          <a:latin typeface="BentonSans Regular"/>
                        </a:rPr>
                        <a:t>S. No.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en-US" sz="1500" b="1" i="0" u="none" strike="noStrike">
                          <a:solidFill>
                            <a:schemeClr val="bg1"/>
                          </a:solidFill>
                          <a:effectLst/>
                          <a:latin typeface="BentonSans Regular"/>
                        </a:rPr>
                        <a:t>Feature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lvl="0" algn="ctr">
                        <a:buNone/>
                      </a:pPr>
                      <a:r>
                        <a:rPr lang="en-US" sz="1500" b="1" i="0" u="none" strike="noStrike">
                          <a:solidFill>
                            <a:schemeClr val="bg1"/>
                          </a:solidFill>
                          <a:effectLst/>
                          <a:latin typeface="BentonSans Regular"/>
                        </a:rPr>
                        <a:t>Feature Description</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extLst>
                  <a:ext uri="{0D108BD9-81ED-4DB2-BD59-A6C34878D82A}">
                    <a16:rowId xmlns:a16="http://schemas.microsoft.com/office/drawing/2014/main" val="3999517756"/>
                  </a:ext>
                </a:extLst>
              </a:tr>
              <a:tr h="400621">
                <a:tc>
                  <a:txBody>
                    <a:bodyPr/>
                    <a:lstStyle/>
                    <a:p>
                      <a:pPr algn="ctr" fontAlgn="b"/>
                      <a:r>
                        <a:rPr lang="en-US" sz="1400" b="0" i="0" u="none" strike="noStrike">
                          <a:solidFill>
                            <a:schemeClr val="accent3"/>
                          </a:solidFill>
                          <a:effectLst/>
                          <a:latin typeface="BentonSans Regular"/>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lnSpc>
                          <a:spcPct val="100000"/>
                        </a:lnSpc>
                        <a:spcBef>
                          <a:spcPts val="0"/>
                        </a:spcBef>
                        <a:spcAft>
                          <a:spcPts val="0"/>
                        </a:spcAft>
                        <a:buNone/>
                      </a:pPr>
                      <a:r>
                        <a:rPr lang="en-US" sz="1100" b="0" i="0" u="none" strike="noStrike" noProof="0" err="1">
                          <a:solidFill>
                            <a:schemeClr val="accent3"/>
                          </a:solidFill>
                          <a:effectLst/>
                          <a:latin typeface="Arial"/>
                        </a:rPr>
                        <a:t>past_runs</a:t>
                      </a:r>
                      <a:endParaRPr lang="en-US" sz="1100" b="0" i="0" u="none" strike="noStrike" noProof="0">
                        <a:solidFill>
                          <a:schemeClr val="accent3"/>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lnSpc>
                          <a:spcPct val="100000"/>
                        </a:lnSpc>
                        <a:spcBef>
                          <a:spcPts val="0"/>
                        </a:spcBef>
                        <a:spcAft>
                          <a:spcPts val="0"/>
                        </a:spcAft>
                        <a:buNone/>
                      </a:pPr>
                      <a:r>
                        <a:rPr lang="en-US" sz="1100" b="0" i="0" u="none" strike="noStrike" noProof="0">
                          <a:solidFill>
                            <a:schemeClr val="accent3"/>
                          </a:solidFill>
                          <a:effectLst/>
                          <a:latin typeface="Arial"/>
                        </a:rPr>
                        <a:t>Ratio of Runs scored by the teams previously</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2752263992"/>
                  </a:ext>
                </a:extLst>
              </a:tr>
              <a:tr h="400621">
                <a:tc>
                  <a:txBody>
                    <a:bodyPr/>
                    <a:lstStyle/>
                    <a:p>
                      <a:pPr algn="ctr" fontAlgn="b"/>
                      <a:r>
                        <a:rPr lang="en-US" sz="1400" b="0" i="0" u="none" strike="noStrike">
                          <a:solidFill>
                            <a:schemeClr val="accent3"/>
                          </a:solidFill>
                          <a:effectLst/>
                          <a:latin typeface="BentonSans Regular"/>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err="1">
                          <a:solidFill>
                            <a:schemeClr val="accent3"/>
                          </a:solidFill>
                          <a:effectLst/>
                          <a:latin typeface="Arial"/>
                        </a:rPr>
                        <a:t>past_wickets</a:t>
                      </a:r>
                      <a:endParaRPr lang="en-US" sz="1100">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Ratio of Wickets taken by the teams previously</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3438548354"/>
                  </a:ext>
                </a:extLst>
              </a:tr>
              <a:tr h="369804">
                <a:tc>
                  <a:txBody>
                    <a:bodyPr/>
                    <a:lstStyle/>
                    <a:p>
                      <a:pPr algn="ctr" fontAlgn="b"/>
                      <a:r>
                        <a:rPr lang="en-US" sz="1400" b="0" i="0" u="none" strike="noStrike">
                          <a:solidFill>
                            <a:schemeClr val="accent3"/>
                          </a:solidFill>
                          <a:effectLst/>
                          <a:latin typeface="BentonSans Regular"/>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err="1">
                          <a:solidFill>
                            <a:schemeClr val="accent3"/>
                          </a:solidFill>
                          <a:effectLst/>
                          <a:latin typeface="Arial"/>
                        </a:rPr>
                        <a:t>past_wins</a:t>
                      </a:r>
                      <a:endParaRPr lang="en-US" sz="1100">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Ratio of No. of Matches won previously</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2116670392"/>
                  </a:ext>
                </a:extLst>
              </a:tr>
              <a:tr h="323578">
                <a:tc>
                  <a:txBody>
                    <a:bodyPr/>
                    <a:lstStyle/>
                    <a:p>
                      <a:pPr lvl="0" algn="ctr">
                        <a:buNone/>
                      </a:pPr>
                      <a:r>
                        <a:rPr lang="en-US" sz="1400" b="0" i="0" u="none" strike="noStrike">
                          <a:solidFill>
                            <a:schemeClr val="accent3"/>
                          </a:solidFill>
                          <a:effectLst/>
                          <a:latin typeface="BentonSans Regular"/>
                        </a:rPr>
                        <a:t>4</a:t>
                      </a:r>
                    </a:p>
                  </a:txBody>
                  <a:tcPr marL="6350" marR="6350" marT="635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err="1">
                          <a:solidFill>
                            <a:schemeClr val="accent3"/>
                          </a:solidFill>
                          <a:effectLst/>
                          <a:latin typeface="Arial"/>
                          <a:ea typeface="+mn-ea"/>
                          <a:cs typeface="+mn-cs"/>
                        </a:rPr>
                        <a:t>past_win_amount</a:t>
                      </a:r>
                      <a:endParaRPr lang="en-US" sz="1100" b="0" i="0" u="none" strike="noStrike" kern="1200">
                        <a:solidFill>
                          <a:schemeClr val="accent3"/>
                        </a:solidFill>
                        <a:effectLst/>
                        <a:latin typeface="Arial"/>
                        <a:ea typeface="+mn-ea"/>
                        <a:cs typeface="+mn-cs"/>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average win by amount </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666631083"/>
                  </a:ext>
                </a:extLst>
              </a:tr>
              <a:tr h="323578">
                <a:tc>
                  <a:txBody>
                    <a:bodyPr/>
                    <a:lstStyle/>
                    <a:p>
                      <a:pPr lvl="0" algn="ctr">
                        <a:buNone/>
                      </a:pPr>
                      <a:r>
                        <a:rPr lang="en-US" sz="1400" b="0" i="0" u="none" strike="noStrike">
                          <a:solidFill>
                            <a:schemeClr val="accent3"/>
                          </a:solidFill>
                          <a:effectLst/>
                          <a:latin typeface="BentonSans Regular"/>
                        </a:rPr>
                        <a:t>5</a:t>
                      </a:r>
                    </a:p>
                  </a:txBody>
                  <a:tcPr marL="6350" marR="6350" marT="635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POF</a:t>
                      </a: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number of player of matches </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521351692"/>
                  </a:ext>
                </a:extLst>
              </a:tr>
              <a:tr h="400621">
                <a:tc>
                  <a:txBody>
                    <a:bodyPr/>
                    <a:lstStyle/>
                    <a:p>
                      <a:pPr lvl="0" algn="ctr">
                        <a:buNone/>
                      </a:pPr>
                      <a:r>
                        <a:rPr lang="en-US" sz="1400" b="0" i="0" u="none" strike="noStrike">
                          <a:solidFill>
                            <a:schemeClr val="accent3"/>
                          </a:solidFill>
                          <a:effectLst/>
                          <a:latin typeface="BentonSans Regular"/>
                        </a:rPr>
                        <a:t>6</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err="1">
                          <a:solidFill>
                            <a:schemeClr val="accent3"/>
                          </a:solidFill>
                          <a:effectLst/>
                          <a:latin typeface="Arial"/>
                          <a:ea typeface="+mn-ea"/>
                          <a:cs typeface="+mn-cs"/>
                        </a:rPr>
                        <a:t>ground_wins</a:t>
                      </a:r>
                      <a:endParaRPr lang="en-US" sz="1100" b="0" i="0" u="none" strike="noStrike" kern="1200">
                        <a:solidFill>
                          <a:schemeClr val="accent3"/>
                        </a:solidFill>
                        <a:effectLst/>
                        <a:latin typeface="Arial"/>
                        <a:ea typeface="+mn-ea"/>
                        <a:cs typeface="+mn-cs"/>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Percentage of batting first team won on the ground</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4073291120"/>
                  </a:ext>
                </a:extLst>
              </a:tr>
              <a:tr h="400621">
                <a:tc>
                  <a:txBody>
                    <a:bodyPr/>
                    <a:lstStyle/>
                    <a:p>
                      <a:pPr lvl="0" algn="ctr">
                        <a:buNone/>
                      </a:pPr>
                      <a:r>
                        <a:rPr lang="en-US" sz="1400" b="0" i="0" u="none" strike="noStrike">
                          <a:solidFill>
                            <a:schemeClr val="accent3"/>
                          </a:solidFill>
                          <a:effectLst/>
                          <a:latin typeface="BentonSans Regular"/>
                        </a:rPr>
                        <a:t>7</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err="1">
                          <a:solidFill>
                            <a:schemeClr val="accent3"/>
                          </a:solidFill>
                          <a:effectLst/>
                          <a:latin typeface="Arial"/>
                          <a:ea typeface="+mn-ea"/>
                          <a:cs typeface="+mn-cs"/>
                        </a:rPr>
                        <a:t>hund_ratio</a:t>
                      </a:r>
                      <a:endParaRPr lang="en-US" sz="1100" b="0" i="0" u="none" strike="noStrike" kern="1200">
                        <a:solidFill>
                          <a:schemeClr val="accent3"/>
                        </a:solidFill>
                        <a:effectLst/>
                        <a:latin typeface="Arial"/>
                        <a:ea typeface="+mn-ea"/>
                        <a:cs typeface="+mn-cs"/>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sum of number of 100 by players playing. </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587346511"/>
                  </a:ext>
                </a:extLst>
              </a:tr>
              <a:tr h="400621">
                <a:tc>
                  <a:txBody>
                    <a:bodyPr/>
                    <a:lstStyle/>
                    <a:p>
                      <a:pPr lvl="0" algn="ctr">
                        <a:buNone/>
                      </a:pPr>
                      <a:r>
                        <a:rPr lang="en-US" sz="1400" b="0" i="0" u="none" strike="noStrike">
                          <a:solidFill>
                            <a:schemeClr val="accent3"/>
                          </a:solidFill>
                          <a:effectLst/>
                          <a:latin typeface="BentonSans Regular"/>
                        </a:rPr>
                        <a:t>8</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err="1">
                          <a:solidFill>
                            <a:schemeClr val="accent3"/>
                          </a:solidFill>
                          <a:effectLst/>
                          <a:latin typeface="Arial"/>
                          <a:ea typeface="+mn-ea"/>
                          <a:cs typeface="+mn-cs"/>
                        </a:rPr>
                        <a:t>bt_avg</a:t>
                      </a:r>
                      <a:endParaRPr lang="en-US" sz="1100" b="0" i="0" u="none" strike="noStrike" kern="1200">
                        <a:solidFill>
                          <a:schemeClr val="accent3"/>
                        </a:solidFill>
                        <a:effectLst/>
                        <a:latin typeface="Arial"/>
                        <a:ea typeface="+mn-ea"/>
                        <a:cs typeface="+mn-cs"/>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Batting average runs of a players playing</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661428499"/>
                  </a:ext>
                </a:extLst>
              </a:tr>
              <a:tr h="369804">
                <a:tc>
                  <a:txBody>
                    <a:bodyPr/>
                    <a:lstStyle/>
                    <a:p>
                      <a:pPr lvl="0" algn="ctr">
                        <a:buNone/>
                      </a:pPr>
                      <a:r>
                        <a:rPr lang="en-US" sz="1400" b="0" i="0" u="none" strike="noStrike">
                          <a:solidFill>
                            <a:schemeClr val="accent3"/>
                          </a:solidFill>
                          <a:effectLst/>
                          <a:latin typeface="BentonSans Regular"/>
                        </a:rPr>
                        <a:t>9</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err="1">
                          <a:solidFill>
                            <a:schemeClr val="accent3"/>
                          </a:solidFill>
                          <a:effectLst/>
                          <a:latin typeface="Arial"/>
                          <a:ea typeface="+mn-ea"/>
                          <a:cs typeface="+mn-cs"/>
                        </a:rPr>
                        <a:t>bt_str</a:t>
                      </a:r>
                      <a:endParaRPr lang="en-US" sz="1100" b="0" i="0" u="none" strike="noStrike" kern="1200">
                        <a:solidFill>
                          <a:schemeClr val="accent3"/>
                        </a:solidFill>
                        <a:effectLst/>
                        <a:latin typeface="Arial"/>
                        <a:ea typeface="+mn-ea"/>
                        <a:cs typeface="+mn-cs"/>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avg. Strike rate of the batsman playing</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151253748"/>
                  </a:ext>
                </a:extLst>
              </a:tr>
              <a:tr h="400621">
                <a:tc>
                  <a:txBody>
                    <a:bodyPr/>
                    <a:lstStyle/>
                    <a:p>
                      <a:pPr lvl="0" algn="ctr">
                        <a:buNone/>
                      </a:pPr>
                      <a:r>
                        <a:rPr lang="en-US" sz="1400" b="0" i="0" u="none" strike="noStrike">
                          <a:solidFill>
                            <a:schemeClr val="accent3"/>
                          </a:solidFill>
                          <a:effectLst/>
                          <a:latin typeface="BentonSans Regular"/>
                        </a:rPr>
                        <a:t>10</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maiden</a:t>
                      </a: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number of maiden overs by players playing </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503022650"/>
                  </a:ext>
                </a:extLst>
              </a:tr>
              <a:tr h="369804">
                <a:tc>
                  <a:txBody>
                    <a:bodyPr/>
                    <a:lstStyle/>
                    <a:p>
                      <a:pPr lvl="0" algn="ctr">
                        <a:buNone/>
                      </a:pPr>
                      <a:r>
                        <a:rPr lang="en-US" sz="1400" b="0" i="0" u="none" strike="noStrike">
                          <a:solidFill>
                            <a:schemeClr val="accent3"/>
                          </a:solidFill>
                          <a:effectLst/>
                          <a:latin typeface="BentonSans Regular"/>
                        </a:rPr>
                        <a:t>11</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extras</a:t>
                      </a: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extra runs given by bowler playing</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082206962"/>
                  </a:ext>
                </a:extLst>
              </a:tr>
              <a:tr h="400621">
                <a:tc>
                  <a:txBody>
                    <a:bodyPr/>
                    <a:lstStyle/>
                    <a:p>
                      <a:pPr lvl="0" algn="ctr">
                        <a:buNone/>
                      </a:pPr>
                      <a:r>
                        <a:rPr lang="en-US" sz="1400" b="0" i="0" u="none" strike="noStrike">
                          <a:solidFill>
                            <a:schemeClr val="accent3"/>
                          </a:solidFill>
                          <a:effectLst/>
                          <a:latin typeface="BentonSans Regular"/>
                        </a:rPr>
                        <a:t>12</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dots</a:t>
                      </a: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no. Of dot balls thrown by bowler playing</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4131811664"/>
                  </a:ext>
                </a:extLst>
              </a:tr>
              <a:tr h="400621">
                <a:tc>
                  <a:txBody>
                    <a:bodyPr/>
                    <a:lstStyle/>
                    <a:p>
                      <a:pPr lvl="0" algn="ctr">
                        <a:buNone/>
                      </a:pPr>
                      <a:r>
                        <a:rPr lang="en-US" sz="1400" b="0" i="0" u="none" strike="noStrike">
                          <a:solidFill>
                            <a:schemeClr val="accent3"/>
                          </a:solidFill>
                          <a:effectLst/>
                          <a:latin typeface="BentonSans Regular"/>
                        </a:rPr>
                        <a:t>13</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tc>
                  <a:txBody>
                    <a:bodyPr/>
                    <a:lstStyle/>
                    <a:p>
                      <a:pPr lvl="0" algn="ctr">
                        <a:buNone/>
                      </a:pPr>
                      <a:r>
                        <a:rPr lang="en-US" sz="1100" b="0" i="0" u="none" strike="noStrike" kern="1200" err="1">
                          <a:solidFill>
                            <a:schemeClr val="accent3"/>
                          </a:solidFill>
                          <a:effectLst/>
                          <a:latin typeface="Arial"/>
                          <a:ea typeface="+mn-ea"/>
                          <a:cs typeface="+mn-cs"/>
                        </a:rPr>
                        <a:t>three_wickets</a:t>
                      </a:r>
                      <a:endParaRPr lang="en-US" sz="1100" b="0" i="0" u="none" strike="noStrike" kern="1200">
                        <a:solidFill>
                          <a:schemeClr val="accent3"/>
                        </a:solidFill>
                        <a:effectLst/>
                        <a:latin typeface="Arial"/>
                        <a:ea typeface="+mn-ea"/>
                        <a:cs typeface="+mn-cs"/>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No of three wicket hauls for a bowler playing</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525815699"/>
                  </a:ext>
                </a:extLst>
              </a:tr>
              <a:tr h="400621">
                <a:tc>
                  <a:txBody>
                    <a:bodyPr/>
                    <a:lstStyle/>
                    <a:p>
                      <a:pPr lvl="0" algn="ctr">
                        <a:buNone/>
                      </a:pPr>
                      <a:r>
                        <a:rPr lang="en-US" sz="1400" b="0" i="0" u="none" strike="noStrike">
                          <a:solidFill>
                            <a:schemeClr val="accent3"/>
                          </a:solidFill>
                          <a:effectLst/>
                          <a:latin typeface="BentonSans Regular"/>
                        </a:rPr>
                        <a:t>14.</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tc>
                  <a:txBody>
                    <a:bodyPr/>
                    <a:lstStyle/>
                    <a:p>
                      <a:pPr lvl="0" algn="ctr">
                        <a:buNone/>
                      </a:pPr>
                      <a:r>
                        <a:rPr lang="en-US" sz="1100" b="0" i="0" u="none" strike="noStrike" kern="1200" noProof="0" err="1">
                          <a:solidFill>
                            <a:schemeClr val="accent3"/>
                          </a:solidFill>
                          <a:effectLst/>
                          <a:latin typeface="Arial"/>
                        </a:rPr>
                        <a:t>bow_wic</a:t>
                      </a:r>
                      <a:endParaRPr lang="en-US" sz="1100">
                        <a:latin typeface="Arial"/>
                      </a:endParaRP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tc>
                  <a:txBody>
                    <a:bodyPr/>
                    <a:lstStyle/>
                    <a:p>
                      <a:pPr lvl="0" algn="ctr">
                        <a:lnSpc>
                          <a:spcPct val="100000"/>
                        </a:lnSpc>
                        <a:spcBef>
                          <a:spcPts val="0"/>
                        </a:spcBef>
                        <a:spcAft>
                          <a:spcPts val="0"/>
                        </a:spcAft>
                        <a:buNone/>
                      </a:pPr>
                      <a:r>
                        <a:rPr lang="en-US" sz="1100" b="0" i="0" u="none" strike="noStrike" kern="1200" noProof="0">
                          <a:solidFill>
                            <a:schemeClr val="accent3"/>
                          </a:solidFill>
                          <a:effectLst/>
                          <a:latin typeface="Arial"/>
                        </a:rPr>
                        <a:t>Ratio of sum of wickets taken by </a:t>
                      </a:r>
                      <a:r>
                        <a:rPr lang="en-US" sz="1100" b="0" i="0" u="none" strike="noStrike" kern="1200" noProof="0" err="1">
                          <a:solidFill>
                            <a:schemeClr val="accent3"/>
                          </a:solidFill>
                          <a:effectLst/>
                          <a:latin typeface="Arial"/>
                        </a:rPr>
                        <a:t>bolwer</a:t>
                      </a:r>
                      <a:r>
                        <a:rPr lang="en-US" sz="1100" b="0" i="0" u="none" strike="noStrike" kern="1200" noProof="0">
                          <a:solidFill>
                            <a:schemeClr val="accent3"/>
                          </a:solidFill>
                          <a:effectLst/>
                          <a:latin typeface="Arial"/>
                        </a:rPr>
                        <a:t> playing</a:t>
                      </a:r>
                      <a:endParaRPr lang="en-US" sz="1100" b="0" i="0" u="none" strike="noStrike" kern="1200" noProof="0">
                        <a:solidFill>
                          <a:srgbClr val="002663"/>
                        </a:solidFill>
                        <a:effectLst/>
                        <a:latin typeface="Arial"/>
                      </a:endParaRP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415228736"/>
                  </a:ext>
                </a:extLst>
              </a:tr>
            </a:tbl>
          </a:graphicData>
        </a:graphic>
      </p:graphicFrame>
      <p:graphicFrame>
        <p:nvGraphicFramePr>
          <p:cNvPr id="10" name="Table 9">
            <a:extLst>
              <a:ext uri="{FF2B5EF4-FFF2-40B4-BE49-F238E27FC236}">
                <a16:creationId xmlns:a16="http://schemas.microsoft.com/office/drawing/2014/main" id="{A89FB902-F32C-D406-ABFC-44027E6FC508}"/>
              </a:ext>
            </a:extLst>
          </p:cNvPr>
          <p:cNvGraphicFramePr>
            <a:graphicFrameLocks noGrp="1"/>
          </p:cNvGraphicFramePr>
          <p:nvPr>
            <p:extLst>
              <p:ext uri="{D42A27DB-BD31-4B8C-83A1-F6EECF244321}">
                <p14:modId xmlns:p14="http://schemas.microsoft.com/office/powerpoint/2010/main" val="1163179615"/>
              </p:ext>
            </p:extLst>
          </p:nvPr>
        </p:nvGraphicFramePr>
        <p:xfrm>
          <a:off x="6028764" y="941293"/>
          <a:ext cx="5924357" cy="4427863"/>
        </p:xfrm>
        <a:graphic>
          <a:graphicData uri="http://schemas.openxmlformats.org/drawingml/2006/table">
            <a:tbl>
              <a:tblPr/>
              <a:tblGrid>
                <a:gridCol w="492170">
                  <a:extLst>
                    <a:ext uri="{9D8B030D-6E8A-4147-A177-3AD203B41FA5}">
                      <a16:colId xmlns:a16="http://schemas.microsoft.com/office/drawing/2014/main" val="3711637131"/>
                    </a:ext>
                  </a:extLst>
                </a:gridCol>
                <a:gridCol w="1732960">
                  <a:extLst>
                    <a:ext uri="{9D8B030D-6E8A-4147-A177-3AD203B41FA5}">
                      <a16:colId xmlns:a16="http://schemas.microsoft.com/office/drawing/2014/main" val="2256764472"/>
                    </a:ext>
                  </a:extLst>
                </a:gridCol>
                <a:gridCol w="3699227">
                  <a:extLst>
                    <a:ext uri="{9D8B030D-6E8A-4147-A177-3AD203B41FA5}">
                      <a16:colId xmlns:a16="http://schemas.microsoft.com/office/drawing/2014/main" val="3979221162"/>
                    </a:ext>
                  </a:extLst>
                </a:gridCol>
              </a:tblGrid>
              <a:tr h="424589">
                <a:tc>
                  <a:txBody>
                    <a:bodyPr/>
                    <a:lstStyle/>
                    <a:p>
                      <a:pPr algn="ctr" fontAlgn="b"/>
                      <a:r>
                        <a:rPr lang="en-US" sz="1500" b="1" i="0" u="none" strike="noStrike">
                          <a:solidFill>
                            <a:schemeClr val="bg1"/>
                          </a:solidFill>
                          <a:effectLst/>
                          <a:latin typeface="BentonSans Regular"/>
                        </a:rPr>
                        <a:t>S. No.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en-US" sz="1500" b="1" i="0" u="none" strike="noStrike">
                          <a:solidFill>
                            <a:schemeClr val="bg1"/>
                          </a:solidFill>
                          <a:effectLst/>
                          <a:latin typeface="BentonSans Regular"/>
                        </a:rPr>
                        <a:t>Feature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lvl="0" algn="ctr">
                        <a:buNone/>
                      </a:pPr>
                      <a:r>
                        <a:rPr lang="en-US" sz="1500" b="1" i="0" u="none" strike="noStrike">
                          <a:solidFill>
                            <a:schemeClr val="bg1"/>
                          </a:solidFill>
                          <a:effectLst/>
                          <a:latin typeface="BentonSans Regular"/>
                        </a:rPr>
                        <a:t>Feature Description</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extLst>
                  <a:ext uri="{0D108BD9-81ED-4DB2-BD59-A6C34878D82A}">
                    <a16:rowId xmlns:a16="http://schemas.microsoft.com/office/drawing/2014/main" val="3999517756"/>
                  </a:ext>
                </a:extLst>
              </a:tr>
              <a:tr h="394262">
                <a:tc>
                  <a:txBody>
                    <a:bodyPr/>
                    <a:lstStyle/>
                    <a:p>
                      <a:pPr algn="ctr" fontAlgn="b"/>
                      <a:r>
                        <a:rPr lang="en-US" sz="1400" b="0" i="0" u="none" strike="noStrike">
                          <a:solidFill>
                            <a:schemeClr val="accent3"/>
                          </a:solidFill>
                          <a:effectLst/>
                          <a:latin typeface="BentonSans Regular"/>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err="1">
                          <a:solidFill>
                            <a:schemeClr val="accent3"/>
                          </a:solidFill>
                          <a:effectLst/>
                          <a:latin typeface="Arial"/>
                        </a:rPr>
                        <a:t>bow_eco</a:t>
                      </a:r>
                      <a:endParaRPr lang="en-US" sz="1100">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Ratio of average economy of bowlers previously</a:t>
                      </a:r>
                    </a:p>
                  </a:txBody>
                  <a:tcPr marL="6350" marR="6350" marT="635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F3FBEB"/>
                    </a:solidFill>
                  </a:tcPr>
                </a:tc>
                <a:extLst>
                  <a:ext uri="{0D108BD9-81ED-4DB2-BD59-A6C34878D82A}">
                    <a16:rowId xmlns:a16="http://schemas.microsoft.com/office/drawing/2014/main" val="3438548354"/>
                  </a:ext>
                </a:extLst>
              </a:tr>
              <a:tr h="591393">
                <a:tc>
                  <a:txBody>
                    <a:bodyPr/>
                    <a:lstStyle/>
                    <a:p>
                      <a:pPr algn="ctr" fontAlgn="b"/>
                      <a:r>
                        <a:rPr lang="en-US" sz="1400" b="0" i="0" u="none" strike="noStrike">
                          <a:solidFill>
                            <a:schemeClr val="accent3"/>
                          </a:solidFill>
                          <a:effectLst/>
                          <a:latin typeface="BentonSans Regular"/>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err="1">
                          <a:solidFill>
                            <a:schemeClr val="accent3"/>
                          </a:solidFill>
                          <a:effectLst/>
                          <a:latin typeface="Arial"/>
                        </a:rPr>
                        <a:t>bow_avg</a:t>
                      </a:r>
                      <a:endParaRPr lang="en-US" sz="1100">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lnSpc>
                          <a:spcPct val="100000"/>
                        </a:lnSpc>
                        <a:spcBef>
                          <a:spcPts val="0"/>
                        </a:spcBef>
                        <a:spcAft>
                          <a:spcPts val="0"/>
                        </a:spcAft>
                        <a:buNone/>
                      </a:pPr>
                      <a:r>
                        <a:rPr lang="en-US" sz="1100" b="0" i="0" u="none" strike="noStrike" kern="1200" noProof="0">
                          <a:solidFill>
                            <a:schemeClr val="accent3"/>
                          </a:solidFill>
                          <a:effectLst/>
                          <a:latin typeface="Arial"/>
                        </a:rPr>
                        <a:t>Ratio of average balls per wicket of bowlers previously</a:t>
                      </a:r>
                      <a:endParaRPr lang="en-US" sz="1100" b="0" i="0" u="none" strike="noStrike" kern="1200" noProof="0">
                        <a:solidFill>
                          <a:srgbClr val="002663"/>
                        </a:solidFill>
                        <a:effectLst/>
                        <a:latin typeface="Arial"/>
                      </a:endParaRP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2116670392"/>
                  </a:ext>
                </a:extLst>
              </a:tr>
              <a:tr h="303278">
                <a:tc>
                  <a:txBody>
                    <a:bodyPr/>
                    <a:lstStyle/>
                    <a:p>
                      <a:pPr lvl="0" algn="ctr">
                        <a:buNone/>
                      </a:pPr>
                      <a:r>
                        <a:rPr lang="en-US" sz="1400" b="0" i="0" u="none" strike="noStrike">
                          <a:solidFill>
                            <a:schemeClr val="accent3"/>
                          </a:solidFill>
                          <a:effectLst/>
                          <a:latin typeface="BentonSans Regular"/>
                        </a:rPr>
                        <a:t>17</a:t>
                      </a:r>
                    </a:p>
                  </a:txBody>
                  <a:tcPr marL="6350" marR="6350" marT="635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four</a:t>
                      </a:r>
                      <a:endParaRPr lang="en-US" sz="1100">
                        <a:latin typeface="Arial"/>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Ratio of  sum of fours of batsman playing</a:t>
                      </a:r>
                      <a:endParaRPr lang="en-US" sz="1100">
                        <a:latin typeface="Arial"/>
                      </a:endParaRP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666631083"/>
                  </a:ext>
                </a:extLst>
              </a:tr>
              <a:tr h="333606">
                <a:tc>
                  <a:txBody>
                    <a:bodyPr/>
                    <a:lstStyle/>
                    <a:p>
                      <a:pPr lvl="0" algn="ctr">
                        <a:buNone/>
                      </a:pPr>
                      <a:r>
                        <a:rPr lang="en-US" sz="1400" b="0" i="0" u="none" strike="noStrike">
                          <a:solidFill>
                            <a:schemeClr val="accent3"/>
                          </a:solidFill>
                          <a:effectLst/>
                          <a:latin typeface="BentonSans Regular"/>
                        </a:rPr>
                        <a:t>18</a:t>
                      </a:r>
                    </a:p>
                  </a:txBody>
                  <a:tcPr marL="6350" marR="6350" marT="635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six</a:t>
                      </a:r>
                      <a:endParaRPr lang="en-US" sz="1100">
                        <a:latin typeface="Arial"/>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Ratio of  sum of fours of batsman playing</a:t>
                      </a:r>
                      <a:endParaRPr lang="en-US" sz="1100">
                        <a:latin typeface="Arial"/>
                      </a:endParaRP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521351692"/>
                  </a:ext>
                </a:extLst>
              </a:tr>
              <a:tr h="394262">
                <a:tc>
                  <a:txBody>
                    <a:bodyPr/>
                    <a:lstStyle/>
                    <a:p>
                      <a:pPr lvl="0" algn="ctr">
                        <a:buNone/>
                      </a:pPr>
                      <a:r>
                        <a:rPr lang="en-US" sz="1400" b="0" i="0" u="none" strike="noStrike">
                          <a:solidFill>
                            <a:schemeClr val="accent3"/>
                          </a:solidFill>
                          <a:effectLst/>
                          <a:latin typeface="BentonSans Regular"/>
                        </a:rPr>
                        <a:t>19</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team1_batting_first_percentage</a:t>
                      </a:r>
                      <a:endParaRPr lang="en-US" sz="1100">
                        <a:latin typeface="Arial"/>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Percentage of team 1 when batting first won in the past</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4073291120"/>
                  </a:ext>
                </a:extLst>
              </a:tr>
              <a:tr h="591393">
                <a:tc>
                  <a:txBody>
                    <a:bodyPr/>
                    <a:lstStyle/>
                    <a:p>
                      <a:pPr lvl="0" algn="ctr">
                        <a:buNone/>
                      </a:pPr>
                      <a:r>
                        <a:rPr lang="en-US" sz="1400" b="0" i="0" u="none" strike="noStrike">
                          <a:solidFill>
                            <a:schemeClr val="accent3"/>
                          </a:solidFill>
                          <a:effectLst/>
                          <a:latin typeface="BentonSans Regular"/>
                        </a:rPr>
                        <a:t>20</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team2_bowling_first_percentage</a:t>
                      </a:r>
                      <a:endParaRPr lang="en-US" sz="1100">
                        <a:latin typeface="Arial"/>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lnSpc>
                          <a:spcPct val="100000"/>
                        </a:lnSpc>
                        <a:spcBef>
                          <a:spcPts val="0"/>
                        </a:spcBef>
                        <a:spcAft>
                          <a:spcPts val="0"/>
                        </a:spcAft>
                        <a:buNone/>
                      </a:pPr>
                      <a:r>
                        <a:rPr lang="en-US" sz="1100" b="0" i="0" u="none" strike="noStrike" kern="1200" noProof="0">
                          <a:solidFill>
                            <a:schemeClr val="accent3"/>
                          </a:solidFill>
                          <a:effectLst/>
                          <a:latin typeface="Arial"/>
                        </a:rPr>
                        <a:t>Percentage of team 1 when bowling first won in the past</a:t>
                      </a:r>
                      <a:endParaRPr lang="en-US" sz="1100" b="0" i="0" u="none" strike="noStrike" kern="1200" noProof="0">
                        <a:solidFill>
                          <a:srgbClr val="002663"/>
                        </a:solidFill>
                        <a:effectLst/>
                        <a:latin typeface="Arial"/>
                      </a:endParaRPr>
                    </a:p>
                    <a:p>
                      <a:pPr lvl="0" algn="ctr">
                        <a:buNone/>
                      </a:pPr>
                      <a:endParaRPr lang="en-US" sz="1100" b="0" i="0" u="none" strike="noStrike" kern="1200">
                        <a:solidFill>
                          <a:schemeClr val="accent3"/>
                        </a:solidFill>
                        <a:effectLst/>
                        <a:latin typeface="Arial"/>
                        <a:ea typeface="+mn-ea"/>
                        <a:cs typeface="+mn-cs"/>
                      </a:endParaRP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587346511"/>
                  </a:ext>
                </a:extLst>
              </a:tr>
              <a:tr h="394262">
                <a:tc>
                  <a:txBody>
                    <a:bodyPr/>
                    <a:lstStyle/>
                    <a:p>
                      <a:pPr lvl="0" algn="ctr">
                        <a:buNone/>
                      </a:pPr>
                      <a:r>
                        <a:rPr lang="en-US" sz="1400" b="0" i="0" u="none" strike="noStrike">
                          <a:solidFill>
                            <a:schemeClr val="accent3"/>
                          </a:solidFill>
                          <a:effectLst/>
                          <a:latin typeface="BentonSans Regular"/>
                        </a:rPr>
                        <a:t>21</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err="1">
                          <a:solidFill>
                            <a:schemeClr val="accent3"/>
                          </a:solidFill>
                          <a:effectLst/>
                          <a:latin typeface="Arial"/>
                        </a:rPr>
                        <a:t>par_score</a:t>
                      </a:r>
                      <a:endParaRPr lang="en-US" sz="1100">
                        <a:latin typeface="Arial"/>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ground_avg_runs_last15 -team1only_avg_runs_last15</a:t>
                      </a:r>
                      <a:endParaRPr lang="en-US" sz="1100">
                        <a:latin typeface="Arial"/>
                      </a:endParaRP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661428499"/>
                  </a:ext>
                </a:extLst>
              </a:tr>
              <a:tr h="303278">
                <a:tc>
                  <a:txBody>
                    <a:bodyPr/>
                    <a:lstStyle/>
                    <a:p>
                      <a:pPr lvl="0" algn="ctr">
                        <a:buNone/>
                      </a:pPr>
                      <a:r>
                        <a:rPr lang="en-US" sz="1400" b="0" i="0" u="none" strike="noStrike">
                          <a:solidFill>
                            <a:schemeClr val="accent3"/>
                          </a:solidFill>
                          <a:effectLst/>
                          <a:latin typeface="BentonSans Regular"/>
                        </a:rPr>
                        <a:t>22</a:t>
                      </a:r>
                    </a:p>
                  </a:txBody>
                  <a:tcPr marL="6350" marR="6350" marT="635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err="1">
                          <a:solidFill>
                            <a:schemeClr val="accent3"/>
                          </a:solidFill>
                          <a:effectLst/>
                          <a:latin typeface="Arial"/>
                        </a:rPr>
                        <a:t>POF_bt_st</a:t>
                      </a:r>
                      <a:endParaRPr lang="en-US" sz="1100">
                        <a:latin typeface="Arial"/>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POF*</a:t>
                      </a:r>
                      <a:r>
                        <a:rPr lang="en-US" sz="1100" b="0" i="0" u="none" strike="noStrike" kern="1200" err="1">
                          <a:solidFill>
                            <a:schemeClr val="accent3"/>
                          </a:solidFill>
                          <a:effectLst/>
                          <a:latin typeface="Arial"/>
                          <a:ea typeface="+mn-ea"/>
                          <a:cs typeface="+mn-cs"/>
                        </a:rPr>
                        <a:t>bt_st</a:t>
                      </a:r>
                    </a:p>
                  </a:txBody>
                  <a:tcPr marL="6350" marR="6350" marT="635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F3FBEB"/>
                    </a:solidFill>
                  </a:tcPr>
                </a:tc>
                <a:extLst>
                  <a:ext uri="{0D108BD9-81ED-4DB2-BD59-A6C34878D82A}">
                    <a16:rowId xmlns:a16="http://schemas.microsoft.com/office/drawing/2014/main" val="503022650"/>
                  </a:ext>
                </a:extLst>
              </a:tr>
              <a:tr h="303278">
                <a:tc>
                  <a:txBody>
                    <a:bodyPr/>
                    <a:lstStyle/>
                    <a:p>
                      <a:pPr lvl="0" algn="ctr">
                        <a:buNone/>
                      </a:pPr>
                      <a:r>
                        <a:rPr lang="en-US" sz="1400" b="0" i="0" u="none" strike="noStrike">
                          <a:solidFill>
                            <a:schemeClr val="accent3"/>
                          </a:solidFill>
                          <a:effectLst/>
                          <a:latin typeface="BentonSans Regular"/>
                        </a:rPr>
                        <a:t>23</a:t>
                      </a:r>
                    </a:p>
                  </a:txBody>
                  <a:tcPr marL="6350" marR="6350" marT="635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'bt1_avg_POF_1</a:t>
                      </a:r>
                      <a:endParaRPr lang="en-US" sz="1100">
                        <a:latin typeface="Arial"/>
                      </a:endParaRP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a:solidFill>
                            <a:schemeClr val="accent3"/>
                          </a:solidFill>
                          <a:effectLst/>
                          <a:latin typeface="Arial"/>
                          <a:ea typeface="+mn-ea"/>
                          <a:cs typeface="+mn-cs"/>
                        </a:rPr>
                        <a:t>POF1*bt1_avg </a:t>
                      </a:r>
                    </a:p>
                  </a:txBody>
                  <a:tcPr marL="6350" marR="6350" marT="6350" marB="0" anchor="ctr">
                    <a:lnL w="12700">
                      <a:solidFill>
                        <a:schemeClr val="tx1"/>
                      </a:solidFill>
                    </a:lnL>
                    <a:lnR w="12700">
                      <a:solidFill>
                        <a:schemeClr val="tx1"/>
                      </a:solidFill>
                    </a:lnR>
                    <a:lnT w="12700">
                      <a:solidFill>
                        <a:schemeClr val="tx1"/>
                      </a:solidFill>
                    </a:lnT>
                    <a:lnB w="12700">
                      <a:solidFill>
                        <a:schemeClr val="tx1"/>
                      </a:solidFill>
                    </a:lnB>
                    <a:solidFill>
                      <a:srgbClr val="F3FBEB"/>
                    </a:solidFill>
                  </a:tcPr>
                </a:tc>
                <a:extLst>
                  <a:ext uri="{0D108BD9-81ED-4DB2-BD59-A6C34878D82A}">
                    <a16:rowId xmlns:a16="http://schemas.microsoft.com/office/drawing/2014/main" val="1082206962"/>
                  </a:ext>
                </a:extLst>
              </a:tr>
              <a:tr h="394262">
                <a:tc>
                  <a:txBody>
                    <a:bodyPr/>
                    <a:lstStyle/>
                    <a:p>
                      <a:pPr lvl="0" algn="ctr">
                        <a:buNone/>
                      </a:pPr>
                      <a:r>
                        <a:rPr lang="en-US" sz="1400" b="0" i="0" u="none" strike="noStrike">
                          <a:solidFill>
                            <a:schemeClr val="accent3"/>
                          </a:solidFill>
                          <a:effectLst/>
                          <a:latin typeface="BentonSans Regular"/>
                        </a:rPr>
                        <a:t>24</a:t>
                      </a:r>
                    </a:p>
                  </a:txBody>
                  <a:tcPr marL="6350" marR="6350" marT="635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buNone/>
                      </a:pPr>
                      <a:r>
                        <a:rPr lang="en-US" sz="1100" b="0" i="0" u="none" strike="noStrike" kern="1200" noProof="0">
                          <a:solidFill>
                            <a:schemeClr val="accent3"/>
                          </a:solidFill>
                          <a:effectLst/>
                          <a:latin typeface="Arial"/>
                        </a:rPr>
                        <a:t>past_wins_1_bt1_str</a:t>
                      </a:r>
                      <a:endParaRPr lang="en-US" sz="1100">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BEB"/>
                    </a:solidFill>
                  </a:tcPr>
                </a:tc>
                <a:tc>
                  <a:txBody>
                    <a:bodyPr/>
                    <a:lstStyle/>
                    <a:p>
                      <a:pPr lvl="0" algn="ctr">
                        <a:lnSpc>
                          <a:spcPct val="100000"/>
                        </a:lnSpc>
                        <a:spcBef>
                          <a:spcPts val="0"/>
                        </a:spcBef>
                        <a:spcAft>
                          <a:spcPts val="0"/>
                        </a:spcAft>
                        <a:buNone/>
                      </a:pPr>
                      <a:r>
                        <a:rPr lang="en-US" sz="1100" b="0" i="0" u="none" strike="noStrike" kern="1200">
                          <a:solidFill>
                            <a:schemeClr val="accent3"/>
                          </a:solidFill>
                          <a:effectLst/>
                          <a:latin typeface="Arial"/>
                          <a:ea typeface="+mn-ea"/>
                          <a:cs typeface="+mn-cs"/>
                        </a:rPr>
                        <a:t>Past_wins_1*bt1_str</a:t>
                      </a:r>
                      <a:endParaRPr lang="en-US" sz="1100" b="0" i="0" u="none" strike="noStrike" kern="1200" noProof="0">
                        <a:solidFill>
                          <a:schemeClr val="accent3"/>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F3FBEB"/>
                    </a:solidFill>
                  </a:tcPr>
                </a:tc>
                <a:extLst>
                  <a:ext uri="{0D108BD9-81ED-4DB2-BD59-A6C34878D82A}">
                    <a16:rowId xmlns:a16="http://schemas.microsoft.com/office/drawing/2014/main" val="4131811664"/>
                  </a:ext>
                </a:extLst>
              </a:tr>
            </a:tbl>
          </a:graphicData>
        </a:graphic>
      </p:graphicFrame>
    </p:spTree>
    <p:extLst>
      <p:ext uri="{BB962C8B-B14F-4D97-AF65-F5344CB8AC3E}">
        <p14:creationId xmlns:p14="http://schemas.microsoft.com/office/powerpoint/2010/main" val="397916045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7A9D-02CA-C17F-D7BC-7AD3AE6E38B2}"/>
              </a:ext>
            </a:extLst>
          </p:cNvPr>
          <p:cNvSpPr>
            <a:spLocks noGrp="1"/>
          </p:cNvSpPr>
          <p:nvPr>
            <p:ph type="title"/>
          </p:nvPr>
        </p:nvSpPr>
        <p:spPr>
          <a:xfrm>
            <a:off x="382525" y="247058"/>
            <a:ext cx="10972800" cy="996795"/>
          </a:xfrm>
        </p:spPr>
        <p:txBody>
          <a:bodyPr/>
          <a:lstStyle/>
          <a:p>
            <a:r>
              <a:rPr lang="en-US" b="1" dirty="0">
                <a:solidFill>
                  <a:schemeClr val="tx2">
                    <a:lumMod val="60000"/>
                    <a:lumOff val="40000"/>
                  </a:schemeClr>
                </a:solidFill>
                <a:latin typeface="Guardian Egyp Regular"/>
              </a:rPr>
              <a:t>Top 10 Features in the Final Solution</a:t>
            </a:r>
            <a:endParaRPr lang="en-US" dirty="0">
              <a:solidFill>
                <a:schemeClr val="tx2">
                  <a:lumMod val="60000"/>
                  <a:lumOff val="40000"/>
                </a:schemeClr>
              </a:solidFill>
              <a:latin typeface="Guardian Egyp Regular"/>
            </a:endParaRPr>
          </a:p>
        </p:txBody>
      </p:sp>
      <p:sp>
        <p:nvSpPr>
          <p:cNvPr id="3" name="Slide Number Placeholder 2">
            <a:extLst>
              <a:ext uri="{FF2B5EF4-FFF2-40B4-BE49-F238E27FC236}">
                <a16:creationId xmlns:a16="http://schemas.microsoft.com/office/drawing/2014/main" id="{483200AF-79D9-87B1-A240-B8FFFE170336}"/>
              </a:ext>
            </a:extLst>
          </p:cNvPr>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7</a:t>
            </a:fld>
            <a:endParaRPr lang="en-US">
              <a:solidFill>
                <a:srgbClr val="006AD2"/>
              </a:solidFill>
            </a:endParaRPr>
          </a:p>
        </p:txBody>
      </p:sp>
      <p:sp>
        <p:nvSpPr>
          <p:cNvPr id="4" name="Text Placeholder 3">
            <a:extLst>
              <a:ext uri="{FF2B5EF4-FFF2-40B4-BE49-F238E27FC236}">
                <a16:creationId xmlns:a16="http://schemas.microsoft.com/office/drawing/2014/main" id="{19EF0D45-C3C1-109F-C202-2D4BF23BC7FE}"/>
              </a:ext>
            </a:extLst>
          </p:cNvPr>
          <p:cNvSpPr>
            <a:spLocks noGrp="1"/>
          </p:cNvSpPr>
          <p:nvPr>
            <p:ph type="body" sz="quarter" idx="11"/>
          </p:nvPr>
        </p:nvSpPr>
        <p:spPr>
          <a:xfrm>
            <a:off x="12190883" y="1713586"/>
            <a:ext cx="8786" cy="3316288"/>
          </a:xfrm>
        </p:spPr>
        <p:txBody>
          <a:bodyPr/>
          <a:lstStyle/>
          <a:p>
            <a:pPr marL="342265" indent="-342265"/>
            <a:endParaRPr lang="en-US" dirty="0"/>
          </a:p>
        </p:txBody>
      </p:sp>
      <p:graphicFrame>
        <p:nvGraphicFramePr>
          <p:cNvPr id="5" name="Table 4">
            <a:extLst>
              <a:ext uri="{FF2B5EF4-FFF2-40B4-BE49-F238E27FC236}">
                <a16:creationId xmlns:a16="http://schemas.microsoft.com/office/drawing/2014/main" id="{31FC6B16-EEE1-A759-80FD-4C48FAF22A1B}"/>
              </a:ext>
            </a:extLst>
          </p:cNvPr>
          <p:cNvGraphicFramePr>
            <a:graphicFrameLocks noGrp="1"/>
          </p:cNvGraphicFramePr>
          <p:nvPr>
            <p:extLst>
              <p:ext uri="{D42A27DB-BD31-4B8C-83A1-F6EECF244321}">
                <p14:modId xmlns:p14="http://schemas.microsoft.com/office/powerpoint/2010/main" val="140426085"/>
              </p:ext>
            </p:extLst>
          </p:nvPr>
        </p:nvGraphicFramePr>
        <p:xfrm>
          <a:off x="1037981" y="995434"/>
          <a:ext cx="4643718" cy="4867131"/>
        </p:xfrm>
        <a:graphic>
          <a:graphicData uri="http://schemas.openxmlformats.org/drawingml/2006/table">
            <a:tbl>
              <a:tblPr firstRow="1" bandRow="1">
                <a:tableStyleId>{5C22544A-7EE6-4342-B048-85BDC9FD1C3A}</a:tableStyleId>
              </a:tblPr>
              <a:tblGrid>
                <a:gridCol w="687806">
                  <a:extLst>
                    <a:ext uri="{9D8B030D-6E8A-4147-A177-3AD203B41FA5}">
                      <a16:colId xmlns:a16="http://schemas.microsoft.com/office/drawing/2014/main" val="4086720477"/>
                    </a:ext>
                  </a:extLst>
                </a:gridCol>
                <a:gridCol w="2321641">
                  <a:extLst>
                    <a:ext uri="{9D8B030D-6E8A-4147-A177-3AD203B41FA5}">
                      <a16:colId xmlns:a16="http://schemas.microsoft.com/office/drawing/2014/main" val="594663188"/>
                    </a:ext>
                  </a:extLst>
                </a:gridCol>
                <a:gridCol w="1634271">
                  <a:extLst>
                    <a:ext uri="{9D8B030D-6E8A-4147-A177-3AD203B41FA5}">
                      <a16:colId xmlns:a16="http://schemas.microsoft.com/office/drawing/2014/main" val="3389975892"/>
                    </a:ext>
                  </a:extLst>
                </a:gridCol>
              </a:tblGrid>
              <a:tr h="602089">
                <a:tc>
                  <a:txBody>
                    <a:bodyPr/>
                    <a:lstStyle/>
                    <a:p>
                      <a:pPr algn="ctr"/>
                      <a:r>
                        <a:rPr lang="en-US" sz="1800" b="1" i="0">
                          <a:latin typeface="Arial"/>
                        </a:rPr>
                        <a:t>Rank</a:t>
                      </a:r>
                    </a:p>
                  </a:txBody>
                  <a:tcPr/>
                </a:tc>
                <a:tc>
                  <a:txBody>
                    <a:bodyPr/>
                    <a:lstStyle/>
                    <a:p>
                      <a:r>
                        <a:rPr lang="en-US" sz="1800" b="1" i="0" dirty="0">
                          <a:latin typeface="Arial"/>
                        </a:rPr>
                        <a:t>Feature </a:t>
                      </a:r>
                    </a:p>
                  </a:txBody>
                  <a:tcPr/>
                </a:tc>
                <a:tc>
                  <a:txBody>
                    <a:bodyPr/>
                    <a:lstStyle/>
                    <a:p>
                      <a:r>
                        <a:rPr lang="en-US" sz="1800" b="1" i="0" dirty="0">
                          <a:latin typeface="Arial"/>
                        </a:rPr>
                        <a:t>Importance by LGBM</a:t>
                      </a:r>
                    </a:p>
                  </a:txBody>
                  <a:tcPr/>
                </a:tc>
                <a:extLst>
                  <a:ext uri="{0D108BD9-81ED-4DB2-BD59-A6C34878D82A}">
                    <a16:rowId xmlns:a16="http://schemas.microsoft.com/office/drawing/2014/main" val="847822685"/>
                  </a:ext>
                </a:extLst>
              </a:tr>
              <a:tr h="749472">
                <a:tc>
                  <a:txBody>
                    <a:bodyPr/>
                    <a:lstStyle/>
                    <a:p>
                      <a:pPr algn="ctr"/>
                      <a:r>
                        <a:rPr lang="en-US" sz="1800" b="0" i="0">
                          <a:latin typeface="Arial"/>
                        </a:rPr>
                        <a:t>(1)</a:t>
                      </a:r>
                    </a:p>
                  </a:txBody>
                  <a:tcPr/>
                </a:tc>
                <a:tc>
                  <a:txBody>
                    <a:bodyPr/>
                    <a:lstStyle/>
                    <a:p>
                      <a:pPr lvl="0" algn="ctr">
                        <a:lnSpc>
                          <a:spcPct val="100000"/>
                        </a:lnSpc>
                        <a:spcBef>
                          <a:spcPts val="0"/>
                        </a:spcBef>
                        <a:spcAft>
                          <a:spcPts val="0"/>
                        </a:spcAft>
                        <a:buNone/>
                      </a:pPr>
                      <a:r>
                        <a:rPr lang="en-US" sz="1800" b="0" i="0" u="none" strike="noStrike" noProof="0" dirty="0">
                          <a:latin typeface="Arial"/>
                        </a:rPr>
                        <a:t>  </a:t>
                      </a:r>
                      <a:r>
                        <a:rPr lang="en-US" sz="1800" b="0" i="0" u="none" strike="noStrike" noProof="0" dirty="0">
                          <a:solidFill>
                            <a:srgbClr val="000000"/>
                          </a:solidFill>
                          <a:latin typeface="Arial"/>
                        </a:rPr>
                        <a:t>team_count_50runs_last15</a:t>
                      </a:r>
                      <a:r>
                        <a:rPr lang="en-US" sz="1800" b="0" i="0" u="none" strike="noStrike" noProof="0" dirty="0">
                          <a:latin typeface="Arial"/>
                        </a:rPr>
                        <a:t>      </a:t>
                      </a:r>
                      <a:endParaRPr lang="en-US" sz="1800" b="0" i="0" dirty="0">
                        <a:latin typeface="Arial"/>
                      </a:endParaRPr>
                    </a:p>
                  </a:txBody>
                  <a:tcPr/>
                </a:tc>
                <a:tc>
                  <a:txBody>
                    <a:bodyPr/>
                    <a:lstStyle/>
                    <a:p>
                      <a:pPr lvl="0" algn="ctr">
                        <a:buNone/>
                      </a:pPr>
                      <a:r>
                        <a:rPr lang="en-US" sz="1800" b="0" i="0" u="none" strike="noStrike" noProof="0">
                          <a:solidFill>
                            <a:srgbClr val="000000"/>
                          </a:solidFill>
                          <a:latin typeface="Arial"/>
                        </a:rPr>
                        <a:t>3.6</a:t>
                      </a:r>
                      <a:endParaRPr lang="en-US" sz="1800" b="0" i="0">
                        <a:latin typeface="Arial"/>
                      </a:endParaRPr>
                    </a:p>
                  </a:txBody>
                  <a:tcPr/>
                </a:tc>
                <a:extLst>
                  <a:ext uri="{0D108BD9-81ED-4DB2-BD59-A6C34878D82A}">
                    <a16:rowId xmlns:a16="http://schemas.microsoft.com/office/drawing/2014/main" val="2463729650"/>
                  </a:ext>
                </a:extLst>
              </a:tr>
              <a:tr h="344051">
                <a:tc>
                  <a:txBody>
                    <a:bodyPr/>
                    <a:lstStyle/>
                    <a:p>
                      <a:pPr algn="ctr"/>
                      <a:r>
                        <a:rPr lang="en-US" sz="1800" b="0" i="0">
                          <a:latin typeface="Arial"/>
                        </a:rPr>
                        <a:t>(2)</a:t>
                      </a:r>
                    </a:p>
                  </a:txBody>
                  <a:tcPr/>
                </a:tc>
                <a:tc>
                  <a:txBody>
                    <a:bodyPr/>
                    <a:lstStyle/>
                    <a:p>
                      <a:pPr lvl="0" algn="ctr">
                        <a:buNone/>
                      </a:pPr>
                      <a:r>
                        <a:rPr lang="en-US" sz="1800" b="0" i="0" u="none" strike="noStrike" noProof="0" err="1">
                          <a:solidFill>
                            <a:srgbClr val="000000"/>
                          </a:solidFill>
                          <a:latin typeface="Arial"/>
                        </a:rPr>
                        <a:t>past_win_amount</a:t>
                      </a:r>
                      <a:r>
                        <a:rPr lang="en-US" sz="1800" b="0" i="0" u="none" strike="noStrike" noProof="0">
                          <a:solidFill>
                            <a:srgbClr val="000000"/>
                          </a:solidFill>
                          <a:latin typeface="Arial"/>
                        </a:rPr>
                        <a:t> </a:t>
                      </a:r>
                      <a:endParaRPr lang="en-US" sz="1800" b="0" i="0">
                        <a:latin typeface="Arial"/>
                      </a:endParaRPr>
                    </a:p>
                  </a:txBody>
                  <a:tcPr/>
                </a:tc>
                <a:tc>
                  <a:txBody>
                    <a:bodyPr/>
                    <a:lstStyle/>
                    <a:p>
                      <a:pPr lvl="0" algn="ctr">
                        <a:buNone/>
                      </a:pPr>
                      <a:r>
                        <a:rPr lang="en-US" sz="1800" b="0" i="0" u="none" strike="noStrike" noProof="0">
                          <a:solidFill>
                            <a:srgbClr val="000000"/>
                          </a:solidFill>
                          <a:latin typeface="Arial"/>
                        </a:rPr>
                        <a:t>3.0</a:t>
                      </a:r>
                      <a:endParaRPr lang="en-US" sz="1800" b="0" i="0">
                        <a:latin typeface="Arial"/>
                      </a:endParaRPr>
                    </a:p>
                  </a:txBody>
                  <a:tcPr/>
                </a:tc>
                <a:extLst>
                  <a:ext uri="{0D108BD9-81ED-4DB2-BD59-A6C34878D82A}">
                    <a16:rowId xmlns:a16="http://schemas.microsoft.com/office/drawing/2014/main" val="3872066033"/>
                  </a:ext>
                </a:extLst>
              </a:tr>
              <a:tr h="551499">
                <a:tc>
                  <a:txBody>
                    <a:bodyPr/>
                    <a:lstStyle/>
                    <a:p>
                      <a:pPr algn="ctr"/>
                      <a:r>
                        <a:rPr lang="en-US" sz="1800" b="0" i="0">
                          <a:latin typeface="Arial"/>
                        </a:rPr>
                        <a:t>(3)</a:t>
                      </a:r>
                    </a:p>
                  </a:txBody>
                  <a:tcPr/>
                </a:tc>
                <a:tc>
                  <a:txBody>
                    <a:bodyPr/>
                    <a:lstStyle/>
                    <a:p>
                      <a:pPr lvl="0" algn="ctr">
                        <a:buNone/>
                      </a:pPr>
                      <a:r>
                        <a:rPr lang="en-US" sz="1800" b="0" i="0" u="none" strike="noStrike" noProof="0" err="1">
                          <a:solidFill>
                            <a:srgbClr val="000000"/>
                          </a:solidFill>
                          <a:latin typeface="Arial"/>
                        </a:rPr>
                        <a:t>bow_eco</a:t>
                      </a:r>
                      <a:endParaRPr lang="en-US" sz="1800" b="0" i="0">
                        <a:latin typeface="Arial"/>
                      </a:endParaRPr>
                    </a:p>
                  </a:txBody>
                  <a:tcPr/>
                </a:tc>
                <a:tc>
                  <a:txBody>
                    <a:bodyPr/>
                    <a:lstStyle/>
                    <a:p>
                      <a:pPr lvl="0" algn="ctr">
                        <a:buNone/>
                      </a:pPr>
                      <a:r>
                        <a:rPr lang="en-US" sz="1800" b="0" i="0" u="none" strike="noStrike" noProof="0">
                          <a:solidFill>
                            <a:srgbClr val="000000"/>
                          </a:solidFill>
                          <a:latin typeface="Arial"/>
                        </a:rPr>
                        <a:t>3.0</a:t>
                      </a:r>
                      <a:endParaRPr lang="en-US" sz="1800" b="0" i="0">
                        <a:latin typeface="Arial"/>
                      </a:endParaRPr>
                    </a:p>
                  </a:txBody>
                  <a:tcPr/>
                </a:tc>
                <a:extLst>
                  <a:ext uri="{0D108BD9-81ED-4DB2-BD59-A6C34878D82A}">
                    <a16:rowId xmlns:a16="http://schemas.microsoft.com/office/drawing/2014/main" val="3865497762"/>
                  </a:ext>
                </a:extLst>
              </a:tr>
              <a:tr h="344051">
                <a:tc>
                  <a:txBody>
                    <a:bodyPr/>
                    <a:lstStyle/>
                    <a:p>
                      <a:pPr algn="ctr"/>
                      <a:r>
                        <a:rPr lang="en-US" sz="1800" b="0" i="0">
                          <a:latin typeface="Arial"/>
                        </a:rPr>
                        <a:t>(4)</a:t>
                      </a:r>
                    </a:p>
                  </a:txBody>
                  <a:tcPr/>
                </a:tc>
                <a:tc>
                  <a:txBody>
                    <a:bodyPr/>
                    <a:lstStyle/>
                    <a:p>
                      <a:pPr lvl="0" algn="ctr">
                        <a:buNone/>
                      </a:pPr>
                      <a:r>
                        <a:rPr lang="en-US" sz="1800" b="0" i="0" u="none" strike="noStrike" noProof="0" err="1">
                          <a:solidFill>
                            <a:srgbClr val="000000"/>
                          </a:solidFill>
                          <a:latin typeface="Arial"/>
                        </a:rPr>
                        <a:t>bt_str</a:t>
                      </a:r>
                      <a:endParaRPr lang="en-US" sz="1800" b="0" i="0">
                        <a:latin typeface="Arial"/>
                      </a:endParaRPr>
                    </a:p>
                  </a:txBody>
                  <a:tcPr/>
                </a:tc>
                <a:tc>
                  <a:txBody>
                    <a:bodyPr/>
                    <a:lstStyle/>
                    <a:p>
                      <a:pPr lvl="0" algn="ctr">
                        <a:buNone/>
                      </a:pPr>
                      <a:r>
                        <a:rPr lang="en-US" sz="1800" b="0" i="0" u="none" strike="noStrike" noProof="0">
                          <a:solidFill>
                            <a:srgbClr val="000000"/>
                          </a:solidFill>
                          <a:latin typeface="Arial"/>
                        </a:rPr>
                        <a:t>3.0</a:t>
                      </a:r>
                      <a:endParaRPr lang="en-US" sz="1800" b="0" i="0">
                        <a:latin typeface="Arial"/>
                      </a:endParaRPr>
                    </a:p>
                  </a:txBody>
                  <a:tcPr/>
                </a:tc>
                <a:extLst>
                  <a:ext uri="{0D108BD9-81ED-4DB2-BD59-A6C34878D82A}">
                    <a16:rowId xmlns:a16="http://schemas.microsoft.com/office/drawing/2014/main" val="501576015"/>
                  </a:ext>
                </a:extLst>
              </a:tr>
              <a:tr h="344051">
                <a:tc>
                  <a:txBody>
                    <a:bodyPr/>
                    <a:lstStyle/>
                    <a:p>
                      <a:pPr algn="ctr"/>
                      <a:r>
                        <a:rPr lang="en-US" sz="1800" b="0" i="0">
                          <a:latin typeface="Arial"/>
                        </a:rPr>
                        <a:t>(5)</a:t>
                      </a:r>
                    </a:p>
                  </a:txBody>
                  <a:tcPr/>
                </a:tc>
                <a:tc>
                  <a:txBody>
                    <a:bodyPr/>
                    <a:lstStyle/>
                    <a:p>
                      <a:pPr lvl="0" algn="ctr">
                        <a:buNone/>
                      </a:pPr>
                      <a:r>
                        <a:rPr lang="en-US" sz="1800" b="0" i="0" u="none" strike="noStrike" noProof="0">
                          <a:solidFill>
                            <a:srgbClr val="000000"/>
                          </a:solidFill>
                          <a:latin typeface="Arial"/>
                        </a:rPr>
                        <a:t>past_wins_1_bt1_str</a:t>
                      </a:r>
                      <a:endParaRPr lang="en-US" sz="1800" b="0" i="0">
                        <a:latin typeface="Arial"/>
                      </a:endParaRPr>
                    </a:p>
                  </a:txBody>
                  <a:tcPr/>
                </a:tc>
                <a:tc>
                  <a:txBody>
                    <a:bodyPr/>
                    <a:lstStyle/>
                    <a:p>
                      <a:pPr lvl="0" algn="ctr">
                        <a:buNone/>
                      </a:pPr>
                      <a:r>
                        <a:rPr lang="en-US" sz="1800" b="0" i="0" u="none" strike="noStrike" noProof="0">
                          <a:solidFill>
                            <a:srgbClr val="000000"/>
                          </a:solidFill>
                          <a:latin typeface="Arial"/>
                        </a:rPr>
                        <a:t>2.8</a:t>
                      </a:r>
                      <a:endParaRPr lang="en-US" sz="1800" b="0" i="0">
                        <a:latin typeface="Arial"/>
                      </a:endParaRPr>
                    </a:p>
                  </a:txBody>
                  <a:tcPr/>
                </a:tc>
                <a:extLst>
                  <a:ext uri="{0D108BD9-81ED-4DB2-BD59-A6C34878D82A}">
                    <a16:rowId xmlns:a16="http://schemas.microsoft.com/office/drawing/2014/main" val="3930108785"/>
                  </a:ext>
                </a:extLst>
              </a:tr>
              <a:tr h="344051">
                <a:tc>
                  <a:txBody>
                    <a:bodyPr/>
                    <a:lstStyle/>
                    <a:p>
                      <a:pPr algn="ctr"/>
                      <a:r>
                        <a:rPr lang="en-US" sz="1800" b="0" i="0">
                          <a:latin typeface="Arial"/>
                        </a:rPr>
                        <a:t>(6)</a:t>
                      </a:r>
                    </a:p>
                  </a:txBody>
                  <a:tcPr/>
                </a:tc>
                <a:tc>
                  <a:txBody>
                    <a:bodyPr/>
                    <a:lstStyle/>
                    <a:p>
                      <a:pPr lvl="0" algn="ctr">
                        <a:buNone/>
                      </a:pPr>
                      <a:r>
                        <a:rPr lang="en-US" sz="1800" b="0" i="0" u="none" strike="noStrike" noProof="0">
                          <a:solidFill>
                            <a:srgbClr val="000000"/>
                          </a:solidFill>
                          <a:latin typeface="Arial"/>
                        </a:rPr>
                        <a:t>bt1_avg_POF_1</a:t>
                      </a:r>
                      <a:endParaRPr lang="en-US" sz="1800" b="0" i="0">
                        <a:latin typeface="Arial"/>
                      </a:endParaRPr>
                    </a:p>
                  </a:txBody>
                  <a:tcPr/>
                </a:tc>
                <a:tc>
                  <a:txBody>
                    <a:bodyPr/>
                    <a:lstStyle/>
                    <a:p>
                      <a:pPr lvl="0" algn="ctr">
                        <a:buNone/>
                      </a:pPr>
                      <a:r>
                        <a:rPr lang="en-US" sz="1800" b="0" i="0" u="none" strike="noStrike" noProof="0">
                          <a:solidFill>
                            <a:srgbClr val="000000"/>
                          </a:solidFill>
                          <a:latin typeface="Arial"/>
                        </a:rPr>
                        <a:t>2.6</a:t>
                      </a:r>
                      <a:endParaRPr lang="en-US" sz="1800" b="0" i="0">
                        <a:latin typeface="Arial"/>
                      </a:endParaRPr>
                    </a:p>
                  </a:txBody>
                  <a:tcPr/>
                </a:tc>
                <a:extLst>
                  <a:ext uri="{0D108BD9-81ED-4DB2-BD59-A6C34878D82A}">
                    <a16:rowId xmlns:a16="http://schemas.microsoft.com/office/drawing/2014/main" val="3832258584"/>
                  </a:ext>
                </a:extLst>
              </a:tr>
              <a:tr h="344051">
                <a:tc>
                  <a:txBody>
                    <a:bodyPr/>
                    <a:lstStyle/>
                    <a:p>
                      <a:pPr algn="ctr"/>
                      <a:r>
                        <a:rPr lang="en-US" sz="1800" b="0" i="0">
                          <a:latin typeface="Arial"/>
                        </a:rPr>
                        <a:t>(7)</a:t>
                      </a:r>
                    </a:p>
                  </a:txBody>
                  <a:tcPr/>
                </a:tc>
                <a:tc>
                  <a:txBody>
                    <a:bodyPr/>
                    <a:lstStyle/>
                    <a:p>
                      <a:pPr lvl="0" algn="ctr">
                        <a:buNone/>
                      </a:pPr>
                      <a:r>
                        <a:rPr lang="en-US" sz="1800" b="0" i="0" u="none" strike="noStrike" noProof="0" err="1">
                          <a:solidFill>
                            <a:srgbClr val="000000"/>
                          </a:solidFill>
                          <a:latin typeface="Arial"/>
                        </a:rPr>
                        <a:t>past_runs</a:t>
                      </a:r>
                      <a:endParaRPr lang="en-US" sz="1800" b="0" i="0">
                        <a:latin typeface="Arial"/>
                      </a:endParaRPr>
                    </a:p>
                  </a:txBody>
                  <a:tcPr/>
                </a:tc>
                <a:tc>
                  <a:txBody>
                    <a:bodyPr/>
                    <a:lstStyle/>
                    <a:p>
                      <a:pPr lvl="0" algn="ctr">
                        <a:buNone/>
                      </a:pPr>
                      <a:r>
                        <a:rPr lang="en-US" sz="1800" b="0" i="0" u="none" strike="noStrike" noProof="0">
                          <a:solidFill>
                            <a:srgbClr val="000000"/>
                          </a:solidFill>
                          <a:latin typeface="Arial"/>
                        </a:rPr>
                        <a:t>2.4</a:t>
                      </a:r>
                      <a:endParaRPr lang="en-US" sz="1800" b="0" i="0">
                        <a:latin typeface="Arial"/>
                      </a:endParaRPr>
                    </a:p>
                  </a:txBody>
                  <a:tcPr/>
                </a:tc>
                <a:extLst>
                  <a:ext uri="{0D108BD9-81ED-4DB2-BD59-A6C34878D82A}">
                    <a16:rowId xmlns:a16="http://schemas.microsoft.com/office/drawing/2014/main" val="2291507952"/>
                  </a:ext>
                </a:extLst>
              </a:tr>
              <a:tr h="344051">
                <a:tc>
                  <a:txBody>
                    <a:bodyPr/>
                    <a:lstStyle/>
                    <a:p>
                      <a:pPr lvl="0" algn="ctr">
                        <a:buNone/>
                      </a:pPr>
                      <a:r>
                        <a:rPr lang="en-US" sz="1800" b="0" i="0">
                          <a:latin typeface="Arial"/>
                        </a:rPr>
                        <a:t>(8)</a:t>
                      </a:r>
                    </a:p>
                  </a:txBody>
                  <a:tcPr/>
                </a:tc>
                <a:tc>
                  <a:txBody>
                    <a:bodyPr/>
                    <a:lstStyle/>
                    <a:p>
                      <a:pPr lvl="0" algn="ctr">
                        <a:buNone/>
                      </a:pPr>
                      <a:r>
                        <a:rPr lang="en-US" sz="1800" b="0" i="0" u="none" strike="noStrike" noProof="0">
                          <a:solidFill>
                            <a:srgbClr val="000000"/>
                          </a:solidFill>
                          <a:latin typeface="Arial"/>
                        </a:rPr>
                        <a:t>maiden</a:t>
                      </a:r>
                      <a:endParaRPr lang="en-US" sz="1800" b="0" i="0">
                        <a:latin typeface="Arial"/>
                      </a:endParaRPr>
                    </a:p>
                  </a:txBody>
                  <a:tcPr/>
                </a:tc>
                <a:tc>
                  <a:txBody>
                    <a:bodyPr/>
                    <a:lstStyle/>
                    <a:p>
                      <a:pPr lvl="0" algn="ctr">
                        <a:buNone/>
                      </a:pPr>
                      <a:r>
                        <a:rPr lang="en-US" sz="1800" b="0" i="0" u="none" strike="noStrike" noProof="0">
                          <a:solidFill>
                            <a:srgbClr val="000000"/>
                          </a:solidFill>
                          <a:latin typeface="Arial"/>
                        </a:rPr>
                        <a:t>2.2</a:t>
                      </a:r>
                      <a:endParaRPr lang="en-US" sz="1800" b="0" i="0">
                        <a:latin typeface="Arial"/>
                      </a:endParaRPr>
                    </a:p>
                  </a:txBody>
                  <a:tcPr/>
                </a:tc>
                <a:extLst>
                  <a:ext uri="{0D108BD9-81ED-4DB2-BD59-A6C34878D82A}">
                    <a16:rowId xmlns:a16="http://schemas.microsoft.com/office/drawing/2014/main" val="561695413"/>
                  </a:ext>
                </a:extLst>
              </a:tr>
              <a:tr h="344051">
                <a:tc>
                  <a:txBody>
                    <a:bodyPr/>
                    <a:lstStyle/>
                    <a:p>
                      <a:pPr lvl="0" algn="ctr">
                        <a:buNone/>
                      </a:pPr>
                      <a:r>
                        <a:rPr lang="en-US" sz="1800" b="0" i="0">
                          <a:latin typeface="Arial"/>
                        </a:rPr>
                        <a:t>(9)</a:t>
                      </a:r>
                    </a:p>
                  </a:txBody>
                  <a:tcPr/>
                </a:tc>
                <a:tc>
                  <a:txBody>
                    <a:bodyPr/>
                    <a:lstStyle/>
                    <a:p>
                      <a:pPr lvl="0" algn="ctr">
                        <a:buNone/>
                      </a:pPr>
                      <a:r>
                        <a:rPr lang="en-US" sz="1800" b="0" i="0" u="none" strike="noStrike" noProof="0">
                          <a:solidFill>
                            <a:srgbClr val="000000"/>
                          </a:solidFill>
                          <a:latin typeface="Arial"/>
                        </a:rPr>
                        <a:t>extras</a:t>
                      </a:r>
                      <a:endParaRPr lang="en-US" sz="1800" b="0" i="0">
                        <a:latin typeface="Arial"/>
                      </a:endParaRPr>
                    </a:p>
                  </a:txBody>
                  <a:tcPr/>
                </a:tc>
                <a:tc>
                  <a:txBody>
                    <a:bodyPr/>
                    <a:lstStyle/>
                    <a:p>
                      <a:pPr lvl="0" algn="ctr">
                        <a:buNone/>
                      </a:pPr>
                      <a:r>
                        <a:rPr lang="en-US" sz="1800" b="0" i="0" u="none" strike="noStrike" noProof="0" dirty="0">
                          <a:solidFill>
                            <a:srgbClr val="000000"/>
                          </a:solidFill>
                          <a:latin typeface="Arial"/>
                        </a:rPr>
                        <a:t>2.0</a:t>
                      </a:r>
                      <a:endParaRPr lang="en-US" sz="1800" b="0" i="0" dirty="0">
                        <a:latin typeface="Arial"/>
                      </a:endParaRPr>
                    </a:p>
                  </a:txBody>
                  <a:tcPr/>
                </a:tc>
                <a:extLst>
                  <a:ext uri="{0D108BD9-81ED-4DB2-BD59-A6C34878D82A}">
                    <a16:rowId xmlns:a16="http://schemas.microsoft.com/office/drawing/2014/main" val="1495218559"/>
                  </a:ext>
                </a:extLst>
              </a:tr>
              <a:tr h="344051">
                <a:tc>
                  <a:txBody>
                    <a:bodyPr/>
                    <a:lstStyle/>
                    <a:p>
                      <a:pPr lvl="0" algn="ctr">
                        <a:buNone/>
                      </a:pPr>
                      <a:r>
                        <a:rPr lang="en-US" sz="1800" b="0" i="0">
                          <a:latin typeface="Arial"/>
                        </a:rPr>
                        <a:t>(10)</a:t>
                      </a:r>
                    </a:p>
                  </a:txBody>
                  <a:tcPr/>
                </a:tc>
                <a:tc>
                  <a:txBody>
                    <a:bodyPr/>
                    <a:lstStyle/>
                    <a:p>
                      <a:pPr lvl="0" algn="ctr">
                        <a:buNone/>
                      </a:pPr>
                      <a:r>
                        <a:rPr lang="en-US" sz="1800" b="0" i="0" u="none" strike="noStrike" noProof="0">
                          <a:solidFill>
                            <a:srgbClr val="000000"/>
                          </a:solidFill>
                          <a:latin typeface="Arial"/>
                        </a:rPr>
                        <a:t>POF</a:t>
                      </a:r>
                    </a:p>
                  </a:txBody>
                  <a:tcPr/>
                </a:tc>
                <a:tc>
                  <a:txBody>
                    <a:bodyPr/>
                    <a:lstStyle/>
                    <a:p>
                      <a:pPr lvl="0" algn="ctr">
                        <a:buNone/>
                      </a:pPr>
                      <a:r>
                        <a:rPr lang="en-US" sz="1800" b="0" i="0" u="none" strike="noStrike" noProof="0" dirty="0">
                          <a:solidFill>
                            <a:srgbClr val="000000"/>
                          </a:solidFill>
                          <a:latin typeface="Arial"/>
                        </a:rPr>
                        <a:t>2.0</a:t>
                      </a:r>
                      <a:endParaRPr lang="en-US" sz="1800" b="0" i="0" dirty="0">
                        <a:latin typeface="Arial"/>
                      </a:endParaRPr>
                    </a:p>
                  </a:txBody>
                  <a:tcPr/>
                </a:tc>
                <a:extLst>
                  <a:ext uri="{0D108BD9-81ED-4DB2-BD59-A6C34878D82A}">
                    <a16:rowId xmlns:a16="http://schemas.microsoft.com/office/drawing/2014/main" val="883087012"/>
                  </a:ext>
                </a:extLst>
              </a:tr>
            </a:tbl>
          </a:graphicData>
        </a:graphic>
      </p:graphicFrame>
      <p:graphicFrame>
        <p:nvGraphicFramePr>
          <p:cNvPr id="9" name="Table 8">
            <a:extLst>
              <a:ext uri="{FF2B5EF4-FFF2-40B4-BE49-F238E27FC236}">
                <a16:creationId xmlns:a16="http://schemas.microsoft.com/office/drawing/2014/main" id="{84A6D21C-F7A7-70C4-D59C-8068713F953F}"/>
              </a:ext>
            </a:extLst>
          </p:cNvPr>
          <p:cNvGraphicFramePr>
            <a:graphicFrameLocks noGrp="1"/>
          </p:cNvGraphicFramePr>
          <p:nvPr>
            <p:extLst>
              <p:ext uri="{D42A27DB-BD31-4B8C-83A1-F6EECF244321}">
                <p14:modId xmlns:p14="http://schemas.microsoft.com/office/powerpoint/2010/main" val="2196704895"/>
              </p:ext>
            </p:extLst>
          </p:nvPr>
        </p:nvGraphicFramePr>
        <p:xfrm>
          <a:off x="6315021" y="938163"/>
          <a:ext cx="5242539" cy="4867134"/>
        </p:xfrm>
        <a:graphic>
          <a:graphicData uri="http://schemas.openxmlformats.org/drawingml/2006/table">
            <a:tbl>
              <a:tblPr firstRow="1" bandRow="1">
                <a:tableStyleId>{5C22544A-7EE6-4342-B048-85BDC9FD1C3A}</a:tableStyleId>
              </a:tblPr>
              <a:tblGrid>
                <a:gridCol w="742167">
                  <a:extLst>
                    <a:ext uri="{9D8B030D-6E8A-4147-A177-3AD203B41FA5}">
                      <a16:colId xmlns:a16="http://schemas.microsoft.com/office/drawing/2014/main" val="4086720477"/>
                    </a:ext>
                  </a:extLst>
                </a:gridCol>
                <a:gridCol w="2655357">
                  <a:extLst>
                    <a:ext uri="{9D8B030D-6E8A-4147-A177-3AD203B41FA5}">
                      <a16:colId xmlns:a16="http://schemas.microsoft.com/office/drawing/2014/main" val="594663188"/>
                    </a:ext>
                  </a:extLst>
                </a:gridCol>
                <a:gridCol w="1845015">
                  <a:extLst>
                    <a:ext uri="{9D8B030D-6E8A-4147-A177-3AD203B41FA5}">
                      <a16:colId xmlns:a16="http://schemas.microsoft.com/office/drawing/2014/main" val="3389975892"/>
                    </a:ext>
                  </a:extLst>
                </a:gridCol>
              </a:tblGrid>
              <a:tr h="653516">
                <a:tc>
                  <a:txBody>
                    <a:bodyPr/>
                    <a:lstStyle/>
                    <a:p>
                      <a:pPr algn="ctr"/>
                      <a:r>
                        <a:rPr lang="en-US"/>
                        <a:t>Rank</a:t>
                      </a:r>
                    </a:p>
                  </a:txBody>
                  <a:tcPr/>
                </a:tc>
                <a:tc>
                  <a:txBody>
                    <a:bodyPr/>
                    <a:lstStyle/>
                    <a:p>
                      <a:r>
                        <a:rPr lang="en-US" dirty="0"/>
                        <a:t>Feature </a:t>
                      </a:r>
                    </a:p>
                  </a:txBody>
                  <a:tcPr/>
                </a:tc>
                <a:tc>
                  <a:txBody>
                    <a:bodyPr/>
                    <a:lstStyle/>
                    <a:p>
                      <a:r>
                        <a:rPr lang="en-US"/>
                        <a:t>Importance by SHAP</a:t>
                      </a:r>
                    </a:p>
                  </a:txBody>
                  <a:tcPr/>
                </a:tc>
                <a:extLst>
                  <a:ext uri="{0D108BD9-81ED-4DB2-BD59-A6C34878D82A}">
                    <a16:rowId xmlns:a16="http://schemas.microsoft.com/office/drawing/2014/main" val="847822685"/>
                  </a:ext>
                </a:extLst>
              </a:tr>
              <a:tr h="852676">
                <a:tc>
                  <a:txBody>
                    <a:bodyPr/>
                    <a:lstStyle/>
                    <a:p>
                      <a:pPr algn="ctr"/>
                      <a:r>
                        <a:rPr lang="en-US"/>
                        <a:t>(1)</a:t>
                      </a:r>
                    </a:p>
                  </a:txBody>
                  <a:tcPr/>
                </a:tc>
                <a:tc>
                  <a:txBody>
                    <a:bodyPr/>
                    <a:lstStyle/>
                    <a:p>
                      <a:pPr lvl="0" algn="l">
                        <a:lnSpc>
                          <a:spcPct val="100000"/>
                        </a:lnSpc>
                        <a:spcBef>
                          <a:spcPts val="0"/>
                        </a:spcBef>
                        <a:spcAft>
                          <a:spcPts val="0"/>
                        </a:spcAft>
                        <a:buNone/>
                      </a:pPr>
                      <a:r>
                        <a:rPr lang="en-US" sz="1800" b="0" i="0" u="none" strike="noStrike" noProof="0">
                          <a:latin typeface="Arial"/>
                        </a:rPr>
                        <a:t>  </a:t>
                      </a:r>
                      <a:r>
                        <a:rPr lang="en-US" sz="1800" b="0" i="0" u="none" strike="noStrike" noProof="0">
                          <a:solidFill>
                            <a:srgbClr val="002663"/>
                          </a:solidFill>
                          <a:latin typeface="Arial"/>
                        </a:rPr>
                        <a:t>team_count_50runs_last15</a:t>
                      </a:r>
                      <a:r>
                        <a:rPr lang="en-US" sz="1800" b="0" i="0" u="none" strike="noStrike" noProof="0">
                          <a:latin typeface="Arial"/>
                        </a:rPr>
                        <a:t>      </a:t>
                      </a:r>
                      <a:endParaRPr lang="en-US"/>
                    </a:p>
                  </a:txBody>
                  <a:tcPr/>
                </a:tc>
                <a:tc>
                  <a:txBody>
                    <a:bodyPr/>
                    <a:lstStyle/>
                    <a:p>
                      <a:r>
                        <a:rPr lang="en-US"/>
                        <a:t>0.125058</a:t>
                      </a:r>
                    </a:p>
                  </a:txBody>
                  <a:tcPr/>
                </a:tc>
                <a:extLst>
                  <a:ext uri="{0D108BD9-81ED-4DB2-BD59-A6C34878D82A}">
                    <a16:rowId xmlns:a16="http://schemas.microsoft.com/office/drawing/2014/main" val="2463729650"/>
                  </a:ext>
                </a:extLst>
              </a:tr>
              <a:tr h="373438">
                <a:tc>
                  <a:txBody>
                    <a:bodyPr/>
                    <a:lstStyle/>
                    <a:p>
                      <a:pPr algn="ctr"/>
                      <a:r>
                        <a:rPr lang="en-US"/>
                        <a:t>(2)</a:t>
                      </a:r>
                    </a:p>
                  </a:txBody>
                  <a:tcPr/>
                </a:tc>
                <a:tc>
                  <a:txBody>
                    <a:bodyPr/>
                    <a:lstStyle/>
                    <a:p>
                      <a:pPr lvl="0">
                        <a:buNone/>
                      </a:pPr>
                      <a:r>
                        <a:rPr lang="en-US" sz="1800" b="0" i="0" u="none" strike="noStrike" noProof="0" dirty="0">
                          <a:solidFill>
                            <a:srgbClr val="002663"/>
                          </a:solidFill>
                          <a:latin typeface="Arial"/>
                        </a:rPr>
                        <a:t>extras</a:t>
                      </a:r>
                    </a:p>
                  </a:txBody>
                  <a:tcPr/>
                </a:tc>
                <a:tc>
                  <a:txBody>
                    <a:bodyPr/>
                    <a:lstStyle/>
                    <a:p>
                      <a:r>
                        <a:rPr lang="en-US"/>
                        <a:t>0.121446</a:t>
                      </a:r>
                    </a:p>
                  </a:txBody>
                  <a:tcPr/>
                </a:tc>
                <a:extLst>
                  <a:ext uri="{0D108BD9-81ED-4DB2-BD59-A6C34878D82A}">
                    <a16:rowId xmlns:a16="http://schemas.microsoft.com/office/drawing/2014/main" val="3872066033"/>
                  </a:ext>
                </a:extLst>
              </a:tr>
              <a:tr h="373438">
                <a:tc>
                  <a:txBody>
                    <a:bodyPr/>
                    <a:lstStyle/>
                    <a:p>
                      <a:pPr algn="ctr"/>
                      <a:r>
                        <a:rPr lang="en-US"/>
                        <a:t>(3)</a:t>
                      </a:r>
                    </a:p>
                  </a:txBody>
                  <a:tcPr/>
                </a:tc>
                <a:tc>
                  <a:txBody>
                    <a:bodyPr/>
                    <a:lstStyle/>
                    <a:p>
                      <a:pPr lvl="0">
                        <a:buNone/>
                      </a:pPr>
                      <a:r>
                        <a:rPr lang="en-US" sz="1800" b="0" i="0" u="none" strike="noStrike" noProof="0">
                          <a:solidFill>
                            <a:srgbClr val="002663"/>
                          </a:solidFill>
                          <a:latin typeface="Arial"/>
                        </a:rPr>
                        <a:t>bt1_avg_POF_1</a:t>
                      </a:r>
                      <a:endParaRPr lang="en-US"/>
                    </a:p>
                  </a:txBody>
                  <a:tcPr/>
                </a:tc>
                <a:tc>
                  <a:txBody>
                    <a:bodyPr/>
                    <a:lstStyle/>
                    <a:p>
                      <a:r>
                        <a:rPr lang="en-US"/>
                        <a:t>0.079480</a:t>
                      </a:r>
                    </a:p>
                  </a:txBody>
                  <a:tcPr/>
                </a:tc>
                <a:extLst>
                  <a:ext uri="{0D108BD9-81ED-4DB2-BD59-A6C34878D82A}">
                    <a16:rowId xmlns:a16="http://schemas.microsoft.com/office/drawing/2014/main" val="3865497762"/>
                  </a:ext>
                </a:extLst>
              </a:tr>
              <a:tr h="373438">
                <a:tc>
                  <a:txBody>
                    <a:bodyPr/>
                    <a:lstStyle/>
                    <a:p>
                      <a:pPr algn="ctr"/>
                      <a:r>
                        <a:rPr lang="en-US"/>
                        <a:t>(4)</a:t>
                      </a:r>
                    </a:p>
                  </a:txBody>
                  <a:tcPr/>
                </a:tc>
                <a:tc>
                  <a:txBody>
                    <a:bodyPr/>
                    <a:lstStyle/>
                    <a:p>
                      <a:pPr lvl="0">
                        <a:buNone/>
                      </a:pPr>
                      <a:r>
                        <a:rPr lang="en-US" sz="1800" b="0" i="0" u="none" strike="noStrike" noProof="0">
                          <a:solidFill>
                            <a:srgbClr val="002663"/>
                          </a:solidFill>
                          <a:latin typeface="Arial"/>
                        </a:rPr>
                        <a:t>POF_bt_str</a:t>
                      </a:r>
                      <a:endParaRPr lang="en-US" err="1"/>
                    </a:p>
                  </a:txBody>
                  <a:tcPr/>
                </a:tc>
                <a:tc>
                  <a:txBody>
                    <a:bodyPr/>
                    <a:lstStyle/>
                    <a:p>
                      <a:r>
                        <a:rPr lang="en-US"/>
                        <a:t>0.074687</a:t>
                      </a:r>
                    </a:p>
                  </a:txBody>
                  <a:tcPr/>
                </a:tc>
                <a:extLst>
                  <a:ext uri="{0D108BD9-81ED-4DB2-BD59-A6C34878D82A}">
                    <a16:rowId xmlns:a16="http://schemas.microsoft.com/office/drawing/2014/main" val="501576015"/>
                  </a:ext>
                </a:extLst>
              </a:tr>
              <a:tr h="373438">
                <a:tc>
                  <a:txBody>
                    <a:bodyPr/>
                    <a:lstStyle/>
                    <a:p>
                      <a:pPr algn="ctr"/>
                      <a:r>
                        <a:rPr lang="en-US"/>
                        <a:t>(5)</a:t>
                      </a:r>
                    </a:p>
                  </a:txBody>
                  <a:tcPr/>
                </a:tc>
                <a:tc>
                  <a:txBody>
                    <a:bodyPr/>
                    <a:lstStyle/>
                    <a:p>
                      <a:pPr lvl="0">
                        <a:buNone/>
                      </a:pPr>
                      <a:r>
                        <a:rPr lang="en-US" sz="1800" b="0" i="0" u="none" strike="noStrike" noProof="0" err="1">
                          <a:solidFill>
                            <a:srgbClr val="002663"/>
                          </a:solidFill>
                          <a:latin typeface="Arial"/>
                        </a:rPr>
                        <a:t>ground_wins</a:t>
                      </a:r>
                      <a:endParaRPr lang="en-US" err="1"/>
                    </a:p>
                  </a:txBody>
                  <a:tcPr/>
                </a:tc>
                <a:tc>
                  <a:txBody>
                    <a:bodyPr/>
                    <a:lstStyle/>
                    <a:p>
                      <a:r>
                        <a:rPr lang="en-US"/>
                        <a:t>0.063138</a:t>
                      </a:r>
                    </a:p>
                  </a:txBody>
                  <a:tcPr/>
                </a:tc>
                <a:extLst>
                  <a:ext uri="{0D108BD9-81ED-4DB2-BD59-A6C34878D82A}">
                    <a16:rowId xmlns:a16="http://schemas.microsoft.com/office/drawing/2014/main" val="3930108785"/>
                  </a:ext>
                </a:extLst>
              </a:tr>
              <a:tr h="373438">
                <a:tc>
                  <a:txBody>
                    <a:bodyPr/>
                    <a:lstStyle/>
                    <a:p>
                      <a:pPr algn="ctr"/>
                      <a:r>
                        <a:rPr lang="en-US"/>
                        <a:t>(6)</a:t>
                      </a:r>
                    </a:p>
                  </a:txBody>
                  <a:tcPr/>
                </a:tc>
                <a:tc>
                  <a:txBody>
                    <a:bodyPr/>
                    <a:lstStyle/>
                    <a:p>
                      <a:pPr lvl="0">
                        <a:buNone/>
                      </a:pPr>
                      <a:r>
                        <a:rPr lang="en-US" sz="1800" b="0" i="0" u="none" strike="noStrike" noProof="0" err="1">
                          <a:latin typeface="Arial"/>
                        </a:rPr>
                        <a:t>past_wins</a:t>
                      </a:r>
                    </a:p>
                  </a:txBody>
                  <a:tcPr/>
                </a:tc>
                <a:tc>
                  <a:txBody>
                    <a:bodyPr/>
                    <a:lstStyle/>
                    <a:p>
                      <a:r>
                        <a:rPr lang="en-US" dirty="0"/>
                        <a:t>0.057408</a:t>
                      </a:r>
                    </a:p>
                  </a:txBody>
                  <a:tcPr/>
                </a:tc>
                <a:extLst>
                  <a:ext uri="{0D108BD9-81ED-4DB2-BD59-A6C34878D82A}">
                    <a16:rowId xmlns:a16="http://schemas.microsoft.com/office/drawing/2014/main" val="3832258584"/>
                  </a:ext>
                </a:extLst>
              </a:tr>
              <a:tr h="373438">
                <a:tc>
                  <a:txBody>
                    <a:bodyPr/>
                    <a:lstStyle/>
                    <a:p>
                      <a:pPr algn="ctr"/>
                      <a:r>
                        <a:rPr lang="en-US"/>
                        <a:t>(7)</a:t>
                      </a:r>
                    </a:p>
                  </a:txBody>
                  <a:tcPr/>
                </a:tc>
                <a:tc>
                  <a:txBody>
                    <a:bodyPr/>
                    <a:lstStyle/>
                    <a:p>
                      <a:pPr lvl="0">
                        <a:buNone/>
                      </a:pPr>
                      <a:r>
                        <a:rPr lang="en-US" sz="1800" b="0" i="0" u="none" strike="noStrike" noProof="0" err="1">
                          <a:solidFill>
                            <a:srgbClr val="002663"/>
                          </a:solidFill>
                          <a:latin typeface="Arial"/>
                        </a:rPr>
                        <a:t>bow_eco</a:t>
                      </a:r>
                      <a:endParaRPr lang="en-US" sz="1800" b="0" i="0" u="none" strike="noStrike" noProof="0" err="1">
                        <a:latin typeface="Arial"/>
                      </a:endParaRPr>
                    </a:p>
                  </a:txBody>
                  <a:tcPr/>
                </a:tc>
                <a:tc>
                  <a:txBody>
                    <a:bodyPr/>
                    <a:lstStyle/>
                    <a:p>
                      <a:r>
                        <a:rPr lang="en-US"/>
                        <a:t>0.049659</a:t>
                      </a:r>
                    </a:p>
                  </a:txBody>
                  <a:tcPr/>
                </a:tc>
                <a:extLst>
                  <a:ext uri="{0D108BD9-81ED-4DB2-BD59-A6C34878D82A}">
                    <a16:rowId xmlns:a16="http://schemas.microsoft.com/office/drawing/2014/main" val="2291507952"/>
                  </a:ext>
                </a:extLst>
              </a:tr>
              <a:tr h="373438">
                <a:tc>
                  <a:txBody>
                    <a:bodyPr/>
                    <a:lstStyle/>
                    <a:p>
                      <a:pPr lvl="0" algn="ctr">
                        <a:buNone/>
                      </a:pPr>
                      <a:r>
                        <a:rPr lang="en-US"/>
                        <a:t>(8)</a:t>
                      </a:r>
                    </a:p>
                  </a:txBody>
                  <a:tcPr/>
                </a:tc>
                <a:tc>
                  <a:txBody>
                    <a:bodyPr/>
                    <a:lstStyle/>
                    <a:p>
                      <a:pPr lvl="0">
                        <a:buNone/>
                      </a:pPr>
                      <a:r>
                        <a:rPr lang="en-US" sz="1800" b="0" i="0" u="none" strike="noStrike" noProof="0" err="1">
                          <a:latin typeface="Arial"/>
                        </a:rPr>
                        <a:t>past_win_amount</a:t>
                      </a:r>
                    </a:p>
                  </a:txBody>
                  <a:tcPr/>
                </a:tc>
                <a:tc>
                  <a:txBody>
                    <a:bodyPr/>
                    <a:lstStyle/>
                    <a:p>
                      <a:pPr lvl="0">
                        <a:buNone/>
                      </a:pPr>
                      <a:r>
                        <a:rPr lang="en-US"/>
                        <a:t>0.043671</a:t>
                      </a:r>
                    </a:p>
                  </a:txBody>
                  <a:tcPr/>
                </a:tc>
                <a:extLst>
                  <a:ext uri="{0D108BD9-81ED-4DB2-BD59-A6C34878D82A}">
                    <a16:rowId xmlns:a16="http://schemas.microsoft.com/office/drawing/2014/main" val="561695413"/>
                  </a:ext>
                </a:extLst>
              </a:tr>
              <a:tr h="373438">
                <a:tc>
                  <a:txBody>
                    <a:bodyPr/>
                    <a:lstStyle/>
                    <a:p>
                      <a:pPr lvl="0" algn="ctr">
                        <a:buNone/>
                      </a:pPr>
                      <a:r>
                        <a:rPr lang="en-US"/>
                        <a:t>(9)</a:t>
                      </a:r>
                    </a:p>
                  </a:txBody>
                  <a:tcPr/>
                </a:tc>
                <a:tc>
                  <a:txBody>
                    <a:bodyPr/>
                    <a:lstStyle/>
                    <a:p>
                      <a:pPr lvl="0">
                        <a:buNone/>
                      </a:pPr>
                      <a:r>
                        <a:rPr lang="en-US" sz="1800" b="0" i="0" u="none" strike="noStrike" noProof="0">
                          <a:latin typeface="Arial"/>
                        </a:rPr>
                        <a:t>POF</a:t>
                      </a:r>
                      <a:endParaRPr lang="en-US" sz="1800" b="0" i="0" u="none" strike="noStrike" noProof="0" err="1">
                        <a:latin typeface="Arial"/>
                      </a:endParaRPr>
                    </a:p>
                  </a:txBody>
                  <a:tcPr/>
                </a:tc>
                <a:tc>
                  <a:txBody>
                    <a:bodyPr/>
                    <a:lstStyle/>
                    <a:p>
                      <a:pPr lvl="0">
                        <a:buNone/>
                      </a:pPr>
                      <a:r>
                        <a:rPr lang="en-US"/>
                        <a:t>0.042691</a:t>
                      </a:r>
                    </a:p>
                  </a:txBody>
                  <a:tcPr/>
                </a:tc>
                <a:extLst>
                  <a:ext uri="{0D108BD9-81ED-4DB2-BD59-A6C34878D82A}">
                    <a16:rowId xmlns:a16="http://schemas.microsoft.com/office/drawing/2014/main" val="1495218559"/>
                  </a:ext>
                </a:extLst>
              </a:tr>
              <a:tr h="373438">
                <a:tc>
                  <a:txBody>
                    <a:bodyPr/>
                    <a:lstStyle/>
                    <a:p>
                      <a:pPr lvl="0" algn="ctr">
                        <a:buNone/>
                      </a:pPr>
                      <a:r>
                        <a:rPr lang="en-US"/>
                        <a:t>(10)</a:t>
                      </a:r>
                    </a:p>
                  </a:txBody>
                  <a:tcPr/>
                </a:tc>
                <a:tc>
                  <a:txBody>
                    <a:bodyPr/>
                    <a:lstStyle/>
                    <a:p>
                      <a:pPr lvl="0">
                        <a:buNone/>
                      </a:pPr>
                      <a:r>
                        <a:rPr lang="en-US" dirty="0" err="1"/>
                        <a:t>Three_wickets</a:t>
                      </a:r>
                      <a:endParaRPr lang="en-US" dirty="0"/>
                    </a:p>
                  </a:txBody>
                  <a:tcPr/>
                </a:tc>
                <a:tc>
                  <a:txBody>
                    <a:bodyPr/>
                    <a:lstStyle/>
                    <a:p>
                      <a:pPr lvl="0">
                        <a:buNone/>
                      </a:pPr>
                      <a:r>
                        <a:rPr lang="en-US" dirty="0"/>
                        <a:t>0.042634</a:t>
                      </a:r>
                    </a:p>
                  </a:txBody>
                  <a:tcPr/>
                </a:tc>
                <a:extLst>
                  <a:ext uri="{0D108BD9-81ED-4DB2-BD59-A6C34878D82A}">
                    <a16:rowId xmlns:a16="http://schemas.microsoft.com/office/drawing/2014/main" val="883087012"/>
                  </a:ext>
                </a:extLst>
              </a:tr>
            </a:tbl>
          </a:graphicData>
        </a:graphic>
      </p:graphicFrame>
    </p:spTree>
    <p:extLst>
      <p:ext uri="{BB962C8B-B14F-4D97-AF65-F5344CB8AC3E}">
        <p14:creationId xmlns:p14="http://schemas.microsoft.com/office/powerpoint/2010/main" val="103763155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7A9D-02CA-C17F-D7BC-7AD3AE6E38B2}"/>
              </a:ext>
            </a:extLst>
          </p:cNvPr>
          <p:cNvSpPr>
            <a:spLocks noGrp="1"/>
          </p:cNvSpPr>
          <p:nvPr>
            <p:ph type="title"/>
          </p:nvPr>
        </p:nvSpPr>
        <p:spPr/>
        <p:txBody>
          <a:bodyPr/>
          <a:lstStyle/>
          <a:p>
            <a:r>
              <a:rPr lang="en-US" b="1" dirty="0">
                <a:solidFill>
                  <a:schemeClr val="tx2">
                    <a:lumMod val="60000"/>
                    <a:lumOff val="40000"/>
                  </a:schemeClr>
                </a:solidFill>
                <a:latin typeface="Guardian Egyp Regular"/>
              </a:rPr>
              <a:t>Top 25 Features Graph in the Final Solution</a:t>
            </a:r>
            <a:endParaRPr lang="en-US" dirty="0">
              <a:solidFill>
                <a:schemeClr val="tx2">
                  <a:lumMod val="60000"/>
                  <a:lumOff val="40000"/>
                </a:schemeClr>
              </a:solidFill>
              <a:latin typeface="Guardian Egyp Regular"/>
            </a:endParaRPr>
          </a:p>
        </p:txBody>
      </p:sp>
      <p:sp>
        <p:nvSpPr>
          <p:cNvPr id="3" name="Slide Number Placeholder 2">
            <a:extLst>
              <a:ext uri="{FF2B5EF4-FFF2-40B4-BE49-F238E27FC236}">
                <a16:creationId xmlns:a16="http://schemas.microsoft.com/office/drawing/2014/main" id="{483200AF-79D9-87B1-A240-B8FFFE170336}"/>
              </a:ext>
            </a:extLst>
          </p:cNvPr>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8</a:t>
            </a:fld>
            <a:endParaRPr lang="en-US">
              <a:solidFill>
                <a:srgbClr val="006AD2"/>
              </a:solidFill>
            </a:endParaRPr>
          </a:p>
        </p:txBody>
      </p:sp>
      <p:sp>
        <p:nvSpPr>
          <p:cNvPr id="4" name="Text Placeholder 3">
            <a:extLst>
              <a:ext uri="{FF2B5EF4-FFF2-40B4-BE49-F238E27FC236}">
                <a16:creationId xmlns:a16="http://schemas.microsoft.com/office/drawing/2014/main" id="{19EF0D45-C3C1-109F-C202-2D4BF23BC7FE}"/>
              </a:ext>
            </a:extLst>
          </p:cNvPr>
          <p:cNvSpPr>
            <a:spLocks noGrp="1"/>
          </p:cNvSpPr>
          <p:nvPr>
            <p:ph type="body" sz="quarter" idx="11"/>
          </p:nvPr>
        </p:nvSpPr>
        <p:spPr>
          <a:xfrm>
            <a:off x="12190883" y="1713586"/>
            <a:ext cx="8786" cy="3316288"/>
          </a:xfrm>
        </p:spPr>
        <p:txBody>
          <a:bodyPr/>
          <a:lstStyle/>
          <a:p>
            <a:pPr marL="342265" indent="-342265"/>
            <a:endParaRPr lang="en-US"/>
          </a:p>
        </p:txBody>
      </p:sp>
      <p:pic>
        <p:nvPicPr>
          <p:cNvPr id="7" name="Picture 6" descr="A graph of different colored bars&#10;&#10;Description automatically generated">
            <a:extLst>
              <a:ext uri="{FF2B5EF4-FFF2-40B4-BE49-F238E27FC236}">
                <a16:creationId xmlns:a16="http://schemas.microsoft.com/office/drawing/2014/main" id="{BFB0C0A9-6D66-E0A7-5B73-46589172DE48}"/>
              </a:ext>
            </a:extLst>
          </p:cNvPr>
          <p:cNvPicPr>
            <a:picLocks noChangeAspect="1"/>
          </p:cNvPicPr>
          <p:nvPr/>
        </p:nvPicPr>
        <p:blipFill>
          <a:blip r:embed="rId2"/>
          <a:stretch>
            <a:fillRect/>
          </a:stretch>
        </p:blipFill>
        <p:spPr>
          <a:xfrm>
            <a:off x="5978866" y="1529639"/>
            <a:ext cx="6218208" cy="3690892"/>
          </a:xfrm>
          <a:prstGeom prst="rect">
            <a:avLst/>
          </a:prstGeom>
        </p:spPr>
      </p:pic>
      <p:sp>
        <p:nvSpPr>
          <p:cNvPr id="8" name="TextBox 7">
            <a:extLst>
              <a:ext uri="{FF2B5EF4-FFF2-40B4-BE49-F238E27FC236}">
                <a16:creationId xmlns:a16="http://schemas.microsoft.com/office/drawing/2014/main" id="{E79E68F6-49B4-CED0-89B3-A869E37A57CA}"/>
              </a:ext>
            </a:extLst>
          </p:cNvPr>
          <p:cNvSpPr txBox="1"/>
          <p:nvPr/>
        </p:nvSpPr>
        <p:spPr>
          <a:xfrm>
            <a:off x="6976783" y="5520018"/>
            <a:ext cx="5053642"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800" b="1">
                <a:solidFill>
                  <a:schemeClr val="accent5">
                    <a:lumMod val="10000"/>
                  </a:schemeClr>
                </a:solidFill>
                <a:latin typeface="Arial"/>
              </a:rPr>
              <a:t>Importance by SHAP</a:t>
            </a:r>
            <a:r>
              <a:rPr lang="en-US" sz="2800" b="1">
                <a:solidFill>
                  <a:schemeClr val="accent5">
                    <a:lumMod val="10000"/>
                  </a:schemeClr>
                </a:solidFill>
                <a:latin typeface="Arial"/>
                <a:cs typeface="Arial"/>
              </a:rPr>
              <a:t>​</a:t>
            </a:r>
            <a:endParaRPr lang="en-US" sz="2800">
              <a:solidFill>
                <a:schemeClr val="accent5">
                  <a:lumMod val="10000"/>
                </a:schemeClr>
              </a:solidFill>
              <a:cs typeface="Arial"/>
            </a:endParaRPr>
          </a:p>
        </p:txBody>
      </p:sp>
      <p:pic>
        <p:nvPicPr>
          <p:cNvPr id="5" name="Picture 4">
            <a:extLst>
              <a:ext uri="{FF2B5EF4-FFF2-40B4-BE49-F238E27FC236}">
                <a16:creationId xmlns:a16="http://schemas.microsoft.com/office/drawing/2014/main" id="{19397FE0-CF4B-0D22-7D9F-5006B73C6D00}"/>
              </a:ext>
            </a:extLst>
          </p:cNvPr>
          <p:cNvPicPr>
            <a:picLocks noChangeAspect="1"/>
          </p:cNvPicPr>
          <p:nvPr/>
        </p:nvPicPr>
        <p:blipFill>
          <a:blip r:embed="rId3"/>
          <a:stretch>
            <a:fillRect/>
          </a:stretch>
        </p:blipFill>
        <p:spPr>
          <a:xfrm>
            <a:off x="-4762" y="1534365"/>
            <a:ext cx="5993467" cy="3677212"/>
          </a:xfrm>
          <a:prstGeom prst="rect">
            <a:avLst/>
          </a:prstGeom>
        </p:spPr>
      </p:pic>
      <p:sp>
        <p:nvSpPr>
          <p:cNvPr id="6" name="TextBox 5">
            <a:extLst>
              <a:ext uri="{FF2B5EF4-FFF2-40B4-BE49-F238E27FC236}">
                <a16:creationId xmlns:a16="http://schemas.microsoft.com/office/drawing/2014/main" id="{97C09A06-6592-5E7C-8EB6-8F823EC84825}"/>
              </a:ext>
            </a:extLst>
          </p:cNvPr>
          <p:cNvSpPr txBox="1"/>
          <p:nvPr/>
        </p:nvSpPr>
        <p:spPr>
          <a:xfrm>
            <a:off x="925606" y="5520018"/>
            <a:ext cx="5053642"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800" b="1">
                <a:solidFill>
                  <a:schemeClr val="accent5">
                    <a:lumMod val="10000"/>
                  </a:schemeClr>
                </a:solidFill>
                <a:latin typeface="Arial"/>
              </a:rPr>
              <a:t>Importance by LGBM</a:t>
            </a:r>
            <a:endParaRPr lang="en-US" sz="2800" b="1">
              <a:solidFill>
                <a:schemeClr val="accent5">
                  <a:lumMod val="10000"/>
                </a:schemeClr>
              </a:solidFill>
              <a:cs typeface="Arial"/>
            </a:endParaRPr>
          </a:p>
        </p:txBody>
      </p:sp>
    </p:spTree>
    <p:extLst>
      <p:ext uri="{BB962C8B-B14F-4D97-AF65-F5344CB8AC3E}">
        <p14:creationId xmlns:p14="http://schemas.microsoft.com/office/powerpoint/2010/main" val="293412019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7C537A2-0683-6D1B-649F-AD40AAEB9437}"/>
              </a:ext>
            </a:extLst>
          </p:cNvPr>
          <p:cNvSpPr/>
          <p:nvPr/>
        </p:nvSpPr>
        <p:spPr>
          <a:xfrm>
            <a:off x="278167" y="891577"/>
            <a:ext cx="11606175" cy="51829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latin typeface="BentonSans Regular" panose="02000503000000020004" pitchFamily="2" charset="0"/>
              </a:rPr>
              <a:t>Detailed overview of the Sampling Technique</a:t>
            </a:r>
          </a:p>
        </p:txBody>
      </p:sp>
      <p:sp>
        <p:nvSpPr>
          <p:cNvPr id="24" name="Title 1">
            <a:extLst>
              <a:ext uri="{FF2B5EF4-FFF2-40B4-BE49-F238E27FC236}">
                <a16:creationId xmlns:a16="http://schemas.microsoft.com/office/drawing/2014/main" id="{3B0EF1EF-B355-03E5-533B-5D038387A66E}"/>
              </a:ext>
            </a:extLst>
          </p:cNvPr>
          <p:cNvSpPr>
            <a:spLocks noGrp="1"/>
          </p:cNvSpPr>
          <p:nvPr>
            <p:ph type="title"/>
          </p:nvPr>
        </p:nvSpPr>
        <p:spPr>
          <a:xfrm>
            <a:off x="394907" y="262162"/>
            <a:ext cx="10972800" cy="996795"/>
          </a:xfrm>
        </p:spPr>
        <p:txBody>
          <a:bodyPr/>
          <a:lstStyle/>
          <a:p>
            <a:r>
              <a:rPr lang="en-US" dirty="0"/>
              <a:t>Sampling Technique Used </a:t>
            </a:r>
          </a:p>
        </p:txBody>
      </p:sp>
      <p:sp>
        <p:nvSpPr>
          <p:cNvPr id="2" name="TextBox 1">
            <a:extLst>
              <a:ext uri="{FF2B5EF4-FFF2-40B4-BE49-F238E27FC236}">
                <a16:creationId xmlns:a16="http://schemas.microsoft.com/office/drawing/2014/main" id="{BFA95AEE-FB8C-6709-F333-005FD891F398}"/>
              </a:ext>
            </a:extLst>
          </p:cNvPr>
          <p:cNvSpPr txBox="1"/>
          <p:nvPr/>
        </p:nvSpPr>
        <p:spPr>
          <a:xfrm>
            <a:off x="306921" y="1722123"/>
            <a:ext cx="11647168" cy="4657109"/>
          </a:xfrm>
          <a:prstGeom prst="rect">
            <a:avLst/>
          </a:prstGeom>
          <a:noFill/>
        </p:spPr>
        <p:txBody>
          <a:bodyPr wrap="square" lIns="91440" tIns="45720" rIns="91440" bIns="45720" anchor="t">
            <a:spAutoFit/>
          </a:bodyPr>
          <a:lstStyle/>
          <a:p>
            <a:pPr>
              <a:lnSpc>
                <a:spcPct val="110000"/>
              </a:lnSpc>
              <a:spcAft>
                <a:spcPts val="400"/>
              </a:spcAft>
            </a:pPr>
            <a:endParaRPr lang="en-US" sz="1500" dirty="0">
              <a:latin typeface="BentonSans Regular" panose="02000503000000020004" pitchFamily="2" charset="0"/>
            </a:endParaRPr>
          </a:p>
          <a:p>
            <a:pPr marL="285750" indent="-285750">
              <a:lnSpc>
                <a:spcPct val="110000"/>
              </a:lnSpc>
              <a:spcAft>
                <a:spcPts val="400"/>
              </a:spcAft>
              <a:buFont typeface="Wingdings" panose="05000000000000000000" pitchFamily="2" charset="2"/>
              <a:buChar char="ü"/>
            </a:pPr>
            <a:r>
              <a:rPr lang="en-US" sz="1500" dirty="0">
                <a:latin typeface="BentonSans Regular" panose="02000503000000020004" pitchFamily="2" charset="0"/>
              </a:rPr>
              <a:t>Mention about why this sampling technique was used</a:t>
            </a:r>
          </a:p>
          <a:p>
            <a:pPr>
              <a:lnSpc>
                <a:spcPct val="110000"/>
              </a:lnSpc>
              <a:spcAft>
                <a:spcPts val="400"/>
              </a:spcAft>
            </a:pPr>
            <a:r>
              <a:rPr lang="en-US" sz="2000" dirty="0">
                <a:latin typeface="Arial"/>
                <a:cs typeface="Arial"/>
              </a:rPr>
              <a:t>Stratified</a:t>
            </a:r>
            <a:r>
              <a:rPr lang="en-US" sz="2000" dirty="0">
                <a:ea typeface="+mn-lt"/>
                <a:cs typeface="+mn-lt"/>
              </a:rPr>
              <a:t> sampling is used for training in classification machine learning problems to ensure that each class is adequately represented in both the training and test datasets. This is particularly important for imbalanced datasets, where some classes are much less frequent than others. By maintaining the class distribution, stratified sampling improves model performance by helping the model learn the underlying patterns of each class more effectively. It also reduces variance in performance estimates and ensures a fair evaluation of the model, leading to more robust and reliable results.</a:t>
            </a:r>
          </a:p>
          <a:p>
            <a:pPr marL="285750" indent="-285750">
              <a:lnSpc>
                <a:spcPct val="110000"/>
              </a:lnSpc>
              <a:spcAft>
                <a:spcPts val="400"/>
              </a:spcAft>
              <a:buFont typeface="Wingdings" panose="05000000000000000000" pitchFamily="2" charset="2"/>
              <a:buChar char="ü"/>
            </a:pPr>
            <a:endParaRPr lang="en-US" sz="1500" dirty="0">
              <a:latin typeface="BentonSans Regular"/>
            </a:endParaRPr>
          </a:p>
          <a:p>
            <a:pPr marL="285750" indent="-285750">
              <a:lnSpc>
                <a:spcPct val="110000"/>
              </a:lnSpc>
              <a:spcAft>
                <a:spcPts val="400"/>
              </a:spcAft>
              <a:buFont typeface="Wingdings" panose="05000000000000000000" pitchFamily="2" charset="2"/>
              <a:buChar char="ü"/>
            </a:pPr>
            <a:endParaRPr lang="en-US" sz="1500" dirty="0">
              <a:latin typeface="BentonSans Regular"/>
            </a:endParaRPr>
          </a:p>
          <a:p>
            <a:pPr marL="285750" indent="-285750">
              <a:lnSpc>
                <a:spcPct val="110000"/>
              </a:lnSpc>
              <a:spcAft>
                <a:spcPts val="400"/>
              </a:spcAft>
              <a:buFont typeface="Wingdings" panose="05000000000000000000" pitchFamily="2" charset="2"/>
              <a:buChar char="ü"/>
            </a:pPr>
            <a:endParaRPr lang="en-US" sz="1500" dirty="0">
              <a:latin typeface="BentonSans Regular"/>
            </a:endParaRPr>
          </a:p>
          <a:p>
            <a:pPr marL="285750" indent="-285750">
              <a:lnSpc>
                <a:spcPct val="110000"/>
              </a:lnSpc>
              <a:spcAft>
                <a:spcPts val="400"/>
              </a:spcAft>
              <a:buFont typeface="Wingdings" panose="05000000000000000000" pitchFamily="2" charset="2"/>
              <a:buChar char="ü"/>
            </a:pPr>
            <a:r>
              <a:rPr lang="en-US" sz="1500" dirty="0">
                <a:latin typeface="BentonSans Regular" panose="02000503000000020004" pitchFamily="2" charset="0"/>
              </a:rPr>
              <a:t>Share some numbers on change in count of rows, event rate etc..</a:t>
            </a:r>
          </a:p>
          <a:p>
            <a:pPr>
              <a:lnSpc>
                <a:spcPct val="110000"/>
              </a:lnSpc>
              <a:spcAft>
                <a:spcPts val="400"/>
              </a:spcAft>
            </a:pPr>
            <a:r>
              <a:rPr lang="en-US" sz="2000" dirty="0"/>
              <a:t>The dataset which was given to us was equally balanced, i.e. there was no need to perform any task related to the balancing of the dataset. Hence there was no change in count of rows.</a:t>
            </a:r>
          </a:p>
        </p:txBody>
      </p:sp>
    </p:spTree>
    <p:extLst>
      <p:ext uri="{BB962C8B-B14F-4D97-AF65-F5344CB8AC3E}">
        <p14:creationId xmlns:p14="http://schemas.microsoft.com/office/powerpoint/2010/main" val="1051247282"/>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extLst>
    <a:ext uri="{05A4C25C-085E-4340-85A3-A5531E510DB2}">
      <thm15:themeFamily xmlns:thm15="http://schemas.microsoft.com/office/thememl/2012/main" name="Update_Di_Jun_2021  -  Read-Only" id="{6BA58252-B421-EC42-83C7-B6F6620D96AB}" vid="{D11A25EE-4972-BC4B-817A-30C6DBE8D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1CE6C150F0BA41A2065CDF989575A7" ma:contentTypeVersion="8" ma:contentTypeDescription="Create a new document." ma:contentTypeScope="" ma:versionID="5810078d80b9c988b292d588e7191ee5">
  <xsd:schema xmlns:xsd="http://www.w3.org/2001/XMLSchema" xmlns:xs="http://www.w3.org/2001/XMLSchema" xmlns:p="http://schemas.microsoft.com/office/2006/metadata/properties" xmlns:ns3="fd7fbeff-46e2-4ad2-ad4b-d1929c6763c1" xmlns:ns4="5bf55281-6736-4dcc-8e6a-b2c69f0e2893" targetNamespace="http://schemas.microsoft.com/office/2006/metadata/properties" ma:root="true" ma:fieldsID="8ac9328f6e9571a0cc68eb26f101a848" ns3:_="" ns4:_="">
    <xsd:import namespace="fd7fbeff-46e2-4ad2-ad4b-d1929c6763c1"/>
    <xsd:import namespace="5bf55281-6736-4dcc-8e6a-b2c69f0e289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7fbeff-46e2-4ad2-ad4b-d1929c6763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f55281-6736-4dcc-8e6a-b2c69f0e289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bf55281-6736-4dcc-8e6a-b2c69f0e289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B6AB6-9E20-43E0-8246-3FC9E4903DC1}">
  <ds:schemaRefs>
    <ds:schemaRef ds:uri="5bf55281-6736-4dcc-8e6a-b2c69f0e2893"/>
    <ds:schemaRef ds:uri="fd7fbeff-46e2-4ad2-ad4b-d1929c6763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4EBEFE50-0DC6-491D-A256-7E1D402C9DC1}">
  <ds:schemaRefs>
    <ds:schemaRef ds:uri="5bf55281-6736-4dcc-8e6a-b2c69f0e2893"/>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3.xml><?xml version="1.0" encoding="utf-8"?>
<ds:datastoreItem xmlns:ds="http://schemas.openxmlformats.org/officeDocument/2006/customXml" ds:itemID="{3E55A337-869B-4B3D-8888-37A6CFFCAC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TotalTime>
  <Words>2025</Words>
  <Application>Microsoft Office PowerPoint</Application>
  <PresentationFormat>Widescreen</PresentationFormat>
  <Paragraphs>288</Paragraphs>
  <Slides>10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Unicode MS</vt:lpstr>
      <vt:lpstr>BentonSans Bold</vt:lpstr>
      <vt:lpstr>BentonSans Light</vt:lpstr>
      <vt:lpstr>BentonSans Regular</vt:lpstr>
      <vt:lpstr>Calibri</vt:lpstr>
      <vt:lpstr>Guardian Egyp Regular</vt:lpstr>
      <vt:lpstr>Helvetica Neue</vt:lpstr>
      <vt:lpstr>Times New Roman</vt:lpstr>
      <vt:lpstr>Wingdings</vt:lpstr>
      <vt:lpstr>Enterprise CorpID version 2</vt:lpstr>
      <vt:lpstr>The American Express Campus Challenge 2024</vt:lpstr>
      <vt:lpstr>PowerPoint Presentation</vt:lpstr>
      <vt:lpstr>PowerPoint Presentation</vt:lpstr>
      <vt:lpstr>Model Technique/Algorithm Details</vt:lpstr>
      <vt:lpstr>Real World Examples:  Optiver Trading at the Close: To predict prices of 200 Nasdaq stocks for the “Trading at the Close”. Piramal Finance Hackathon: Predicted Rate of Interest for the loan based on the past credit history of the person. Finance: Predicted the Risk factor of UPI transactions based on historical data’s such as Transaction amount ,VPA , IP address etc.  Academic Literatures:  Original Paper by Microsoft: "LightGBM: A Highly Efficient Gradient Boosting Decision Tree" - This paper introduces LightGBM and demonstrates its advantages over other gradient boosting implementations. Markov Chain Model for American Football: https://sciendo.com/pdf/10.1515/ijcss-2017-0014   -</vt:lpstr>
      <vt:lpstr>Feature Engineering &amp; Selection </vt:lpstr>
      <vt:lpstr>Top 10 Features in the Final Solution</vt:lpstr>
      <vt:lpstr>Top 25 Features Graph in the Final Solution</vt:lpstr>
      <vt:lpstr>Sampling Technique Used </vt:lpstr>
      <vt:lpstr>More Potential to Improve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Me Recommender! Team RAD</dc:title>
  <dc:creator>Deepak .</dc:creator>
  <cp:lastModifiedBy>Pranjay Sidhwani</cp:lastModifiedBy>
  <cp:revision>24</cp:revision>
  <dcterms:created xsi:type="dcterms:W3CDTF">2023-06-30T04:58:55Z</dcterms:created>
  <dcterms:modified xsi:type="dcterms:W3CDTF">2024-08-05T09:07:07Z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Arun S</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ContentTypeId">
    <vt:lpwstr>0x010100171CE6C150F0BA41A2065CDF989575A7</vt:lpwstr>
  </property>
</Properties>
</file>