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95" r:id="rId6"/>
    <p:sldId id="259" r:id="rId7"/>
    <p:sldId id="296" r:id="rId8"/>
    <p:sldId id="271" r:id="rId9"/>
    <p:sldId id="261" r:id="rId10"/>
    <p:sldId id="267" r:id="rId11"/>
    <p:sldId id="285" r:id="rId12"/>
    <p:sldId id="286" r:id="rId13"/>
    <p:sldId id="287" r:id="rId14"/>
    <p:sldId id="288" r:id="rId15"/>
    <p:sldId id="289" r:id="rId16"/>
    <p:sldId id="290" r:id="rId17"/>
    <p:sldId id="297" r:id="rId18"/>
    <p:sldId id="298" r:id="rId19"/>
    <p:sldId id="299" r:id="rId20"/>
    <p:sldId id="291" r:id="rId21"/>
    <p:sldId id="293" r:id="rId22"/>
    <p:sldId id="294" r:id="rId23"/>
    <p:sldId id="264" r:id="rId24"/>
    <p:sldId id="26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97EDD9-9297-8876-C0C9-E1FD11622063}" v="134" dt="2025-03-20T07:30:56.541"/>
    <p1510:client id="{CF7AE2BF-A5B2-1C02-B4C2-935D4DC7286C}" v="28" dt="2025-03-20T04:04:42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3AE7A-6B03-4C1D-A7BE-DF5B0A9732C5}" type="doc">
      <dgm:prSet loTypeId="urn:microsoft.com/office/officeart/2018/2/layout/IconVerticalSolidList" loCatId="icon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2BC19-292A-4EC8-AAAA-E8638E246FF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Code Search is critical in navigating large and complex codebases</a:t>
          </a:r>
          <a:endParaRPr lang="en-US" sz="1600" dirty="0"/>
        </a:p>
      </dgm:t>
    </dgm:pt>
    <dgm:pt modelId="{1D7BDABB-A42F-4306-9974-9AECC6987CB4}" type="parTrans" cxnId="{1BAE57F2-BB06-4EB3-B6E1-70508A10D78B}">
      <dgm:prSet/>
      <dgm:spPr/>
      <dgm:t>
        <a:bodyPr/>
        <a:lstStyle/>
        <a:p>
          <a:endParaRPr lang="en-US"/>
        </a:p>
      </dgm:t>
    </dgm:pt>
    <dgm:pt modelId="{F62F3CCE-8548-4FDD-BAF3-4B8AB94C0E83}" type="sibTrans" cxnId="{1BAE57F2-BB06-4EB3-B6E1-70508A10D78B}">
      <dgm:prSet/>
      <dgm:spPr/>
      <dgm:t>
        <a:bodyPr/>
        <a:lstStyle/>
        <a:p>
          <a:endParaRPr lang="en-US"/>
        </a:p>
      </dgm:t>
    </dgm:pt>
    <dgm:pt modelId="{1F4764DF-66A7-47AF-AC82-21831CC4ED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Newcomers struggle to translate intent into effective documentation search</a:t>
          </a:r>
          <a:endParaRPr lang="en-US" sz="1600" dirty="0"/>
        </a:p>
      </dgm:t>
    </dgm:pt>
    <dgm:pt modelId="{1210513C-B5CE-4A17-AE69-43F364D76464}" type="parTrans" cxnId="{539DF43C-09E9-408C-8C82-CE436DA29067}">
      <dgm:prSet/>
      <dgm:spPr/>
      <dgm:t>
        <a:bodyPr/>
        <a:lstStyle/>
        <a:p>
          <a:endParaRPr lang="en-US"/>
        </a:p>
      </dgm:t>
    </dgm:pt>
    <dgm:pt modelId="{EDC6B34C-5F92-43CA-9CED-70A1C157C1DD}" type="sibTrans" cxnId="{539DF43C-09E9-408C-8C82-CE436DA29067}">
      <dgm:prSet/>
      <dgm:spPr/>
      <dgm:t>
        <a:bodyPr/>
        <a:lstStyle/>
        <a:p>
          <a:endParaRPr lang="en-US"/>
        </a:p>
      </dgm:t>
    </dgm:pt>
    <dgm:pt modelId="{FC7E4184-2DE7-44A3-A354-E8149B3A1C2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/>
            <a:t>There is a growing need for context-aware, semantic code retrieval systems</a:t>
          </a:r>
          <a:endParaRPr lang="en-US" sz="1600" dirty="0"/>
        </a:p>
      </dgm:t>
    </dgm:pt>
    <dgm:pt modelId="{CD2847D6-0165-45EA-9BC8-686AC1099325}" type="parTrans" cxnId="{99B35ADC-3364-4A19-ABE1-5EDEE0C2A369}">
      <dgm:prSet/>
      <dgm:spPr/>
      <dgm:t>
        <a:bodyPr/>
        <a:lstStyle/>
        <a:p>
          <a:endParaRPr lang="en-US"/>
        </a:p>
      </dgm:t>
    </dgm:pt>
    <dgm:pt modelId="{65EECD42-DF9D-4ADD-BB93-572895F1D0A4}" type="sibTrans" cxnId="{99B35ADC-3364-4A19-ABE1-5EDEE0C2A369}">
      <dgm:prSet/>
      <dgm:spPr/>
      <dgm:t>
        <a:bodyPr/>
        <a:lstStyle/>
        <a:p>
          <a:endParaRPr lang="en-US"/>
        </a:p>
      </dgm:t>
    </dgm:pt>
    <dgm:pt modelId="{286BB4A4-E0F3-47E2-8058-387945B16272}" type="pres">
      <dgm:prSet presAssocID="{B853AE7A-6B03-4C1D-A7BE-DF5B0A9732C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3A82D69-47FB-4E50-BD75-52DD1BF81B96}" type="pres">
      <dgm:prSet presAssocID="{9AE2BC19-292A-4EC8-AAAA-E8638E246FFA}" presName="compNode" presStyleCnt="0"/>
      <dgm:spPr/>
    </dgm:pt>
    <dgm:pt modelId="{3021C46B-E391-4B80-A450-C469405E0739}" type="pres">
      <dgm:prSet presAssocID="{9AE2BC19-292A-4EC8-AAAA-E8638E246FFA}" presName="bgRect" presStyleLbl="bgShp" presStyleIdx="0" presStyleCnt="3"/>
      <dgm:spPr/>
    </dgm:pt>
    <dgm:pt modelId="{B869F728-BF59-4E45-8285-1BE27C350359}" type="pres">
      <dgm:prSet presAssocID="{9AE2BC19-292A-4EC8-AAAA-E8638E246FFA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030F915-3292-4A9E-8280-36801C10CBC1}" type="pres">
      <dgm:prSet presAssocID="{9AE2BC19-292A-4EC8-AAAA-E8638E246FFA}" presName="spaceRect" presStyleCnt="0"/>
      <dgm:spPr/>
    </dgm:pt>
    <dgm:pt modelId="{20DCD26D-0475-4394-8611-F06F28039D3F}" type="pres">
      <dgm:prSet presAssocID="{9AE2BC19-292A-4EC8-AAAA-E8638E246FFA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B3122C3-E497-4EC7-81CF-9122325E336F}" type="pres">
      <dgm:prSet presAssocID="{F62F3CCE-8548-4FDD-BAF3-4B8AB94C0E83}" presName="sibTrans" presStyleCnt="0"/>
      <dgm:spPr/>
    </dgm:pt>
    <dgm:pt modelId="{4579BEE3-0878-44B4-8895-BEE38BB7CADA}" type="pres">
      <dgm:prSet presAssocID="{1F4764DF-66A7-47AF-AC82-21831CC4ED4A}" presName="compNode" presStyleCnt="0"/>
      <dgm:spPr/>
    </dgm:pt>
    <dgm:pt modelId="{CE173139-AC3D-462B-B782-0972C922F525}" type="pres">
      <dgm:prSet presAssocID="{1F4764DF-66A7-47AF-AC82-21831CC4ED4A}" presName="bgRect" presStyleLbl="bgShp" presStyleIdx="1" presStyleCnt="3"/>
      <dgm:spPr/>
    </dgm:pt>
    <dgm:pt modelId="{DE81B35E-D0D4-4B96-841A-34AB773DFD25}" type="pres">
      <dgm:prSet presAssocID="{1F4764DF-66A7-47AF-AC82-21831CC4ED4A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E7A37F-FC98-45A9-BD74-18CF2DF3F7D0}" type="pres">
      <dgm:prSet presAssocID="{1F4764DF-66A7-47AF-AC82-21831CC4ED4A}" presName="spaceRect" presStyleCnt="0"/>
      <dgm:spPr/>
    </dgm:pt>
    <dgm:pt modelId="{5FE9DC88-E229-47A2-9CF8-1F6CCCCFCF55}" type="pres">
      <dgm:prSet presAssocID="{1F4764DF-66A7-47AF-AC82-21831CC4ED4A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95E7501-EF23-463F-8B41-776663A3FD5B}" type="pres">
      <dgm:prSet presAssocID="{EDC6B34C-5F92-43CA-9CED-70A1C157C1DD}" presName="sibTrans" presStyleCnt="0"/>
      <dgm:spPr/>
    </dgm:pt>
    <dgm:pt modelId="{945A91F1-6F9C-4423-83F4-45B3DEDE628F}" type="pres">
      <dgm:prSet presAssocID="{FC7E4184-2DE7-44A3-A354-E8149B3A1C2B}" presName="compNode" presStyleCnt="0"/>
      <dgm:spPr/>
    </dgm:pt>
    <dgm:pt modelId="{414D2928-9110-44CB-9FF3-5A333606D9CC}" type="pres">
      <dgm:prSet presAssocID="{FC7E4184-2DE7-44A3-A354-E8149B3A1C2B}" presName="bgRect" presStyleLbl="bgShp" presStyleIdx="2" presStyleCnt="3"/>
      <dgm:spPr/>
    </dgm:pt>
    <dgm:pt modelId="{63F7E53B-6EBA-4705-8110-54163AE4D3D3}" type="pres">
      <dgm:prSet presAssocID="{FC7E4184-2DE7-44A3-A354-E8149B3A1C2B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4B64F92-E17E-4153-9E8E-A06477BDDFA6}" type="pres">
      <dgm:prSet presAssocID="{FC7E4184-2DE7-44A3-A354-E8149B3A1C2B}" presName="spaceRect" presStyleCnt="0"/>
      <dgm:spPr/>
    </dgm:pt>
    <dgm:pt modelId="{ACF8E39B-B3C6-4612-B56A-83A2C264ED0E}" type="pres">
      <dgm:prSet presAssocID="{FC7E4184-2DE7-44A3-A354-E8149B3A1C2B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539DF43C-09E9-408C-8C82-CE436DA29067}" srcId="{B853AE7A-6B03-4C1D-A7BE-DF5B0A9732C5}" destId="{1F4764DF-66A7-47AF-AC82-21831CC4ED4A}" srcOrd="1" destOrd="0" parTransId="{1210513C-B5CE-4A17-AE69-43F364D76464}" sibTransId="{EDC6B34C-5F92-43CA-9CED-70A1C157C1DD}"/>
    <dgm:cxn modelId="{822903D7-EAB1-4ADF-A65A-050F4139762F}" type="presOf" srcId="{1F4764DF-66A7-47AF-AC82-21831CC4ED4A}" destId="{5FE9DC88-E229-47A2-9CF8-1F6CCCCFCF55}" srcOrd="0" destOrd="0" presId="urn:microsoft.com/office/officeart/2018/2/layout/IconVerticalSolidList"/>
    <dgm:cxn modelId="{43429EC3-4237-4A5A-8AA5-132C30C50724}" type="presOf" srcId="{FC7E4184-2DE7-44A3-A354-E8149B3A1C2B}" destId="{ACF8E39B-B3C6-4612-B56A-83A2C264ED0E}" srcOrd="0" destOrd="0" presId="urn:microsoft.com/office/officeart/2018/2/layout/IconVerticalSolidList"/>
    <dgm:cxn modelId="{6C0510C7-76D3-4252-AE93-BFF71D4CEC28}" type="presOf" srcId="{9AE2BC19-292A-4EC8-AAAA-E8638E246FFA}" destId="{20DCD26D-0475-4394-8611-F06F28039D3F}" srcOrd="0" destOrd="0" presId="urn:microsoft.com/office/officeart/2018/2/layout/IconVerticalSolidList"/>
    <dgm:cxn modelId="{1BAE57F2-BB06-4EB3-B6E1-70508A10D78B}" srcId="{B853AE7A-6B03-4C1D-A7BE-DF5B0A9732C5}" destId="{9AE2BC19-292A-4EC8-AAAA-E8638E246FFA}" srcOrd="0" destOrd="0" parTransId="{1D7BDABB-A42F-4306-9974-9AECC6987CB4}" sibTransId="{F62F3CCE-8548-4FDD-BAF3-4B8AB94C0E83}"/>
    <dgm:cxn modelId="{C4BFE9A8-52AD-4FD1-A92C-EE2C8895A82E}" type="presOf" srcId="{B853AE7A-6B03-4C1D-A7BE-DF5B0A9732C5}" destId="{286BB4A4-E0F3-47E2-8058-387945B16272}" srcOrd="0" destOrd="0" presId="urn:microsoft.com/office/officeart/2018/2/layout/IconVerticalSolidList"/>
    <dgm:cxn modelId="{99B35ADC-3364-4A19-ABE1-5EDEE0C2A369}" srcId="{B853AE7A-6B03-4C1D-A7BE-DF5B0A9732C5}" destId="{FC7E4184-2DE7-44A3-A354-E8149B3A1C2B}" srcOrd="2" destOrd="0" parTransId="{CD2847D6-0165-45EA-9BC8-686AC1099325}" sibTransId="{65EECD42-DF9D-4ADD-BB93-572895F1D0A4}"/>
    <dgm:cxn modelId="{3DA7C3D9-3FE6-4477-ACAD-E1AFF819A45C}" type="presParOf" srcId="{286BB4A4-E0F3-47E2-8058-387945B16272}" destId="{63A82D69-47FB-4E50-BD75-52DD1BF81B96}" srcOrd="0" destOrd="0" presId="urn:microsoft.com/office/officeart/2018/2/layout/IconVerticalSolidList"/>
    <dgm:cxn modelId="{A466AB4D-6207-4EA2-815E-E85337E5D2C3}" type="presParOf" srcId="{63A82D69-47FB-4E50-BD75-52DD1BF81B96}" destId="{3021C46B-E391-4B80-A450-C469405E0739}" srcOrd="0" destOrd="0" presId="urn:microsoft.com/office/officeart/2018/2/layout/IconVerticalSolidList"/>
    <dgm:cxn modelId="{1E5411F8-4E33-46A3-9C6D-FAB1FDC52A1C}" type="presParOf" srcId="{63A82D69-47FB-4E50-BD75-52DD1BF81B96}" destId="{B869F728-BF59-4E45-8285-1BE27C350359}" srcOrd="1" destOrd="0" presId="urn:microsoft.com/office/officeart/2018/2/layout/IconVerticalSolidList"/>
    <dgm:cxn modelId="{92F7A2C4-341B-4EC9-BE50-10282E98BBF5}" type="presParOf" srcId="{63A82D69-47FB-4E50-BD75-52DD1BF81B96}" destId="{5030F915-3292-4A9E-8280-36801C10CBC1}" srcOrd="2" destOrd="0" presId="urn:microsoft.com/office/officeart/2018/2/layout/IconVerticalSolidList"/>
    <dgm:cxn modelId="{B7F2D9E8-45B6-4FE9-A9E4-2E55D23D0FD2}" type="presParOf" srcId="{63A82D69-47FB-4E50-BD75-52DD1BF81B96}" destId="{20DCD26D-0475-4394-8611-F06F28039D3F}" srcOrd="3" destOrd="0" presId="urn:microsoft.com/office/officeart/2018/2/layout/IconVerticalSolidList"/>
    <dgm:cxn modelId="{55C41508-FA12-42F5-896E-45E35DD50F92}" type="presParOf" srcId="{286BB4A4-E0F3-47E2-8058-387945B16272}" destId="{2B3122C3-E497-4EC7-81CF-9122325E336F}" srcOrd="1" destOrd="0" presId="urn:microsoft.com/office/officeart/2018/2/layout/IconVerticalSolidList"/>
    <dgm:cxn modelId="{A48D20EE-79B7-4746-AC6D-D7E4EAA3DC26}" type="presParOf" srcId="{286BB4A4-E0F3-47E2-8058-387945B16272}" destId="{4579BEE3-0878-44B4-8895-BEE38BB7CADA}" srcOrd="2" destOrd="0" presId="urn:microsoft.com/office/officeart/2018/2/layout/IconVerticalSolidList"/>
    <dgm:cxn modelId="{1CB47545-93E1-4750-8A34-4E7DD8165DE0}" type="presParOf" srcId="{4579BEE3-0878-44B4-8895-BEE38BB7CADA}" destId="{CE173139-AC3D-462B-B782-0972C922F525}" srcOrd="0" destOrd="0" presId="urn:microsoft.com/office/officeart/2018/2/layout/IconVerticalSolidList"/>
    <dgm:cxn modelId="{C4B484D4-B175-49BB-803D-12063116E1B0}" type="presParOf" srcId="{4579BEE3-0878-44B4-8895-BEE38BB7CADA}" destId="{DE81B35E-D0D4-4B96-841A-34AB773DFD25}" srcOrd="1" destOrd="0" presId="urn:microsoft.com/office/officeart/2018/2/layout/IconVerticalSolidList"/>
    <dgm:cxn modelId="{7FD84DC5-2AB9-416D-8517-91A83BFF80F0}" type="presParOf" srcId="{4579BEE3-0878-44B4-8895-BEE38BB7CADA}" destId="{0AE7A37F-FC98-45A9-BD74-18CF2DF3F7D0}" srcOrd="2" destOrd="0" presId="urn:microsoft.com/office/officeart/2018/2/layout/IconVerticalSolidList"/>
    <dgm:cxn modelId="{69D3F415-A62C-43C2-81A0-E083319894CB}" type="presParOf" srcId="{4579BEE3-0878-44B4-8895-BEE38BB7CADA}" destId="{5FE9DC88-E229-47A2-9CF8-1F6CCCCFCF55}" srcOrd="3" destOrd="0" presId="urn:microsoft.com/office/officeart/2018/2/layout/IconVerticalSolidList"/>
    <dgm:cxn modelId="{3B38B120-3759-45E1-AF6F-9005EDDC43AB}" type="presParOf" srcId="{286BB4A4-E0F3-47E2-8058-387945B16272}" destId="{395E7501-EF23-463F-8B41-776663A3FD5B}" srcOrd="3" destOrd="0" presId="urn:microsoft.com/office/officeart/2018/2/layout/IconVerticalSolidList"/>
    <dgm:cxn modelId="{0CA74150-6D90-45BF-8367-F881CBA02330}" type="presParOf" srcId="{286BB4A4-E0F3-47E2-8058-387945B16272}" destId="{945A91F1-6F9C-4423-83F4-45B3DEDE628F}" srcOrd="4" destOrd="0" presId="urn:microsoft.com/office/officeart/2018/2/layout/IconVerticalSolidList"/>
    <dgm:cxn modelId="{6D3D18A1-2402-4CD5-8D73-096C61D5A59A}" type="presParOf" srcId="{945A91F1-6F9C-4423-83F4-45B3DEDE628F}" destId="{414D2928-9110-44CB-9FF3-5A333606D9CC}" srcOrd="0" destOrd="0" presId="urn:microsoft.com/office/officeart/2018/2/layout/IconVerticalSolidList"/>
    <dgm:cxn modelId="{2CDBF220-DEE6-4AAD-81B5-656A992E00BD}" type="presParOf" srcId="{945A91F1-6F9C-4423-83F4-45B3DEDE628F}" destId="{63F7E53B-6EBA-4705-8110-54163AE4D3D3}" srcOrd="1" destOrd="0" presId="urn:microsoft.com/office/officeart/2018/2/layout/IconVerticalSolidList"/>
    <dgm:cxn modelId="{5866C820-CB12-43F3-B402-23E9025207F7}" type="presParOf" srcId="{945A91F1-6F9C-4423-83F4-45B3DEDE628F}" destId="{44B64F92-E17E-4153-9E8E-A06477BDDFA6}" srcOrd="2" destOrd="0" presId="urn:microsoft.com/office/officeart/2018/2/layout/IconVerticalSolidList"/>
    <dgm:cxn modelId="{FBDFBCC7-A797-4A94-95C0-F47B23B1F07D}" type="presParOf" srcId="{945A91F1-6F9C-4423-83F4-45B3DEDE628F}" destId="{ACF8E39B-B3C6-4612-B56A-83A2C264ED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098661-B0CC-4313-A622-8BD667BEC7FC}" type="doc">
      <dgm:prSet loTypeId="urn:microsoft.com/office/officeart/2005/8/layout/process5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8A78A73-F53E-4D85-B997-CC3B970F7AD1}">
      <dgm:prSet phldrT="[Text]"/>
      <dgm:spPr/>
      <dgm:t>
        <a:bodyPr/>
        <a:lstStyle/>
        <a:p>
          <a:r>
            <a:rPr lang="en-US" dirty="0" smtClean="0"/>
            <a:t>Query</a:t>
          </a:r>
          <a:endParaRPr lang="en-US" dirty="0"/>
        </a:p>
      </dgm:t>
    </dgm:pt>
    <dgm:pt modelId="{7B29605C-56EE-4869-82C8-8C0270AF31AE}" type="parTrans" cxnId="{C71BBDAF-79CE-41D8-BCB8-5B76F24B9098}">
      <dgm:prSet/>
      <dgm:spPr/>
      <dgm:t>
        <a:bodyPr/>
        <a:lstStyle/>
        <a:p>
          <a:endParaRPr lang="en-US"/>
        </a:p>
      </dgm:t>
    </dgm:pt>
    <dgm:pt modelId="{7D6DE211-FBA2-4E2B-A0D2-551084894042}" type="sibTrans" cxnId="{C71BBDAF-79CE-41D8-BCB8-5B76F24B9098}">
      <dgm:prSet/>
      <dgm:spPr/>
      <dgm:t>
        <a:bodyPr/>
        <a:lstStyle/>
        <a:p>
          <a:endParaRPr lang="en-US"/>
        </a:p>
      </dgm:t>
    </dgm:pt>
    <dgm:pt modelId="{8B4AFC81-297E-42ED-93DA-78E0F6D81F72}">
      <dgm:prSet phldrT="[Text]"/>
      <dgm:spPr/>
      <dgm:t>
        <a:bodyPr/>
        <a:lstStyle/>
        <a:p>
          <a:r>
            <a:rPr lang="en-US" dirty="0" smtClean="0"/>
            <a:t>Encoder</a:t>
          </a:r>
          <a:endParaRPr lang="en-US" dirty="0"/>
        </a:p>
      </dgm:t>
    </dgm:pt>
    <dgm:pt modelId="{4CD4AEC7-1458-47A5-A9CB-89D876897288}" type="parTrans" cxnId="{8F50C847-A7B2-49BB-A339-AEDF160BDC4A}">
      <dgm:prSet/>
      <dgm:spPr/>
      <dgm:t>
        <a:bodyPr/>
        <a:lstStyle/>
        <a:p>
          <a:endParaRPr lang="en-US"/>
        </a:p>
      </dgm:t>
    </dgm:pt>
    <dgm:pt modelId="{2E6ABE5A-B047-4F5F-920D-CE67B3630FB3}" type="sibTrans" cxnId="{8F50C847-A7B2-49BB-A339-AEDF160BDC4A}">
      <dgm:prSet/>
      <dgm:spPr/>
      <dgm:t>
        <a:bodyPr/>
        <a:lstStyle/>
        <a:p>
          <a:endParaRPr lang="en-US"/>
        </a:p>
      </dgm:t>
    </dgm:pt>
    <dgm:pt modelId="{E8A4E019-F22A-447D-B865-E7525F121864}">
      <dgm:prSet phldrT="[Text]"/>
      <dgm:spPr/>
      <dgm:t>
        <a:bodyPr/>
        <a:lstStyle/>
        <a:p>
          <a:r>
            <a:rPr lang="en-US" dirty="0" smtClean="0"/>
            <a:t>Concept match</a:t>
          </a:r>
          <a:endParaRPr lang="en-US" dirty="0"/>
        </a:p>
      </dgm:t>
    </dgm:pt>
    <dgm:pt modelId="{1CE327AA-038E-4082-B00D-FB8E91B158A0}" type="parTrans" cxnId="{52BA64BD-7C45-4089-8CC3-44D6191E6868}">
      <dgm:prSet/>
      <dgm:spPr/>
      <dgm:t>
        <a:bodyPr/>
        <a:lstStyle/>
        <a:p>
          <a:endParaRPr lang="en-US"/>
        </a:p>
      </dgm:t>
    </dgm:pt>
    <dgm:pt modelId="{2C56B2D8-6127-4FA7-995B-49FE80E4F375}" type="sibTrans" cxnId="{52BA64BD-7C45-4089-8CC3-44D6191E6868}">
      <dgm:prSet/>
      <dgm:spPr/>
      <dgm:t>
        <a:bodyPr/>
        <a:lstStyle/>
        <a:p>
          <a:endParaRPr lang="en-US"/>
        </a:p>
      </dgm:t>
    </dgm:pt>
    <dgm:pt modelId="{7ADCDA9D-0358-4892-AABB-C8DF3A1FF084}">
      <dgm:prSet phldrT="[Text]"/>
      <dgm:spPr/>
      <dgm:t>
        <a:bodyPr/>
        <a:lstStyle/>
        <a:p>
          <a:r>
            <a:rPr lang="en-US" dirty="0" err="1" smtClean="0"/>
            <a:t>Hyperpaths</a:t>
          </a:r>
          <a:endParaRPr lang="en-US" dirty="0"/>
        </a:p>
      </dgm:t>
    </dgm:pt>
    <dgm:pt modelId="{77E03DB3-5435-485C-9BB1-E812C2A3D46F}" type="parTrans" cxnId="{9F3ED2EE-6B3A-42D5-AB84-375DDDD85BB3}">
      <dgm:prSet/>
      <dgm:spPr/>
      <dgm:t>
        <a:bodyPr/>
        <a:lstStyle/>
        <a:p>
          <a:endParaRPr lang="en-US"/>
        </a:p>
      </dgm:t>
    </dgm:pt>
    <dgm:pt modelId="{3D6EC4FB-5A70-4874-A928-ED256364A362}" type="sibTrans" cxnId="{9F3ED2EE-6B3A-42D5-AB84-375DDDD85BB3}">
      <dgm:prSet/>
      <dgm:spPr/>
      <dgm:t>
        <a:bodyPr/>
        <a:lstStyle/>
        <a:p>
          <a:endParaRPr lang="en-US"/>
        </a:p>
      </dgm:t>
    </dgm:pt>
    <dgm:pt modelId="{C7363B72-36AE-4A7C-A8E6-4056271CFE1C}">
      <dgm:prSet phldrT="[Text]"/>
      <dgm:spPr/>
      <dgm:t>
        <a:bodyPr/>
        <a:lstStyle/>
        <a:p>
          <a:r>
            <a:rPr lang="en-US" dirty="0" smtClean="0"/>
            <a:t>Aggregation</a:t>
          </a:r>
          <a:endParaRPr lang="en-US" dirty="0"/>
        </a:p>
      </dgm:t>
    </dgm:pt>
    <dgm:pt modelId="{D12E82B1-9900-4DC5-938B-A62D1BC7DE88}" type="parTrans" cxnId="{774257C9-0EC5-49DF-86F5-69B9F3FA73C3}">
      <dgm:prSet/>
      <dgm:spPr/>
      <dgm:t>
        <a:bodyPr/>
        <a:lstStyle/>
        <a:p>
          <a:endParaRPr lang="en-US"/>
        </a:p>
      </dgm:t>
    </dgm:pt>
    <dgm:pt modelId="{734228A6-9379-4093-94FE-57DC13DCBD9C}" type="sibTrans" cxnId="{774257C9-0EC5-49DF-86F5-69B9F3FA73C3}">
      <dgm:prSet/>
      <dgm:spPr/>
      <dgm:t>
        <a:bodyPr/>
        <a:lstStyle/>
        <a:p>
          <a:endParaRPr lang="en-US"/>
        </a:p>
      </dgm:t>
    </dgm:pt>
    <dgm:pt modelId="{1C9D1AAB-A4F8-4FDE-9243-EB70C9ADFDF3}">
      <dgm:prSet/>
      <dgm:spPr/>
      <dgm:t>
        <a:bodyPr/>
        <a:lstStyle/>
        <a:p>
          <a:r>
            <a:rPr lang="en-US" dirty="0" smtClean="0"/>
            <a:t>Similarity comparison</a:t>
          </a:r>
          <a:endParaRPr lang="en-US" dirty="0"/>
        </a:p>
      </dgm:t>
    </dgm:pt>
    <dgm:pt modelId="{D50805F0-C325-4253-8A1D-B9E6BC89E0AF}" type="parTrans" cxnId="{A11C92A1-494A-47FB-A6ED-54C87FC50D5C}">
      <dgm:prSet/>
      <dgm:spPr/>
      <dgm:t>
        <a:bodyPr/>
        <a:lstStyle/>
        <a:p>
          <a:endParaRPr lang="en-US"/>
        </a:p>
      </dgm:t>
    </dgm:pt>
    <dgm:pt modelId="{6B9F7E1A-1E86-4A15-8FF2-1B6F60EDC011}" type="sibTrans" cxnId="{A11C92A1-494A-47FB-A6ED-54C87FC50D5C}">
      <dgm:prSet/>
      <dgm:spPr/>
      <dgm:t>
        <a:bodyPr/>
        <a:lstStyle/>
        <a:p>
          <a:endParaRPr lang="en-US"/>
        </a:p>
      </dgm:t>
    </dgm:pt>
    <dgm:pt modelId="{5493C1DF-2682-45F1-A32C-F9BED6FADE09}">
      <dgm:prSet/>
      <dgm:spPr/>
      <dgm:t>
        <a:bodyPr/>
        <a:lstStyle/>
        <a:p>
          <a:r>
            <a:rPr lang="en-US" dirty="0" err="1" smtClean="0"/>
            <a:t>Ouput</a:t>
          </a:r>
          <a:endParaRPr lang="en-US" dirty="0"/>
        </a:p>
      </dgm:t>
    </dgm:pt>
    <dgm:pt modelId="{74A86E7F-879C-4A0F-8AD3-8D04E30A4ACE}" type="parTrans" cxnId="{1E58F856-C974-47AE-AE24-C51D4C73B0DF}">
      <dgm:prSet/>
      <dgm:spPr/>
      <dgm:t>
        <a:bodyPr/>
        <a:lstStyle/>
        <a:p>
          <a:endParaRPr lang="en-US"/>
        </a:p>
      </dgm:t>
    </dgm:pt>
    <dgm:pt modelId="{FFE44B4B-7B96-4DE4-874E-DEA9F724541F}" type="sibTrans" cxnId="{1E58F856-C974-47AE-AE24-C51D4C73B0DF}">
      <dgm:prSet/>
      <dgm:spPr/>
      <dgm:t>
        <a:bodyPr/>
        <a:lstStyle/>
        <a:p>
          <a:endParaRPr lang="en-US"/>
        </a:p>
      </dgm:t>
    </dgm:pt>
    <dgm:pt modelId="{A021F3D8-0D94-4B94-BCB2-5EA098D30BAE}" type="pres">
      <dgm:prSet presAssocID="{0E098661-B0CC-4313-A622-8BD667BEC7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8D41706-0B31-4F13-872F-0B3323263033}" type="pres">
      <dgm:prSet presAssocID="{B8A78A73-F53E-4D85-B997-CC3B970F7AD1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12001A-3122-40D6-9FD5-0B6EE7F61FCA}" type="pres">
      <dgm:prSet presAssocID="{7D6DE211-FBA2-4E2B-A0D2-551084894042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508042A-39B4-408F-A8FC-F758B62203A2}" type="pres">
      <dgm:prSet presAssocID="{7D6DE211-FBA2-4E2B-A0D2-551084894042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787CE065-20E2-4267-B234-BBEB1CCC071C}" type="pres">
      <dgm:prSet presAssocID="{8B4AFC81-297E-42ED-93DA-78E0F6D81F72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EC0A76-AA09-4128-87CF-9FF6E7359A9A}" type="pres">
      <dgm:prSet presAssocID="{2E6ABE5A-B047-4F5F-920D-CE67B3630FB3}" presName="sibTrans" presStyleLbl="sibTrans2D1" presStyleIdx="1" presStyleCnt="6"/>
      <dgm:spPr/>
      <dgm:t>
        <a:bodyPr/>
        <a:lstStyle/>
        <a:p>
          <a:endParaRPr lang="en-US"/>
        </a:p>
      </dgm:t>
    </dgm:pt>
    <dgm:pt modelId="{438CFA14-E631-4168-9CC5-155020880E73}" type="pres">
      <dgm:prSet presAssocID="{2E6ABE5A-B047-4F5F-920D-CE67B3630FB3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56208027-BA8A-4037-83F2-71FE6CFA3BF6}" type="pres">
      <dgm:prSet presAssocID="{E8A4E019-F22A-447D-B865-E7525F12186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FA4DC4-4C45-486C-83C2-4CEBE053E866}" type="pres">
      <dgm:prSet presAssocID="{2C56B2D8-6127-4FA7-995B-49FE80E4F375}" presName="sibTrans" presStyleLbl="sibTrans2D1" presStyleIdx="2" presStyleCnt="6"/>
      <dgm:spPr/>
      <dgm:t>
        <a:bodyPr/>
        <a:lstStyle/>
        <a:p>
          <a:endParaRPr lang="en-US"/>
        </a:p>
      </dgm:t>
    </dgm:pt>
    <dgm:pt modelId="{26628994-3EA4-49EA-A313-4D5277D76D4C}" type="pres">
      <dgm:prSet presAssocID="{2C56B2D8-6127-4FA7-995B-49FE80E4F375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6CFA0028-5B73-49B6-B88A-3E3AA0DAF861}" type="pres">
      <dgm:prSet presAssocID="{7ADCDA9D-0358-4892-AABB-C8DF3A1FF08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354E82-B991-4EAC-8B54-F7F0F73EEFC5}" type="pres">
      <dgm:prSet presAssocID="{3D6EC4FB-5A70-4874-A928-ED256364A362}" presName="sibTrans" presStyleLbl="sibTrans2D1" presStyleIdx="3" presStyleCnt="6"/>
      <dgm:spPr/>
      <dgm:t>
        <a:bodyPr/>
        <a:lstStyle/>
        <a:p>
          <a:endParaRPr lang="en-US"/>
        </a:p>
      </dgm:t>
    </dgm:pt>
    <dgm:pt modelId="{86FAEE36-98FC-4CBA-A45B-11779D2DD2A8}" type="pres">
      <dgm:prSet presAssocID="{3D6EC4FB-5A70-4874-A928-ED256364A362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E5050E99-3F65-413E-89BC-3608A989AFEC}" type="pres">
      <dgm:prSet presAssocID="{C7363B72-36AE-4A7C-A8E6-4056271CFE1C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24D170-C0CA-4E8A-80B8-0CC119D936A2}" type="pres">
      <dgm:prSet presAssocID="{734228A6-9379-4093-94FE-57DC13DCBD9C}" presName="sibTrans" presStyleLbl="sibTrans2D1" presStyleIdx="4" presStyleCnt="6"/>
      <dgm:spPr/>
      <dgm:t>
        <a:bodyPr/>
        <a:lstStyle/>
        <a:p>
          <a:endParaRPr lang="en-US"/>
        </a:p>
      </dgm:t>
    </dgm:pt>
    <dgm:pt modelId="{4F5A6FE9-8A2A-4CB6-B66E-1711CB76901C}" type="pres">
      <dgm:prSet presAssocID="{734228A6-9379-4093-94FE-57DC13DCBD9C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6615FCE7-A2EF-404D-9BD7-65D48E881915}" type="pres">
      <dgm:prSet presAssocID="{1C9D1AAB-A4F8-4FDE-9243-EB70C9ADFDF3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633F45-8DFF-4DAB-A575-ACBCA7554EC2}" type="pres">
      <dgm:prSet presAssocID="{6B9F7E1A-1E86-4A15-8FF2-1B6F60EDC011}" presName="sibTrans" presStyleLbl="sibTrans2D1" presStyleIdx="5" presStyleCnt="6"/>
      <dgm:spPr/>
      <dgm:t>
        <a:bodyPr/>
        <a:lstStyle/>
        <a:p>
          <a:endParaRPr lang="en-US"/>
        </a:p>
      </dgm:t>
    </dgm:pt>
    <dgm:pt modelId="{0A00480C-29FA-486A-B1EF-8FC80DAF2A29}" type="pres">
      <dgm:prSet presAssocID="{6B9F7E1A-1E86-4A15-8FF2-1B6F60EDC011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2862BB0A-D181-4E2F-A15F-D72A8956B490}" type="pres">
      <dgm:prSet presAssocID="{5493C1DF-2682-45F1-A32C-F9BED6FADE09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F4885C-3EA6-4342-B0CA-D13AC1A6A8AB}" type="presOf" srcId="{2C56B2D8-6127-4FA7-995B-49FE80E4F375}" destId="{26628994-3EA4-49EA-A313-4D5277D76D4C}" srcOrd="1" destOrd="0" presId="urn:microsoft.com/office/officeart/2005/8/layout/process5"/>
    <dgm:cxn modelId="{BB721740-E4E1-4856-AA7D-8B2747C1A576}" type="presOf" srcId="{7D6DE211-FBA2-4E2B-A0D2-551084894042}" destId="{0508042A-39B4-408F-A8FC-F758B62203A2}" srcOrd="1" destOrd="0" presId="urn:microsoft.com/office/officeart/2005/8/layout/process5"/>
    <dgm:cxn modelId="{2B541BBF-C4B3-415C-A859-A82EA834B1D8}" type="presOf" srcId="{734228A6-9379-4093-94FE-57DC13DCBD9C}" destId="{4F5A6FE9-8A2A-4CB6-B66E-1711CB76901C}" srcOrd="1" destOrd="0" presId="urn:microsoft.com/office/officeart/2005/8/layout/process5"/>
    <dgm:cxn modelId="{C432FF0C-8F2F-46B7-A386-D07FBD255969}" type="presOf" srcId="{6B9F7E1A-1E86-4A15-8FF2-1B6F60EDC011}" destId="{0A00480C-29FA-486A-B1EF-8FC80DAF2A29}" srcOrd="1" destOrd="0" presId="urn:microsoft.com/office/officeart/2005/8/layout/process5"/>
    <dgm:cxn modelId="{8F50C847-A7B2-49BB-A339-AEDF160BDC4A}" srcId="{0E098661-B0CC-4313-A622-8BD667BEC7FC}" destId="{8B4AFC81-297E-42ED-93DA-78E0F6D81F72}" srcOrd="1" destOrd="0" parTransId="{4CD4AEC7-1458-47A5-A9CB-89D876897288}" sibTransId="{2E6ABE5A-B047-4F5F-920D-CE67B3630FB3}"/>
    <dgm:cxn modelId="{7F3F3646-8F97-4AD0-93B4-DE001A6C3AF9}" type="presOf" srcId="{3D6EC4FB-5A70-4874-A928-ED256364A362}" destId="{6B354E82-B991-4EAC-8B54-F7F0F73EEFC5}" srcOrd="0" destOrd="0" presId="urn:microsoft.com/office/officeart/2005/8/layout/process5"/>
    <dgm:cxn modelId="{645E78CD-BE8E-4BBB-9E74-1BE8E6DA57A0}" type="presOf" srcId="{5493C1DF-2682-45F1-A32C-F9BED6FADE09}" destId="{2862BB0A-D181-4E2F-A15F-D72A8956B490}" srcOrd="0" destOrd="0" presId="urn:microsoft.com/office/officeart/2005/8/layout/process5"/>
    <dgm:cxn modelId="{5784AC11-7739-4A33-965D-B4BB75FC355C}" type="presOf" srcId="{0E098661-B0CC-4313-A622-8BD667BEC7FC}" destId="{A021F3D8-0D94-4B94-BCB2-5EA098D30BAE}" srcOrd="0" destOrd="0" presId="urn:microsoft.com/office/officeart/2005/8/layout/process5"/>
    <dgm:cxn modelId="{7B676248-BF1E-418F-893B-766905F0D3FD}" type="presOf" srcId="{2E6ABE5A-B047-4F5F-920D-CE67B3630FB3}" destId="{D4EC0A76-AA09-4128-87CF-9FF6E7359A9A}" srcOrd="0" destOrd="0" presId="urn:microsoft.com/office/officeart/2005/8/layout/process5"/>
    <dgm:cxn modelId="{BD93B0DE-BA7F-41BD-90AD-8790B49AE5B8}" type="presOf" srcId="{7ADCDA9D-0358-4892-AABB-C8DF3A1FF084}" destId="{6CFA0028-5B73-49B6-B88A-3E3AA0DAF861}" srcOrd="0" destOrd="0" presId="urn:microsoft.com/office/officeart/2005/8/layout/process5"/>
    <dgm:cxn modelId="{D19B8334-7602-4D0B-9618-B15096EDECD8}" type="presOf" srcId="{B8A78A73-F53E-4D85-B997-CC3B970F7AD1}" destId="{A8D41706-0B31-4F13-872F-0B3323263033}" srcOrd="0" destOrd="0" presId="urn:microsoft.com/office/officeart/2005/8/layout/process5"/>
    <dgm:cxn modelId="{1E58F856-C974-47AE-AE24-C51D4C73B0DF}" srcId="{0E098661-B0CC-4313-A622-8BD667BEC7FC}" destId="{5493C1DF-2682-45F1-A32C-F9BED6FADE09}" srcOrd="6" destOrd="0" parTransId="{74A86E7F-879C-4A0F-8AD3-8D04E30A4ACE}" sibTransId="{FFE44B4B-7B96-4DE4-874E-DEA9F724541F}"/>
    <dgm:cxn modelId="{A11C92A1-494A-47FB-A6ED-54C87FC50D5C}" srcId="{0E098661-B0CC-4313-A622-8BD667BEC7FC}" destId="{1C9D1AAB-A4F8-4FDE-9243-EB70C9ADFDF3}" srcOrd="5" destOrd="0" parTransId="{D50805F0-C325-4253-8A1D-B9E6BC89E0AF}" sibTransId="{6B9F7E1A-1E86-4A15-8FF2-1B6F60EDC011}"/>
    <dgm:cxn modelId="{78CE8666-2EB4-4F81-B27F-CCC447748006}" type="presOf" srcId="{E8A4E019-F22A-447D-B865-E7525F121864}" destId="{56208027-BA8A-4037-83F2-71FE6CFA3BF6}" srcOrd="0" destOrd="0" presId="urn:microsoft.com/office/officeart/2005/8/layout/process5"/>
    <dgm:cxn modelId="{3326BB9F-42CE-4765-B21B-5B1EAEFD6097}" type="presOf" srcId="{C7363B72-36AE-4A7C-A8E6-4056271CFE1C}" destId="{E5050E99-3F65-413E-89BC-3608A989AFEC}" srcOrd="0" destOrd="0" presId="urn:microsoft.com/office/officeart/2005/8/layout/process5"/>
    <dgm:cxn modelId="{788A1E55-5829-43CA-BD9E-1E65640A843A}" type="presOf" srcId="{6B9F7E1A-1E86-4A15-8FF2-1B6F60EDC011}" destId="{1A633F45-8DFF-4DAB-A575-ACBCA7554EC2}" srcOrd="0" destOrd="0" presId="urn:microsoft.com/office/officeart/2005/8/layout/process5"/>
    <dgm:cxn modelId="{9F3ED2EE-6B3A-42D5-AB84-375DDDD85BB3}" srcId="{0E098661-B0CC-4313-A622-8BD667BEC7FC}" destId="{7ADCDA9D-0358-4892-AABB-C8DF3A1FF084}" srcOrd="3" destOrd="0" parTransId="{77E03DB3-5435-485C-9BB1-E812C2A3D46F}" sibTransId="{3D6EC4FB-5A70-4874-A928-ED256364A362}"/>
    <dgm:cxn modelId="{C71BBDAF-79CE-41D8-BCB8-5B76F24B9098}" srcId="{0E098661-B0CC-4313-A622-8BD667BEC7FC}" destId="{B8A78A73-F53E-4D85-B997-CC3B970F7AD1}" srcOrd="0" destOrd="0" parTransId="{7B29605C-56EE-4869-82C8-8C0270AF31AE}" sibTransId="{7D6DE211-FBA2-4E2B-A0D2-551084894042}"/>
    <dgm:cxn modelId="{51D664AE-94D4-4797-A06A-6491EAA8CC47}" type="presOf" srcId="{734228A6-9379-4093-94FE-57DC13DCBD9C}" destId="{9C24D170-C0CA-4E8A-80B8-0CC119D936A2}" srcOrd="0" destOrd="0" presId="urn:microsoft.com/office/officeart/2005/8/layout/process5"/>
    <dgm:cxn modelId="{A96EE7C9-51C6-46F1-870E-4828B7E5E297}" type="presOf" srcId="{1C9D1AAB-A4F8-4FDE-9243-EB70C9ADFDF3}" destId="{6615FCE7-A2EF-404D-9BD7-65D48E881915}" srcOrd="0" destOrd="0" presId="urn:microsoft.com/office/officeart/2005/8/layout/process5"/>
    <dgm:cxn modelId="{CFD9D622-E6F4-4005-9C75-399DA56BC087}" type="presOf" srcId="{3D6EC4FB-5A70-4874-A928-ED256364A362}" destId="{86FAEE36-98FC-4CBA-A45B-11779D2DD2A8}" srcOrd="1" destOrd="0" presId="urn:microsoft.com/office/officeart/2005/8/layout/process5"/>
    <dgm:cxn modelId="{D41C8439-D052-4302-AD93-E284FE6ED438}" type="presOf" srcId="{2C56B2D8-6127-4FA7-995B-49FE80E4F375}" destId="{E0FA4DC4-4C45-486C-83C2-4CEBE053E866}" srcOrd="0" destOrd="0" presId="urn:microsoft.com/office/officeart/2005/8/layout/process5"/>
    <dgm:cxn modelId="{82E824F3-8AE6-4DE7-90CA-589D909ABD38}" type="presOf" srcId="{2E6ABE5A-B047-4F5F-920D-CE67B3630FB3}" destId="{438CFA14-E631-4168-9CC5-155020880E73}" srcOrd="1" destOrd="0" presId="urn:microsoft.com/office/officeart/2005/8/layout/process5"/>
    <dgm:cxn modelId="{52BA64BD-7C45-4089-8CC3-44D6191E6868}" srcId="{0E098661-B0CC-4313-A622-8BD667BEC7FC}" destId="{E8A4E019-F22A-447D-B865-E7525F121864}" srcOrd="2" destOrd="0" parTransId="{1CE327AA-038E-4082-B00D-FB8E91B158A0}" sibTransId="{2C56B2D8-6127-4FA7-995B-49FE80E4F375}"/>
    <dgm:cxn modelId="{8EF65703-558D-4297-AC2F-C3FB5F780576}" type="presOf" srcId="{7D6DE211-FBA2-4E2B-A0D2-551084894042}" destId="{4712001A-3122-40D6-9FD5-0B6EE7F61FCA}" srcOrd="0" destOrd="0" presId="urn:microsoft.com/office/officeart/2005/8/layout/process5"/>
    <dgm:cxn modelId="{62E95E4E-517D-4CB3-B9CF-2128E8D06D58}" type="presOf" srcId="{8B4AFC81-297E-42ED-93DA-78E0F6D81F72}" destId="{787CE065-20E2-4267-B234-BBEB1CCC071C}" srcOrd="0" destOrd="0" presId="urn:microsoft.com/office/officeart/2005/8/layout/process5"/>
    <dgm:cxn modelId="{774257C9-0EC5-49DF-86F5-69B9F3FA73C3}" srcId="{0E098661-B0CC-4313-A622-8BD667BEC7FC}" destId="{C7363B72-36AE-4A7C-A8E6-4056271CFE1C}" srcOrd="4" destOrd="0" parTransId="{D12E82B1-9900-4DC5-938B-A62D1BC7DE88}" sibTransId="{734228A6-9379-4093-94FE-57DC13DCBD9C}"/>
    <dgm:cxn modelId="{922D1A96-B267-407F-A69F-335B5891FC23}" type="presParOf" srcId="{A021F3D8-0D94-4B94-BCB2-5EA098D30BAE}" destId="{A8D41706-0B31-4F13-872F-0B3323263033}" srcOrd="0" destOrd="0" presId="urn:microsoft.com/office/officeart/2005/8/layout/process5"/>
    <dgm:cxn modelId="{A50CF673-997E-4234-B02E-B8D0E3F6CA4E}" type="presParOf" srcId="{A021F3D8-0D94-4B94-BCB2-5EA098D30BAE}" destId="{4712001A-3122-40D6-9FD5-0B6EE7F61FCA}" srcOrd="1" destOrd="0" presId="urn:microsoft.com/office/officeart/2005/8/layout/process5"/>
    <dgm:cxn modelId="{DCB8C896-C7FE-44A9-ABA6-E42CAFA09441}" type="presParOf" srcId="{4712001A-3122-40D6-9FD5-0B6EE7F61FCA}" destId="{0508042A-39B4-408F-A8FC-F758B62203A2}" srcOrd="0" destOrd="0" presId="urn:microsoft.com/office/officeart/2005/8/layout/process5"/>
    <dgm:cxn modelId="{ADAD8F5D-B5CB-4373-843B-E884651DCB1A}" type="presParOf" srcId="{A021F3D8-0D94-4B94-BCB2-5EA098D30BAE}" destId="{787CE065-20E2-4267-B234-BBEB1CCC071C}" srcOrd="2" destOrd="0" presId="urn:microsoft.com/office/officeart/2005/8/layout/process5"/>
    <dgm:cxn modelId="{F44F5540-F688-49A1-A3AC-7E114583D97C}" type="presParOf" srcId="{A021F3D8-0D94-4B94-BCB2-5EA098D30BAE}" destId="{D4EC0A76-AA09-4128-87CF-9FF6E7359A9A}" srcOrd="3" destOrd="0" presId="urn:microsoft.com/office/officeart/2005/8/layout/process5"/>
    <dgm:cxn modelId="{EC7C7389-4EC0-419D-8DF0-F4A8FE92E787}" type="presParOf" srcId="{D4EC0A76-AA09-4128-87CF-9FF6E7359A9A}" destId="{438CFA14-E631-4168-9CC5-155020880E73}" srcOrd="0" destOrd="0" presId="urn:microsoft.com/office/officeart/2005/8/layout/process5"/>
    <dgm:cxn modelId="{2D930E2B-FA96-47B2-A2B8-55F63910591B}" type="presParOf" srcId="{A021F3D8-0D94-4B94-BCB2-5EA098D30BAE}" destId="{56208027-BA8A-4037-83F2-71FE6CFA3BF6}" srcOrd="4" destOrd="0" presId="urn:microsoft.com/office/officeart/2005/8/layout/process5"/>
    <dgm:cxn modelId="{386C4E97-E6BB-40D6-96F5-5B2CF3B43F45}" type="presParOf" srcId="{A021F3D8-0D94-4B94-BCB2-5EA098D30BAE}" destId="{E0FA4DC4-4C45-486C-83C2-4CEBE053E866}" srcOrd="5" destOrd="0" presId="urn:microsoft.com/office/officeart/2005/8/layout/process5"/>
    <dgm:cxn modelId="{23F09C28-FFBB-4CA3-AC7E-92DAF531CAE9}" type="presParOf" srcId="{E0FA4DC4-4C45-486C-83C2-4CEBE053E866}" destId="{26628994-3EA4-49EA-A313-4D5277D76D4C}" srcOrd="0" destOrd="0" presId="urn:microsoft.com/office/officeart/2005/8/layout/process5"/>
    <dgm:cxn modelId="{C120220A-BBF6-44FB-A747-068B4CD336C7}" type="presParOf" srcId="{A021F3D8-0D94-4B94-BCB2-5EA098D30BAE}" destId="{6CFA0028-5B73-49B6-B88A-3E3AA0DAF861}" srcOrd="6" destOrd="0" presId="urn:microsoft.com/office/officeart/2005/8/layout/process5"/>
    <dgm:cxn modelId="{79BE09B3-9398-4221-A5DB-23E026B5301E}" type="presParOf" srcId="{A021F3D8-0D94-4B94-BCB2-5EA098D30BAE}" destId="{6B354E82-B991-4EAC-8B54-F7F0F73EEFC5}" srcOrd="7" destOrd="0" presId="urn:microsoft.com/office/officeart/2005/8/layout/process5"/>
    <dgm:cxn modelId="{F0CE6086-803A-471C-B441-4C4140753A1A}" type="presParOf" srcId="{6B354E82-B991-4EAC-8B54-F7F0F73EEFC5}" destId="{86FAEE36-98FC-4CBA-A45B-11779D2DD2A8}" srcOrd="0" destOrd="0" presId="urn:microsoft.com/office/officeart/2005/8/layout/process5"/>
    <dgm:cxn modelId="{22935F6F-4D1F-42E7-90E0-94D84F17E080}" type="presParOf" srcId="{A021F3D8-0D94-4B94-BCB2-5EA098D30BAE}" destId="{E5050E99-3F65-413E-89BC-3608A989AFEC}" srcOrd="8" destOrd="0" presId="urn:microsoft.com/office/officeart/2005/8/layout/process5"/>
    <dgm:cxn modelId="{7F533BE8-B93E-44AC-B2F7-192B38352248}" type="presParOf" srcId="{A021F3D8-0D94-4B94-BCB2-5EA098D30BAE}" destId="{9C24D170-C0CA-4E8A-80B8-0CC119D936A2}" srcOrd="9" destOrd="0" presId="urn:microsoft.com/office/officeart/2005/8/layout/process5"/>
    <dgm:cxn modelId="{40FF8798-6FE6-40E2-986C-96D01C15FE93}" type="presParOf" srcId="{9C24D170-C0CA-4E8A-80B8-0CC119D936A2}" destId="{4F5A6FE9-8A2A-4CB6-B66E-1711CB76901C}" srcOrd="0" destOrd="0" presId="urn:microsoft.com/office/officeart/2005/8/layout/process5"/>
    <dgm:cxn modelId="{F98B3D1D-F676-47D1-BBB7-1AC45E2A1CD4}" type="presParOf" srcId="{A021F3D8-0D94-4B94-BCB2-5EA098D30BAE}" destId="{6615FCE7-A2EF-404D-9BD7-65D48E881915}" srcOrd="10" destOrd="0" presId="urn:microsoft.com/office/officeart/2005/8/layout/process5"/>
    <dgm:cxn modelId="{BC46069F-D10A-4732-92D1-57ECB0EAA08B}" type="presParOf" srcId="{A021F3D8-0D94-4B94-BCB2-5EA098D30BAE}" destId="{1A633F45-8DFF-4DAB-A575-ACBCA7554EC2}" srcOrd="11" destOrd="0" presId="urn:microsoft.com/office/officeart/2005/8/layout/process5"/>
    <dgm:cxn modelId="{CE9535EE-64C0-44A8-B0CD-6FF21964C17C}" type="presParOf" srcId="{1A633F45-8DFF-4DAB-A575-ACBCA7554EC2}" destId="{0A00480C-29FA-486A-B1EF-8FC80DAF2A29}" srcOrd="0" destOrd="0" presId="urn:microsoft.com/office/officeart/2005/8/layout/process5"/>
    <dgm:cxn modelId="{A13F79DC-1D9C-4180-8A05-3CDE64B2B9E1}" type="presParOf" srcId="{A021F3D8-0D94-4B94-BCB2-5EA098D30BAE}" destId="{2862BB0A-D181-4E2F-A15F-D72A8956B490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1C46B-E391-4B80-A450-C469405E0739}">
      <dsp:nvSpPr>
        <dsp:cNvPr id="0" name=""/>
        <dsp:cNvSpPr/>
      </dsp:nvSpPr>
      <dsp:spPr>
        <a:xfrm>
          <a:off x="0" y="499"/>
          <a:ext cx="7143284" cy="11685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9F728-BF59-4E45-8285-1BE27C350359}">
      <dsp:nvSpPr>
        <dsp:cNvPr id="0" name=""/>
        <dsp:cNvSpPr/>
      </dsp:nvSpPr>
      <dsp:spPr>
        <a:xfrm>
          <a:off x="353478" y="263416"/>
          <a:ext cx="642687" cy="64268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DCD26D-0475-4394-8611-F06F28039D3F}">
      <dsp:nvSpPr>
        <dsp:cNvPr id="0" name=""/>
        <dsp:cNvSpPr/>
      </dsp:nvSpPr>
      <dsp:spPr>
        <a:xfrm>
          <a:off x="1349643" y="499"/>
          <a:ext cx="5793640" cy="11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69" tIns="123669" rIns="123669" bIns="1236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Code Search is critical in navigating large and complex codebases</a:t>
          </a:r>
          <a:endParaRPr lang="en-US" sz="1600" kern="1200" dirty="0"/>
        </a:p>
      </dsp:txBody>
      <dsp:txXfrm>
        <a:off x="1349643" y="499"/>
        <a:ext cx="5793640" cy="1168522"/>
      </dsp:txXfrm>
    </dsp:sp>
    <dsp:sp modelId="{CE173139-AC3D-462B-B782-0972C922F525}">
      <dsp:nvSpPr>
        <dsp:cNvPr id="0" name=""/>
        <dsp:cNvSpPr/>
      </dsp:nvSpPr>
      <dsp:spPr>
        <a:xfrm>
          <a:off x="0" y="1461152"/>
          <a:ext cx="7143284" cy="11685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1B35E-D0D4-4B96-841A-34AB773DFD25}">
      <dsp:nvSpPr>
        <dsp:cNvPr id="0" name=""/>
        <dsp:cNvSpPr/>
      </dsp:nvSpPr>
      <dsp:spPr>
        <a:xfrm>
          <a:off x="353478" y="1724070"/>
          <a:ext cx="642687" cy="64268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E9DC88-E229-47A2-9CF8-1F6CCCCFCF55}">
      <dsp:nvSpPr>
        <dsp:cNvPr id="0" name=""/>
        <dsp:cNvSpPr/>
      </dsp:nvSpPr>
      <dsp:spPr>
        <a:xfrm>
          <a:off x="1349643" y="1461152"/>
          <a:ext cx="5793640" cy="11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69" tIns="123669" rIns="123669" bIns="1236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Newcomers struggle to translate intent into effective documentation search</a:t>
          </a:r>
          <a:endParaRPr lang="en-US" sz="1600" kern="1200" dirty="0"/>
        </a:p>
      </dsp:txBody>
      <dsp:txXfrm>
        <a:off x="1349643" y="1461152"/>
        <a:ext cx="5793640" cy="1168522"/>
      </dsp:txXfrm>
    </dsp:sp>
    <dsp:sp modelId="{414D2928-9110-44CB-9FF3-5A333606D9CC}">
      <dsp:nvSpPr>
        <dsp:cNvPr id="0" name=""/>
        <dsp:cNvSpPr/>
      </dsp:nvSpPr>
      <dsp:spPr>
        <a:xfrm>
          <a:off x="0" y="2921805"/>
          <a:ext cx="7143284" cy="11685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7E53B-6EBA-4705-8110-54163AE4D3D3}">
      <dsp:nvSpPr>
        <dsp:cNvPr id="0" name=""/>
        <dsp:cNvSpPr/>
      </dsp:nvSpPr>
      <dsp:spPr>
        <a:xfrm>
          <a:off x="353478" y="3184723"/>
          <a:ext cx="642687" cy="642687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F8E39B-B3C6-4612-B56A-83A2C264ED0E}">
      <dsp:nvSpPr>
        <dsp:cNvPr id="0" name=""/>
        <dsp:cNvSpPr/>
      </dsp:nvSpPr>
      <dsp:spPr>
        <a:xfrm>
          <a:off x="1349643" y="2921805"/>
          <a:ext cx="5793640" cy="1168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669" tIns="123669" rIns="123669" bIns="123669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There is a growing need for context-aware, semantic code retrieval systems</a:t>
          </a:r>
          <a:endParaRPr lang="en-US" sz="1600" kern="1200" dirty="0"/>
        </a:p>
      </dsp:txBody>
      <dsp:txXfrm>
        <a:off x="1349643" y="2921805"/>
        <a:ext cx="5793640" cy="1168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41706-0B31-4F13-872F-0B3323263033}">
      <dsp:nvSpPr>
        <dsp:cNvPr id="0" name=""/>
        <dsp:cNvSpPr/>
      </dsp:nvSpPr>
      <dsp:spPr>
        <a:xfrm>
          <a:off x="414029" y="366"/>
          <a:ext cx="1148533" cy="689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Query</a:t>
          </a:r>
          <a:endParaRPr lang="en-US" sz="1500" kern="1200" dirty="0"/>
        </a:p>
      </dsp:txBody>
      <dsp:txXfrm>
        <a:off x="434213" y="20550"/>
        <a:ext cx="1108165" cy="648751"/>
      </dsp:txXfrm>
    </dsp:sp>
    <dsp:sp modelId="{4712001A-3122-40D6-9FD5-0B6EE7F61FCA}">
      <dsp:nvSpPr>
        <dsp:cNvPr id="0" name=""/>
        <dsp:cNvSpPr/>
      </dsp:nvSpPr>
      <dsp:spPr>
        <a:xfrm>
          <a:off x="1663633" y="202508"/>
          <a:ext cx="243489" cy="284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1663633" y="259475"/>
        <a:ext cx="170442" cy="170902"/>
      </dsp:txXfrm>
    </dsp:sp>
    <dsp:sp modelId="{787CE065-20E2-4267-B234-BBEB1CCC071C}">
      <dsp:nvSpPr>
        <dsp:cNvPr id="0" name=""/>
        <dsp:cNvSpPr/>
      </dsp:nvSpPr>
      <dsp:spPr>
        <a:xfrm>
          <a:off x="2021976" y="366"/>
          <a:ext cx="1148533" cy="689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Encoder</a:t>
          </a:r>
          <a:endParaRPr lang="en-US" sz="1500" kern="1200" dirty="0"/>
        </a:p>
      </dsp:txBody>
      <dsp:txXfrm>
        <a:off x="2042160" y="20550"/>
        <a:ext cx="1108165" cy="648751"/>
      </dsp:txXfrm>
    </dsp:sp>
    <dsp:sp modelId="{D4EC0A76-AA09-4128-87CF-9FF6E7359A9A}">
      <dsp:nvSpPr>
        <dsp:cNvPr id="0" name=""/>
        <dsp:cNvSpPr/>
      </dsp:nvSpPr>
      <dsp:spPr>
        <a:xfrm>
          <a:off x="3271580" y="202508"/>
          <a:ext cx="243489" cy="284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>
        <a:off x="3271580" y="259475"/>
        <a:ext cx="170442" cy="170902"/>
      </dsp:txXfrm>
    </dsp:sp>
    <dsp:sp modelId="{56208027-BA8A-4037-83F2-71FE6CFA3BF6}">
      <dsp:nvSpPr>
        <dsp:cNvPr id="0" name=""/>
        <dsp:cNvSpPr/>
      </dsp:nvSpPr>
      <dsp:spPr>
        <a:xfrm>
          <a:off x="3629922" y="366"/>
          <a:ext cx="1148533" cy="689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Concept match</a:t>
          </a:r>
          <a:endParaRPr lang="en-US" sz="1500" kern="1200" dirty="0"/>
        </a:p>
      </dsp:txBody>
      <dsp:txXfrm>
        <a:off x="3650106" y="20550"/>
        <a:ext cx="1108165" cy="648751"/>
      </dsp:txXfrm>
    </dsp:sp>
    <dsp:sp modelId="{E0FA4DC4-4C45-486C-83C2-4CEBE053E866}">
      <dsp:nvSpPr>
        <dsp:cNvPr id="0" name=""/>
        <dsp:cNvSpPr/>
      </dsp:nvSpPr>
      <dsp:spPr>
        <a:xfrm rot="5400000">
          <a:off x="4082445" y="769883"/>
          <a:ext cx="243489" cy="284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4118739" y="790557"/>
        <a:ext cx="170902" cy="170442"/>
      </dsp:txXfrm>
    </dsp:sp>
    <dsp:sp modelId="{6CFA0028-5B73-49B6-B88A-3E3AA0DAF861}">
      <dsp:nvSpPr>
        <dsp:cNvPr id="0" name=""/>
        <dsp:cNvSpPr/>
      </dsp:nvSpPr>
      <dsp:spPr>
        <a:xfrm>
          <a:off x="3629922" y="1148899"/>
          <a:ext cx="1148533" cy="689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Hyperpaths</a:t>
          </a:r>
          <a:endParaRPr lang="en-US" sz="1500" kern="1200" dirty="0"/>
        </a:p>
      </dsp:txBody>
      <dsp:txXfrm>
        <a:off x="3650106" y="1169083"/>
        <a:ext cx="1108165" cy="648751"/>
      </dsp:txXfrm>
    </dsp:sp>
    <dsp:sp modelId="{6B354E82-B991-4EAC-8B54-F7F0F73EEFC5}">
      <dsp:nvSpPr>
        <dsp:cNvPr id="0" name=""/>
        <dsp:cNvSpPr/>
      </dsp:nvSpPr>
      <dsp:spPr>
        <a:xfrm rot="10800000">
          <a:off x="3285362" y="1351041"/>
          <a:ext cx="243489" cy="284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3358409" y="1408008"/>
        <a:ext cx="170442" cy="170902"/>
      </dsp:txXfrm>
    </dsp:sp>
    <dsp:sp modelId="{E5050E99-3F65-413E-89BC-3608A989AFEC}">
      <dsp:nvSpPr>
        <dsp:cNvPr id="0" name=""/>
        <dsp:cNvSpPr/>
      </dsp:nvSpPr>
      <dsp:spPr>
        <a:xfrm>
          <a:off x="2021976" y="1148899"/>
          <a:ext cx="1148533" cy="689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Aggregation</a:t>
          </a:r>
          <a:endParaRPr lang="en-US" sz="1500" kern="1200" dirty="0"/>
        </a:p>
      </dsp:txBody>
      <dsp:txXfrm>
        <a:off x="2042160" y="1169083"/>
        <a:ext cx="1108165" cy="648751"/>
      </dsp:txXfrm>
    </dsp:sp>
    <dsp:sp modelId="{9C24D170-C0CA-4E8A-80B8-0CC119D936A2}">
      <dsp:nvSpPr>
        <dsp:cNvPr id="0" name=""/>
        <dsp:cNvSpPr/>
      </dsp:nvSpPr>
      <dsp:spPr>
        <a:xfrm rot="10800000">
          <a:off x="1677416" y="1351041"/>
          <a:ext cx="243489" cy="284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10800000">
        <a:off x="1750463" y="1408008"/>
        <a:ext cx="170442" cy="170902"/>
      </dsp:txXfrm>
    </dsp:sp>
    <dsp:sp modelId="{6615FCE7-A2EF-404D-9BD7-65D48E881915}">
      <dsp:nvSpPr>
        <dsp:cNvPr id="0" name=""/>
        <dsp:cNvSpPr/>
      </dsp:nvSpPr>
      <dsp:spPr>
        <a:xfrm>
          <a:off x="414029" y="1148899"/>
          <a:ext cx="1148533" cy="689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Similarity comparison</a:t>
          </a:r>
          <a:endParaRPr lang="en-US" sz="1500" kern="1200" dirty="0"/>
        </a:p>
      </dsp:txBody>
      <dsp:txXfrm>
        <a:off x="434213" y="1169083"/>
        <a:ext cx="1108165" cy="648751"/>
      </dsp:txXfrm>
    </dsp:sp>
    <dsp:sp modelId="{1A633F45-8DFF-4DAB-A575-ACBCA7554EC2}">
      <dsp:nvSpPr>
        <dsp:cNvPr id="0" name=""/>
        <dsp:cNvSpPr/>
      </dsp:nvSpPr>
      <dsp:spPr>
        <a:xfrm rot="5400000">
          <a:off x="866551" y="1918416"/>
          <a:ext cx="243489" cy="28483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200" kern="1200"/>
        </a:p>
      </dsp:txBody>
      <dsp:txXfrm rot="-5400000">
        <a:off x="902845" y="1939090"/>
        <a:ext cx="170902" cy="170442"/>
      </dsp:txXfrm>
    </dsp:sp>
    <dsp:sp modelId="{2862BB0A-D181-4E2F-A15F-D72A8956B490}">
      <dsp:nvSpPr>
        <dsp:cNvPr id="0" name=""/>
        <dsp:cNvSpPr/>
      </dsp:nvSpPr>
      <dsp:spPr>
        <a:xfrm>
          <a:off x="414029" y="2297432"/>
          <a:ext cx="1148533" cy="689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err="1" smtClean="0"/>
            <a:t>Ouput</a:t>
          </a:r>
          <a:endParaRPr lang="en-US" sz="1500" kern="1200" dirty="0"/>
        </a:p>
      </dsp:txBody>
      <dsp:txXfrm>
        <a:off x="434213" y="2317616"/>
        <a:ext cx="1108165" cy="648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3725B-60E1-4C69-AD21-F5E19442DCCF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35088-0218-4F02-9AEC-528CB86F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2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5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48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7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8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5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4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7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4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8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1DD8D-0E84-4F88-B7F5-A29F8330DDB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7BBB-9825-4658-BF40-6218EDFCB2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40CBD1-5AC1-416E-5071-8E3D7622952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13865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1199537"/>
            <a:ext cx="8877300" cy="1974779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24236D"/>
                </a:solidFill>
              </a:rPr>
              <a:t>Semantic Code Search using Hypergraph Neural Networks</a:t>
            </a:r>
            <a:endParaRPr lang="en-US" sz="4400" b="1" dirty="0">
              <a:solidFill>
                <a:srgbClr val="24236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3" y="3602037"/>
            <a:ext cx="2452383" cy="1655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4236D"/>
                </a:solidFill>
              </a:rPr>
              <a:t>Presented by</a:t>
            </a:r>
          </a:p>
          <a:p>
            <a:r>
              <a:rPr lang="en-US" b="1" dirty="0"/>
              <a:t>Pranjali Jadhav</a:t>
            </a:r>
            <a:endParaRPr lang="en-US" b="1" dirty="0">
              <a:ea typeface="Calibri"/>
              <a:cs typeface="Calibri"/>
            </a:endParaRPr>
          </a:p>
          <a:p>
            <a:r>
              <a:rPr lang="en-US" dirty="0"/>
              <a:t>112103052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215623" y="3693386"/>
            <a:ext cx="2659311" cy="165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4236D"/>
                </a:solidFill>
              </a:rPr>
              <a:t>Industrial Mentor</a:t>
            </a:r>
            <a:endParaRPr lang="en-US" dirty="0">
              <a:solidFill>
                <a:srgbClr val="24236D"/>
              </a:solidFill>
              <a:ea typeface="Calibri"/>
              <a:cs typeface="Calibri"/>
            </a:endParaRPr>
          </a:p>
          <a:p>
            <a:r>
              <a:rPr lang="en-US" b="1" dirty="0"/>
              <a:t>Samip Sharma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4000" y="194349"/>
            <a:ext cx="9144000" cy="14331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24000" y="4"/>
            <a:ext cx="9144000" cy="15351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B. Tech. Project</a:t>
            </a:r>
            <a:endParaRPr lang="en-US" sz="2400" dirty="0">
              <a:ea typeface="Calibri Light"/>
              <a:cs typeface="Calibri Light"/>
            </a:endParaRPr>
          </a:p>
          <a:p>
            <a:r>
              <a:rPr lang="en-US" sz="2400" dirty="0" smtClean="0"/>
              <a:t>Final Presentation </a:t>
            </a:r>
            <a:r>
              <a:rPr lang="en-US" sz="2400" dirty="0"/>
              <a:t>on</a:t>
            </a:r>
            <a:endParaRPr lang="en-US" sz="2400" dirty="0">
              <a:ea typeface="Calibri Light"/>
              <a:cs typeface="Calibri Light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766349" y="4185175"/>
            <a:ext cx="2659311" cy="1655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4236D"/>
                </a:solidFill>
              </a:rPr>
              <a:t>Project Guide</a:t>
            </a:r>
            <a:endParaRPr lang="en-US" dirty="0">
              <a:solidFill>
                <a:srgbClr val="24236D"/>
              </a:solidFill>
              <a:ea typeface="Calibri"/>
              <a:cs typeface="Calibri"/>
            </a:endParaRPr>
          </a:p>
          <a:p>
            <a:r>
              <a:rPr lang="en-US" b="1" dirty="0"/>
              <a:t>Dr. Y. V. Haribhakta</a:t>
            </a:r>
            <a:endParaRPr lang="en-US" b="1" dirty="0">
              <a:ea typeface="Calibri"/>
              <a:cs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7993" y="5257800"/>
            <a:ext cx="147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3rd May </a:t>
            </a:r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3711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8602" y="2650181"/>
            <a:ext cx="35943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CodeSearchNet</a:t>
            </a:r>
            <a:endParaRPr lang="en-US" dirty="0" smtClean="0"/>
          </a:p>
          <a:p>
            <a:pPr algn="ctr"/>
            <a:endParaRPr lang="en-US" sz="16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Python subset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/>
              <a:t>30,000 function-</a:t>
            </a:r>
            <a:r>
              <a:rPr lang="en-US" sz="1600" dirty="0" err="1" smtClean="0"/>
              <a:t>docstring</a:t>
            </a:r>
            <a:r>
              <a:rPr lang="en-US" sz="1600" dirty="0" smtClean="0"/>
              <a:t> pairs used for hypergraph construction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075" y="1620788"/>
            <a:ext cx="57030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/>
              <a:t>{</a:t>
            </a:r>
          </a:p>
          <a:p>
            <a:r>
              <a:rPr lang="en-US" sz="1400" dirty="0"/>
              <a:t>  'id': '0',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repository_name</a:t>
            </a:r>
            <a:r>
              <a:rPr lang="en-US" sz="1400" dirty="0"/>
              <a:t>': '</a:t>
            </a:r>
            <a:r>
              <a:rPr lang="en-US" sz="1400" dirty="0" err="1"/>
              <a:t>organisation</a:t>
            </a:r>
            <a:r>
              <a:rPr lang="en-US" sz="1400" dirty="0"/>
              <a:t>/repository',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func_path_in_repository</a:t>
            </a:r>
            <a:r>
              <a:rPr lang="en-US" sz="1400" dirty="0"/>
              <a:t>': '</a:t>
            </a:r>
            <a:r>
              <a:rPr lang="en-US" sz="1400" dirty="0" err="1"/>
              <a:t>src</a:t>
            </a:r>
            <a:r>
              <a:rPr lang="en-US" sz="1400" dirty="0"/>
              <a:t>/path/to/file.py',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func_name</a:t>
            </a:r>
            <a:r>
              <a:rPr lang="en-US" sz="1400" dirty="0"/>
              <a:t>': '</a:t>
            </a:r>
            <a:r>
              <a:rPr lang="en-US" sz="1400" dirty="0" err="1"/>
              <a:t>func</a:t>
            </a:r>
            <a:r>
              <a:rPr lang="en-US" sz="1400" dirty="0"/>
              <a:t>',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whole_func_string</a:t>
            </a:r>
            <a:r>
              <a:rPr lang="en-US" sz="1400" dirty="0"/>
              <a:t>': '</a:t>
            </a:r>
            <a:r>
              <a:rPr lang="en-US" sz="1400" dirty="0" err="1"/>
              <a:t>def</a:t>
            </a:r>
            <a:r>
              <a:rPr lang="en-US" sz="1400" dirty="0"/>
              <a:t> </a:t>
            </a:r>
            <a:r>
              <a:rPr lang="en-US" sz="1400" dirty="0" err="1"/>
              <a:t>func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):\n"""</a:t>
            </a:r>
            <a:r>
              <a:rPr lang="en-US" sz="1400" dirty="0" err="1"/>
              <a:t>Docstring</a:t>
            </a:r>
            <a:r>
              <a:rPr lang="en-US" sz="1400" dirty="0"/>
              <a:t>"""\n [...]',</a:t>
            </a:r>
          </a:p>
          <a:p>
            <a:r>
              <a:rPr lang="en-US" sz="1400" dirty="0"/>
              <a:t>  'language': 'python', 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func_code_string</a:t>
            </a:r>
            <a:r>
              <a:rPr lang="en-US" sz="1400" dirty="0"/>
              <a:t>': '[...]',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func_code_tokens</a:t>
            </a:r>
            <a:r>
              <a:rPr lang="en-US" sz="1400" dirty="0"/>
              <a:t>': ['</a:t>
            </a:r>
            <a:r>
              <a:rPr lang="en-US" sz="1400" dirty="0" err="1"/>
              <a:t>def</a:t>
            </a:r>
            <a:r>
              <a:rPr lang="en-US" sz="1400" dirty="0"/>
              <a:t>', '</a:t>
            </a:r>
            <a:r>
              <a:rPr lang="en-US" sz="1400" dirty="0" err="1"/>
              <a:t>func</a:t>
            </a:r>
            <a:r>
              <a:rPr lang="en-US" sz="1400" dirty="0"/>
              <a:t>', '(', '</a:t>
            </a:r>
            <a:r>
              <a:rPr lang="en-US" sz="1400" dirty="0" err="1"/>
              <a:t>args</a:t>
            </a:r>
            <a:r>
              <a:rPr lang="en-US" sz="1400" dirty="0"/>
              <a:t>', ')', ...],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func_documentation_string</a:t>
            </a:r>
            <a:r>
              <a:rPr lang="en-US" sz="1400" dirty="0"/>
              <a:t>': '</a:t>
            </a:r>
            <a:r>
              <a:rPr lang="en-US" sz="1400" dirty="0" err="1"/>
              <a:t>Docstring</a:t>
            </a:r>
            <a:r>
              <a:rPr lang="en-US" sz="1400" dirty="0"/>
              <a:t>',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func_documentation_string_tokens</a:t>
            </a:r>
            <a:r>
              <a:rPr lang="en-US" sz="1400" dirty="0"/>
              <a:t>': ['</a:t>
            </a:r>
            <a:r>
              <a:rPr lang="en-US" sz="1400" dirty="0" err="1"/>
              <a:t>Docstring</a:t>
            </a:r>
            <a:r>
              <a:rPr lang="en-US" sz="1400" dirty="0"/>
              <a:t>'],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split_name</a:t>
            </a:r>
            <a:r>
              <a:rPr lang="en-US" sz="1400" dirty="0"/>
              <a:t>': 'train',</a:t>
            </a:r>
          </a:p>
          <a:p>
            <a:r>
              <a:rPr lang="en-US" sz="1400" dirty="0"/>
              <a:t>  '</a:t>
            </a:r>
            <a:r>
              <a:rPr lang="en-US" sz="1400" dirty="0" err="1"/>
              <a:t>func_code_url</a:t>
            </a:r>
            <a:r>
              <a:rPr lang="en-US" sz="1400" dirty="0"/>
              <a:t>': 'https://github.com/&lt;org&gt;/&lt;repo&gt;/blob/&lt;hash&gt;/</a:t>
            </a:r>
            <a:r>
              <a:rPr lang="en-US" sz="1400" dirty="0" err="1"/>
              <a:t>src</a:t>
            </a:r>
            <a:r>
              <a:rPr lang="en-US" sz="1400" dirty="0"/>
              <a:t>/path/to/file.py#L111-L150'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7" name="Rectangle 6" descr="Database"/>
          <p:cNvSpPr/>
          <p:nvPr/>
        </p:nvSpPr>
        <p:spPr>
          <a:xfrm>
            <a:off x="3395230" y="596031"/>
            <a:ext cx="1067714" cy="863753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dgm="http://schemas.openxmlformats.org/drawingml/2006/diagram" xmlns="" xmlns:asvg="http://schemas.microsoft.com/office/drawing/2016/SVG/main" xmlns:lc="http://schemas.openxmlformats.org/drawingml/2006/lockedCanvas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About the Dataset</a:t>
            </a: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452844" y="1620788"/>
            <a:ext cx="16778" cy="3764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3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24236D"/>
                </a:solidFill>
              </a:rPr>
              <a:t>Proposed solution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290" y="1785178"/>
            <a:ext cx="4354585" cy="3264995"/>
          </a:xfrm>
        </p:spPr>
        <p:txBody>
          <a:bodyPr>
            <a:normAutofit/>
          </a:bodyPr>
          <a:lstStyle/>
          <a:p>
            <a:r>
              <a:rPr lang="en-US" sz="1800" dirty="0" smtClean="0"/>
              <a:t>Hypergraph-based neural retrieval system</a:t>
            </a:r>
          </a:p>
          <a:p>
            <a:r>
              <a:rPr lang="en-US" sz="1800" dirty="0" smtClean="0"/>
              <a:t>Nodes = Functions and Concepts</a:t>
            </a:r>
          </a:p>
          <a:p>
            <a:r>
              <a:rPr lang="en-US" sz="1800" dirty="0" err="1" smtClean="0"/>
              <a:t>Hyperedges</a:t>
            </a:r>
            <a:r>
              <a:rPr lang="en-US" sz="1800" dirty="0" smtClean="0"/>
              <a:t> = </a:t>
            </a:r>
            <a:r>
              <a:rPr lang="en-US" sz="1800" b="1" dirty="0" smtClean="0"/>
              <a:t>Concept co-occurrence</a:t>
            </a:r>
            <a:r>
              <a:rPr lang="en-US" sz="1800" dirty="0" smtClean="0"/>
              <a:t> sets linked to functions</a:t>
            </a:r>
          </a:p>
          <a:p>
            <a:r>
              <a:rPr lang="en-US" sz="1800" dirty="0" smtClean="0"/>
              <a:t>Learns semantic relationships using contrastive learning</a:t>
            </a:r>
          </a:p>
          <a:p>
            <a:r>
              <a:rPr lang="en-US" sz="1800" dirty="0" smtClean="0"/>
              <a:t>Inference ranks functions by structural order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8028533" y="2562221"/>
            <a:ext cx="1796143" cy="11919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Hypergraph-based encoder</a:t>
            </a:r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6311305" y="2538895"/>
            <a:ext cx="1275426" cy="123863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Natural Language Query</a:t>
            </a:r>
            <a:endParaRPr lang="en-US" sz="1400" dirty="0"/>
          </a:p>
        </p:txBody>
      </p:sp>
      <p:cxnSp>
        <p:nvCxnSpPr>
          <p:cNvPr id="7" name="Straight Arrow Connector 6"/>
          <p:cNvCxnSpPr>
            <a:stCxn id="5" idx="6"/>
            <a:endCxn id="4" idx="1"/>
          </p:cNvCxnSpPr>
          <p:nvPr/>
        </p:nvCxnSpPr>
        <p:spPr>
          <a:xfrm flipV="1">
            <a:off x="7586731" y="3158214"/>
            <a:ext cx="4418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0236417" y="2594878"/>
            <a:ext cx="1277249" cy="112667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Top-K ranked function codes</a:t>
            </a:r>
            <a:endParaRPr lang="en-US" sz="1400" dirty="0"/>
          </a:p>
        </p:txBody>
      </p:sp>
      <p:cxnSp>
        <p:nvCxnSpPr>
          <p:cNvPr id="10" name="Straight Arrow Connector 9"/>
          <p:cNvCxnSpPr>
            <a:stCxn id="4" idx="3"/>
            <a:endCxn id="8" idx="2"/>
          </p:cNvCxnSpPr>
          <p:nvPr/>
        </p:nvCxnSpPr>
        <p:spPr>
          <a:xfrm>
            <a:off x="9824676" y="3158214"/>
            <a:ext cx="411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7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24236D"/>
                </a:solidFill>
              </a:rPr>
              <a:t>Hypergraph Construction Logic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09657" cy="293932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Extract intent from function </a:t>
            </a:r>
            <a:r>
              <a:rPr lang="en-US" sz="1800" dirty="0" err="1" smtClean="0"/>
              <a:t>docstrings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Extract concepts from intent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Create concept + function (intent) nodes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Connect each function to its concept set via </a:t>
            </a:r>
            <a:r>
              <a:rPr lang="en-US" sz="1800" dirty="0" err="1" smtClean="0"/>
              <a:t>hyperedge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Concept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 via E5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Save as sparse incidence matrix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607" y="1825625"/>
            <a:ext cx="3887181" cy="30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2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err="1" smtClean="0">
                <a:solidFill>
                  <a:srgbClr val="24236D"/>
                </a:solidFill>
              </a:rPr>
              <a:t>AllSet</a:t>
            </a:r>
            <a:r>
              <a:rPr lang="en-US" sz="3200" b="1" dirty="0" smtClean="0">
                <a:solidFill>
                  <a:srgbClr val="24236D"/>
                </a:solidFill>
              </a:rPr>
              <a:t> Transformer-based HGNN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5237"/>
            <a:ext cx="980802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Input</a:t>
            </a:r>
            <a:r>
              <a:rPr lang="en-US" sz="1800" dirty="0" smtClean="0"/>
              <a:t> – Node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 (concepts + functions) fed into the network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Architecture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Hypergraph Attention Layer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err="1" smtClean="0"/>
              <a:t>AllSet</a:t>
            </a:r>
            <a:r>
              <a:rPr lang="en-US" sz="1800" dirty="0" smtClean="0"/>
              <a:t> Transformer Model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Message passing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From </a:t>
            </a:r>
            <a:r>
              <a:rPr lang="en-US" sz="1800" dirty="0" err="1" smtClean="0"/>
              <a:t>hyperedges</a:t>
            </a:r>
            <a:r>
              <a:rPr lang="en-US" sz="1800" dirty="0" smtClean="0"/>
              <a:t> to nodes through attention mechanisms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 smtClean="0"/>
              <a:t>Functions interact with functions, concepts interact with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Output</a:t>
            </a:r>
            <a:r>
              <a:rPr lang="en-US" sz="1800" dirty="0" smtClean="0"/>
              <a:t> – Aligned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 in shared semantic space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68463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24236D"/>
                </a:solidFill>
              </a:rPr>
              <a:t>Training Strategy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3758" y="1690690"/>
            <a:ext cx="9950042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Step 1</a:t>
            </a:r>
            <a:r>
              <a:rPr lang="en-US" sz="1800" dirty="0" smtClean="0"/>
              <a:t>: </a:t>
            </a:r>
            <a:r>
              <a:rPr lang="en-US" sz="1800" dirty="0" err="1" smtClean="0"/>
              <a:t>Hyperpath</a:t>
            </a:r>
            <a:r>
              <a:rPr lang="en-US" sz="1800" dirty="0" smtClean="0"/>
              <a:t> construction – select top-K shared concept nodes for each batch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Step 2</a:t>
            </a:r>
            <a:r>
              <a:rPr lang="en-US" sz="1800" dirty="0" smtClean="0"/>
              <a:t>: Semantic anchoring – each function forms a </a:t>
            </a:r>
            <a:r>
              <a:rPr lang="en-US" sz="1800" dirty="0" err="1" smtClean="0"/>
              <a:t>hyperpath</a:t>
            </a:r>
            <a:r>
              <a:rPr lang="en-US" sz="1800" dirty="0" smtClean="0"/>
              <a:t> by aggregating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 of its associated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Step 3</a:t>
            </a:r>
            <a:r>
              <a:rPr lang="en-US" sz="1800" dirty="0" smtClean="0"/>
              <a:t>: Positive and negative sampling – for each function match with own </a:t>
            </a:r>
            <a:r>
              <a:rPr lang="en-US" sz="1800" dirty="0" err="1" smtClean="0"/>
              <a:t>hyperpath</a:t>
            </a:r>
            <a:r>
              <a:rPr lang="en-US" sz="1800" dirty="0" smtClean="0"/>
              <a:t> (positive) and sample unrelated functions (negatives)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Step 4: </a:t>
            </a:r>
            <a:r>
              <a:rPr lang="en-US" sz="1800" dirty="0" smtClean="0"/>
              <a:t>Embedding generation – chunked forward pass through HGNN, normalize concept and function </a:t>
            </a:r>
            <a:r>
              <a:rPr lang="en-US" sz="1800" dirty="0" err="1" smtClean="0"/>
              <a:t>embeddings</a:t>
            </a:r>
            <a:endParaRPr lang="en-US" sz="1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b="1" dirty="0" smtClean="0"/>
              <a:t>Step 5</a:t>
            </a:r>
            <a:r>
              <a:rPr lang="en-US" sz="1800" dirty="0" smtClean="0"/>
              <a:t>: Training objective – bring function </a:t>
            </a:r>
            <a:r>
              <a:rPr lang="en-US" sz="1800" dirty="0" err="1" smtClean="0"/>
              <a:t>embeddings</a:t>
            </a:r>
            <a:r>
              <a:rPr lang="en-US" sz="1800" dirty="0" smtClean="0"/>
              <a:t> closer to their semantic </a:t>
            </a:r>
            <a:r>
              <a:rPr lang="en-US" sz="1800" dirty="0" err="1" smtClean="0"/>
              <a:t>hyperpaths</a:t>
            </a:r>
            <a:r>
              <a:rPr lang="en-US" sz="1800" dirty="0" smtClean="0"/>
              <a:t>, and away from unrelated ones.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45191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24236D"/>
                </a:solidFill>
              </a:rPr>
              <a:t>Contrastive Loss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447"/>
            <a:ext cx="5042483" cy="3398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	</a:t>
            </a:r>
            <a:r>
              <a:rPr lang="en-US" sz="1800" dirty="0" err="1" smtClean="0"/>
              <a:t>Hyperpath</a:t>
            </a:r>
            <a:r>
              <a:rPr lang="en-US" sz="1800" dirty="0" smtClean="0"/>
              <a:t>-based </a:t>
            </a:r>
            <a:r>
              <a:rPr lang="en-US" sz="1800" dirty="0" err="1" smtClean="0"/>
              <a:t>constrastive</a:t>
            </a:r>
            <a:r>
              <a:rPr lang="en-US" sz="1800" dirty="0" smtClean="0"/>
              <a:t> loss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Objective</a:t>
            </a:r>
            <a:r>
              <a:rPr lang="en-US" sz="1600" dirty="0" smtClean="0"/>
              <a:t> – maximize similarity between </a:t>
            </a:r>
            <a:r>
              <a:rPr lang="en-US" sz="1600" dirty="0" err="1" smtClean="0"/>
              <a:t>hyperpaths</a:t>
            </a:r>
            <a:r>
              <a:rPr lang="en-US" sz="1600" dirty="0" smtClean="0"/>
              <a:t> and related functions, minimize it for unrelated ones.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err="1" smtClean="0"/>
              <a:t>Hyperpath</a:t>
            </a:r>
            <a:r>
              <a:rPr lang="en-US" sz="1600" b="1" dirty="0" smtClean="0"/>
              <a:t>-embedding</a:t>
            </a:r>
            <a:r>
              <a:rPr lang="en-US" sz="1600" dirty="0" smtClean="0"/>
              <a:t> – mean-pool selected concept </a:t>
            </a:r>
            <a:r>
              <a:rPr lang="en-US" sz="1600" dirty="0" err="1" smtClean="0"/>
              <a:t>embeddings</a:t>
            </a:r>
            <a:r>
              <a:rPr lang="en-US" sz="1600" dirty="0" smtClean="0"/>
              <a:t> using binary masks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Cosine similarity </a:t>
            </a:r>
            <a:r>
              <a:rPr lang="en-US" sz="1600" dirty="0" smtClean="0"/>
              <a:t>– Compute scaled similarity between </a:t>
            </a:r>
            <a:r>
              <a:rPr lang="en-US" sz="1600" dirty="0" err="1" smtClean="0"/>
              <a:t>hyperpath</a:t>
            </a:r>
            <a:r>
              <a:rPr lang="en-US" sz="1600" dirty="0" smtClean="0"/>
              <a:t> &amp; positive / negative function </a:t>
            </a:r>
            <a:r>
              <a:rPr lang="en-US" sz="1600" dirty="0" err="1" smtClean="0"/>
              <a:t>embeddings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Contrastive </a:t>
            </a:r>
            <a:r>
              <a:rPr lang="en-US" sz="1600" b="1" dirty="0" err="1" smtClean="0"/>
              <a:t>softmax</a:t>
            </a:r>
            <a:r>
              <a:rPr lang="en-US" sz="1600" b="1" dirty="0" smtClean="0"/>
              <a:t> </a:t>
            </a:r>
            <a:r>
              <a:rPr lang="en-US" sz="1600" dirty="0" smtClean="0"/>
              <a:t>pushes similarity with own </a:t>
            </a:r>
            <a:r>
              <a:rPr lang="en-US" sz="1600" dirty="0" err="1" smtClean="0"/>
              <a:t>hyperpath</a:t>
            </a:r>
            <a:r>
              <a:rPr lang="en-US" sz="1600" dirty="0" smtClean="0"/>
              <a:t> up, pushes others away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 smtClean="0"/>
              <a:t>Batch-averaged loss </a:t>
            </a:r>
            <a:r>
              <a:rPr lang="en-US" sz="1600" dirty="0" smtClean="0"/>
              <a:t>– final loss is averaged across training batch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93" y="1319196"/>
            <a:ext cx="1728585" cy="6914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231" y="2123567"/>
            <a:ext cx="4336111" cy="5859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891" y="2930228"/>
            <a:ext cx="2220793" cy="539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361" y="3695187"/>
            <a:ext cx="4275528" cy="17576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H="1">
            <a:off x="6096000" y="1589776"/>
            <a:ext cx="19574" cy="386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64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 smtClean="0">
                <a:solidFill>
                  <a:srgbClr val="24236D"/>
                </a:solidFill>
              </a:rPr>
              <a:t>Inference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2134"/>
            <a:ext cx="4321629" cy="27554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Encode query using E5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Match top-k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Retrieve </a:t>
            </a:r>
            <a:r>
              <a:rPr lang="en-US" sz="1800" dirty="0" err="1" smtClean="0"/>
              <a:t>hyperpaths</a:t>
            </a:r>
            <a:r>
              <a:rPr lang="en-US" sz="1800" dirty="0" smtClean="0"/>
              <a:t> with these concepts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Aggregate via attention with query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Score functions using embedding similarity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Output – top-K ranked functions</a:t>
            </a:r>
            <a:endParaRPr lang="en-US" sz="18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9979225"/>
              </p:ext>
            </p:extLst>
          </p:nvPr>
        </p:nvGraphicFramePr>
        <p:xfrm>
          <a:off x="5959928" y="1690690"/>
          <a:ext cx="5192486" cy="2986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769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24236D"/>
                </a:solidFill>
              </a:rPr>
              <a:t>Inference Example 1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1040"/>
            <a:ext cx="3570514" cy="6399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Q. How to move a file to a different folder?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6"/>
          <a:stretch/>
        </p:blipFill>
        <p:spPr>
          <a:xfrm>
            <a:off x="4837339" y="365127"/>
            <a:ext cx="7049861" cy="4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36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24236D"/>
                </a:solidFill>
              </a:rPr>
              <a:t>Inference Example 2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704" y="2706469"/>
            <a:ext cx="3211286" cy="7246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Q. How to train an HMM model for classification?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729" y="389218"/>
            <a:ext cx="6133213" cy="499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3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24236D"/>
                </a:solidFill>
              </a:rPr>
              <a:t>Inference Example 3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424" y="3026537"/>
            <a:ext cx="4158343" cy="674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Q. How to find synonyms of a word?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371" y="2101446"/>
            <a:ext cx="576342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79" y="25624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24236D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79" y="1825372"/>
            <a:ext cx="3755821" cy="2637572"/>
          </a:xfrm>
        </p:spPr>
        <p:txBody>
          <a:bodyPr>
            <a:noAutofit/>
          </a:bodyPr>
          <a:lstStyle/>
          <a:p>
            <a:r>
              <a:rPr lang="en-US" sz="2000" dirty="0"/>
              <a:t>Introduction</a:t>
            </a:r>
          </a:p>
          <a:p>
            <a:r>
              <a:rPr lang="en-US" sz="2000" dirty="0"/>
              <a:t>Literature </a:t>
            </a:r>
            <a:r>
              <a:rPr lang="en-US" sz="2000" dirty="0" smtClean="0"/>
              <a:t>Survey</a:t>
            </a:r>
          </a:p>
          <a:p>
            <a:r>
              <a:rPr lang="en-US" sz="2000" dirty="0" smtClean="0"/>
              <a:t>Limitations of current solutions</a:t>
            </a:r>
            <a:endParaRPr lang="en-US" sz="2000" dirty="0"/>
          </a:p>
          <a:p>
            <a:r>
              <a:rPr lang="en-US" sz="2000" dirty="0"/>
              <a:t>Problem Statement</a:t>
            </a:r>
          </a:p>
          <a:p>
            <a:r>
              <a:rPr lang="en-US" sz="2000" dirty="0" smtClean="0"/>
              <a:t>Objectives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rgbClr val="2423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24236D"/>
              </a:solidFill>
              <a:latin typeface="Calibri" panose="020F0502020204030204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300307" y="1825372"/>
            <a:ext cx="3755821" cy="2074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About the dataset</a:t>
            </a:r>
          </a:p>
          <a:p>
            <a:r>
              <a:rPr lang="en-US" sz="2000" dirty="0" smtClean="0"/>
              <a:t>Proposed solution</a:t>
            </a:r>
          </a:p>
          <a:p>
            <a:r>
              <a:rPr lang="en-US" sz="2000" dirty="0" smtClean="0"/>
              <a:t>Results</a:t>
            </a:r>
          </a:p>
          <a:p>
            <a:r>
              <a:rPr lang="en-US" sz="2000" dirty="0" smtClean="0"/>
              <a:t>Conclusion</a:t>
            </a:r>
          </a:p>
          <a:p>
            <a:r>
              <a:rPr lang="en-US" sz="2000" dirty="0" smtClean="0"/>
              <a:t>References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56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24236D"/>
                </a:solidFill>
              </a:rPr>
              <a:t>Why Hypergraphs?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871" y="2094073"/>
            <a:ext cx="7424257" cy="17816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Beyond one-to-one matching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Intent often resides in combinations of concepts, not isolated tokens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Hypergraphs capture higher-order relationships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Why it matters for code search? – retrieval requires understanding intent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320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24236D"/>
                </a:solidFill>
              </a:rPr>
              <a:t>Results</a:t>
            </a:r>
            <a:endParaRPr lang="en-US" sz="32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259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/>
              <a:t>What is NDCG?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 smtClean="0"/>
              <a:t>Normalized Discounted Cumulative Gain(NDCG) </a:t>
            </a:r>
            <a:r>
              <a:rPr lang="en-US" sz="1400" dirty="0" smtClean="0"/>
              <a:t>measures how well the model ranks retrieved function codes based on their semantic relevance to human-annotated ground-truth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/>
              <a:t>Evaluation metric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NDCG@3 based on graded relevance from SBERT-based cosine similarity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Ground-truth relevance derived from human annotations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/>
              <a:t>Evaluation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 smtClean="0"/>
              <a:t>99 natural language queries</a:t>
            </a:r>
            <a:r>
              <a:rPr lang="en-US" sz="1400" dirty="0" smtClean="0"/>
              <a:t> from </a:t>
            </a:r>
            <a:r>
              <a:rPr lang="en-US" sz="1400" dirty="0" err="1" smtClean="0"/>
              <a:t>CodeSearchNet</a:t>
            </a:r>
            <a:endParaRPr lang="en-US" sz="1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 smtClean="0"/>
              <a:t>Each query contains 3 ranked ground truths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 smtClean="0"/>
              <a:t>Models compared</a:t>
            </a:r>
          </a:p>
          <a:p>
            <a:pPr lvl="1"/>
            <a:endParaRPr lang="en-US" dirty="0" smtClean="0"/>
          </a:p>
          <a:p>
            <a:pPr marL="457189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99579"/>
              </p:ext>
            </p:extLst>
          </p:nvPr>
        </p:nvGraphicFramePr>
        <p:xfrm>
          <a:off x="1948112" y="4454050"/>
          <a:ext cx="8128000" cy="304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550272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6309609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6004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695247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HGNN (proposed)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/>
                        <a:t>CodeBERT</a:t>
                      </a:r>
                      <a:endParaRPr lang="en-US" sz="1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smtClean="0"/>
                        <a:t>E5-small-v2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87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662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24236D"/>
                </a:solidFill>
              </a:rPr>
              <a:t>Results</a:t>
            </a:r>
            <a:endParaRPr lang="en-US" sz="3200" b="1" dirty="0">
              <a:solidFill>
                <a:srgbClr val="24236D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68" y="2359918"/>
            <a:ext cx="7779063" cy="1569845"/>
          </a:xfrm>
        </p:spPr>
      </p:pic>
    </p:spTree>
    <p:extLst>
      <p:ext uri="{BB962C8B-B14F-4D97-AF65-F5344CB8AC3E}">
        <p14:creationId xmlns:p14="http://schemas.microsoft.com/office/powerpoint/2010/main" val="2479425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83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4236D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733" y="2265736"/>
            <a:ext cx="927053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The proposed semantic code method using Hypergraph Neural Networks (HGNNs) is able to model complex relationships between code functions and conceptual keywords. The work highlights the potential of hypergraph-based models for improving code search and recommendation. The model helps enhance </a:t>
            </a:r>
            <a:r>
              <a:rPr lang="en-US" sz="2000" dirty="0"/>
              <a:t>developer productivity and streamlines the API search process.</a:t>
            </a:r>
          </a:p>
        </p:txBody>
      </p:sp>
    </p:spTree>
    <p:extLst>
      <p:ext uri="{BB962C8B-B14F-4D97-AF65-F5344CB8AC3E}">
        <p14:creationId xmlns:p14="http://schemas.microsoft.com/office/powerpoint/2010/main" val="310580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24236D"/>
                </a:solidFill>
              </a:rPr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36116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/>
              <a:t>[1] Z. Feng, D. </a:t>
            </a:r>
            <a:r>
              <a:rPr lang="en-US" sz="1400" dirty="0" err="1"/>
              <a:t>Guo</a:t>
            </a:r>
            <a:r>
              <a:rPr lang="en-US" sz="1400" dirty="0"/>
              <a:t>, D. Tang, N. </a:t>
            </a:r>
            <a:r>
              <a:rPr lang="en-US" sz="1400" dirty="0" err="1"/>
              <a:t>Duan</a:t>
            </a:r>
            <a:r>
              <a:rPr lang="en-US" sz="1400" dirty="0"/>
              <a:t>, X. Feng, M. Gong, L. </a:t>
            </a:r>
            <a:r>
              <a:rPr lang="en-US" sz="1400" dirty="0" err="1"/>
              <a:t>Shou</a:t>
            </a:r>
            <a:r>
              <a:rPr lang="en-US" sz="1400" dirty="0"/>
              <a:t>, B. </a:t>
            </a:r>
            <a:r>
              <a:rPr lang="en-US" sz="1400" dirty="0" smtClean="0"/>
              <a:t>Qin, T</a:t>
            </a:r>
            <a:r>
              <a:rPr lang="en-US" sz="1400" dirty="0"/>
              <a:t>. Liu, and D. Jiang, ”</a:t>
            </a:r>
            <a:r>
              <a:rPr lang="en-US" sz="1400" dirty="0" err="1"/>
              <a:t>CodeBERT</a:t>
            </a:r>
            <a:r>
              <a:rPr lang="en-US" sz="1400" dirty="0"/>
              <a:t>: A Pre-Trained Model for </a:t>
            </a:r>
            <a:r>
              <a:rPr lang="en-US" sz="1400" dirty="0" smtClean="0"/>
              <a:t>Programming and </a:t>
            </a:r>
            <a:r>
              <a:rPr lang="en-US" sz="1400" dirty="0"/>
              <a:t>Natural Languages,” in Proceedings of the 2020 Conference </a:t>
            </a:r>
            <a:r>
              <a:rPr lang="en-US" sz="1400" dirty="0" smtClean="0"/>
              <a:t>on Empirical </a:t>
            </a:r>
            <a:r>
              <a:rPr lang="en-US" sz="1400" dirty="0"/>
              <a:t>Methods in Natural Language Processing (EMNLP), 2020, </a:t>
            </a:r>
            <a:r>
              <a:rPr lang="en-US" sz="1400" dirty="0" smtClean="0"/>
              <a:t>pp. 1536–1547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[2] D. </a:t>
            </a:r>
            <a:r>
              <a:rPr lang="en-US" sz="1400" dirty="0" err="1"/>
              <a:t>Guo</a:t>
            </a:r>
            <a:r>
              <a:rPr lang="en-US" sz="1400" dirty="0"/>
              <a:t>, S. Ren, S. Lu, A. Tang, and D. </a:t>
            </a:r>
            <a:r>
              <a:rPr lang="en-US" sz="1400" dirty="0" err="1"/>
              <a:t>Guo</a:t>
            </a:r>
            <a:r>
              <a:rPr lang="en-US" sz="1400" dirty="0"/>
              <a:t>, ”</a:t>
            </a:r>
            <a:r>
              <a:rPr lang="en-US" sz="1400" dirty="0" err="1"/>
              <a:t>GraphCodeBERT</a:t>
            </a:r>
            <a:r>
              <a:rPr lang="en-US" sz="1400" dirty="0"/>
              <a:t>: </a:t>
            </a:r>
            <a:r>
              <a:rPr lang="en-US" sz="1400" dirty="0" err="1" smtClean="0"/>
              <a:t>Pretraining</a:t>
            </a:r>
            <a:r>
              <a:rPr lang="en-US" sz="1400" dirty="0"/>
              <a:t> </a:t>
            </a:r>
            <a:r>
              <a:rPr lang="en-US" sz="1400" dirty="0" smtClean="0"/>
              <a:t>Code </a:t>
            </a:r>
            <a:r>
              <a:rPr lang="en-US" sz="1400" dirty="0"/>
              <a:t>Representations with Data Flow,” in International </a:t>
            </a:r>
            <a:r>
              <a:rPr lang="en-US" sz="1400" dirty="0" smtClean="0"/>
              <a:t>Conference on </a:t>
            </a:r>
            <a:r>
              <a:rPr lang="en-US" sz="1400" dirty="0"/>
              <a:t>Learning Representations (ICLR), 2021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3] J. </a:t>
            </a:r>
            <a:r>
              <a:rPr lang="en-US" sz="1400" dirty="0" err="1"/>
              <a:t>Guo</a:t>
            </a:r>
            <a:r>
              <a:rPr lang="en-US" sz="1400" dirty="0"/>
              <a:t>, Z. Feng, D. Tang, N. </a:t>
            </a:r>
            <a:r>
              <a:rPr lang="en-US" sz="1400" dirty="0" err="1"/>
              <a:t>Duan</a:t>
            </a:r>
            <a:r>
              <a:rPr lang="en-US" sz="1400" dirty="0"/>
              <a:t>, and M. Gong, ”</a:t>
            </a:r>
            <a:r>
              <a:rPr lang="en-US" sz="1400" dirty="0" err="1"/>
              <a:t>UniXcoder</a:t>
            </a:r>
            <a:r>
              <a:rPr lang="en-US" sz="1400" dirty="0"/>
              <a:t>: </a:t>
            </a:r>
            <a:r>
              <a:rPr lang="en-US" sz="1400" dirty="0" smtClean="0"/>
              <a:t>Unified Cross-Modal </a:t>
            </a:r>
            <a:r>
              <a:rPr lang="en-US" sz="1400" dirty="0"/>
              <a:t>Pre-training for Code Understanding and Generation,” </a:t>
            </a:r>
            <a:r>
              <a:rPr lang="en-US" sz="1400" dirty="0" smtClean="0"/>
              <a:t>in Proceedings </a:t>
            </a:r>
            <a:r>
              <a:rPr lang="en-US" sz="1400" dirty="0"/>
              <a:t>of the 60th Annual Meeting of the Association for </a:t>
            </a:r>
            <a:r>
              <a:rPr lang="en-US" sz="1400" dirty="0" smtClean="0"/>
              <a:t>Computational Linguistics </a:t>
            </a:r>
            <a:r>
              <a:rPr lang="en-US" sz="1400" dirty="0"/>
              <a:t>(ACL), 2022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/>
              <a:t>[4] D. Martins </a:t>
            </a:r>
            <a:r>
              <a:rPr lang="en-US" sz="1400" dirty="0" err="1"/>
              <a:t>Gerosa</a:t>
            </a:r>
            <a:r>
              <a:rPr lang="en-US" sz="1400" dirty="0"/>
              <a:t>, R. </a:t>
            </a:r>
            <a:r>
              <a:rPr lang="en-US" sz="1400" dirty="0" err="1"/>
              <a:t>Prikladnicki</a:t>
            </a:r>
            <a:r>
              <a:rPr lang="en-US" sz="1400" dirty="0"/>
              <a:t>, and D. </a:t>
            </a:r>
            <a:r>
              <a:rPr lang="en-US" sz="1400" dirty="0" err="1"/>
              <a:t>Poshyvanyk</a:t>
            </a:r>
            <a:r>
              <a:rPr lang="en-US" sz="1400" dirty="0"/>
              <a:t>, ”Neural </a:t>
            </a:r>
            <a:r>
              <a:rPr lang="en-US" sz="1400" dirty="0" smtClean="0"/>
              <a:t>Code Retrieval </a:t>
            </a:r>
            <a:r>
              <a:rPr lang="en-US" sz="1400" dirty="0"/>
              <a:t>by Jointly Embedding Code and Queries,” in IEEE/ACM </a:t>
            </a:r>
            <a:r>
              <a:rPr lang="en-US" sz="1400" dirty="0" smtClean="0"/>
              <a:t>42</a:t>
            </a:r>
            <a:r>
              <a:rPr lang="en-US" sz="1400" baseline="30000" dirty="0" smtClean="0"/>
              <a:t>nd</a:t>
            </a:r>
            <a:r>
              <a:rPr lang="en-US" sz="1400" dirty="0" smtClean="0"/>
              <a:t> International </a:t>
            </a:r>
            <a:r>
              <a:rPr lang="en-US" sz="1400" dirty="0"/>
              <a:t>Conference on Software Engineering Workshops (ICSEW</a:t>
            </a:r>
            <a:r>
              <a:rPr lang="en-US" sz="1400" dirty="0" smtClean="0"/>
              <a:t>), 2020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[5] X. Zhang, J. Li, D. Chen, Y. Zhou, and M. Zhao, ”A Novel </a:t>
            </a:r>
            <a:r>
              <a:rPr lang="en-US" sz="1400" dirty="0" smtClean="0"/>
              <a:t>Approach for </a:t>
            </a:r>
            <a:r>
              <a:rPr lang="en-US" sz="1400" dirty="0"/>
              <a:t>Code Search: Integrating BM25 with Code-Aware Tokenization,” </a:t>
            </a:r>
            <a:r>
              <a:rPr lang="en-US" sz="1400" dirty="0" smtClean="0"/>
              <a:t>in Proceedings </a:t>
            </a:r>
            <a:r>
              <a:rPr lang="en-US" sz="1400" dirty="0"/>
              <a:t>of the 43rd International Conference on Software </a:t>
            </a:r>
            <a:r>
              <a:rPr lang="en-US" sz="1400" dirty="0" smtClean="0"/>
              <a:t>Engineering (ICSE</a:t>
            </a:r>
            <a:r>
              <a:rPr lang="en-US" sz="1400" dirty="0"/>
              <a:t>), 2021</a:t>
            </a:r>
            <a:r>
              <a:rPr lang="en-US" sz="1400" dirty="0" smtClean="0"/>
              <a:t>.</a:t>
            </a:r>
            <a:endParaRPr lang="en-US" sz="1400" dirty="0" smtClean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6] X. </a:t>
            </a:r>
            <a:r>
              <a:rPr lang="en-US" sz="1400" dirty="0" err="1"/>
              <a:t>Gu</a:t>
            </a:r>
            <a:r>
              <a:rPr lang="en-US" sz="1400" dirty="0"/>
              <a:t>, H. Zhang, D. Zhang, and S. Kim, ”Deep Code Search,” in </a:t>
            </a:r>
            <a:r>
              <a:rPr lang="en-US" sz="1400" dirty="0" smtClean="0"/>
              <a:t>Proceedings of </a:t>
            </a:r>
            <a:r>
              <a:rPr lang="en-US" sz="1400" dirty="0"/>
              <a:t>the 40th International Conference on Software </a:t>
            </a:r>
            <a:r>
              <a:rPr lang="en-US" sz="1400" dirty="0" smtClean="0"/>
              <a:t>Engineering (ICSE</a:t>
            </a:r>
            <a:r>
              <a:rPr lang="en-US" sz="1400" dirty="0"/>
              <a:t>), 2018, pp. 933–944.</a:t>
            </a:r>
          </a:p>
          <a:p>
            <a:pPr marL="0" indent="0">
              <a:buNone/>
            </a:pPr>
            <a:r>
              <a:rPr lang="en-US" sz="1400" dirty="0"/>
              <a:t>[7] Z. Sun, S. Wang, Y. Liu, and X. Du, ”A Path-Based Neural Model </a:t>
            </a:r>
            <a:r>
              <a:rPr lang="en-US" sz="1400" dirty="0" smtClean="0"/>
              <a:t>for Code </a:t>
            </a:r>
            <a:r>
              <a:rPr lang="en-US" sz="1400" dirty="0"/>
              <a:t>Search,” in Proceedings of the 28th ACM Joint Meeting on </a:t>
            </a:r>
            <a:r>
              <a:rPr lang="en-US" sz="1400" dirty="0" smtClean="0"/>
              <a:t>European Software </a:t>
            </a:r>
            <a:r>
              <a:rPr lang="en-US" sz="1400" dirty="0"/>
              <a:t>Engineering Conference and Symposium on the </a:t>
            </a:r>
            <a:r>
              <a:rPr lang="en-US" sz="1400" dirty="0" smtClean="0"/>
              <a:t>Foundations of </a:t>
            </a:r>
            <a:r>
              <a:rPr lang="en-US" sz="1400" dirty="0"/>
              <a:t>Software Engineering (ESEC/FSE), 2020.</a:t>
            </a:r>
          </a:p>
          <a:p>
            <a:pPr marL="0" indent="0">
              <a:buNone/>
            </a:pPr>
            <a:r>
              <a:rPr lang="en-US" sz="1400" dirty="0"/>
              <a:t>[8] A. </a:t>
            </a:r>
            <a:r>
              <a:rPr lang="en-US" sz="1400" dirty="0" err="1"/>
              <a:t>Haldar</a:t>
            </a:r>
            <a:r>
              <a:rPr lang="en-US" sz="1400" dirty="0"/>
              <a:t>, K. </a:t>
            </a:r>
            <a:r>
              <a:rPr lang="en-US" sz="1400" dirty="0" err="1"/>
              <a:t>Sankaralingam</a:t>
            </a:r>
            <a:r>
              <a:rPr lang="en-US" sz="1400" dirty="0"/>
              <a:t>, and L. Tang, ”Code Retrieval with </a:t>
            </a:r>
            <a:r>
              <a:rPr lang="en-US" sz="1400" dirty="0" smtClean="0"/>
              <a:t>Multi- Modal </a:t>
            </a:r>
            <a:r>
              <a:rPr lang="en-US" sz="1400" dirty="0"/>
              <a:t>Transformers,” in Proceedings of the 2020 Conference on </a:t>
            </a:r>
            <a:r>
              <a:rPr lang="en-US" sz="1400" dirty="0" smtClean="0"/>
              <a:t>Empirical Methods </a:t>
            </a:r>
            <a:r>
              <a:rPr lang="en-US" sz="1400" dirty="0"/>
              <a:t>in Natural Language Processing (EMNLP), 2020.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805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24236D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2768"/>
            <a:ext cx="10515600" cy="40671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/>
              <a:t>[9] C. </a:t>
            </a:r>
            <a:r>
              <a:rPr lang="en-US" sz="1400" dirty="0" err="1"/>
              <a:t>Kuang</a:t>
            </a:r>
            <a:r>
              <a:rPr lang="en-US" sz="1400" dirty="0"/>
              <a:t>, K. Yang, and J. Tan, ”Improving Code Search with </a:t>
            </a:r>
            <a:r>
              <a:rPr lang="en-US" sz="1400" dirty="0" smtClean="0"/>
              <a:t>Co- Attentive </a:t>
            </a:r>
            <a:r>
              <a:rPr lang="en-US" sz="1400" dirty="0"/>
              <a:t>Dual Representation Learning,” in Proceedings of the 44th </a:t>
            </a:r>
            <a:r>
              <a:rPr lang="en-US" sz="1400" dirty="0" smtClean="0"/>
              <a:t>International ACM </a:t>
            </a:r>
            <a:r>
              <a:rPr lang="en-US" sz="1400" dirty="0"/>
              <a:t>SIGIR Conference on Research and Development </a:t>
            </a:r>
            <a:r>
              <a:rPr lang="en-US" sz="1400" dirty="0" smtClean="0"/>
              <a:t>in Information </a:t>
            </a:r>
            <a:r>
              <a:rPr lang="en-US" sz="1400" dirty="0"/>
              <a:t>Retrieval, 2021</a:t>
            </a:r>
            <a:r>
              <a:rPr lang="en-US" sz="1400" dirty="0" smtClean="0"/>
              <a:t>. </a:t>
            </a:r>
          </a:p>
          <a:p>
            <a:pPr marL="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10] F. Zhang, C. Shi, M. Yang, S. Wang, and B. Cui, ”Hyper-SAGNN: </a:t>
            </a:r>
            <a:r>
              <a:rPr lang="en-US" sz="1400" dirty="0" smtClean="0"/>
              <a:t>A Self-Attention </a:t>
            </a:r>
            <a:r>
              <a:rPr lang="en-US" sz="1400" dirty="0"/>
              <a:t>Based Graph Neural Network for Hypergraphs,” in </a:t>
            </a:r>
            <a:r>
              <a:rPr lang="en-US" sz="1400" dirty="0" smtClean="0"/>
              <a:t>Proceedings of </a:t>
            </a:r>
            <a:r>
              <a:rPr lang="en-US" sz="1400" dirty="0"/>
              <a:t>the 27th ACM International Conference on Information </a:t>
            </a:r>
            <a:r>
              <a:rPr lang="en-US" sz="1400" dirty="0" smtClean="0"/>
              <a:t>and Knowledge </a:t>
            </a:r>
            <a:r>
              <a:rPr lang="en-US" sz="1400" dirty="0"/>
              <a:t>Management (CIKM), 2018.</a:t>
            </a:r>
          </a:p>
          <a:p>
            <a:pPr marL="0" indent="0">
              <a:buNone/>
            </a:pPr>
            <a:r>
              <a:rPr lang="en-US" sz="1400" dirty="0"/>
              <a:t>[11] A. </a:t>
            </a:r>
            <a:r>
              <a:rPr lang="en-US" sz="1400" dirty="0" err="1"/>
              <a:t>Chien</a:t>
            </a:r>
            <a:r>
              <a:rPr lang="en-US" sz="1400" dirty="0"/>
              <a:t>, C. Qian, and C. Shah, ”</a:t>
            </a:r>
            <a:r>
              <a:rPr lang="en-US" sz="1400" dirty="0" err="1"/>
              <a:t>AllSet</a:t>
            </a:r>
            <a:r>
              <a:rPr lang="en-US" sz="1400" dirty="0"/>
              <a:t>: Hypergraph Transformer </a:t>
            </a:r>
            <a:r>
              <a:rPr lang="en-US" sz="1400" dirty="0" smtClean="0"/>
              <a:t>for Set </a:t>
            </a:r>
            <a:r>
              <a:rPr lang="en-US" sz="1400" dirty="0"/>
              <a:t>Representation Learning,” in International Conference on </a:t>
            </a:r>
            <a:r>
              <a:rPr lang="en-US" sz="1400" dirty="0" smtClean="0"/>
              <a:t>Machine Learning </a:t>
            </a:r>
            <a:r>
              <a:rPr lang="en-US" sz="1400" dirty="0"/>
              <a:t>(ICML), 2022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12] X. Wang, H. Huang, J. Ye, and E. Xu, ”Multi-Similarity Loss </a:t>
            </a:r>
            <a:r>
              <a:rPr lang="en-US" sz="1400" dirty="0" smtClean="0"/>
              <a:t>with General </a:t>
            </a:r>
            <a:r>
              <a:rPr lang="en-US" sz="1400" dirty="0"/>
              <a:t>Pair Weighting for Deep Metric Learning,” in Proceedings of </a:t>
            </a:r>
            <a:r>
              <a:rPr lang="en-US" sz="1400" dirty="0" smtClean="0"/>
              <a:t>the IEEE/CVF </a:t>
            </a:r>
            <a:r>
              <a:rPr lang="en-US" sz="1400" dirty="0"/>
              <a:t>Conference on Computer Vision and Pattern </a:t>
            </a:r>
            <a:r>
              <a:rPr lang="en-US" sz="1400" dirty="0" smtClean="0"/>
              <a:t>Recognition (CVPR</a:t>
            </a:r>
            <a:r>
              <a:rPr lang="en-US" sz="1400" dirty="0"/>
              <a:t>), 2019</a:t>
            </a:r>
            <a:r>
              <a:rPr lang="en-US" sz="1400" dirty="0" smtClean="0"/>
              <a:t>.</a:t>
            </a:r>
          </a:p>
          <a:p>
            <a:pPr marL="0" indent="0">
              <a:buNone/>
            </a:pPr>
            <a:r>
              <a:rPr lang="en-US" sz="1400" dirty="0" smtClean="0"/>
              <a:t>[</a:t>
            </a:r>
            <a:r>
              <a:rPr lang="en-US" sz="1400" dirty="0"/>
              <a:t>13] H. Robertson, ”An Introduction to Hypergraphs and Their </a:t>
            </a:r>
            <a:r>
              <a:rPr lang="en-US" sz="1400" dirty="0" smtClean="0"/>
              <a:t>Applications in </a:t>
            </a:r>
            <a:r>
              <a:rPr lang="en-US" sz="1400" dirty="0"/>
              <a:t>Machine Learning,” </a:t>
            </a:r>
            <a:r>
              <a:rPr lang="en-US" sz="1400" dirty="0" err="1"/>
              <a:t>arXiv</a:t>
            </a:r>
            <a:r>
              <a:rPr lang="en-US" sz="1400" dirty="0"/>
              <a:t> preprint arXiv:2010.14534, 2020.</a:t>
            </a:r>
          </a:p>
          <a:p>
            <a:pPr marL="0" indent="0">
              <a:buNone/>
            </a:pPr>
            <a:r>
              <a:rPr lang="en-US" sz="1400" dirty="0"/>
              <a:t>[14] C. Robertson and Y. Li, ”A Survey on Hypergraph Neural Networks</a:t>
            </a:r>
            <a:r>
              <a:rPr lang="en-US" sz="1400" dirty="0" smtClean="0"/>
              <a:t>,” IEEE </a:t>
            </a:r>
            <a:r>
              <a:rPr lang="en-US" sz="1400" dirty="0"/>
              <a:t>Transactions on Pattern Analysis and Machine </a:t>
            </a:r>
            <a:r>
              <a:rPr lang="en-US" sz="1400" dirty="0" smtClean="0"/>
              <a:t>Intelligence (TPAMI</a:t>
            </a:r>
            <a:r>
              <a:rPr lang="en-US" sz="1400" dirty="0"/>
              <a:t>), 2022.</a:t>
            </a:r>
          </a:p>
          <a:p>
            <a:pPr marL="0" indent="0">
              <a:buNone/>
            </a:pPr>
            <a:r>
              <a:rPr lang="en-US" sz="1400" dirty="0"/>
              <a:t>[15] </a:t>
            </a:r>
            <a:r>
              <a:rPr lang="en-US" sz="1400" dirty="0" err="1"/>
              <a:t>CodeSearchNet</a:t>
            </a:r>
            <a:r>
              <a:rPr lang="en-US" sz="1400" dirty="0"/>
              <a:t> Challenge Dataset, GitHub Repository, </a:t>
            </a:r>
            <a:r>
              <a:rPr lang="en-US" sz="1400" dirty="0" smtClean="0"/>
              <a:t>Available: https</a:t>
            </a:r>
            <a:r>
              <a:rPr lang="en-US" sz="1400" dirty="0"/>
              <a:t>://github.com/github/CodeSearchNet.</a:t>
            </a:r>
          </a:p>
        </p:txBody>
      </p:sp>
    </p:spTree>
    <p:extLst>
      <p:ext uri="{BB962C8B-B14F-4D97-AF65-F5344CB8AC3E}">
        <p14:creationId xmlns:p14="http://schemas.microsoft.com/office/powerpoint/2010/main" val="29308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0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4236D"/>
                </a:solidFill>
              </a:rPr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27A602B-26EF-1DBE-E5A1-091F73CF8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749194"/>
              </p:ext>
            </p:extLst>
          </p:nvPr>
        </p:nvGraphicFramePr>
        <p:xfrm>
          <a:off x="2430284" y="1381545"/>
          <a:ext cx="7143284" cy="409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96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rgbClr val="24236D"/>
                </a:solidFill>
              </a:rPr>
              <a:t>Semantic Code Search</a:t>
            </a:r>
            <a:endParaRPr lang="en-US" sz="36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168" y="2085538"/>
            <a:ext cx="687128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r>
              <a:rPr lang="en-US" sz="1800" dirty="0" smtClean="0"/>
              <a:t>What is Semantic Code Search?</a:t>
            </a:r>
          </a:p>
          <a:p>
            <a:pPr marL="227965" indent="-227965"/>
            <a:r>
              <a:rPr lang="en-US" sz="1800" dirty="0" smtClean="0">
                <a:ea typeface="Calibri"/>
                <a:cs typeface="Calibri"/>
              </a:rPr>
              <a:t>Goes beyond keywords – understanding meaning behind queries</a:t>
            </a:r>
          </a:p>
          <a:p>
            <a:pPr marL="227965" indent="-227965"/>
            <a:r>
              <a:rPr lang="en-US" sz="1800" dirty="0" smtClean="0">
                <a:ea typeface="Calibri"/>
                <a:cs typeface="Calibri"/>
              </a:rPr>
              <a:t>Matches natural language queries with relevant code snippets</a:t>
            </a:r>
          </a:p>
          <a:p>
            <a:pPr marL="227965" indent="-227965"/>
            <a:r>
              <a:rPr lang="en-US" sz="1800" dirty="0" smtClean="0">
                <a:ea typeface="Calibri"/>
                <a:cs typeface="Calibri"/>
              </a:rPr>
              <a:t>Makes codebases more accessible</a:t>
            </a:r>
          </a:p>
          <a:p>
            <a:pPr marL="227965" indent="-227965"/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175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788" y="365127"/>
            <a:ext cx="10431011" cy="1325563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24236D"/>
                </a:solidFill>
              </a:rPr>
              <a:t>Hypergraph</a:t>
            </a:r>
            <a:endParaRPr lang="en-US" sz="3600" b="1" dirty="0">
              <a:solidFill>
                <a:srgbClr val="24236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0" y="1297667"/>
            <a:ext cx="6296025" cy="4351338"/>
          </a:xfrm>
        </p:spPr>
        <p:txBody>
          <a:bodyPr>
            <a:normAutofit/>
          </a:bodyPr>
          <a:lstStyle/>
          <a:p>
            <a:r>
              <a:rPr lang="en-US" sz="1500" dirty="0" smtClean="0"/>
              <a:t>A hypergraph extends a normal graph by allowing edges to connect </a:t>
            </a:r>
            <a:r>
              <a:rPr lang="en-US" sz="1500" b="1" dirty="0" smtClean="0"/>
              <a:t>multiple </a:t>
            </a:r>
            <a:r>
              <a:rPr lang="en-US" sz="1500" dirty="0" smtClean="0"/>
              <a:t>nodes at once</a:t>
            </a:r>
          </a:p>
          <a:p>
            <a:r>
              <a:rPr lang="en-US" sz="1500" dirty="0" smtClean="0"/>
              <a:t>These multi-node edges are called </a:t>
            </a:r>
            <a:r>
              <a:rPr lang="en-US" sz="1500" dirty="0" err="1" smtClean="0"/>
              <a:t>hyperedges</a:t>
            </a:r>
            <a:endParaRPr lang="en-US" sz="1500" dirty="0" smtClean="0"/>
          </a:p>
          <a:p>
            <a:r>
              <a:rPr lang="en-US" sz="1500" dirty="0" smtClean="0"/>
              <a:t>Ideal for modeling group-based or semantic associations</a:t>
            </a:r>
          </a:p>
          <a:p>
            <a:r>
              <a:rPr lang="en-US" sz="1500" dirty="0" smtClean="0"/>
              <a:t>A hypergraph can be formally represented as:</a:t>
            </a:r>
          </a:p>
          <a:p>
            <a:pPr marL="0" indent="0">
              <a:buNone/>
            </a:pPr>
            <a:r>
              <a:rPr lang="en-US" sz="1500" dirty="0" smtClean="0"/>
              <a:t>			</a:t>
            </a:r>
            <a:r>
              <a:rPr lang="en-US" sz="1500" i="1" dirty="0" smtClean="0"/>
              <a:t>H = (V, E) </a:t>
            </a:r>
          </a:p>
          <a:p>
            <a:pPr marL="0" indent="0">
              <a:buNone/>
            </a:pPr>
            <a:r>
              <a:rPr lang="en-US" sz="1500" dirty="0"/>
              <a:t>w</a:t>
            </a:r>
            <a:r>
              <a:rPr lang="en-US" sz="1500" dirty="0" smtClean="0"/>
              <a:t>here </a:t>
            </a:r>
          </a:p>
          <a:p>
            <a:pPr marL="0" indent="0">
              <a:buNone/>
            </a:pPr>
            <a:r>
              <a:rPr lang="en-US" sz="1500" dirty="0" smtClean="0"/>
              <a:t>V is the set of nodes (vertices)</a:t>
            </a:r>
          </a:p>
          <a:p>
            <a:pPr marL="0" indent="0">
              <a:buNone/>
            </a:pPr>
            <a:r>
              <a:rPr lang="en-US" sz="1500" dirty="0" smtClean="0"/>
              <a:t>E subset of P(V) is a set of </a:t>
            </a:r>
            <a:r>
              <a:rPr lang="en-US" sz="1500" dirty="0" err="1" smtClean="0"/>
              <a:t>hyperedges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P(V) denotes power set of V i.e. the set of all possible subsets of nodes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7" y="1906360"/>
            <a:ext cx="4953723" cy="258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45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0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4236D"/>
                </a:solidFill>
              </a:rPr>
              <a:t>Literature Survey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907309"/>
              </p:ext>
            </p:extLst>
          </p:nvPr>
        </p:nvGraphicFramePr>
        <p:xfrm>
          <a:off x="1095375" y="1444626"/>
          <a:ext cx="10001250" cy="348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13">
                  <a:extLst>
                    <a:ext uri="{9D8B030D-6E8A-4147-A177-3AD203B41FA5}">
                      <a16:colId xmlns:a16="http://schemas.microsoft.com/office/drawing/2014/main" val="1030583987"/>
                    </a:ext>
                  </a:extLst>
                </a:gridCol>
                <a:gridCol w="1391553">
                  <a:extLst>
                    <a:ext uri="{9D8B030D-6E8A-4147-A177-3AD203B41FA5}">
                      <a16:colId xmlns:a16="http://schemas.microsoft.com/office/drawing/2014/main" val="3860466818"/>
                    </a:ext>
                  </a:extLst>
                </a:gridCol>
                <a:gridCol w="1515204">
                  <a:extLst>
                    <a:ext uri="{9D8B030D-6E8A-4147-A177-3AD203B41FA5}">
                      <a16:colId xmlns:a16="http://schemas.microsoft.com/office/drawing/2014/main" val="130896843"/>
                    </a:ext>
                  </a:extLst>
                </a:gridCol>
                <a:gridCol w="4594180">
                  <a:extLst>
                    <a:ext uri="{9D8B030D-6E8A-4147-A177-3AD203B41FA5}">
                      <a16:colId xmlns:a16="http://schemas.microsoft.com/office/drawing/2014/main" val="3991441379"/>
                    </a:ext>
                  </a:extLst>
                </a:gridCol>
              </a:tblGrid>
              <a:tr h="58284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Published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Summary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6596007"/>
                  </a:ext>
                </a:extLst>
              </a:tr>
              <a:tr h="14586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Recent Advances in Hypergraph 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arxiv.org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 March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The paper reviews various HGNN architecture</a:t>
                      </a:r>
                      <a:r>
                        <a:rPr lang="en-US" sz="1400" baseline="0" dirty="0"/>
                        <a:t>s, highlighting their strengths and applications. It emphasizes HGNNs’ ability to model complex multi-way relationships, making them effective for node classification, </a:t>
                      </a:r>
                      <a:r>
                        <a:rPr lang="en-US" sz="1400" baseline="0" dirty="0" err="1"/>
                        <a:t>hyperedge</a:t>
                      </a:r>
                      <a:r>
                        <a:rPr lang="en-US" sz="1400" baseline="0" dirty="0"/>
                        <a:t> prediction, and structured data representation.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482583"/>
                  </a:ext>
                </a:extLst>
              </a:tr>
              <a:tr h="144779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You are </a:t>
                      </a:r>
                      <a:r>
                        <a:rPr lang="en-US" sz="1400" b="1" dirty="0" err="1"/>
                        <a:t>AllSet</a:t>
                      </a:r>
                      <a:r>
                        <a:rPr lang="en-US" sz="1400" b="1" dirty="0"/>
                        <a:t>: A Multiset Learning Framework for Hypergraph Neural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arxiv.org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28</a:t>
                      </a:r>
                      <a:r>
                        <a:rPr lang="en-US" sz="1400" baseline="0" dirty="0"/>
                        <a:t> March 2022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framework that models hypergraph propagation using multiset functions rather than traditional adjacency-based methods. By leveraging Deep Sets and Set Transformers, </a:t>
                      </a:r>
                      <a:r>
                        <a:rPr lang="en-US" sz="1400" baseline="0" dirty="0" err="1"/>
                        <a:t>AllSet</a:t>
                      </a:r>
                      <a:r>
                        <a:rPr lang="en-US" sz="1400" baseline="0" dirty="0"/>
                        <a:t> provides superior expressivity, flexibility, and scalability.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938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09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4236D"/>
                </a:solidFill>
              </a:rPr>
              <a:t>Literature Survey</a:t>
            </a:r>
            <a:endParaRPr lang="en-US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434790"/>
              </p:ext>
            </p:extLst>
          </p:nvPr>
        </p:nvGraphicFramePr>
        <p:xfrm>
          <a:off x="938213" y="1374775"/>
          <a:ext cx="10315574" cy="3930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68">
                  <a:extLst>
                    <a:ext uri="{9D8B030D-6E8A-4147-A177-3AD203B41FA5}">
                      <a16:colId xmlns:a16="http://schemas.microsoft.com/office/drawing/2014/main" val="3183395192"/>
                    </a:ext>
                  </a:extLst>
                </a:gridCol>
                <a:gridCol w="1157494">
                  <a:extLst>
                    <a:ext uri="{9D8B030D-6E8A-4147-A177-3AD203B41FA5}">
                      <a16:colId xmlns:a16="http://schemas.microsoft.com/office/drawing/2014/main" val="3265926995"/>
                    </a:ext>
                  </a:extLst>
                </a:gridCol>
                <a:gridCol w="1683026">
                  <a:extLst>
                    <a:ext uri="{9D8B030D-6E8A-4147-A177-3AD203B41FA5}">
                      <a16:colId xmlns:a16="http://schemas.microsoft.com/office/drawing/2014/main" val="4089387913"/>
                    </a:ext>
                  </a:extLst>
                </a:gridCol>
                <a:gridCol w="5008286">
                  <a:extLst>
                    <a:ext uri="{9D8B030D-6E8A-4147-A177-3AD203B41FA5}">
                      <a16:colId xmlns:a16="http://schemas.microsoft.com/office/drawing/2014/main" val="2266973140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Title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Published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Summary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383596"/>
                  </a:ext>
                </a:extLst>
              </a:tr>
              <a:tr h="15149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CodeBERT</a:t>
                      </a:r>
                      <a:r>
                        <a:rPr lang="en-US" sz="1400" b="1" dirty="0" smtClean="0"/>
                        <a:t>: A Pre-Trained Model for Programming and Natural Languages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arxiv.org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18 September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smtClean="0"/>
                        <a:t>2020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CodeBERT</a:t>
                      </a:r>
                      <a:r>
                        <a:rPr lang="en-US" sz="1400" dirty="0" smtClean="0"/>
                        <a:t> is a bimodal pre-trained model that learns joint </a:t>
                      </a:r>
                      <a:r>
                        <a:rPr lang="en-US" sz="1400" dirty="0" err="1" smtClean="0"/>
                        <a:t>embeddings</a:t>
                      </a:r>
                      <a:r>
                        <a:rPr lang="en-US" sz="1400" dirty="0" smtClean="0"/>
                        <a:t> for natural language and programming languages. It uses a masked language modeling (MLM) and replaced token detection (RTD) objective to align code with comments/</a:t>
                      </a:r>
                      <a:r>
                        <a:rPr lang="en-US" sz="1400" dirty="0" err="1" smtClean="0"/>
                        <a:t>docstrings</a:t>
                      </a:r>
                      <a:r>
                        <a:rPr lang="en-US" sz="1400" dirty="0" smtClean="0"/>
                        <a:t>. It performs semantic code search by embedding queries and code snippets into a shared space, enabling retrieval based on meaning rather than syntax.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96408"/>
                  </a:ext>
                </a:extLst>
              </a:tr>
              <a:tr h="19579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 smtClean="0"/>
                        <a:t>GraphCodeBERT</a:t>
                      </a:r>
                      <a:r>
                        <a:rPr lang="en-US" sz="1400" b="1" dirty="0" smtClean="0"/>
                        <a:t>: Pre-training Code Representations with Data Flow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arxiv.org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13 September</a:t>
                      </a:r>
                      <a:r>
                        <a:rPr lang="en-US" sz="1400" baseline="0" dirty="0" smtClean="0"/>
                        <a:t> 2021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GraphCodeBERT</a:t>
                      </a:r>
                      <a:r>
                        <a:rPr lang="en-US" sz="1400" dirty="0" smtClean="0"/>
                        <a:t> extends </a:t>
                      </a:r>
                      <a:r>
                        <a:rPr lang="en-US" sz="1400" dirty="0" err="1" smtClean="0"/>
                        <a:t>CodeBERT</a:t>
                      </a:r>
                      <a:r>
                        <a:rPr lang="en-US" sz="1400" dirty="0" smtClean="0"/>
                        <a:t> by incorporating the </a:t>
                      </a:r>
                      <a:r>
                        <a:rPr lang="en-US" sz="1400" b="0" i="0" dirty="0" smtClean="0"/>
                        <a:t>data flow graph </a:t>
                      </a:r>
                      <a:r>
                        <a:rPr lang="en-US" sz="1400" dirty="0" smtClean="0"/>
                        <a:t>of programs during </a:t>
                      </a:r>
                      <a:r>
                        <a:rPr lang="en-US" sz="1400" dirty="0" err="1" smtClean="0"/>
                        <a:t>pretraining</a:t>
                      </a:r>
                      <a:r>
                        <a:rPr lang="en-US" sz="1400" dirty="0" smtClean="0"/>
                        <a:t>. It represents both token-level structure and semantic dependencies, improving code understanding for tasks like code summarization and code search. This adds structural context to the </a:t>
                      </a:r>
                      <a:r>
                        <a:rPr lang="en-US" sz="1400" dirty="0" err="1" smtClean="0"/>
                        <a:t>embeddings</a:t>
                      </a:r>
                      <a:r>
                        <a:rPr lang="en-US" sz="1400" dirty="0" smtClean="0"/>
                        <a:t>, leading to more accurate semantic retrieval.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615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20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4236D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656" y="2522311"/>
            <a:ext cx="8548688" cy="1358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Exploring Semantic Code Search using Hypergraph Neural Networks to </a:t>
            </a:r>
            <a:r>
              <a:rPr lang="en-US" sz="2400" dirty="0" smtClean="0"/>
              <a:t>capture higher-order </a:t>
            </a:r>
            <a:r>
              <a:rPr lang="en-US" sz="2400" dirty="0"/>
              <a:t>multi-way relationships between functions and concepts.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302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24236D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7767" y="2023422"/>
            <a:ext cx="897691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/>
              <a:t>Capture </a:t>
            </a:r>
            <a:r>
              <a:rPr lang="en-US" sz="1800" b="1" dirty="0" smtClean="0"/>
              <a:t>higher-order relationships</a:t>
            </a:r>
            <a:r>
              <a:rPr lang="en-US" sz="1800" dirty="0" smtClean="0"/>
              <a:t> between functions and concepts using Hypergraph Neural Networks.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ea typeface="Calibri"/>
                <a:cs typeface="Calibri"/>
              </a:rPr>
              <a:t>Retrieve </a:t>
            </a:r>
            <a:r>
              <a:rPr lang="en-US" sz="1800" b="1" dirty="0" smtClean="0">
                <a:ea typeface="Calibri"/>
                <a:cs typeface="Calibri"/>
              </a:rPr>
              <a:t>top-k relevant code snippets </a:t>
            </a:r>
            <a:r>
              <a:rPr lang="en-US" sz="1800" dirty="0" smtClean="0">
                <a:ea typeface="Calibri"/>
                <a:cs typeface="Calibri"/>
              </a:rPr>
              <a:t>for a given natural language query.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ea typeface="Calibri"/>
                <a:cs typeface="Calibri"/>
              </a:rPr>
              <a:t>Learn meaningful function and concept </a:t>
            </a:r>
            <a:r>
              <a:rPr lang="en-US" sz="1800" dirty="0" err="1" smtClean="0">
                <a:ea typeface="Calibri"/>
                <a:cs typeface="Calibri"/>
              </a:rPr>
              <a:t>embeddings</a:t>
            </a:r>
            <a:r>
              <a:rPr lang="en-US" sz="1800" dirty="0" smtClean="0">
                <a:ea typeface="Calibri"/>
                <a:cs typeface="Calibri"/>
              </a:rPr>
              <a:t> through </a:t>
            </a:r>
            <a:r>
              <a:rPr lang="en-US" sz="1800" b="1" dirty="0" smtClean="0">
                <a:ea typeface="Calibri"/>
                <a:cs typeface="Calibri"/>
              </a:rPr>
              <a:t>contrastive learning </a:t>
            </a:r>
            <a:r>
              <a:rPr lang="en-US" sz="1800" dirty="0" smtClean="0">
                <a:ea typeface="Calibri"/>
                <a:cs typeface="Calibri"/>
              </a:rPr>
              <a:t>over </a:t>
            </a:r>
            <a:r>
              <a:rPr lang="en-US" sz="1800" dirty="0" err="1" smtClean="0">
                <a:ea typeface="Calibri"/>
                <a:cs typeface="Calibri"/>
              </a:rPr>
              <a:t>hyperpaths</a:t>
            </a:r>
            <a:r>
              <a:rPr lang="en-US" sz="1800" dirty="0" smtClean="0">
                <a:ea typeface="Calibri"/>
                <a:cs typeface="Calibri"/>
              </a:rPr>
              <a:t>.</a:t>
            </a:r>
            <a:endParaRPr lang="en-US" sz="1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1815</Words>
  <Application>Microsoft Office PowerPoint</Application>
  <PresentationFormat>Widescreen</PresentationFormat>
  <Paragraphs>189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Semantic Code Search using Hypergraph Neural Networks</vt:lpstr>
      <vt:lpstr>Contents</vt:lpstr>
      <vt:lpstr>Introduction</vt:lpstr>
      <vt:lpstr>Semantic Code Search</vt:lpstr>
      <vt:lpstr>Hypergraph</vt:lpstr>
      <vt:lpstr>Literature Survey</vt:lpstr>
      <vt:lpstr>Literature Survey</vt:lpstr>
      <vt:lpstr>Problem Statement</vt:lpstr>
      <vt:lpstr>Objectives</vt:lpstr>
      <vt:lpstr>About the Dataset</vt:lpstr>
      <vt:lpstr>Proposed solution</vt:lpstr>
      <vt:lpstr>Hypergraph Construction Logic</vt:lpstr>
      <vt:lpstr>AllSet Transformer-based HGNN</vt:lpstr>
      <vt:lpstr>Training Strategy</vt:lpstr>
      <vt:lpstr>Contrastive Loss</vt:lpstr>
      <vt:lpstr>Inference </vt:lpstr>
      <vt:lpstr>Inference Example 1</vt:lpstr>
      <vt:lpstr>Inference Example 2</vt:lpstr>
      <vt:lpstr>Inference Example 3</vt:lpstr>
      <vt:lpstr>Why Hypergraphs?</vt:lpstr>
      <vt:lpstr>Results</vt:lpstr>
      <vt:lpstr>Results</vt:lpstr>
      <vt:lpstr>Conclusion</vt:lpstr>
      <vt:lpstr>References</vt:lpstr>
      <vt:lpstr>References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Hypergraph Neural Networks for Structured API Documentation Navigation</dc:title>
  <dc:creator>Pranjali Jadhav</dc:creator>
  <cp:lastModifiedBy>Pranjali Jadhav</cp:lastModifiedBy>
  <cp:revision>222</cp:revision>
  <dcterms:created xsi:type="dcterms:W3CDTF">2025-03-19T05:49:00Z</dcterms:created>
  <dcterms:modified xsi:type="dcterms:W3CDTF">2025-05-09T07:19:42Z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