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97330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Fake Currency Detection System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705231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Detecting counterfeit currency is crucial for maintaining the integrity of financial systems. This presentation explores the use of machine learning, specifically logistic regression, to identify fake banknotes and combat fraud.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637674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Pranjal Kumar , Pankaj Kumar and Pradeep Kumar.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3664"/>
            <a:ext cx="9382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2378"/>
            <a:ext cx="10554414" cy="3703558"/>
          </a:xfrm>
          <a:prstGeom prst="roundRect">
            <a:avLst>
              <a:gd name="adj" fmla="val 27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839998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8084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Takeaways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8084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Enhancements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477101"/>
            <a:ext cx="10539174" cy="24141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617952"/>
            <a:ext cx="482143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Logistic regression effectively identifies counterfeit currency - Continuous model improvement is crucial to stay ahead of evolving threats - Seamless integration and accessibility are vital for widespread adoption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617952"/>
            <a:ext cx="482143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Investigate more advanced machine learning techniques, such as deep learning - Explore multimodal approaches that combine visual and non-visual data - Develop a comprehensive solution for automated currency verification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891213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603206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603206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3663"/>
            <a:ext cx="84786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Overview of the Problem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Challenge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Distinguishing genuine currency from counterfeits can be difficult, especially for untrained individuals. Automated detection systems are needed to ensure reliable and accurate identification.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3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Importance of Detection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0005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Effective fake currency detection protects businesses, consumers, and the broader economy from the negative impacts of fraud, such as financial losses and eroded trust.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Objectives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primary goals are to develop a robust model that can accurately classify banknotes as real or counterfeit, and to enable seamless integration of the solution into real-world applications.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940481"/>
            <a:ext cx="7714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Dataset and Features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1228" y="3294459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Banknote Image Data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56710"/>
            <a:ext cx="2647950" cy="2907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consists of high-resolution images of genuine and counterfeit banknotes of around 1500 banknotes to provide a vast amount of data for evaluation   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40956" y="3294459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910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Dataset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809524"/>
            <a:ext cx="2647950" cy="2907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in the logistic regression model made by us includes the variance , skew , curtosis and entropy. These values determine the quality of the banknote.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352342" y="5719763"/>
            <a:ext cx="26479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222462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332595" y="3294459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9944576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Pre-processing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9944576" y="4156709"/>
            <a:ext cx="2647950" cy="2235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GB" sz="1750" dirty="0">
                <a:solidFill>
                  <a:srgbClr val="002060"/>
                </a:solidFill>
              </a:rPr>
              <a:t>Before feeding the data into the machine learning model, it's essential to preprocess it to ensure it's in a suitable format and quality.</a:t>
            </a:r>
            <a:endParaRPr lang="en-US" sz="1750" dirty="0">
              <a:solidFill>
                <a:srgbClr val="002060"/>
              </a:solidFill>
            </a:endParaRPr>
          </a:p>
        </p:txBody>
      </p:sp>
      <p:pic>
        <p:nvPicPr>
          <p:cNvPr id="1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408878" y="452795"/>
            <a:ext cx="5534978" cy="513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47"/>
              </a:lnSpc>
              <a:buNone/>
            </a:pPr>
            <a:r>
              <a:rPr lang="en-US" sz="3238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Libraries and Graphs </a:t>
            </a:r>
            <a:endParaRPr lang="en-US" sz="323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29" y="1213485"/>
            <a:ext cx="4111943" cy="254127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08878" y="3960257"/>
            <a:ext cx="7812643" cy="770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24"/>
              </a:lnSpc>
              <a:buNone/>
            </a:pPr>
            <a:r>
              <a:rPr lang="en-US" sz="1619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 pair diagram to get an overview of the relationship between all the entities. The blue for genuine banknotes and orange for counterfeit banknotes:</a:t>
            </a:r>
            <a:endParaRPr lang="en-US" sz="1619" dirty="0"/>
          </a:p>
        </p:txBody>
      </p:sp>
      <p:sp>
        <p:nvSpPr>
          <p:cNvPr id="7" name="Text 4"/>
          <p:cNvSpPr/>
          <p:nvPr/>
        </p:nvSpPr>
        <p:spPr>
          <a:xfrm>
            <a:off x="3408878" y="4829651"/>
            <a:ext cx="7812643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2"/>
              </a:lnSpc>
              <a:buNone/>
            </a:pPr>
            <a:endParaRPr lang="en-US" sz="1295" dirty="0"/>
          </a:p>
        </p:txBody>
      </p:sp>
      <p:sp>
        <p:nvSpPr>
          <p:cNvPr id="8" name="Text 5"/>
          <p:cNvSpPr/>
          <p:nvPr/>
        </p:nvSpPr>
        <p:spPr>
          <a:xfrm>
            <a:off x="3408878" y="5191244"/>
            <a:ext cx="7812643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2"/>
              </a:lnSpc>
              <a:buNone/>
            </a:pPr>
            <a:endParaRPr lang="en-US" sz="1295" dirty="0"/>
          </a:p>
        </p:txBody>
      </p:sp>
      <p:sp>
        <p:nvSpPr>
          <p:cNvPr id="9" name="Text 6"/>
          <p:cNvSpPr/>
          <p:nvPr/>
        </p:nvSpPr>
        <p:spPr>
          <a:xfrm>
            <a:off x="3408878" y="5700951"/>
            <a:ext cx="5345906" cy="513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4047"/>
              </a:lnSpc>
              <a:buNone/>
            </a:pPr>
            <a:r>
              <a:rPr lang="en-US" sz="3238" b="1" dirty="0">
                <a:solidFill>
                  <a:srgbClr val="26A688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Libraries Used                </a:t>
            </a:r>
            <a:endParaRPr lang="en-US" sz="3238" dirty="0"/>
          </a:p>
        </p:txBody>
      </p:sp>
      <p:sp>
        <p:nvSpPr>
          <p:cNvPr id="10" name="Text 7"/>
          <p:cNvSpPr/>
          <p:nvPr/>
        </p:nvSpPr>
        <p:spPr>
          <a:xfrm>
            <a:off x="3408878" y="6461641"/>
            <a:ext cx="7812643" cy="1315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72"/>
              </a:lnSpc>
              <a:buNone/>
            </a:pPr>
            <a:r>
              <a:rPr lang="en-US" sz="129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</a:t>
            </a:r>
            <a:r>
              <a:rPr lang="en-US" sz="1295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29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Numpy </a:t>
            </a:r>
            <a:r>
              <a:rPr lang="en-US" sz="1295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29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Matplotlib</a:t>
            </a:r>
            <a:r>
              <a:rPr lang="en-US" sz="1295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29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Scikit-Learn </a:t>
            </a:r>
            <a:r>
              <a:rPr lang="en-US" sz="1295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29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seaborn</a:t>
            </a:r>
            <a:endParaRPr lang="en-US" sz="1295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713428"/>
            <a:ext cx="91706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Logistic Regression Model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741057"/>
            <a:ext cx="3370064" cy="3774996"/>
          </a:xfrm>
          <a:prstGeom prst="roundRect">
            <a:avLst>
              <a:gd name="adj" fmla="val 296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67783" y="2970848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Selection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3451265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Logistic regression is chosen for its interpretability, computational efficiency, and suitability for binary classification tasks.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2741057"/>
            <a:ext cx="3370064" cy="3774996"/>
          </a:xfrm>
          <a:prstGeom prst="roundRect">
            <a:avLst>
              <a:gd name="adj" fmla="val 296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0018" y="297084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 Importance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0018" y="3451265"/>
            <a:ext cx="2910483" cy="3294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model's coefficients provide insights into the relative importance of different visual and statistical features in distinguishing genuine from counterfeit banknotes.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741057"/>
            <a:ext cx="3370064" cy="3774996"/>
          </a:xfrm>
          <a:prstGeom prst="roundRect">
            <a:avLst>
              <a:gd name="adj" fmla="val 296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2253" y="297084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Probability Outputs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2253" y="379845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outputs the probability of a banknote being genuine, enabling users to set appropriate decision thresholds based on their risk tolerance.</a:t>
            </a:r>
            <a:endParaRPr lang="en-US" sz="1750" dirty="0"/>
          </a:p>
        </p:txBody>
      </p:sp>
      <p:pic>
        <p:nvPicPr>
          <p:cNvPr id="1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-7620" y="0"/>
            <a:ext cx="3657600" cy="8229600"/>
          </a:xfrm>
          <a:prstGeom prst="rect">
            <a:avLst/>
          </a:prstGeom>
          <a:solidFill>
            <a:srgbClr val="EDF2F7"/>
          </a:solidFill>
          <a:ln/>
        </p:spPr>
      </p:sp>
      <p:sp>
        <p:nvSpPr>
          <p:cNvPr id="5" name="Text 3"/>
          <p:cNvSpPr/>
          <p:nvPr/>
        </p:nvSpPr>
        <p:spPr>
          <a:xfrm>
            <a:off x="4450437" y="749498"/>
            <a:ext cx="9387126" cy="1321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3"/>
              </a:lnSpc>
              <a:buNone/>
            </a:pPr>
            <a:r>
              <a:rPr lang="en-US" sz="416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Training and Evaluation</a:t>
            </a:r>
            <a:endParaRPr lang="en-US" sz="4162" dirty="0"/>
          </a:p>
        </p:txBody>
      </p:sp>
      <p:sp>
        <p:nvSpPr>
          <p:cNvPr id="6" name="Shape 4"/>
          <p:cNvSpPr/>
          <p:nvPr/>
        </p:nvSpPr>
        <p:spPr>
          <a:xfrm>
            <a:off x="4746427" y="2388156"/>
            <a:ext cx="42267" cy="5091827"/>
          </a:xfrm>
          <a:prstGeom prst="roundRect">
            <a:avLst>
              <a:gd name="adj" fmla="val 225103"/>
            </a:avLst>
          </a:prstGeom>
          <a:solidFill>
            <a:srgbClr val="BCDBD4"/>
          </a:solidFill>
          <a:ln/>
        </p:spPr>
      </p:sp>
      <p:sp>
        <p:nvSpPr>
          <p:cNvPr id="7" name="Shape 5"/>
          <p:cNvSpPr/>
          <p:nvPr/>
        </p:nvSpPr>
        <p:spPr>
          <a:xfrm>
            <a:off x="5005328" y="2769930"/>
            <a:ext cx="739973" cy="42267"/>
          </a:xfrm>
          <a:prstGeom prst="roundRect">
            <a:avLst>
              <a:gd name="adj" fmla="val 225103"/>
            </a:avLst>
          </a:prstGeom>
          <a:solidFill>
            <a:srgbClr val="BCDBD4"/>
          </a:solidFill>
          <a:ln/>
        </p:spPr>
      </p:sp>
      <p:sp>
        <p:nvSpPr>
          <p:cNvPr id="8" name="Shape 6"/>
          <p:cNvSpPr/>
          <p:nvPr/>
        </p:nvSpPr>
        <p:spPr>
          <a:xfrm>
            <a:off x="4529673" y="2553295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685050" y="2592824"/>
            <a:ext cx="164902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97" dirty="0"/>
          </a:p>
        </p:txBody>
      </p:sp>
      <p:sp>
        <p:nvSpPr>
          <p:cNvPr id="10" name="Text 8"/>
          <p:cNvSpPr/>
          <p:nvPr/>
        </p:nvSpPr>
        <p:spPr>
          <a:xfrm>
            <a:off x="5930265" y="2599492"/>
            <a:ext cx="264283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Training</a:t>
            </a:r>
            <a:endParaRPr lang="en-US" sz="2081" dirty="0"/>
          </a:p>
        </p:txBody>
      </p:sp>
      <p:sp>
        <p:nvSpPr>
          <p:cNvPr id="11" name="Text 9"/>
          <p:cNvSpPr/>
          <p:nvPr/>
        </p:nvSpPr>
        <p:spPr>
          <a:xfrm>
            <a:off x="5930265" y="3056692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logistic regression model is trained on the labeled dataset, using techniques such as regularization to prevent overfitting.</a:t>
            </a:r>
            <a:endParaRPr lang="en-US" sz="1665" dirty="0"/>
          </a:p>
        </p:txBody>
      </p:sp>
      <p:sp>
        <p:nvSpPr>
          <p:cNvPr id="12" name="Shape 10"/>
          <p:cNvSpPr/>
          <p:nvPr/>
        </p:nvSpPr>
        <p:spPr>
          <a:xfrm>
            <a:off x="5005328" y="4537650"/>
            <a:ext cx="739973" cy="42267"/>
          </a:xfrm>
          <a:prstGeom prst="roundRect">
            <a:avLst>
              <a:gd name="adj" fmla="val 225103"/>
            </a:avLst>
          </a:prstGeom>
          <a:solidFill>
            <a:srgbClr val="BCDBD4"/>
          </a:solidFill>
          <a:ln/>
        </p:spPr>
      </p:sp>
      <p:sp>
        <p:nvSpPr>
          <p:cNvPr id="13" name="Shape 11"/>
          <p:cNvSpPr/>
          <p:nvPr/>
        </p:nvSpPr>
        <p:spPr>
          <a:xfrm>
            <a:off x="4529673" y="432101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4635044" y="4360545"/>
            <a:ext cx="264795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97" dirty="0"/>
          </a:p>
        </p:txBody>
      </p:sp>
      <p:sp>
        <p:nvSpPr>
          <p:cNvPr id="15" name="Text 13"/>
          <p:cNvSpPr/>
          <p:nvPr/>
        </p:nvSpPr>
        <p:spPr>
          <a:xfrm>
            <a:off x="5930265" y="4367213"/>
            <a:ext cx="3565446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Performance Metrics</a:t>
            </a:r>
            <a:endParaRPr lang="en-US" sz="2081" dirty="0"/>
          </a:p>
        </p:txBody>
      </p:sp>
      <p:sp>
        <p:nvSpPr>
          <p:cNvPr id="16" name="Text 14"/>
          <p:cNvSpPr/>
          <p:nvPr/>
        </p:nvSpPr>
        <p:spPr>
          <a:xfrm>
            <a:off x="5930265" y="4824413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model's accuracy, precision, recall, and F1-score are evaluated on the held-out test set to assess its overall effectiveness.</a:t>
            </a:r>
            <a:endParaRPr lang="en-US" sz="1665" dirty="0"/>
          </a:p>
        </p:txBody>
      </p:sp>
      <p:sp>
        <p:nvSpPr>
          <p:cNvPr id="17" name="Shape 15"/>
          <p:cNvSpPr/>
          <p:nvPr/>
        </p:nvSpPr>
        <p:spPr>
          <a:xfrm>
            <a:off x="5005328" y="6305371"/>
            <a:ext cx="739973" cy="42267"/>
          </a:xfrm>
          <a:prstGeom prst="roundRect">
            <a:avLst>
              <a:gd name="adj" fmla="val 225103"/>
            </a:avLst>
          </a:prstGeom>
          <a:solidFill>
            <a:srgbClr val="BCDBD4"/>
          </a:solidFill>
          <a:ln/>
        </p:spPr>
      </p:sp>
      <p:sp>
        <p:nvSpPr>
          <p:cNvPr id="18" name="Shape 16"/>
          <p:cNvSpPr/>
          <p:nvPr/>
        </p:nvSpPr>
        <p:spPr>
          <a:xfrm>
            <a:off x="4529673" y="608873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634448" y="6128266"/>
            <a:ext cx="266105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97" dirty="0"/>
          </a:p>
        </p:txBody>
      </p:sp>
      <p:sp>
        <p:nvSpPr>
          <p:cNvPr id="20" name="Text 18"/>
          <p:cNvSpPr/>
          <p:nvPr/>
        </p:nvSpPr>
        <p:spPr>
          <a:xfrm>
            <a:off x="5930265" y="6134933"/>
            <a:ext cx="4224814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1"/>
              </a:lnSpc>
              <a:buNone/>
            </a:pPr>
            <a:r>
              <a:rPr lang="en-US" sz="208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Continuous Improvement</a:t>
            </a:r>
            <a:endParaRPr lang="en-US" sz="2081" dirty="0"/>
          </a:p>
        </p:txBody>
      </p:sp>
      <p:sp>
        <p:nvSpPr>
          <p:cNvPr id="21" name="Text 19"/>
          <p:cNvSpPr/>
          <p:nvPr/>
        </p:nvSpPr>
        <p:spPr>
          <a:xfrm>
            <a:off x="5930265" y="6592133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4"/>
              </a:lnSpc>
              <a:buNone/>
            </a:pPr>
            <a:r>
              <a:rPr lang="en-US" sz="166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is iteratively refined by incorporating additional data, optimizing hyperparameters, and exploring more advanced techniques as needed.</a:t>
            </a:r>
            <a:endParaRPr lang="en-US" sz="1665" dirty="0"/>
          </a:p>
        </p:txBody>
      </p:sp>
      <p:pic>
        <p:nvPicPr>
          <p:cNvPr id="2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4279"/>
            <a:ext cx="98288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6A688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Deployment and Integration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99299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70590"/>
            <a:ext cx="3201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Cloud Deployment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51008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trained model is deployed to a cloud-based platform, ensuring scalability and accessibility for users.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99299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7705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API Integration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2510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solution offers a user-friendly API, allowing seamless integration with existing point-of-sale systems and other applications.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99299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77059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Mobile Accessibility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981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mobile-friendly interface is developed, enabling users to quickly and conveniently authenticate banknotes on-the-go.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65320" y="928330"/>
            <a:ext cx="9255204" cy="673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01"/>
              </a:lnSpc>
              <a:buNone/>
            </a:pPr>
            <a:r>
              <a:rPr lang="en-US" sz="424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Limitations and Challenges</a:t>
            </a:r>
            <a:endParaRPr lang="en-US" sz="424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0" y="1924407"/>
            <a:ext cx="1077039" cy="17233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65376" y="2139791"/>
            <a:ext cx="3680817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Evolving Counterfeits</a:t>
            </a:r>
            <a:endParaRPr lang="en-US" sz="2120" dirty="0"/>
          </a:p>
        </p:txBody>
      </p:sp>
      <p:sp>
        <p:nvSpPr>
          <p:cNvPr id="8" name="Text 4"/>
          <p:cNvSpPr/>
          <p:nvPr/>
        </p:nvSpPr>
        <p:spPr>
          <a:xfrm>
            <a:off x="5865376" y="2605564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Counterfeiters continually develop more sophisticated techniques, requiring the model to be regularly updated to maintain its effectiveness.</a:t>
            </a:r>
            <a:endParaRPr lang="en-US" sz="169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20" y="3647718"/>
            <a:ext cx="1077039" cy="193024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65376" y="3863102"/>
            <a:ext cx="2886908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Sensor Accuracy</a:t>
            </a:r>
            <a:endParaRPr lang="en-US" sz="2120" dirty="0"/>
          </a:p>
        </p:txBody>
      </p:sp>
      <p:sp>
        <p:nvSpPr>
          <p:cNvPr id="11" name="Text 6"/>
          <p:cNvSpPr/>
          <p:nvPr/>
        </p:nvSpPr>
        <p:spPr>
          <a:xfrm>
            <a:off x="5865376" y="4328874"/>
            <a:ext cx="7957304" cy="1033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reliability of the model depends on the quality and precision of the input data, which can be affected by factors like device resolution and lighting conditions.</a:t>
            </a:r>
            <a:endParaRPr lang="en-US" sz="169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320" y="5577959"/>
            <a:ext cx="1077039" cy="172331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865376" y="5793343"/>
            <a:ext cx="2692718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Edge Cases</a:t>
            </a:r>
            <a:endParaRPr lang="en-US" sz="2120" dirty="0"/>
          </a:p>
        </p:txBody>
      </p:sp>
      <p:sp>
        <p:nvSpPr>
          <p:cNvPr id="14" name="Text 8"/>
          <p:cNvSpPr/>
          <p:nvPr/>
        </p:nvSpPr>
        <p:spPr>
          <a:xfrm>
            <a:off x="5865376" y="6259116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Rare or unusual banknote features may challenge the model's ability to generalize, necessitating ongoing monitoring and adjustments.</a:t>
            </a:r>
            <a:endParaRPr lang="en-US" sz="1696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51152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More Ways to Develop the Detection System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96752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can also be developed using CNN on a larger level and for more accuracy.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662</Words>
  <Application>Microsoft Office PowerPoint</Application>
  <PresentationFormat>Custom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Open Sans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Pranjal Kumar</cp:lastModifiedBy>
  <cp:revision>3</cp:revision>
  <dcterms:created xsi:type="dcterms:W3CDTF">2024-04-21T17:25:52Z</dcterms:created>
  <dcterms:modified xsi:type="dcterms:W3CDTF">2024-04-22T04:50:24Z</dcterms:modified>
</cp:coreProperties>
</file>