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 id="2147493479" r:id="rId5"/>
    <p:sldMasterId id="2147493467" r:id="rId6"/>
  </p:sldMasterIdLst>
  <p:notesMasterIdLst>
    <p:notesMasterId r:id="rId29"/>
  </p:notesMasterIdLst>
  <p:handoutMasterIdLst>
    <p:handoutMasterId r:id="rId30"/>
  </p:handoutMasterIdLst>
  <p:sldIdLst>
    <p:sldId id="256" r:id="rId7"/>
    <p:sldId id="263" r:id="rId8"/>
    <p:sldId id="283" r:id="rId9"/>
    <p:sldId id="282" r:id="rId10"/>
    <p:sldId id="260" r:id="rId11"/>
    <p:sldId id="262" r:id="rId12"/>
    <p:sldId id="269" r:id="rId13"/>
    <p:sldId id="285" r:id="rId14"/>
    <p:sldId id="270" r:id="rId15"/>
    <p:sldId id="286" r:id="rId16"/>
    <p:sldId id="264" r:id="rId17"/>
    <p:sldId id="276" r:id="rId18"/>
    <p:sldId id="265" r:id="rId19"/>
    <p:sldId id="266" r:id="rId20"/>
    <p:sldId id="279" r:id="rId21"/>
    <p:sldId id="281" r:id="rId22"/>
    <p:sldId id="280" r:id="rId23"/>
    <p:sldId id="277" r:id="rId24"/>
    <p:sldId id="268" r:id="rId25"/>
    <p:sldId id="267" r:id="rId26"/>
    <p:sldId id="274" r:id="rId27"/>
    <p:sldId id="275" r:id="rId2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1938"/>
    <a:srgbClr val="002868"/>
    <a:srgbClr val="100E42"/>
    <a:srgbClr val="100E2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28D279-6BB2-9EBB-6DEC-868DD59629B0}" v="13" dt="2024-04-17T23:56:57.331"/>
    <p1510:client id="{43BCE21D-B35C-804A-5443-8CC29E7DB5F0}" v="12" dt="2024-04-18T23:56:00.704"/>
    <p1510:client id="{55423CC1-D723-F375-C40D-61F9787B5AC0}" v="6" dt="2024-04-18T22:45:15.038"/>
    <p1510:client id="{5E6EE6B3-1A06-C14A-AD01-C29AB4FDDE2A}" v="2067" dt="2024-04-18T23:28:44.443"/>
    <p1510:client id="{69DCB4AB-859E-698C-33FE-5015070ACA25}" v="110" dt="2024-04-17T23:47:05.739"/>
    <p1510:client id="{8C6CBD31-016F-2842-426C-D9329807AD2A}" v="1110" dt="2024-04-18T01:25:16.220"/>
    <p1510:client id="{945976D3-45FA-4DD2-1AFB-BCB7FC05A8CF}" v="7" dt="2024-04-18T21:46:46.858"/>
    <p1510:client id="{B7B2299E-7AB7-A870-A66C-51D38AF3CEAD}" v="2" dt="2024-04-18T19:41:41.923"/>
    <p1510:client id="{DAA9F40C-A4C6-4CA7-841A-54973D5A4625}" v="25" dt="2024-04-17T23:38:38.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85"/>
    <p:restoredTop sz="94679"/>
  </p:normalViewPr>
  <p:slideViewPr>
    <p:cSldViewPr snapToGrid="0">
      <p:cViewPr varScale="1">
        <p:scale>
          <a:sx n="160" d="100"/>
          <a:sy n="160" d="100"/>
        </p:scale>
        <p:origin x="18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2.xml"/></Relationships>
</file>

<file path=ppt/diagrams/_rels/data1.xml.rels><?xml version="1.0" encoding="UTF-8" standalone="yes"?>
<Relationships xmlns="http://schemas.openxmlformats.org/package/2006/relationships"><Relationship Id="rId2" Type="http://schemas.openxmlformats.org/officeDocument/2006/relationships/hyperlink" Target="https://www.newyorkfed.org/newsevents/news/research/2024/20240206" TargetMode="External"/><Relationship Id="rId1" Type="http://schemas.openxmlformats.org/officeDocument/2006/relationships/hyperlink" Target="https://www.bankrate.com/loans/auto-loans/subprime-auto-loan-delinquencies-surge/"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www.newyorkfed.org/newsevents/news/research/2024/20240206" TargetMode="External"/><Relationship Id="rId1" Type="http://schemas.openxmlformats.org/officeDocument/2006/relationships/hyperlink" Target="https://www.bankrate.com/loans/auto-loans/subprime-auto-loan-delinquencies-surge/"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AD1B481-F2CD-4F92-A826-832BB4D9435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4C0F836-D943-40C5-88AC-12C2452F3E48}">
      <dgm:prSet/>
      <dgm:spPr/>
      <dgm:t>
        <a:bodyPr/>
        <a:lstStyle/>
        <a:p>
          <a:pPr rtl="0"/>
          <a:r>
            <a:rPr lang="en-US"/>
            <a:t>Auto loan default prediction based on Stacking model LingLing Zeng1a, Jin Sun</a:t>
          </a:r>
          <a:r>
            <a:rPr lang="en-US">
              <a:latin typeface="Calibri"/>
            </a:rPr>
            <a:t> </a:t>
          </a:r>
          <a:r>
            <a:rPr lang="en-US"/>
            <a:t>2b, </a:t>
          </a:r>
          <a:r>
            <a:rPr lang="en-US">
              <a:latin typeface="Calibri"/>
            </a:rPr>
            <a:t>Yi Min</a:t>
          </a:r>
          <a:r>
            <a:rPr lang="en-US"/>
            <a:t> Zhou3c 1. School of Economics, Wuhan University of Technology, Hubei Wuhan, China. (2023)</a:t>
          </a:r>
        </a:p>
      </dgm:t>
    </dgm:pt>
    <dgm:pt modelId="{73C461CD-1226-4A70-91AE-E73306C75431}" type="parTrans" cxnId="{4E6C0FE0-2AD8-42B5-AA79-B86E2C1D7959}">
      <dgm:prSet/>
      <dgm:spPr/>
      <dgm:t>
        <a:bodyPr/>
        <a:lstStyle/>
        <a:p>
          <a:endParaRPr lang="en-US"/>
        </a:p>
      </dgm:t>
    </dgm:pt>
    <dgm:pt modelId="{82E9937D-06F0-4B84-9C5E-2685507AE19B}" type="sibTrans" cxnId="{4E6C0FE0-2AD8-42B5-AA79-B86E2C1D7959}">
      <dgm:prSet/>
      <dgm:spPr/>
      <dgm:t>
        <a:bodyPr/>
        <a:lstStyle/>
        <a:p>
          <a:endParaRPr lang="en-US"/>
        </a:p>
      </dgm:t>
    </dgm:pt>
    <dgm:pt modelId="{17699D26-2762-44BC-BE10-FF86AD6F6654}">
      <dgm:prSet/>
      <dgm:spPr/>
      <dgm:t>
        <a:bodyPr/>
        <a:lstStyle/>
        <a:p>
          <a:r>
            <a:rPr lang="en-US"/>
            <a:t>Credit Card and Auto Loan Delinquencies Continue Rising; Notably Among Younger Borrowers (2023) </a:t>
          </a:r>
          <a:r>
            <a:rPr lang="en-US">
              <a:hlinkClick xmlns:r="http://schemas.openxmlformats.org/officeDocument/2006/relationships" r:id="rId1"/>
            </a:rPr>
            <a:t>https://www.bankrate.com/loans/auto-loans/subprime-auto-loan-delinquencies-surge/</a:t>
          </a:r>
          <a:endParaRPr lang="en-US"/>
        </a:p>
      </dgm:t>
    </dgm:pt>
    <dgm:pt modelId="{891443B1-2E88-40C4-92ED-B84DFF9047FD}" type="parTrans" cxnId="{1B476B4D-8151-413C-B19C-E4D48FB4DBEA}">
      <dgm:prSet/>
      <dgm:spPr/>
      <dgm:t>
        <a:bodyPr/>
        <a:lstStyle/>
        <a:p>
          <a:endParaRPr lang="en-US"/>
        </a:p>
      </dgm:t>
    </dgm:pt>
    <dgm:pt modelId="{831A1D82-B364-4179-9314-4D461DD37394}" type="sibTrans" cxnId="{1B476B4D-8151-413C-B19C-E4D48FB4DBEA}">
      <dgm:prSet/>
      <dgm:spPr/>
      <dgm:t>
        <a:bodyPr/>
        <a:lstStyle/>
        <a:p>
          <a:endParaRPr lang="en-US"/>
        </a:p>
      </dgm:t>
    </dgm:pt>
    <dgm:pt modelId="{94D4CE50-185A-4D41-A0FC-984C5B6B8289}">
      <dgm:prSet phldr="0"/>
      <dgm:spPr/>
      <dgm:t>
        <a:bodyPr/>
        <a:lstStyle/>
        <a:p>
          <a:pPr rtl="0"/>
          <a:r>
            <a:rPr lang="en-US"/>
            <a:t>Delinquency rates at highest level in almost </a:t>
          </a:r>
          <a:r>
            <a:rPr lang="en-US">
              <a:latin typeface="Calibri"/>
            </a:rPr>
            <a:t>30 years </a:t>
          </a:r>
          <a:r>
            <a:rPr lang="en-US"/>
            <a:t>(2024) </a:t>
          </a:r>
          <a:r>
            <a:rPr lang="en-US">
              <a:hlinkClick xmlns:r="http://schemas.openxmlformats.org/officeDocument/2006/relationships" r:id="rId2"/>
            </a:rPr>
            <a:t>https://www.newyorkfed.org/newsevents/news/research/2024/20240206</a:t>
          </a:r>
          <a:r>
            <a:rPr lang="en-US"/>
            <a:t> </a:t>
          </a:r>
        </a:p>
      </dgm:t>
    </dgm:pt>
    <dgm:pt modelId="{971DF700-AE2F-407B-B21C-E53E85328C01}" type="parTrans" cxnId="{3D82752F-C4BC-46B0-BD19-71A29CEFDC58}">
      <dgm:prSet/>
      <dgm:spPr/>
      <dgm:t>
        <a:bodyPr/>
        <a:lstStyle/>
        <a:p>
          <a:endParaRPr lang="en-US"/>
        </a:p>
      </dgm:t>
    </dgm:pt>
    <dgm:pt modelId="{761AEFE3-4B8C-4DB0-889F-85A91C8195D1}" type="sibTrans" cxnId="{3D82752F-C4BC-46B0-BD19-71A29CEFDC58}">
      <dgm:prSet/>
      <dgm:spPr/>
      <dgm:t>
        <a:bodyPr/>
        <a:lstStyle/>
        <a:p>
          <a:endParaRPr lang="en-US"/>
        </a:p>
      </dgm:t>
    </dgm:pt>
    <dgm:pt modelId="{9EF15A1C-C35E-46D6-B176-DEDFB87B1815}">
      <dgm:prSet phldr="0"/>
      <dgm:spPr/>
      <dgm:t>
        <a:bodyPr/>
        <a:lstStyle/>
        <a:p>
          <a:pPr rtl="0"/>
          <a:r>
            <a:rPr lang="en-US"/>
            <a:t>Automobile Loan Default Dataset</a:t>
          </a:r>
          <a:r>
            <a:rPr lang="en-US">
              <a:latin typeface="Calibri"/>
            </a:rPr>
            <a:t> (2022) </a:t>
          </a:r>
          <a:r>
            <a:rPr lang="en-US"/>
            <a:t>https://www.kaggle.com/datasets/saurabhbagchi/dish-network-hackathon?select=Test_Dataset.csv</a:t>
          </a:r>
          <a:endParaRPr lang="en-US">
            <a:latin typeface="Calibri"/>
          </a:endParaRPr>
        </a:p>
      </dgm:t>
    </dgm:pt>
    <dgm:pt modelId="{728CBF2D-7CA7-4E2A-904A-F45AB5D1F708}" type="parTrans" cxnId="{84A60A24-F743-417D-9DBE-B3D86C2DE190}">
      <dgm:prSet/>
      <dgm:spPr/>
      <dgm:t>
        <a:bodyPr/>
        <a:lstStyle/>
        <a:p>
          <a:endParaRPr lang="en-US"/>
        </a:p>
      </dgm:t>
    </dgm:pt>
    <dgm:pt modelId="{C65C7D67-9C3A-4DD8-A3AB-B1E2B605B0AE}" type="sibTrans" cxnId="{84A60A24-F743-417D-9DBE-B3D86C2DE190}">
      <dgm:prSet/>
      <dgm:spPr/>
      <dgm:t>
        <a:bodyPr/>
        <a:lstStyle/>
        <a:p>
          <a:endParaRPr lang="en-US"/>
        </a:p>
      </dgm:t>
    </dgm:pt>
    <dgm:pt modelId="{3EFC4F50-3792-4810-9656-E411817DF57B}" type="pres">
      <dgm:prSet presAssocID="{9AD1B481-F2CD-4F92-A826-832BB4D94354}" presName="linear" presStyleCnt="0">
        <dgm:presLayoutVars>
          <dgm:animLvl val="lvl"/>
          <dgm:resizeHandles val="exact"/>
        </dgm:presLayoutVars>
      </dgm:prSet>
      <dgm:spPr/>
    </dgm:pt>
    <dgm:pt modelId="{659432E0-63DD-435C-B710-E252A0FB67BA}" type="pres">
      <dgm:prSet presAssocID="{9EF15A1C-C35E-46D6-B176-DEDFB87B1815}" presName="parentText" presStyleLbl="node1" presStyleIdx="0" presStyleCnt="4">
        <dgm:presLayoutVars>
          <dgm:chMax val="0"/>
          <dgm:bulletEnabled val="1"/>
        </dgm:presLayoutVars>
      </dgm:prSet>
      <dgm:spPr/>
    </dgm:pt>
    <dgm:pt modelId="{9F4A9B8B-77A9-453A-90BB-95881539A144}" type="pres">
      <dgm:prSet presAssocID="{C65C7D67-9C3A-4DD8-A3AB-B1E2B605B0AE}" presName="spacer" presStyleCnt="0"/>
      <dgm:spPr/>
    </dgm:pt>
    <dgm:pt modelId="{B5F9F911-DDE1-4A8E-885C-E4038DA71FD0}" type="pres">
      <dgm:prSet presAssocID="{24C0F836-D943-40C5-88AC-12C2452F3E48}" presName="parentText" presStyleLbl="node1" presStyleIdx="1" presStyleCnt="4">
        <dgm:presLayoutVars>
          <dgm:chMax val="0"/>
          <dgm:bulletEnabled val="1"/>
        </dgm:presLayoutVars>
      </dgm:prSet>
      <dgm:spPr/>
    </dgm:pt>
    <dgm:pt modelId="{6B975314-6EF0-47A6-A396-3D5B972BE4F0}" type="pres">
      <dgm:prSet presAssocID="{82E9937D-06F0-4B84-9C5E-2685507AE19B}" presName="spacer" presStyleCnt="0"/>
      <dgm:spPr/>
    </dgm:pt>
    <dgm:pt modelId="{F187FF5A-8560-4E03-8C77-BB703297CC7F}" type="pres">
      <dgm:prSet presAssocID="{17699D26-2762-44BC-BE10-FF86AD6F6654}" presName="parentText" presStyleLbl="node1" presStyleIdx="2" presStyleCnt="4">
        <dgm:presLayoutVars>
          <dgm:chMax val="0"/>
          <dgm:bulletEnabled val="1"/>
        </dgm:presLayoutVars>
      </dgm:prSet>
      <dgm:spPr/>
    </dgm:pt>
    <dgm:pt modelId="{4DA9C27E-97B2-4C33-94FF-86C2C8D6943A}" type="pres">
      <dgm:prSet presAssocID="{831A1D82-B364-4179-9314-4D461DD37394}" presName="spacer" presStyleCnt="0"/>
      <dgm:spPr/>
    </dgm:pt>
    <dgm:pt modelId="{7DA0342D-2A87-4065-8BFC-47F052248C73}" type="pres">
      <dgm:prSet presAssocID="{94D4CE50-185A-4D41-A0FC-984C5B6B8289}" presName="parentText" presStyleLbl="node1" presStyleIdx="3" presStyleCnt="4">
        <dgm:presLayoutVars>
          <dgm:chMax val="0"/>
          <dgm:bulletEnabled val="1"/>
        </dgm:presLayoutVars>
      </dgm:prSet>
      <dgm:spPr/>
    </dgm:pt>
  </dgm:ptLst>
  <dgm:cxnLst>
    <dgm:cxn modelId="{7CC90902-AA8E-4061-8477-D98960F674BD}" type="presOf" srcId="{94D4CE50-185A-4D41-A0FC-984C5B6B8289}" destId="{7DA0342D-2A87-4065-8BFC-47F052248C73}" srcOrd="0" destOrd="0" presId="urn:microsoft.com/office/officeart/2005/8/layout/vList2"/>
    <dgm:cxn modelId="{84A60A24-F743-417D-9DBE-B3D86C2DE190}" srcId="{9AD1B481-F2CD-4F92-A826-832BB4D94354}" destId="{9EF15A1C-C35E-46D6-B176-DEDFB87B1815}" srcOrd="0" destOrd="0" parTransId="{728CBF2D-7CA7-4E2A-904A-F45AB5D1F708}" sibTransId="{C65C7D67-9C3A-4DD8-A3AB-B1E2B605B0AE}"/>
    <dgm:cxn modelId="{3D82752F-C4BC-46B0-BD19-71A29CEFDC58}" srcId="{9AD1B481-F2CD-4F92-A826-832BB4D94354}" destId="{94D4CE50-185A-4D41-A0FC-984C5B6B8289}" srcOrd="3" destOrd="0" parTransId="{971DF700-AE2F-407B-B21C-E53E85328C01}" sibTransId="{761AEFE3-4B8C-4DB0-889F-85A91C8195D1}"/>
    <dgm:cxn modelId="{2DC57434-C2E3-435A-BBD6-38288D304107}" type="presOf" srcId="{9AD1B481-F2CD-4F92-A826-832BB4D94354}" destId="{3EFC4F50-3792-4810-9656-E411817DF57B}" srcOrd="0" destOrd="0" presId="urn:microsoft.com/office/officeart/2005/8/layout/vList2"/>
    <dgm:cxn modelId="{1B476B4D-8151-413C-B19C-E4D48FB4DBEA}" srcId="{9AD1B481-F2CD-4F92-A826-832BB4D94354}" destId="{17699D26-2762-44BC-BE10-FF86AD6F6654}" srcOrd="2" destOrd="0" parTransId="{891443B1-2E88-40C4-92ED-B84DFF9047FD}" sibTransId="{831A1D82-B364-4179-9314-4D461DD37394}"/>
    <dgm:cxn modelId="{3D8AC371-400E-4414-8027-983CF12AAE86}" type="presOf" srcId="{17699D26-2762-44BC-BE10-FF86AD6F6654}" destId="{F187FF5A-8560-4E03-8C77-BB703297CC7F}" srcOrd="0" destOrd="0" presId="urn:microsoft.com/office/officeart/2005/8/layout/vList2"/>
    <dgm:cxn modelId="{92003FA6-D029-4BE4-B587-232855395C0C}" type="presOf" srcId="{9EF15A1C-C35E-46D6-B176-DEDFB87B1815}" destId="{659432E0-63DD-435C-B710-E252A0FB67BA}" srcOrd="0" destOrd="0" presId="urn:microsoft.com/office/officeart/2005/8/layout/vList2"/>
    <dgm:cxn modelId="{33AE24B4-92C2-44CD-AB28-68CF5A124445}" type="presOf" srcId="{24C0F836-D943-40C5-88AC-12C2452F3E48}" destId="{B5F9F911-DDE1-4A8E-885C-E4038DA71FD0}" srcOrd="0" destOrd="0" presId="urn:microsoft.com/office/officeart/2005/8/layout/vList2"/>
    <dgm:cxn modelId="{4E6C0FE0-2AD8-42B5-AA79-B86E2C1D7959}" srcId="{9AD1B481-F2CD-4F92-A826-832BB4D94354}" destId="{24C0F836-D943-40C5-88AC-12C2452F3E48}" srcOrd="1" destOrd="0" parTransId="{73C461CD-1226-4A70-91AE-E73306C75431}" sibTransId="{82E9937D-06F0-4B84-9C5E-2685507AE19B}"/>
    <dgm:cxn modelId="{66578062-F7BD-4778-8C50-C9067A6C121E}" type="presParOf" srcId="{3EFC4F50-3792-4810-9656-E411817DF57B}" destId="{659432E0-63DD-435C-B710-E252A0FB67BA}" srcOrd="0" destOrd="0" presId="urn:microsoft.com/office/officeart/2005/8/layout/vList2"/>
    <dgm:cxn modelId="{A12004FD-E1B1-4EB4-A0F3-1B96B0A4518E}" type="presParOf" srcId="{3EFC4F50-3792-4810-9656-E411817DF57B}" destId="{9F4A9B8B-77A9-453A-90BB-95881539A144}" srcOrd="1" destOrd="0" presId="urn:microsoft.com/office/officeart/2005/8/layout/vList2"/>
    <dgm:cxn modelId="{60E6056D-3461-4DEB-8014-B7FDABE71786}" type="presParOf" srcId="{3EFC4F50-3792-4810-9656-E411817DF57B}" destId="{B5F9F911-DDE1-4A8E-885C-E4038DA71FD0}" srcOrd="2" destOrd="0" presId="urn:microsoft.com/office/officeart/2005/8/layout/vList2"/>
    <dgm:cxn modelId="{9C057AE9-F27A-4424-A259-B7457832A250}" type="presParOf" srcId="{3EFC4F50-3792-4810-9656-E411817DF57B}" destId="{6B975314-6EF0-47A6-A396-3D5B972BE4F0}" srcOrd="3" destOrd="0" presId="urn:microsoft.com/office/officeart/2005/8/layout/vList2"/>
    <dgm:cxn modelId="{59B78B29-BB4E-4CF1-84A0-384632860DD6}" type="presParOf" srcId="{3EFC4F50-3792-4810-9656-E411817DF57B}" destId="{F187FF5A-8560-4E03-8C77-BB703297CC7F}" srcOrd="4" destOrd="0" presId="urn:microsoft.com/office/officeart/2005/8/layout/vList2"/>
    <dgm:cxn modelId="{DD146B69-E0FF-4EBF-B66D-B8B19C1C3031}" type="presParOf" srcId="{3EFC4F50-3792-4810-9656-E411817DF57B}" destId="{4DA9C27E-97B2-4C33-94FF-86C2C8D6943A}" srcOrd="5" destOrd="0" presId="urn:microsoft.com/office/officeart/2005/8/layout/vList2"/>
    <dgm:cxn modelId="{851BA21F-129C-4634-9CF2-E95DA4F5F0D9}" type="presParOf" srcId="{3EFC4F50-3792-4810-9656-E411817DF57B}" destId="{7DA0342D-2A87-4065-8BFC-47F052248C73}"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432E0-63DD-435C-B710-E252A0FB67BA}">
      <dsp:nvSpPr>
        <dsp:cNvPr id="0" name=""/>
        <dsp:cNvSpPr/>
      </dsp:nvSpPr>
      <dsp:spPr>
        <a:xfrm>
          <a:off x="0" y="354957"/>
          <a:ext cx="82296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Automobile Loan Default Dataset</a:t>
          </a:r>
          <a:r>
            <a:rPr lang="en-US" sz="1600" kern="1200">
              <a:latin typeface="Calibri"/>
            </a:rPr>
            <a:t> (2022) </a:t>
          </a:r>
          <a:r>
            <a:rPr lang="en-US" sz="1600" kern="1200"/>
            <a:t>https://www.kaggle.com/datasets/saurabhbagchi/dish-network-hackathon?select=Test_Dataset.csv</a:t>
          </a:r>
          <a:endParaRPr lang="en-US" sz="1600" kern="1200">
            <a:latin typeface="Calibri"/>
          </a:endParaRPr>
        </a:p>
      </dsp:txBody>
      <dsp:txXfrm>
        <a:off x="31070" y="386027"/>
        <a:ext cx="8167460" cy="574340"/>
      </dsp:txXfrm>
    </dsp:sp>
    <dsp:sp modelId="{B5F9F911-DDE1-4A8E-885C-E4038DA71FD0}">
      <dsp:nvSpPr>
        <dsp:cNvPr id="0" name=""/>
        <dsp:cNvSpPr/>
      </dsp:nvSpPr>
      <dsp:spPr>
        <a:xfrm>
          <a:off x="0" y="1037517"/>
          <a:ext cx="82296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Auto loan default prediction based on Stacking model LingLing Zeng1a, Jin Sun</a:t>
          </a:r>
          <a:r>
            <a:rPr lang="en-US" sz="1600" kern="1200">
              <a:latin typeface="Calibri"/>
            </a:rPr>
            <a:t> </a:t>
          </a:r>
          <a:r>
            <a:rPr lang="en-US" sz="1600" kern="1200"/>
            <a:t>2b, </a:t>
          </a:r>
          <a:r>
            <a:rPr lang="en-US" sz="1600" kern="1200">
              <a:latin typeface="Calibri"/>
            </a:rPr>
            <a:t>Yi Min</a:t>
          </a:r>
          <a:r>
            <a:rPr lang="en-US" sz="1600" kern="1200"/>
            <a:t> Zhou3c 1. School of Economics, Wuhan University of Technology, Hubei Wuhan, China. (2023)</a:t>
          </a:r>
        </a:p>
      </dsp:txBody>
      <dsp:txXfrm>
        <a:off x="31070" y="1068587"/>
        <a:ext cx="8167460" cy="574340"/>
      </dsp:txXfrm>
    </dsp:sp>
    <dsp:sp modelId="{F187FF5A-8560-4E03-8C77-BB703297CC7F}">
      <dsp:nvSpPr>
        <dsp:cNvPr id="0" name=""/>
        <dsp:cNvSpPr/>
      </dsp:nvSpPr>
      <dsp:spPr>
        <a:xfrm>
          <a:off x="0" y="1720077"/>
          <a:ext cx="82296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Credit Card and Auto Loan Delinquencies Continue Rising; Notably Among Younger Borrowers (2023) </a:t>
          </a:r>
          <a:r>
            <a:rPr lang="en-US" sz="1600" kern="1200">
              <a:hlinkClick xmlns:r="http://schemas.openxmlformats.org/officeDocument/2006/relationships" r:id="rId1"/>
            </a:rPr>
            <a:t>https://www.bankrate.com/loans/auto-loans/subprime-auto-loan-delinquencies-surge/</a:t>
          </a:r>
          <a:endParaRPr lang="en-US" sz="1600" kern="1200"/>
        </a:p>
      </dsp:txBody>
      <dsp:txXfrm>
        <a:off x="31070" y="1751147"/>
        <a:ext cx="8167460" cy="574340"/>
      </dsp:txXfrm>
    </dsp:sp>
    <dsp:sp modelId="{7DA0342D-2A87-4065-8BFC-47F052248C73}">
      <dsp:nvSpPr>
        <dsp:cNvPr id="0" name=""/>
        <dsp:cNvSpPr/>
      </dsp:nvSpPr>
      <dsp:spPr>
        <a:xfrm>
          <a:off x="0" y="2402637"/>
          <a:ext cx="8229600" cy="6364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rtl="0">
            <a:lnSpc>
              <a:spcPct val="90000"/>
            </a:lnSpc>
            <a:spcBef>
              <a:spcPct val="0"/>
            </a:spcBef>
            <a:spcAft>
              <a:spcPct val="35000"/>
            </a:spcAft>
            <a:buNone/>
          </a:pPr>
          <a:r>
            <a:rPr lang="en-US" sz="1600" kern="1200"/>
            <a:t>Delinquency rates at highest level in almost </a:t>
          </a:r>
          <a:r>
            <a:rPr lang="en-US" sz="1600" kern="1200">
              <a:latin typeface="Calibri"/>
            </a:rPr>
            <a:t>30 years </a:t>
          </a:r>
          <a:r>
            <a:rPr lang="en-US" sz="1600" kern="1200"/>
            <a:t>(2024) </a:t>
          </a:r>
          <a:r>
            <a:rPr lang="en-US" sz="1600" kern="1200">
              <a:hlinkClick xmlns:r="http://schemas.openxmlformats.org/officeDocument/2006/relationships" r:id="rId2"/>
            </a:rPr>
            <a:t>https://www.newyorkfed.org/newsevents/news/research/2024/20240206</a:t>
          </a:r>
          <a:r>
            <a:rPr lang="en-US" sz="1600" kern="1200"/>
            <a:t> </a:t>
          </a:r>
        </a:p>
      </dsp:txBody>
      <dsp:txXfrm>
        <a:off x="31070" y="2433707"/>
        <a:ext cx="8167460" cy="5743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D10BE6C-4C0C-8046-BBFD-371AD798216A}" type="datetimeFigureOut">
              <a:rPr lang="en-US" smtClean="0"/>
              <a:t>9/7/25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C9EFCB1-D51F-8E41-88AA-D42180FBBA78}" type="slidenum">
              <a:rPr lang="en-US" smtClean="0"/>
              <a:t>‹#›</a:t>
            </a:fld>
            <a:endParaRPr lang="en-US"/>
          </a:p>
        </p:txBody>
      </p:sp>
    </p:spTree>
    <p:extLst>
      <p:ext uri="{BB962C8B-B14F-4D97-AF65-F5344CB8AC3E}">
        <p14:creationId xmlns:p14="http://schemas.microsoft.com/office/powerpoint/2010/main" val="7350099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EC7919-F044-654F-8079-EA84EA8D1D52}" type="datetimeFigureOut">
              <a:rPr lang="en-US" smtClean="0"/>
              <a:t>9/7/25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67D00F-F149-A548-8358-FEACC79FA328}" type="slidenum">
              <a:rPr lang="en-US" smtClean="0"/>
              <a:t>‹#›</a:t>
            </a:fld>
            <a:endParaRPr lang="en-US"/>
          </a:p>
        </p:txBody>
      </p:sp>
    </p:spTree>
    <p:extLst>
      <p:ext uri="{BB962C8B-B14F-4D97-AF65-F5344CB8AC3E}">
        <p14:creationId xmlns:p14="http://schemas.microsoft.com/office/powerpoint/2010/main" val="3104147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coxautoinc.com/market-insights/october-2023-muvvi/"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bankrate.com/loans/auto-loans/how-inflation-affects-auto-loan-rates/"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Ours is a classification model , after checking data cleaning. We checked correlation of numeric variables, and the values were 0.5 , our data had 0.1. That’s why we dropped logistic regression. </a:t>
            </a:r>
          </a:p>
          <a:p>
            <a:r>
              <a:rPr lang="en-US"/>
              <a:t>So we went ahead with decision tree , random forest , </a:t>
            </a:r>
            <a:r>
              <a:rPr lang="en-US" err="1"/>
              <a:t>xgboost</a:t>
            </a:r>
            <a:r>
              <a:rPr lang="en-US"/>
              <a:t> which are all classification models</a:t>
            </a:r>
          </a:p>
          <a:p>
            <a:endParaRPr lang="en-US"/>
          </a:p>
          <a:p>
            <a:endParaRPr lang="en-US"/>
          </a:p>
        </p:txBody>
      </p:sp>
      <p:sp>
        <p:nvSpPr>
          <p:cNvPr id="4" name="Slide Number Placeholder 3"/>
          <p:cNvSpPr>
            <a:spLocks noGrp="1"/>
          </p:cNvSpPr>
          <p:nvPr>
            <p:ph type="sldNum" sz="quarter" idx="5"/>
          </p:nvPr>
        </p:nvSpPr>
        <p:spPr/>
        <p:txBody>
          <a:bodyPr/>
          <a:lstStyle/>
          <a:p>
            <a:fld id="{5067D00F-F149-A548-8358-FEACC79FA328}" type="slidenum">
              <a:rPr lang="en-US" smtClean="0"/>
              <a:t>11</a:t>
            </a:fld>
            <a:endParaRPr lang="en-US"/>
          </a:p>
        </p:txBody>
      </p:sp>
    </p:spTree>
    <p:extLst>
      <p:ext uri="{BB962C8B-B14F-4D97-AF65-F5344CB8AC3E}">
        <p14:creationId xmlns:p14="http://schemas.microsoft.com/office/powerpoint/2010/main" val="2944527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Ours is a classification model , after checking data cleaning. We checked correlation of numeric variables, and the values were 0.5 , our data had 0.1. That’s why we dropped logistic regression. </a:t>
            </a:r>
          </a:p>
          <a:p>
            <a:r>
              <a:rPr lang="en-US"/>
              <a:t>So we went ahead with decision tree , random forest , </a:t>
            </a:r>
            <a:r>
              <a:rPr lang="en-US" err="1"/>
              <a:t>xgboost</a:t>
            </a:r>
            <a:r>
              <a:rPr lang="en-US"/>
              <a:t> which are all classification models</a:t>
            </a:r>
          </a:p>
          <a:p>
            <a:endParaRPr lang="en-US"/>
          </a:p>
          <a:p>
            <a:endParaRPr lang="en-US"/>
          </a:p>
        </p:txBody>
      </p:sp>
      <p:sp>
        <p:nvSpPr>
          <p:cNvPr id="4" name="Slide Number Placeholder 3"/>
          <p:cNvSpPr>
            <a:spLocks noGrp="1"/>
          </p:cNvSpPr>
          <p:nvPr>
            <p:ph type="sldNum" sz="quarter" idx="5"/>
          </p:nvPr>
        </p:nvSpPr>
        <p:spPr/>
        <p:txBody>
          <a:bodyPr/>
          <a:lstStyle/>
          <a:p>
            <a:fld id="{5067D00F-F149-A548-8358-FEACC79FA328}" type="slidenum">
              <a:rPr lang="en-US" smtClean="0"/>
              <a:t>12</a:t>
            </a:fld>
            <a:endParaRPr lang="en-US"/>
          </a:p>
        </p:txBody>
      </p:sp>
    </p:spTree>
    <p:extLst>
      <p:ext uri="{BB962C8B-B14F-4D97-AF65-F5344CB8AC3E}">
        <p14:creationId xmlns:p14="http://schemas.microsoft.com/office/powerpoint/2010/main" val="171113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did train test split</a:t>
            </a:r>
          </a:p>
        </p:txBody>
      </p:sp>
      <p:sp>
        <p:nvSpPr>
          <p:cNvPr id="4" name="Slide Number Placeholder 3"/>
          <p:cNvSpPr>
            <a:spLocks noGrp="1"/>
          </p:cNvSpPr>
          <p:nvPr>
            <p:ph type="sldNum" sz="quarter" idx="5"/>
          </p:nvPr>
        </p:nvSpPr>
        <p:spPr/>
        <p:txBody>
          <a:bodyPr/>
          <a:lstStyle/>
          <a:p>
            <a:fld id="{5067D00F-F149-A548-8358-FEACC79FA328}" type="slidenum">
              <a:rPr lang="en-US" smtClean="0"/>
              <a:t>13</a:t>
            </a:fld>
            <a:endParaRPr lang="en-US"/>
          </a:p>
        </p:txBody>
      </p:sp>
    </p:spTree>
    <p:extLst>
      <p:ext uri="{BB962C8B-B14F-4D97-AF65-F5344CB8AC3E}">
        <p14:creationId xmlns:p14="http://schemas.microsoft.com/office/powerpoint/2010/main" val="18931570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results and other scores.</a:t>
            </a:r>
          </a:p>
        </p:txBody>
      </p:sp>
      <p:sp>
        <p:nvSpPr>
          <p:cNvPr id="4" name="Slide Number Placeholder 3"/>
          <p:cNvSpPr>
            <a:spLocks noGrp="1"/>
          </p:cNvSpPr>
          <p:nvPr>
            <p:ph type="sldNum" sz="quarter" idx="5"/>
          </p:nvPr>
        </p:nvSpPr>
        <p:spPr/>
        <p:txBody>
          <a:bodyPr/>
          <a:lstStyle/>
          <a:p>
            <a:fld id="{5067D00F-F149-A548-8358-FEACC79FA328}" type="slidenum">
              <a:rPr lang="en-US" smtClean="0"/>
              <a:t>14</a:t>
            </a:fld>
            <a:endParaRPr lang="en-US"/>
          </a:p>
        </p:txBody>
      </p:sp>
    </p:spTree>
    <p:extLst>
      <p:ext uri="{BB962C8B-B14F-4D97-AF65-F5344CB8AC3E}">
        <p14:creationId xmlns:p14="http://schemas.microsoft.com/office/powerpoint/2010/main" val="1663907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cs typeface="Calibri"/>
              </a:rPr>
              <a:t>Employed days has the most feature importance here and makes the most impact on the model</a:t>
            </a:r>
          </a:p>
        </p:txBody>
      </p:sp>
      <p:sp>
        <p:nvSpPr>
          <p:cNvPr id="4" name="Slide Number Placeholder 3"/>
          <p:cNvSpPr>
            <a:spLocks noGrp="1"/>
          </p:cNvSpPr>
          <p:nvPr>
            <p:ph type="sldNum" sz="quarter" idx="5"/>
          </p:nvPr>
        </p:nvSpPr>
        <p:spPr/>
        <p:txBody>
          <a:bodyPr/>
          <a:lstStyle/>
          <a:p>
            <a:fld id="{5067D00F-F149-A548-8358-FEACC79FA328}" type="slidenum">
              <a:rPr lang="en-US" smtClean="0"/>
              <a:t>15</a:t>
            </a:fld>
            <a:endParaRPr lang="en-US"/>
          </a:p>
        </p:txBody>
      </p:sp>
    </p:spTree>
    <p:extLst>
      <p:ext uri="{BB962C8B-B14F-4D97-AF65-F5344CB8AC3E}">
        <p14:creationId xmlns:p14="http://schemas.microsoft.com/office/powerpoint/2010/main" val="8664930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67D00F-F149-A548-8358-FEACC79FA328}" type="slidenum">
              <a:rPr lang="en-US" smtClean="0"/>
              <a:t>16</a:t>
            </a:fld>
            <a:endParaRPr lang="en-US"/>
          </a:p>
        </p:txBody>
      </p:sp>
    </p:spTree>
    <p:extLst>
      <p:ext uri="{BB962C8B-B14F-4D97-AF65-F5344CB8AC3E}">
        <p14:creationId xmlns:p14="http://schemas.microsoft.com/office/powerpoint/2010/main" val="3914141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NBFI (non-banking financial institution) </a:t>
            </a:r>
          </a:p>
        </p:txBody>
      </p:sp>
      <p:sp>
        <p:nvSpPr>
          <p:cNvPr id="4" name="Slide Number Placeholder 3"/>
          <p:cNvSpPr>
            <a:spLocks noGrp="1"/>
          </p:cNvSpPr>
          <p:nvPr>
            <p:ph type="sldNum" sz="quarter" idx="5"/>
          </p:nvPr>
        </p:nvSpPr>
        <p:spPr/>
        <p:txBody>
          <a:bodyPr/>
          <a:lstStyle/>
          <a:p>
            <a:fld id="{5067D00F-F149-A548-8358-FEACC79FA328}" type="slidenum">
              <a:rPr lang="en-US" smtClean="0"/>
              <a:t>20</a:t>
            </a:fld>
            <a:endParaRPr lang="en-US"/>
          </a:p>
        </p:txBody>
      </p:sp>
    </p:spTree>
    <p:extLst>
      <p:ext uri="{BB962C8B-B14F-4D97-AF65-F5344CB8AC3E}">
        <p14:creationId xmlns:p14="http://schemas.microsoft.com/office/powerpoint/2010/main" val="21376636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67D00F-F149-A548-8358-FEACC79FA328}" type="slidenum">
              <a:rPr lang="en-US" smtClean="0"/>
              <a:t>2</a:t>
            </a:fld>
            <a:endParaRPr lang="en-US"/>
          </a:p>
        </p:txBody>
      </p:sp>
    </p:spTree>
    <p:extLst>
      <p:ext uri="{BB962C8B-B14F-4D97-AF65-F5344CB8AC3E}">
        <p14:creationId xmlns:p14="http://schemas.microsoft.com/office/powerpoint/2010/main" val="2938776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last time this many drivers were delinquent on their auto loans was when the first mobile flip phone entered the market — in October of 1996. That’s according to new data from Fitch Ratings examining the percentage of borrowers at least 60 days past due on their loans in 2023’s third quarter.</a:t>
            </a:r>
          </a:p>
          <a:p>
            <a:endParaRPr lang="en-US"/>
          </a:p>
          <a:p>
            <a:r>
              <a:rPr lang="en-US"/>
              <a:t>And some borrowers are at a higher risk than others. Here’s what caused this surge and how to decrease your risk of falling behind on your loan.</a:t>
            </a:r>
          </a:p>
          <a:p>
            <a:endParaRPr lang="en-US">
              <a:latin typeface="Calibri"/>
              <a:cs typeface="Calibri"/>
            </a:endParaRPr>
          </a:p>
        </p:txBody>
      </p:sp>
      <p:sp>
        <p:nvSpPr>
          <p:cNvPr id="4" name="Slide Number Placeholder 3"/>
          <p:cNvSpPr>
            <a:spLocks noGrp="1"/>
          </p:cNvSpPr>
          <p:nvPr>
            <p:ph type="sldNum" sz="quarter" idx="5"/>
          </p:nvPr>
        </p:nvSpPr>
        <p:spPr/>
        <p:txBody>
          <a:bodyPr/>
          <a:lstStyle/>
          <a:p>
            <a:fld id="{5067D00F-F149-A548-8358-FEACC79FA328}" type="slidenum">
              <a:rPr lang="en-US" smtClean="0"/>
              <a:t>3</a:t>
            </a:fld>
            <a:endParaRPr lang="en-US"/>
          </a:p>
        </p:txBody>
      </p:sp>
    </p:spTree>
    <p:extLst>
      <p:ext uri="{BB962C8B-B14F-4D97-AF65-F5344CB8AC3E}">
        <p14:creationId xmlns:p14="http://schemas.microsoft.com/office/powerpoint/2010/main" val="1402496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What’s driving the surge?</a:t>
            </a:r>
            <a:endParaRPr lang="en-US"/>
          </a:p>
          <a:p>
            <a:endParaRPr lang="en-US" b="1"/>
          </a:p>
          <a:p>
            <a:r>
              <a:rPr lang="en-US"/>
              <a:t>Two primary factors contributed to growing delinquency rates. First is lingering high vehicle prices, and the second is high interest rates.</a:t>
            </a:r>
          </a:p>
          <a:p>
            <a:endParaRPr lang="en-US"/>
          </a:p>
          <a:p>
            <a:r>
              <a:rPr lang="en-US"/>
              <a:t>Vehicle prices have dropped slightly since this time last year. Used prices are down 4 percent and new, just over 1 percent, according to </a:t>
            </a:r>
            <a:r>
              <a:rPr lang="en-US" u="sng">
                <a:hlinkClick r:id="rId3"/>
              </a:rPr>
              <a:t>Kelley Blue Book</a:t>
            </a:r>
            <a:r>
              <a:rPr lang="en-US"/>
              <a:t>. But these prices are still dramatically above pre-pandemic levels.</a:t>
            </a:r>
          </a:p>
          <a:p>
            <a:endParaRPr lang="en-US"/>
          </a:p>
          <a:p>
            <a:r>
              <a:rPr lang="en-US"/>
              <a:t>These high prices could serve as a problem on its own, but combined with high interest rates borrowers, it is unspringing that borrowers are struggling to make monthly payments.</a:t>
            </a:r>
          </a:p>
          <a:p>
            <a:r>
              <a:rPr lang="en-US"/>
              <a:t>Despite the higher prices, subprime drivers in 2022’s third quarter had slightly lower average monthly payments than they do now, thanks to lower interest rates.</a:t>
            </a:r>
          </a:p>
          <a:p>
            <a:endParaRPr lang="en-US"/>
          </a:p>
          <a:p>
            <a:r>
              <a:rPr lang="en-US"/>
              <a:t>A few </a:t>
            </a:r>
            <a:r>
              <a:rPr lang="en-US" u="sng">
                <a:hlinkClick r:id="rId4"/>
              </a:rPr>
              <a:t>factors drive the interest rate</a:t>
            </a:r>
            <a:r>
              <a:rPr lang="en-US"/>
              <a:t> that borrowers receive. These include credit background, vehicle price, the down payment and macroeconomic factors that impact lenders’ borrowing costs. Rates are up year over year for drivers across the credit spectrum.</a:t>
            </a:r>
          </a:p>
          <a:p>
            <a:endParaRPr lang="en-US">
              <a:latin typeface="Calibri"/>
              <a:cs typeface="Calibri"/>
            </a:endParaRPr>
          </a:p>
          <a:p>
            <a:endParaRPr lang="en-US"/>
          </a:p>
        </p:txBody>
      </p:sp>
      <p:sp>
        <p:nvSpPr>
          <p:cNvPr id="4" name="Slide Number Placeholder 3"/>
          <p:cNvSpPr>
            <a:spLocks noGrp="1"/>
          </p:cNvSpPr>
          <p:nvPr>
            <p:ph type="sldNum" sz="quarter" idx="5"/>
          </p:nvPr>
        </p:nvSpPr>
        <p:spPr/>
        <p:txBody>
          <a:bodyPr/>
          <a:lstStyle/>
          <a:p>
            <a:fld id="{5067D00F-F149-A548-8358-FEACC79FA328}" type="slidenum">
              <a:rPr lang="en-US" smtClean="0"/>
              <a:t>4</a:t>
            </a:fld>
            <a:endParaRPr lang="en-US"/>
          </a:p>
        </p:txBody>
      </p:sp>
    </p:spTree>
    <p:extLst>
      <p:ext uri="{BB962C8B-B14F-4D97-AF65-F5344CB8AC3E}">
        <p14:creationId xmlns:p14="http://schemas.microsoft.com/office/powerpoint/2010/main" val="12184081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67D00F-F149-A548-8358-FEACC79FA328}" type="slidenum">
              <a:rPr lang="en-US" smtClean="0"/>
              <a:t>5</a:t>
            </a:fld>
            <a:endParaRPr lang="en-US"/>
          </a:p>
        </p:txBody>
      </p:sp>
    </p:spTree>
    <p:extLst>
      <p:ext uri="{BB962C8B-B14F-4D97-AF65-F5344CB8AC3E}">
        <p14:creationId xmlns:p14="http://schemas.microsoft.com/office/powerpoint/2010/main" val="38673647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Exploratory for </a:t>
            </a:r>
            <a:r>
              <a:rPr lang="en-US" err="1"/>
              <a:t>eda</a:t>
            </a:r>
            <a:r>
              <a:rPr lang="en-US"/>
              <a:t> , how much percentage of data missing , if percentage less than 5% we did mean , median , mode</a:t>
            </a:r>
          </a:p>
          <a:p>
            <a:r>
              <a:rPr lang="en-US"/>
              <a:t>More than 5% , we imputed by making a new category </a:t>
            </a:r>
          </a:p>
          <a:p>
            <a:r>
              <a:rPr lang="en-US"/>
              <a:t>More than 40 % we dropped them.</a:t>
            </a:r>
          </a:p>
          <a:p>
            <a:endParaRPr lang="en-US"/>
          </a:p>
          <a:p>
            <a:r>
              <a:rPr lang="en-US"/>
              <a:t>Issue of the oversampling.</a:t>
            </a:r>
          </a:p>
          <a:p>
            <a:r>
              <a:rPr lang="en-US"/>
              <a:t>We checked the value counts </a:t>
            </a:r>
          </a:p>
        </p:txBody>
      </p:sp>
      <p:sp>
        <p:nvSpPr>
          <p:cNvPr id="4" name="Slide Number Placeholder 3"/>
          <p:cNvSpPr>
            <a:spLocks noGrp="1"/>
          </p:cNvSpPr>
          <p:nvPr>
            <p:ph type="sldNum" sz="quarter" idx="5"/>
          </p:nvPr>
        </p:nvSpPr>
        <p:spPr/>
        <p:txBody>
          <a:bodyPr/>
          <a:lstStyle/>
          <a:p>
            <a:fld id="{5067D00F-F149-A548-8358-FEACC79FA328}" type="slidenum">
              <a:rPr lang="en-US" smtClean="0"/>
              <a:t>6</a:t>
            </a:fld>
            <a:endParaRPr lang="en-US"/>
          </a:p>
        </p:txBody>
      </p:sp>
    </p:spTree>
    <p:extLst>
      <p:ext uri="{BB962C8B-B14F-4D97-AF65-F5344CB8AC3E}">
        <p14:creationId xmlns:p14="http://schemas.microsoft.com/office/powerpoint/2010/main" val="1705955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realm of machine learning, categorical variables are often transformed into numerical form to ensure compatibility with algorithms that inherently operate on numeric inputs. Label encoding is a technique applied to convert these categories into numerical labels, thereby enhancing model performance and interpretability by allowing the algorithm to process data in its requisite numerical format.</a:t>
            </a:r>
          </a:p>
        </p:txBody>
      </p:sp>
      <p:sp>
        <p:nvSpPr>
          <p:cNvPr id="4" name="Slide Number Placeholder 3"/>
          <p:cNvSpPr>
            <a:spLocks noGrp="1"/>
          </p:cNvSpPr>
          <p:nvPr>
            <p:ph type="sldNum" sz="quarter" idx="5"/>
          </p:nvPr>
        </p:nvSpPr>
        <p:spPr/>
        <p:txBody>
          <a:bodyPr/>
          <a:lstStyle/>
          <a:p>
            <a:fld id="{5067D00F-F149-A548-8358-FEACC79FA328}" type="slidenum">
              <a:rPr lang="en-US" smtClean="0"/>
              <a:t>7</a:t>
            </a:fld>
            <a:endParaRPr lang="en-US"/>
          </a:p>
        </p:txBody>
      </p:sp>
    </p:spTree>
    <p:extLst>
      <p:ext uri="{BB962C8B-B14F-4D97-AF65-F5344CB8AC3E}">
        <p14:creationId xmlns:p14="http://schemas.microsoft.com/office/powerpoint/2010/main" val="2271749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67D00F-F149-A548-8358-FEACC79FA328}" type="slidenum">
              <a:rPr lang="en-US" smtClean="0"/>
              <a:t>9</a:t>
            </a:fld>
            <a:endParaRPr lang="en-US"/>
          </a:p>
        </p:txBody>
      </p:sp>
    </p:spTree>
    <p:extLst>
      <p:ext uri="{BB962C8B-B14F-4D97-AF65-F5344CB8AC3E}">
        <p14:creationId xmlns:p14="http://schemas.microsoft.com/office/powerpoint/2010/main" val="734673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67D00F-F149-A548-8358-FEACC79FA328}" type="slidenum">
              <a:rPr lang="en-US" smtClean="0"/>
              <a:t>10</a:t>
            </a:fld>
            <a:endParaRPr lang="en-US"/>
          </a:p>
        </p:txBody>
      </p:sp>
    </p:spTree>
    <p:extLst>
      <p:ext uri="{BB962C8B-B14F-4D97-AF65-F5344CB8AC3E}">
        <p14:creationId xmlns:p14="http://schemas.microsoft.com/office/powerpoint/2010/main" val="1857140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AD67D4-D561-9D4D-9201-D845DAA5FF6B}" type="datetime1">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F88E988-FB04-AB4E-BE5A-59F242AF7F7A}" type="slidenum">
              <a:rPr lang="en-US" smtClean="0"/>
              <a:t>‹#›</a:t>
            </a:fld>
            <a:endParaRPr lang="en-US"/>
          </a:p>
        </p:txBody>
      </p:sp>
    </p:spTree>
    <p:extLst>
      <p:ext uri="{BB962C8B-B14F-4D97-AF65-F5344CB8AC3E}">
        <p14:creationId xmlns:p14="http://schemas.microsoft.com/office/powerpoint/2010/main" val="1728351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42D953-F59D-DE47-88E3-1A13F2E799C5}" type="datetime1">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0748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5D9589-05D9-BD4D-AB2C-24C5105BAC3C}" type="datetime1">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3145987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BA55B26-6E6B-CD42-8388-5924CCFB22AA}" type="datetime1">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698188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7066C6-01C4-5743-B268-ACCB1F33583D}" type="datetime1">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632998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D4E393-6B54-9646-B4BE-A66AB77475D7}" type="datetime1">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0337974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E21B59-2446-ED49-A280-8DF15CA4AC77}" type="datetime1">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584697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345515-212E-1746-814B-C541EC75F29F}" type="datetime1">
              <a:rPr lang="en-US" smtClean="0"/>
              <a:t>9/7/25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64753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7195D3-D618-3145-A880-1D0F72E2F5F1}" type="datetime1">
              <a:rPr lang="en-US" smtClean="0"/>
              <a:t>9/7/25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0934485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24FC1-FCE8-AD41-B842-EE1E3D5AA553}" type="datetime1">
              <a:rPr lang="en-US" smtClean="0"/>
              <a:t>9/7/25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41134074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6BA4B1-9A20-2D45-8656-EAF54CAF7D2F}" type="datetime1">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303725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1"/>
          <p:cNvSpPr txBox="1">
            <a:spLocks noGrp="1"/>
          </p:cNvSpPr>
          <p:nvPr>
            <p:ph type="ctrTitle"/>
          </p:nvPr>
        </p:nvSpPr>
        <p:spPr>
          <a:xfrm>
            <a:off x="1143000" y="841772"/>
            <a:ext cx="6858000" cy="17907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1"/>
          <p:cNvSpPr txBox="1">
            <a:spLocks noGrp="1"/>
          </p:cNvSpPr>
          <p:nvPr>
            <p:ph type="subTitle" idx="1"/>
          </p:nvPr>
        </p:nvSpPr>
        <p:spPr>
          <a:xfrm>
            <a:off x="1143000" y="2701528"/>
            <a:ext cx="6858000" cy="124182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2400"/>
              <a:buNone/>
              <a:defRPr sz="1800"/>
            </a:lvl1pPr>
            <a:lvl2pPr lvl="1" algn="ctr">
              <a:lnSpc>
                <a:spcPct val="90000"/>
              </a:lnSpc>
              <a:spcBef>
                <a:spcPts val="375"/>
              </a:spcBef>
              <a:spcAft>
                <a:spcPts val="0"/>
              </a:spcAft>
              <a:buClr>
                <a:schemeClr val="dk1"/>
              </a:buClr>
              <a:buSzPts val="2000"/>
              <a:buNone/>
              <a:defRPr sz="1500"/>
            </a:lvl2pPr>
            <a:lvl3pPr lvl="2" algn="ctr">
              <a:lnSpc>
                <a:spcPct val="90000"/>
              </a:lnSpc>
              <a:spcBef>
                <a:spcPts val="375"/>
              </a:spcBef>
              <a:spcAft>
                <a:spcPts val="0"/>
              </a:spcAft>
              <a:buClr>
                <a:schemeClr val="dk1"/>
              </a:buClr>
              <a:buSzPts val="1800"/>
              <a:buNone/>
              <a:defRPr sz="1350"/>
            </a:lvl3pPr>
            <a:lvl4pPr lvl="3" algn="ctr">
              <a:lnSpc>
                <a:spcPct val="90000"/>
              </a:lnSpc>
              <a:spcBef>
                <a:spcPts val="375"/>
              </a:spcBef>
              <a:spcAft>
                <a:spcPts val="0"/>
              </a:spcAft>
              <a:buClr>
                <a:schemeClr val="dk1"/>
              </a:buClr>
              <a:buSzPts val="1600"/>
              <a:buNone/>
              <a:defRPr sz="1200"/>
            </a:lvl4pPr>
            <a:lvl5pPr lvl="4" algn="ctr">
              <a:lnSpc>
                <a:spcPct val="90000"/>
              </a:lnSpc>
              <a:spcBef>
                <a:spcPts val="375"/>
              </a:spcBef>
              <a:spcAft>
                <a:spcPts val="0"/>
              </a:spcAft>
              <a:buClr>
                <a:schemeClr val="dk1"/>
              </a:buClr>
              <a:buSzPts val="1600"/>
              <a:buNone/>
              <a:defRPr sz="1200"/>
            </a:lvl5pPr>
            <a:lvl6pPr lvl="5" algn="ctr">
              <a:lnSpc>
                <a:spcPct val="90000"/>
              </a:lnSpc>
              <a:spcBef>
                <a:spcPts val="375"/>
              </a:spcBef>
              <a:spcAft>
                <a:spcPts val="0"/>
              </a:spcAft>
              <a:buClr>
                <a:schemeClr val="dk1"/>
              </a:buClr>
              <a:buSzPts val="1600"/>
              <a:buNone/>
              <a:defRPr sz="1200"/>
            </a:lvl6pPr>
            <a:lvl7pPr lvl="6" algn="ctr">
              <a:lnSpc>
                <a:spcPct val="90000"/>
              </a:lnSpc>
              <a:spcBef>
                <a:spcPts val="375"/>
              </a:spcBef>
              <a:spcAft>
                <a:spcPts val="0"/>
              </a:spcAft>
              <a:buClr>
                <a:schemeClr val="dk1"/>
              </a:buClr>
              <a:buSzPts val="1600"/>
              <a:buNone/>
              <a:defRPr sz="1200"/>
            </a:lvl7pPr>
            <a:lvl8pPr lvl="7" algn="ctr">
              <a:lnSpc>
                <a:spcPct val="90000"/>
              </a:lnSpc>
              <a:spcBef>
                <a:spcPts val="375"/>
              </a:spcBef>
              <a:spcAft>
                <a:spcPts val="0"/>
              </a:spcAft>
              <a:buClr>
                <a:schemeClr val="dk1"/>
              </a:buClr>
              <a:buSzPts val="1600"/>
              <a:buNone/>
              <a:defRPr sz="1200"/>
            </a:lvl8pPr>
            <a:lvl9pPr lvl="8" algn="ctr">
              <a:lnSpc>
                <a:spcPct val="90000"/>
              </a:lnSpc>
              <a:spcBef>
                <a:spcPts val="375"/>
              </a:spcBef>
              <a:spcAft>
                <a:spcPts val="0"/>
              </a:spcAft>
              <a:buClr>
                <a:schemeClr val="dk1"/>
              </a:buClr>
              <a:buSzPts val="1600"/>
              <a:buNone/>
              <a:defRPr sz="1200"/>
            </a:lvl9pPr>
          </a:lstStyle>
          <a:p>
            <a:endParaRPr/>
          </a:p>
        </p:txBody>
      </p:sp>
      <p:sp>
        <p:nvSpPr>
          <p:cNvPr id="18" name="Google Shape;18;p21"/>
          <p:cNvSpPr txBox="1">
            <a:spLocks noGrp="1"/>
          </p:cNvSpPr>
          <p:nvPr>
            <p:ph type="dt" idx="10"/>
          </p:nvPr>
        </p:nvSpPr>
        <p:spPr>
          <a:xfrm>
            <a:off x="628650" y="4767263"/>
            <a:ext cx="205740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FA0E6A61-01B0-4344-A926-0A861FB1509F}" type="datetime1">
              <a:rPr lang="en-US" smtClean="0"/>
              <a:t>9/7/25</a:t>
            </a:fld>
            <a:endParaRPr/>
          </a:p>
        </p:txBody>
      </p:sp>
      <p:sp>
        <p:nvSpPr>
          <p:cNvPr id="19" name="Google Shape;19;p2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sldNum" idx="12"/>
          </p:nvPr>
        </p:nvSpPr>
        <p:spPr>
          <a:xfrm>
            <a:off x="6457950" y="4767263"/>
            <a:ext cx="205740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extLst>
      <p:ext uri="{BB962C8B-B14F-4D97-AF65-F5344CB8AC3E}">
        <p14:creationId xmlns:p14="http://schemas.microsoft.com/office/powerpoint/2010/main" val="1578400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696EB8-70DD-5540-A46A-83DFDB5F1CD2}" type="datetime1">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1493791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B826EAA-A263-CC4F-8015-F73505955E3B}" type="datetime1">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22834835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E40136-EF39-1C41-9285-A2B4739037A8}" type="datetime1">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B7C81B-7B5A-A644-B3E8-EC3DC39B624D}" type="slidenum">
              <a:rPr lang="en-US" smtClean="0"/>
              <a:t>‹#›</a:t>
            </a:fld>
            <a:endParaRPr lang="en-US"/>
          </a:p>
        </p:txBody>
      </p:sp>
    </p:spTree>
    <p:extLst>
      <p:ext uri="{BB962C8B-B14F-4D97-AF65-F5344CB8AC3E}">
        <p14:creationId xmlns:p14="http://schemas.microsoft.com/office/powerpoint/2010/main" val="3553947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Heading </a:t>
            </a:r>
          </a:p>
        </p:txBody>
      </p:sp>
      <p:sp>
        <p:nvSpPr>
          <p:cNvPr id="3" name="Content Placeholder 2"/>
          <p:cNvSpPr>
            <a:spLocks noGrp="1"/>
          </p:cNvSpPr>
          <p:nvPr>
            <p:ph idx="1"/>
          </p:nvPr>
        </p:nvSpPr>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89AAE6-B9E4-B143-813D-004325E9B751}" type="datetime1">
              <a:rPr lang="en-US" smtClean="0"/>
              <a:t>9/7/25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947646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Heading</a:t>
            </a:r>
          </a:p>
        </p:txBody>
      </p:sp>
      <p:sp>
        <p:nvSpPr>
          <p:cNvPr id="3" name="Content Placeholder 2"/>
          <p:cNvSpPr>
            <a:spLocks noGrp="1"/>
          </p:cNvSpPr>
          <p:nvPr>
            <p:ph sz="half" idx="1"/>
          </p:nvPr>
        </p:nvSpPr>
        <p:spPr>
          <a:xfrm>
            <a:off x="457200" y="1244277"/>
            <a:ext cx="4038600" cy="3394075"/>
          </a:xfrm>
        </p:spPr>
        <p:txBody>
          <a:bodyPr>
            <a:normAutofit/>
          </a:bodyPr>
          <a:lstStyle>
            <a:lvl1pPr>
              <a:defRPr sz="2000">
                <a:latin typeface="Arial"/>
                <a:cs typeface="Arial"/>
              </a:defRPr>
            </a:lvl1pPr>
            <a:lvl2pPr>
              <a:defRPr sz="2000">
                <a:latin typeface="Arial"/>
                <a:cs typeface="Arial"/>
              </a:defRPr>
            </a:lvl2pPr>
            <a:lvl3pPr>
              <a:defRPr sz="2000">
                <a:latin typeface="Arial"/>
                <a:cs typeface="Arial"/>
              </a:defRPr>
            </a:lvl3pPr>
            <a:lvl4pPr>
              <a:defRPr sz="2000">
                <a:latin typeface="Arial"/>
                <a:cs typeface="Arial"/>
              </a:defRPr>
            </a:lvl4pPr>
            <a:lvl5pPr>
              <a:defRPr sz="2000">
                <a:latin typeface="Arial"/>
                <a:cs typeface="Aria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44277"/>
            <a:ext cx="4038600" cy="3394075"/>
          </a:xfrm>
        </p:spPr>
        <p:txBody>
          <a:bodyPr/>
          <a:lstStyle>
            <a:lvl1pPr marL="0" indent="0">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a:p>
        </p:txBody>
      </p:sp>
      <p:sp>
        <p:nvSpPr>
          <p:cNvPr id="5" name="Date Placeholder 4"/>
          <p:cNvSpPr>
            <a:spLocks noGrp="1"/>
          </p:cNvSpPr>
          <p:nvPr>
            <p:ph type="dt" sz="half" idx="10"/>
          </p:nvPr>
        </p:nvSpPr>
        <p:spPr/>
        <p:txBody>
          <a:bodyPr/>
          <a:lstStyle/>
          <a:p>
            <a:fld id="{33D403FB-D4D1-014C-9D97-18CB8EED8788}" type="datetime1">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79549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Heading</a:t>
            </a:r>
          </a:p>
        </p:txBody>
      </p:sp>
      <p:sp>
        <p:nvSpPr>
          <p:cNvPr id="3" name="Text Placeholder 2"/>
          <p:cNvSpPr>
            <a:spLocks noGrp="1"/>
          </p:cNvSpPr>
          <p:nvPr>
            <p:ph type="body" idx="1" hasCustomPrompt="1"/>
          </p:nvPr>
        </p:nvSpPr>
        <p:spPr>
          <a:xfrm>
            <a:off x="457200" y="1150938"/>
            <a:ext cx="4040188" cy="481012"/>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Subheading</a:t>
            </a:r>
          </a:p>
        </p:txBody>
      </p:sp>
      <p:sp>
        <p:nvSpPr>
          <p:cNvPr id="4" name="Content Placeholder 3"/>
          <p:cNvSpPr>
            <a:spLocks noGrp="1"/>
          </p:cNvSpPr>
          <p:nvPr>
            <p:ph sz="half" idx="2"/>
          </p:nvPr>
        </p:nvSpPr>
        <p:spPr>
          <a:xfrm>
            <a:off x="457200" y="1631950"/>
            <a:ext cx="4040188" cy="2962275"/>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hasCustomPrompt="1"/>
          </p:nvPr>
        </p:nvSpPr>
        <p:spPr>
          <a:xfrm>
            <a:off x="4645025" y="1150938"/>
            <a:ext cx="4041775" cy="481012"/>
          </a:xfrm>
        </p:spPr>
        <p:txBody>
          <a:bodyPr anchor="b"/>
          <a:lstStyle>
            <a:lvl1pPr marL="0" indent="0">
              <a:buNone/>
              <a:defRPr sz="24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Subheading</a:t>
            </a:r>
          </a:p>
        </p:txBody>
      </p:sp>
      <p:sp>
        <p:nvSpPr>
          <p:cNvPr id="6" name="Content Placeholder 5"/>
          <p:cNvSpPr>
            <a:spLocks noGrp="1"/>
          </p:cNvSpPr>
          <p:nvPr>
            <p:ph sz="quarter" idx="4"/>
          </p:nvPr>
        </p:nvSpPr>
        <p:spPr>
          <a:xfrm>
            <a:off x="4645025" y="1631950"/>
            <a:ext cx="4041775" cy="2962275"/>
          </a:xfrm>
        </p:spPr>
        <p:txBody>
          <a:bodyPr>
            <a:normAutofit/>
          </a:bodyPr>
          <a:lstStyle>
            <a:lvl1pPr>
              <a:defRPr sz="1800">
                <a:latin typeface="Arial"/>
                <a:cs typeface="Arial"/>
              </a:defRPr>
            </a:lvl1pPr>
            <a:lvl2pPr>
              <a:defRPr sz="1800">
                <a:latin typeface="Arial"/>
                <a:cs typeface="Arial"/>
              </a:defRPr>
            </a:lvl2pPr>
            <a:lvl3pPr>
              <a:defRPr sz="1800">
                <a:latin typeface="Arial"/>
                <a:cs typeface="Arial"/>
              </a:defRPr>
            </a:lvl3pPr>
            <a:lvl4pPr>
              <a:defRPr sz="1800">
                <a:latin typeface="Arial"/>
                <a:cs typeface="Arial"/>
              </a:defRPr>
            </a:lvl4pPr>
            <a:lvl5pPr>
              <a:defRPr sz="1800">
                <a:latin typeface="Arial"/>
                <a:cs typeface="Aria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095B8C6-373A-E84F-BA99-57137B2DA404}" type="datetime1">
              <a:rPr lang="en-US" smtClean="0"/>
              <a:t>9/7/25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966162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C728F28-2397-5E49-9565-2A1F1AB7D319}" type="datetime1">
              <a:rPr lang="en-US" smtClean="0"/>
              <a:t>9/7/25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857568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AB927E-69EA-204D-BD77-400418CB7797}" type="datetime1">
              <a:rPr lang="en-US" smtClean="0"/>
              <a:t>9/7/25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4213017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C0C3B1-027B-2641-8C52-49F8410E209C}" type="datetime1">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3079891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D358918-6572-AD42-99E1-4F140FD66C5F}" type="datetime1">
              <a:rPr lang="en-US" smtClean="0"/>
              <a:t>9/7/25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7697F5-3DCA-0A4F-B9EA-FEC2794BD1A6}" type="slidenum">
              <a:rPr lang="en-US" smtClean="0"/>
              <a:t>‹#›</a:t>
            </a:fld>
            <a:endParaRPr lang="en-US"/>
          </a:p>
        </p:txBody>
      </p:sp>
    </p:spTree>
    <p:extLst>
      <p:ext uri="{BB962C8B-B14F-4D97-AF65-F5344CB8AC3E}">
        <p14:creationId xmlns:p14="http://schemas.microsoft.com/office/powerpoint/2010/main" val="18576473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4"/>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Heading</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522FC7E-F37C-8944-AEC6-463D26E0D4A2}" type="datetime1">
              <a:rPr lang="en-US" smtClean="0"/>
              <a:t>9/7/25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Lst>
  <p:hf hdr="0" ftr="0" dt="0"/>
  <p:txStyles>
    <p:titleStyle>
      <a:lvl1pPr algn="l" defTabSz="457200" rtl="0" eaLnBrk="1" latinLnBrk="0" hangingPunct="1">
        <a:spcBef>
          <a:spcPct val="0"/>
        </a:spcBef>
        <a:buNone/>
        <a:defRPr sz="440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lumMod val="65000"/>
              <a:lumOff val="35000"/>
            </a:schemeClr>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4325" y="0"/>
            <a:ext cx="9178325" cy="1200150"/>
          </a:xfrm>
          <a:prstGeom prst="rect">
            <a:avLst/>
          </a:prstGeom>
          <a:solidFill>
            <a:srgbClr val="100E2F"/>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Heading</a:t>
            </a:r>
          </a:p>
        </p:txBody>
      </p:sp>
      <p:sp>
        <p:nvSpPr>
          <p:cNvPr id="3" name="Text Placeholder 2"/>
          <p:cNvSpPr>
            <a:spLocks noGrp="1"/>
          </p:cNvSpPr>
          <p:nvPr>
            <p:ph type="body" idx="1"/>
          </p:nvPr>
        </p:nvSpPr>
        <p:spPr>
          <a:xfrm>
            <a:off x="457200" y="1244277"/>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3B14405D-312A-F44F-9191-B8379CC64B6C}" type="datetime1">
              <a:rPr lang="en-US" smtClean="0"/>
              <a:t>9/7/25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CC7697F5-3DCA-0A4F-B9EA-FEC2794BD1A6}" type="slidenum">
              <a:rPr lang="en-US" smtClean="0"/>
              <a:t>‹#›</a:t>
            </a:fld>
            <a:endParaRPr lang="en-US"/>
          </a:p>
        </p:txBody>
      </p:sp>
    </p:spTree>
    <p:extLst>
      <p:ext uri="{BB962C8B-B14F-4D97-AF65-F5344CB8AC3E}">
        <p14:creationId xmlns:p14="http://schemas.microsoft.com/office/powerpoint/2010/main" val="817083645"/>
      </p:ext>
    </p:extLst>
  </p:cSld>
  <p:clrMap bg1="lt1" tx1="dk1" bg2="lt2" tx2="dk2" accent1="accent1" accent2="accent2" accent3="accent3" accent4="accent4" accent5="accent5" accent6="accent6" hlink="hlink" folHlink="folHlink"/>
  <p:sldLayoutIdLst>
    <p:sldLayoutId id="2147493481" r:id="rId1"/>
    <p:sldLayoutId id="2147493483" r:id="rId2"/>
    <p:sldLayoutId id="2147493484" r:id="rId3"/>
    <p:sldLayoutId id="2147493485" r:id="rId4"/>
    <p:sldLayoutId id="2147493486" r:id="rId5"/>
    <p:sldLayoutId id="2147493487" r:id="rId6"/>
    <p:sldLayoutId id="2147493488" r:id="rId7"/>
    <p:sldLayoutId id="2147493489" r:id="rId8"/>
    <p:sldLayoutId id="2147493490" r:id="rId9"/>
  </p:sldLayoutIdLst>
  <p:hf hdr="0" ftr="0" dt="0"/>
  <p:txStyles>
    <p:titleStyle>
      <a:lvl1pPr algn="l" defTabSz="457200" rtl="0" eaLnBrk="1" latinLnBrk="0" hangingPunct="1">
        <a:spcBef>
          <a:spcPct val="0"/>
        </a:spcBef>
        <a:buNone/>
        <a:defRPr sz="4400" kern="1200">
          <a:solidFill>
            <a:srgbClr val="FFFFFF"/>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16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6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6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6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C29661-1018-4C49-B1AD-60637627F036}" type="datetime1">
              <a:rPr lang="en-US" smtClean="0"/>
              <a:t>9/7/25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41B7C81B-7B5A-A644-B3E8-EC3DC39B624D}" type="slidenum">
              <a:rPr lang="en-US" smtClean="0"/>
              <a:t>‹#›</a:t>
            </a:fld>
            <a:endParaRPr lang="en-US"/>
          </a:p>
        </p:txBody>
      </p:sp>
    </p:spTree>
    <p:extLst>
      <p:ext uri="{BB962C8B-B14F-4D97-AF65-F5344CB8AC3E}">
        <p14:creationId xmlns:p14="http://schemas.microsoft.com/office/powerpoint/2010/main" val="1873203494"/>
      </p:ext>
    </p:extLst>
  </p:cSld>
  <p:clrMap bg1="lt1" tx1="dk1" bg2="lt2" tx2="dk2" accent1="accent1" accent2="accent2" accent3="accent3" accent4="accent4" accent5="accent5" accent6="accent6" hlink="hlink" folHlink="folHlink"/>
  <p:sldLayoutIdLst>
    <p:sldLayoutId id="2147493468" r:id="rId1"/>
    <p:sldLayoutId id="2147493469" r:id="rId2"/>
    <p:sldLayoutId id="2147493470" r:id="rId3"/>
    <p:sldLayoutId id="2147493471" r:id="rId4"/>
    <p:sldLayoutId id="2147493472" r:id="rId5"/>
    <p:sldLayoutId id="2147493473" r:id="rId6"/>
    <p:sldLayoutId id="2147493474" r:id="rId7"/>
    <p:sldLayoutId id="2147493475" r:id="rId8"/>
    <p:sldLayoutId id="2147493476" r:id="rId9"/>
    <p:sldLayoutId id="2147493477" r:id="rId10"/>
    <p:sldLayoutId id="2147493478"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
          <p:cNvSpPr/>
          <p:nvPr/>
        </p:nvSpPr>
        <p:spPr>
          <a:xfrm>
            <a:off x="0" y="0"/>
            <a:ext cx="9144000" cy="5143500"/>
          </a:xfrm>
          <a:prstGeom prst="rect">
            <a:avLst/>
          </a:prstGeom>
          <a:solidFill>
            <a:schemeClr val="lt1"/>
          </a:solid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pic>
        <p:nvPicPr>
          <p:cNvPr id="89" name="Google Shape;89;p1" descr="Can I Still Get Car Finance With a Bad… | Westside Auto Wholesale"/>
          <p:cNvPicPr preferRelativeResize="0"/>
          <p:nvPr/>
        </p:nvPicPr>
        <p:blipFill rotWithShape="1">
          <a:blip r:embed="rId3">
            <a:alphaModFix/>
          </a:blip>
          <a:srcRect l="19130" r="27536"/>
          <a:stretch/>
        </p:blipFill>
        <p:spPr>
          <a:xfrm>
            <a:off x="-1" y="7"/>
            <a:ext cx="4572000" cy="5143493"/>
          </a:xfrm>
          <a:prstGeom prst="rect">
            <a:avLst/>
          </a:prstGeom>
          <a:noFill/>
          <a:ln>
            <a:noFill/>
          </a:ln>
        </p:spPr>
      </p:pic>
      <p:pic>
        <p:nvPicPr>
          <p:cNvPr id="90" name="Google Shape;90;p1" descr="America's Consumer-Debt Stress Is Mounting - Auto-Loan Defaults Are up"/>
          <p:cNvPicPr preferRelativeResize="0"/>
          <p:nvPr/>
        </p:nvPicPr>
        <p:blipFill rotWithShape="1">
          <a:blip r:embed="rId4">
            <a:alphaModFix/>
          </a:blip>
          <a:srcRect l="15622" r="17728"/>
          <a:stretch/>
        </p:blipFill>
        <p:spPr>
          <a:xfrm>
            <a:off x="4570857" y="8"/>
            <a:ext cx="4570859" cy="5143493"/>
          </a:xfrm>
          <a:prstGeom prst="rect">
            <a:avLst/>
          </a:prstGeom>
          <a:noFill/>
          <a:ln>
            <a:noFill/>
          </a:ln>
        </p:spPr>
      </p:pic>
      <p:sp>
        <p:nvSpPr>
          <p:cNvPr id="91" name="Google Shape;91;p1"/>
          <p:cNvSpPr/>
          <p:nvPr/>
        </p:nvSpPr>
        <p:spPr>
          <a:xfrm rot="16200000">
            <a:off x="3114677" y="-885826"/>
            <a:ext cx="2914650" cy="9144000"/>
          </a:xfrm>
          <a:prstGeom prst="rect">
            <a:avLst/>
          </a:prstGeom>
          <a:gradFill>
            <a:gsLst>
              <a:gs pos="0">
                <a:srgbClr val="000000">
                  <a:alpha val="0"/>
                </a:srgbClr>
              </a:gs>
              <a:gs pos="21000">
                <a:srgbClr val="000000">
                  <a:alpha val="29803"/>
                </a:srgbClr>
              </a:gs>
              <a:gs pos="41000">
                <a:srgbClr val="000000">
                  <a:alpha val="45882"/>
                </a:srgbClr>
              </a:gs>
              <a:gs pos="100000">
                <a:srgbClr val="000000">
                  <a:alpha val="89803"/>
                </a:srgbClr>
              </a:gs>
            </a:gsLst>
            <a:lin ang="10800025" scaled="0"/>
          </a:grad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350" b="0" i="0" u="none" strike="noStrike" cap="none">
              <a:solidFill>
                <a:schemeClr val="lt1"/>
              </a:solidFill>
              <a:latin typeface="Calibri"/>
              <a:ea typeface="Calibri"/>
              <a:cs typeface="Calibri"/>
              <a:sym typeface="Calibri"/>
            </a:endParaRPr>
          </a:p>
        </p:txBody>
      </p:sp>
      <p:sp>
        <p:nvSpPr>
          <p:cNvPr id="92" name="Google Shape;92;p1"/>
          <p:cNvSpPr txBox="1">
            <a:spLocks noGrp="1"/>
          </p:cNvSpPr>
          <p:nvPr>
            <p:ph type="ctrTitle"/>
          </p:nvPr>
        </p:nvSpPr>
        <p:spPr>
          <a:xfrm>
            <a:off x="303415" y="2318946"/>
            <a:ext cx="6810075" cy="1790775"/>
          </a:xfrm>
          <a:prstGeom prst="rect">
            <a:avLst/>
          </a:prstGeom>
          <a:noFill/>
          <a:ln>
            <a:noFill/>
          </a:ln>
        </p:spPr>
        <p:txBody>
          <a:bodyPr spcFirstLastPara="1" wrap="square" lIns="68569" tIns="34275" rIns="68569" bIns="34275" anchor="b"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lt1"/>
              </a:buClr>
              <a:buSzPts val="5000"/>
              <a:buFont typeface="Calibri"/>
              <a:buNone/>
            </a:pPr>
            <a:r>
              <a:rPr lang="en-US" sz="3750">
                <a:solidFill>
                  <a:schemeClr val="lt1"/>
                </a:solidFill>
              </a:rPr>
              <a:t>Car Loans Default Dataset</a:t>
            </a:r>
            <a:br>
              <a:rPr lang="en-US" sz="3750">
                <a:solidFill>
                  <a:schemeClr val="lt1"/>
                </a:solidFill>
              </a:rPr>
            </a:br>
            <a:r>
              <a:rPr lang="en-US" sz="3750">
                <a:solidFill>
                  <a:schemeClr val="lt1"/>
                </a:solidFill>
              </a:rPr>
              <a:t>OPIM 5512 – Data Science Using Python</a:t>
            </a:r>
            <a:endParaRPr/>
          </a:p>
        </p:txBody>
      </p:sp>
      <p:sp>
        <p:nvSpPr>
          <p:cNvPr id="93" name="Google Shape;93;p1"/>
          <p:cNvSpPr/>
          <p:nvPr/>
        </p:nvSpPr>
        <p:spPr>
          <a:xfrm>
            <a:off x="-1" y="4181279"/>
            <a:ext cx="7338150" cy="514350"/>
          </a:xfrm>
          <a:prstGeom prst="roundRect">
            <a:avLst>
              <a:gd name="adj" fmla="val 0"/>
            </a:avLst>
          </a:prstGeom>
          <a:solidFill>
            <a:schemeClr val="accent2"/>
          </a:solidFill>
          <a:ln>
            <a:noFill/>
          </a:ln>
        </p:spPr>
        <p:txBody>
          <a:bodyPr spcFirstLastPara="1" wrap="square" lIns="68569" tIns="34275" rIns="68569" bIns="3427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350" b="0" i="0" u="none" strike="noStrike" cap="none">
              <a:solidFill>
                <a:srgbClr val="FFFFFF"/>
              </a:solidFill>
              <a:latin typeface="Avenir"/>
              <a:ea typeface="Avenir"/>
              <a:cs typeface="Avenir"/>
              <a:sym typeface="Avenir"/>
            </a:endParaRPr>
          </a:p>
        </p:txBody>
      </p:sp>
      <p:sp>
        <p:nvSpPr>
          <p:cNvPr id="94" name="Google Shape;94;p1"/>
          <p:cNvSpPr txBox="1">
            <a:spLocks noGrp="1"/>
          </p:cNvSpPr>
          <p:nvPr>
            <p:ph type="subTitle" idx="1"/>
          </p:nvPr>
        </p:nvSpPr>
        <p:spPr>
          <a:xfrm>
            <a:off x="264032" y="4322531"/>
            <a:ext cx="6810075" cy="444825"/>
          </a:xfrm>
          <a:prstGeom prst="rect">
            <a:avLst/>
          </a:prstGeom>
          <a:noFill/>
          <a:ln>
            <a:noFill/>
          </a:ln>
        </p:spPr>
        <p:txBody>
          <a:bodyPr spcFirstLastPara="1" wrap="square" lIns="68569" tIns="34275" rIns="68569" bIns="3427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lt1"/>
              </a:buClr>
              <a:buSzPts val="1800"/>
              <a:buNone/>
            </a:pPr>
            <a:r>
              <a:rPr lang="en-US" sz="1350">
                <a:solidFill>
                  <a:schemeClr val="lt1"/>
                </a:solidFill>
              </a:rPr>
              <a:t>Team 6 – Kevin Sichanh, Sana Khan, Pranjal Jain, Datta sai kumar Katiki, Charan Papioti, Abhishek Garakurthi</a:t>
            </a:r>
            <a:endParaRPr sz="1350">
              <a:solidFill>
                <a:schemeClr val="lt1"/>
              </a:solidFill>
            </a:endParaRPr>
          </a:p>
          <a:p>
            <a:pPr marL="0" lvl="0" indent="0" algn="l" rtl="0">
              <a:lnSpc>
                <a:spcPct val="90000"/>
              </a:lnSpc>
              <a:spcBef>
                <a:spcPts val="750"/>
              </a:spcBef>
              <a:spcAft>
                <a:spcPts val="0"/>
              </a:spcAft>
              <a:buClr>
                <a:schemeClr val="dk1"/>
              </a:buClr>
              <a:buSzPts val="1800"/>
              <a:buNone/>
            </a:pPr>
            <a:endParaRPr sz="1350">
              <a:solidFill>
                <a:schemeClr val="lt1"/>
              </a:solidFill>
            </a:endParaRPr>
          </a:p>
        </p:txBody>
      </p:sp>
      <p:sp>
        <p:nvSpPr>
          <p:cNvPr id="3" name="Slide Number Placeholder 2">
            <a:extLst>
              <a:ext uri="{FF2B5EF4-FFF2-40B4-BE49-F238E27FC236}">
                <a16:creationId xmlns:a16="http://schemas.microsoft.com/office/drawing/2014/main" id="{AB6A31F7-6364-2443-8C7E-0A6E34AAD4E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pPr marL="0" lvl="0" indent="0" algn="r" rtl="0">
                <a:spcBef>
                  <a:spcPts val="0"/>
                </a:spcBef>
                <a:spcAft>
                  <a:spcPts val="0"/>
                </a:spcAft>
                <a:buNone/>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8DBD-4365-42D2-4DB0-DEFB9B029A79}"/>
              </a:ext>
            </a:extLst>
          </p:cNvPr>
          <p:cNvSpPr>
            <a:spLocks noGrp="1"/>
          </p:cNvSpPr>
          <p:nvPr>
            <p:ph type="title"/>
          </p:nvPr>
        </p:nvSpPr>
        <p:spPr/>
        <p:txBody>
          <a:bodyPr>
            <a:normAutofit/>
          </a:bodyPr>
          <a:lstStyle/>
          <a:p>
            <a:r>
              <a:rPr lang="en-US" sz="3200"/>
              <a:t>Exploratory Data Analysis(EDA)</a:t>
            </a:r>
          </a:p>
        </p:txBody>
      </p:sp>
      <p:sp>
        <p:nvSpPr>
          <p:cNvPr id="3" name="Text Placeholder 2">
            <a:extLst>
              <a:ext uri="{FF2B5EF4-FFF2-40B4-BE49-F238E27FC236}">
                <a16:creationId xmlns:a16="http://schemas.microsoft.com/office/drawing/2014/main" id="{67FFB9BD-9D77-3CD5-2B57-F63D3316598D}"/>
              </a:ext>
            </a:extLst>
          </p:cNvPr>
          <p:cNvSpPr>
            <a:spLocks noGrp="1"/>
          </p:cNvSpPr>
          <p:nvPr>
            <p:ph type="body" idx="1"/>
          </p:nvPr>
        </p:nvSpPr>
        <p:spPr>
          <a:xfrm>
            <a:off x="410975" y="1498756"/>
            <a:ext cx="5193348" cy="481012"/>
          </a:xfrm>
        </p:spPr>
        <p:txBody>
          <a:bodyPr>
            <a:noAutofit/>
          </a:bodyPr>
          <a:lstStyle/>
          <a:p>
            <a:r>
              <a:rPr lang="en-US"/>
              <a:t>Outlier detection and management</a:t>
            </a:r>
          </a:p>
        </p:txBody>
      </p:sp>
      <p:sp>
        <p:nvSpPr>
          <p:cNvPr id="9" name="TextBox 8">
            <a:extLst>
              <a:ext uri="{FF2B5EF4-FFF2-40B4-BE49-F238E27FC236}">
                <a16:creationId xmlns:a16="http://schemas.microsoft.com/office/drawing/2014/main" id="{1A1CC7D8-D8F4-2430-B50B-AF9FD9D03C10}"/>
              </a:ext>
            </a:extLst>
          </p:cNvPr>
          <p:cNvSpPr txBox="1"/>
          <p:nvPr/>
        </p:nvSpPr>
        <p:spPr>
          <a:xfrm>
            <a:off x="6019800" y="2227987"/>
            <a:ext cx="2489200" cy="1754326"/>
          </a:xfrm>
          <a:prstGeom prst="rect">
            <a:avLst/>
          </a:prstGeom>
          <a:noFill/>
        </p:spPr>
        <p:txBody>
          <a:bodyPr wrap="square">
            <a:spAutoFit/>
          </a:bodyPr>
          <a:lstStyle/>
          <a:p>
            <a:pPr algn="l"/>
            <a:r>
              <a:rPr lang="en-US" b="0" i="0" u="none" strike="noStrike">
                <a:solidFill>
                  <a:srgbClr val="0D0D0D"/>
                </a:solidFill>
                <a:effectLst/>
                <a:latin typeface="Söhne"/>
              </a:rPr>
              <a:t>To counter, outliers we removed the outlier values and replaced the removed values with median of the majority data i.e. days&lt; 20000</a:t>
            </a:r>
          </a:p>
        </p:txBody>
      </p:sp>
      <p:sp>
        <p:nvSpPr>
          <p:cNvPr id="4" name="Slide Number Placeholder 3">
            <a:extLst>
              <a:ext uri="{FF2B5EF4-FFF2-40B4-BE49-F238E27FC236}">
                <a16:creationId xmlns:a16="http://schemas.microsoft.com/office/drawing/2014/main" id="{FC8ACF01-3653-3DB7-EFC3-5F6B0347490E}"/>
              </a:ext>
            </a:extLst>
          </p:cNvPr>
          <p:cNvSpPr>
            <a:spLocks noGrp="1"/>
          </p:cNvSpPr>
          <p:nvPr>
            <p:ph type="sldNum" sz="quarter" idx="12"/>
          </p:nvPr>
        </p:nvSpPr>
        <p:spPr/>
        <p:txBody>
          <a:bodyPr/>
          <a:lstStyle/>
          <a:p>
            <a:fld id="{CC7697F5-3DCA-0A4F-B9EA-FEC2794BD1A6}" type="slidenum">
              <a:rPr lang="en-US" smtClean="0"/>
              <a:t>10</a:t>
            </a:fld>
            <a:endParaRPr lang="en-US"/>
          </a:p>
        </p:txBody>
      </p:sp>
      <p:pic>
        <p:nvPicPr>
          <p:cNvPr id="10" name="Picture 9">
            <a:extLst>
              <a:ext uri="{FF2B5EF4-FFF2-40B4-BE49-F238E27FC236}">
                <a16:creationId xmlns:a16="http://schemas.microsoft.com/office/drawing/2014/main" id="{E1473DDA-1BDF-DB51-8D24-B9CC1DF6B357}"/>
              </a:ext>
            </a:extLst>
          </p:cNvPr>
          <p:cNvPicPr>
            <a:picLocks noChangeAspect="1"/>
          </p:cNvPicPr>
          <p:nvPr/>
        </p:nvPicPr>
        <p:blipFill>
          <a:blip r:embed="rId3"/>
          <a:stretch>
            <a:fillRect/>
          </a:stretch>
        </p:blipFill>
        <p:spPr>
          <a:xfrm>
            <a:off x="312030" y="1912533"/>
            <a:ext cx="5292904" cy="3231457"/>
          </a:xfrm>
          <a:prstGeom prst="rect">
            <a:avLst/>
          </a:prstGeom>
        </p:spPr>
      </p:pic>
    </p:spTree>
    <p:extLst>
      <p:ext uri="{BB962C8B-B14F-4D97-AF65-F5344CB8AC3E}">
        <p14:creationId xmlns:p14="http://schemas.microsoft.com/office/powerpoint/2010/main" val="2896776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05FB-E95A-B421-B4F0-188CABD5A346}"/>
              </a:ext>
            </a:extLst>
          </p:cNvPr>
          <p:cNvSpPr>
            <a:spLocks noGrp="1"/>
          </p:cNvSpPr>
          <p:nvPr>
            <p:ph type="title"/>
          </p:nvPr>
        </p:nvSpPr>
        <p:spPr/>
        <p:txBody>
          <a:bodyPr>
            <a:normAutofit/>
          </a:bodyPr>
          <a:lstStyle/>
          <a:p>
            <a:r>
              <a:rPr lang="en-US" sz="3200"/>
              <a:t>Model Selection</a:t>
            </a:r>
          </a:p>
        </p:txBody>
      </p:sp>
      <p:sp>
        <p:nvSpPr>
          <p:cNvPr id="3" name="Content Placeholder 2">
            <a:extLst>
              <a:ext uri="{FF2B5EF4-FFF2-40B4-BE49-F238E27FC236}">
                <a16:creationId xmlns:a16="http://schemas.microsoft.com/office/drawing/2014/main" id="{D1FBC7D1-43FB-6956-5B43-977F6C058B77}"/>
              </a:ext>
            </a:extLst>
          </p:cNvPr>
          <p:cNvSpPr>
            <a:spLocks noGrp="1"/>
          </p:cNvSpPr>
          <p:nvPr>
            <p:ph sz="half" idx="1"/>
          </p:nvPr>
        </p:nvSpPr>
        <p:spPr>
          <a:xfrm>
            <a:off x="457199" y="1299411"/>
            <a:ext cx="8328991" cy="3338941"/>
          </a:xfrm>
        </p:spPr>
        <p:txBody>
          <a:bodyPr>
            <a:normAutofit/>
          </a:bodyPr>
          <a:lstStyle/>
          <a:p>
            <a:r>
              <a:rPr lang="en-US" sz="1700"/>
              <a:t>Checked for correlation analysis for numerical variables.</a:t>
            </a:r>
          </a:p>
        </p:txBody>
      </p:sp>
      <p:pic>
        <p:nvPicPr>
          <p:cNvPr id="5" name="Picture 4">
            <a:extLst>
              <a:ext uri="{FF2B5EF4-FFF2-40B4-BE49-F238E27FC236}">
                <a16:creationId xmlns:a16="http://schemas.microsoft.com/office/drawing/2014/main" id="{D0783D46-8D3F-0C14-B197-9CB6041B17FF}"/>
              </a:ext>
            </a:extLst>
          </p:cNvPr>
          <p:cNvPicPr>
            <a:picLocks noChangeAspect="1"/>
          </p:cNvPicPr>
          <p:nvPr/>
        </p:nvPicPr>
        <p:blipFill rotWithShape="1">
          <a:blip r:embed="rId3"/>
          <a:srcRect l="4391" t="6657" r="25967" b="9700"/>
          <a:stretch/>
        </p:blipFill>
        <p:spPr>
          <a:xfrm>
            <a:off x="762825" y="2877683"/>
            <a:ext cx="3288488" cy="1760669"/>
          </a:xfrm>
          <a:prstGeom prst="rect">
            <a:avLst/>
          </a:prstGeom>
        </p:spPr>
      </p:pic>
      <p:sp>
        <p:nvSpPr>
          <p:cNvPr id="6" name="TextBox 5">
            <a:extLst>
              <a:ext uri="{FF2B5EF4-FFF2-40B4-BE49-F238E27FC236}">
                <a16:creationId xmlns:a16="http://schemas.microsoft.com/office/drawing/2014/main" id="{248F3AF0-3474-D24F-698D-DD1184AE1948}"/>
              </a:ext>
            </a:extLst>
          </p:cNvPr>
          <p:cNvSpPr txBox="1"/>
          <p:nvPr/>
        </p:nvSpPr>
        <p:spPr>
          <a:xfrm>
            <a:off x="623677" y="1837473"/>
            <a:ext cx="3343479" cy="369332"/>
          </a:xfrm>
          <a:prstGeom prst="rect">
            <a:avLst/>
          </a:prstGeom>
          <a:noFill/>
        </p:spPr>
        <p:txBody>
          <a:bodyPr wrap="none" rtlCol="0">
            <a:spAutoFit/>
          </a:bodyPr>
          <a:lstStyle/>
          <a:p>
            <a:r>
              <a:rPr lang="en-US"/>
              <a:t>Top columns correlated to default</a:t>
            </a:r>
          </a:p>
        </p:txBody>
      </p:sp>
      <p:pic>
        <p:nvPicPr>
          <p:cNvPr id="7" name="Picture 6">
            <a:extLst>
              <a:ext uri="{FF2B5EF4-FFF2-40B4-BE49-F238E27FC236}">
                <a16:creationId xmlns:a16="http://schemas.microsoft.com/office/drawing/2014/main" id="{498851F0-66AE-0784-A86C-EE23EC2673A4}"/>
              </a:ext>
            </a:extLst>
          </p:cNvPr>
          <p:cNvPicPr>
            <a:picLocks noChangeAspect="1"/>
          </p:cNvPicPr>
          <p:nvPr/>
        </p:nvPicPr>
        <p:blipFill>
          <a:blip r:embed="rId4"/>
          <a:stretch>
            <a:fillRect/>
          </a:stretch>
        </p:blipFill>
        <p:spPr>
          <a:xfrm>
            <a:off x="584200" y="2206805"/>
            <a:ext cx="3669748" cy="607729"/>
          </a:xfrm>
          <a:prstGeom prst="rect">
            <a:avLst/>
          </a:prstGeom>
        </p:spPr>
      </p:pic>
      <p:sp>
        <p:nvSpPr>
          <p:cNvPr id="8" name="TextBox 7">
            <a:extLst>
              <a:ext uri="{FF2B5EF4-FFF2-40B4-BE49-F238E27FC236}">
                <a16:creationId xmlns:a16="http://schemas.microsoft.com/office/drawing/2014/main" id="{A2E1DC78-F150-3C3D-80A3-852F100FC190}"/>
              </a:ext>
            </a:extLst>
          </p:cNvPr>
          <p:cNvSpPr txBox="1"/>
          <p:nvPr/>
        </p:nvSpPr>
        <p:spPr>
          <a:xfrm>
            <a:off x="4559574" y="2510669"/>
            <a:ext cx="4273925" cy="1661993"/>
          </a:xfrm>
          <a:prstGeom prst="rect">
            <a:avLst/>
          </a:prstGeom>
          <a:noFill/>
        </p:spPr>
        <p:txBody>
          <a:bodyPr wrap="square" rtlCol="0">
            <a:spAutoFit/>
          </a:bodyPr>
          <a:lstStyle/>
          <a:p>
            <a:pPr algn="just"/>
            <a:r>
              <a:rPr lang="en-US" sz="1700"/>
              <a:t>The highest correlation coefficient observed is 0.17, indicating only a very weak correlation. Consequently, logistic regression, which relies on the strength of linear relationships, may not be suitable for our analysis and will be excluded from consideration.</a:t>
            </a:r>
          </a:p>
        </p:txBody>
      </p:sp>
      <p:sp>
        <p:nvSpPr>
          <p:cNvPr id="9" name="Slide Number Placeholder 8">
            <a:extLst>
              <a:ext uri="{FF2B5EF4-FFF2-40B4-BE49-F238E27FC236}">
                <a16:creationId xmlns:a16="http://schemas.microsoft.com/office/drawing/2014/main" id="{F1CC94FB-78A8-7093-DDC0-EBC74561FCAA}"/>
              </a:ext>
            </a:extLst>
          </p:cNvPr>
          <p:cNvSpPr>
            <a:spLocks noGrp="1"/>
          </p:cNvSpPr>
          <p:nvPr>
            <p:ph type="sldNum" sz="quarter" idx="12"/>
          </p:nvPr>
        </p:nvSpPr>
        <p:spPr/>
        <p:txBody>
          <a:bodyPr/>
          <a:lstStyle/>
          <a:p>
            <a:fld id="{CC7697F5-3DCA-0A4F-B9EA-FEC2794BD1A6}" type="slidenum">
              <a:rPr lang="en-US" smtClean="0"/>
              <a:t>11</a:t>
            </a:fld>
            <a:endParaRPr lang="en-US"/>
          </a:p>
        </p:txBody>
      </p:sp>
    </p:spTree>
    <p:extLst>
      <p:ext uri="{BB962C8B-B14F-4D97-AF65-F5344CB8AC3E}">
        <p14:creationId xmlns:p14="http://schemas.microsoft.com/office/powerpoint/2010/main" val="3834201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05FB-E95A-B421-B4F0-188CABD5A346}"/>
              </a:ext>
            </a:extLst>
          </p:cNvPr>
          <p:cNvSpPr>
            <a:spLocks noGrp="1"/>
          </p:cNvSpPr>
          <p:nvPr>
            <p:ph type="title"/>
          </p:nvPr>
        </p:nvSpPr>
        <p:spPr/>
        <p:txBody>
          <a:bodyPr>
            <a:normAutofit/>
          </a:bodyPr>
          <a:lstStyle/>
          <a:p>
            <a:r>
              <a:rPr lang="en-US" sz="3200"/>
              <a:t>Model Selection</a:t>
            </a:r>
          </a:p>
        </p:txBody>
      </p:sp>
      <p:sp>
        <p:nvSpPr>
          <p:cNvPr id="3" name="Content Placeholder 2">
            <a:extLst>
              <a:ext uri="{FF2B5EF4-FFF2-40B4-BE49-F238E27FC236}">
                <a16:creationId xmlns:a16="http://schemas.microsoft.com/office/drawing/2014/main" id="{D1FBC7D1-43FB-6956-5B43-977F6C058B77}"/>
              </a:ext>
            </a:extLst>
          </p:cNvPr>
          <p:cNvSpPr>
            <a:spLocks noGrp="1"/>
          </p:cNvSpPr>
          <p:nvPr>
            <p:ph sz="half" idx="1"/>
          </p:nvPr>
        </p:nvSpPr>
        <p:spPr>
          <a:xfrm>
            <a:off x="457199" y="1299411"/>
            <a:ext cx="8090453" cy="3637714"/>
          </a:xfrm>
        </p:spPr>
        <p:txBody>
          <a:bodyPr>
            <a:normAutofit fontScale="92500" lnSpcReduction="10000"/>
          </a:bodyPr>
          <a:lstStyle/>
          <a:p>
            <a:pPr algn="just">
              <a:lnSpc>
                <a:spcPct val="150000"/>
              </a:lnSpc>
            </a:pPr>
            <a:r>
              <a:rPr lang="en-US" sz="1800"/>
              <a:t>Our dataset includes a mix of numerical and categorical variables, which necessitates the use of versatile classification models.</a:t>
            </a:r>
          </a:p>
          <a:p>
            <a:pPr algn="just">
              <a:lnSpc>
                <a:spcPct val="150000"/>
              </a:lnSpc>
            </a:pPr>
            <a:r>
              <a:rPr lang="en-US" sz="1800"/>
              <a:t>Traditional correlation analysis is less effective for categorical data; hence, we adopted models that can inherently process such diversity.</a:t>
            </a:r>
          </a:p>
          <a:p>
            <a:pPr algn="just">
              <a:lnSpc>
                <a:spcPct val="150000"/>
              </a:lnSpc>
            </a:pPr>
            <a:r>
              <a:rPr lang="en-US" sz="1800"/>
              <a:t>Finally, we implemented models robust in handling datasets with both numerical and categorical variables:</a:t>
            </a:r>
          </a:p>
          <a:p>
            <a:pPr lvl="1" algn="just">
              <a:lnSpc>
                <a:spcPct val="150000"/>
              </a:lnSpc>
              <a:buFont typeface="Courier New" panose="02070309020205020404" pitchFamily="49" charset="0"/>
              <a:buChar char="o"/>
            </a:pPr>
            <a:r>
              <a:rPr lang="en-US" sz="1800"/>
              <a:t>Decision Tree model</a:t>
            </a:r>
          </a:p>
          <a:p>
            <a:pPr lvl="1" algn="just">
              <a:lnSpc>
                <a:spcPct val="150000"/>
              </a:lnSpc>
              <a:buFont typeface="Courier New" panose="02070309020205020404" pitchFamily="49" charset="0"/>
              <a:buChar char="o"/>
            </a:pPr>
            <a:r>
              <a:rPr lang="en-US" sz="1800"/>
              <a:t>Random forest model </a:t>
            </a:r>
          </a:p>
          <a:p>
            <a:pPr lvl="1" algn="just">
              <a:lnSpc>
                <a:spcPct val="150000"/>
              </a:lnSpc>
              <a:buFont typeface="Courier New" panose="02070309020205020404" pitchFamily="49" charset="0"/>
              <a:buChar char="o"/>
            </a:pPr>
            <a:r>
              <a:rPr lang="en-US" sz="1800"/>
              <a:t>XG Boost model</a:t>
            </a:r>
          </a:p>
        </p:txBody>
      </p:sp>
      <p:sp>
        <p:nvSpPr>
          <p:cNvPr id="9" name="Slide Number Placeholder 8">
            <a:extLst>
              <a:ext uri="{FF2B5EF4-FFF2-40B4-BE49-F238E27FC236}">
                <a16:creationId xmlns:a16="http://schemas.microsoft.com/office/drawing/2014/main" id="{9A3F6738-FF96-A879-B441-DB82977B3321}"/>
              </a:ext>
            </a:extLst>
          </p:cNvPr>
          <p:cNvSpPr>
            <a:spLocks noGrp="1"/>
          </p:cNvSpPr>
          <p:nvPr>
            <p:ph type="sldNum" sz="quarter" idx="12"/>
          </p:nvPr>
        </p:nvSpPr>
        <p:spPr/>
        <p:txBody>
          <a:bodyPr/>
          <a:lstStyle/>
          <a:p>
            <a:fld id="{CC7697F5-3DCA-0A4F-B9EA-FEC2794BD1A6}" type="slidenum">
              <a:rPr lang="en-US" smtClean="0"/>
              <a:t>12</a:t>
            </a:fld>
            <a:endParaRPr lang="en-US"/>
          </a:p>
        </p:txBody>
      </p:sp>
    </p:spTree>
    <p:extLst>
      <p:ext uri="{BB962C8B-B14F-4D97-AF65-F5344CB8AC3E}">
        <p14:creationId xmlns:p14="http://schemas.microsoft.com/office/powerpoint/2010/main" val="15141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05FB-E95A-B421-B4F0-188CABD5A346}"/>
              </a:ext>
            </a:extLst>
          </p:cNvPr>
          <p:cNvSpPr>
            <a:spLocks noGrp="1"/>
          </p:cNvSpPr>
          <p:nvPr>
            <p:ph type="title"/>
          </p:nvPr>
        </p:nvSpPr>
        <p:spPr/>
        <p:txBody>
          <a:bodyPr>
            <a:noAutofit/>
          </a:bodyPr>
          <a:lstStyle/>
          <a:p>
            <a:pPr algn="l"/>
            <a:r>
              <a:rPr lang="en-US" sz="3200" i="0" u="none" strike="noStrike">
                <a:solidFill>
                  <a:schemeClr val="bg1"/>
                </a:solidFill>
                <a:effectLst/>
                <a:latin typeface="Arial" panose="020B0604020202020204" pitchFamily="34" charset="0"/>
                <a:cs typeface="Arial" panose="020B0604020202020204" pitchFamily="34" charset="0"/>
              </a:rPr>
              <a:t>Data partition based on cleaned dataset</a:t>
            </a:r>
          </a:p>
        </p:txBody>
      </p:sp>
      <p:pic>
        <p:nvPicPr>
          <p:cNvPr id="5" name="Picture 4">
            <a:extLst>
              <a:ext uri="{FF2B5EF4-FFF2-40B4-BE49-F238E27FC236}">
                <a16:creationId xmlns:a16="http://schemas.microsoft.com/office/drawing/2014/main" id="{94F3B33F-9C11-94D0-233F-1E5131725B1A}"/>
              </a:ext>
            </a:extLst>
          </p:cNvPr>
          <p:cNvPicPr>
            <a:picLocks noChangeAspect="1"/>
          </p:cNvPicPr>
          <p:nvPr/>
        </p:nvPicPr>
        <p:blipFill rotWithShape="1">
          <a:blip r:embed="rId3"/>
          <a:srcRect t="3532"/>
          <a:stretch/>
        </p:blipFill>
        <p:spPr>
          <a:xfrm>
            <a:off x="685800" y="1510556"/>
            <a:ext cx="7772400" cy="1839384"/>
          </a:xfrm>
          <a:prstGeom prst="rect">
            <a:avLst/>
          </a:prstGeom>
        </p:spPr>
      </p:pic>
      <p:sp>
        <p:nvSpPr>
          <p:cNvPr id="6" name="TextBox 5">
            <a:extLst>
              <a:ext uri="{FF2B5EF4-FFF2-40B4-BE49-F238E27FC236}">
                <a16:creationId xmlns:a16="http://schemas.microsoft.com/office/drawing/2014/main" id="{EB248974-C0F6-33EF-A746-FA10A4C2C80B}"/>
              </a:ext>
            </a:extLst>
          </p:cNvPr>
          <p:cNvSpPr txBox="1"/>
          <p:nvPr/>
        </p:nvSpPr>
        <p:spPr>
          <a:xfrm>
            <a:off x="685800" y="3349940"/>
            <a:ext cx="7702826" cy="1531510"/>
          </a:xfrm>
          <a:prstGeom prst="rect">
            <a:avLst/>
          </a:prstGeom>
          <a:noFill/>
        </p:spPr>
        <p:txBody>
          <a:bodyPr wrap="square" rtlCol="0">
            <a:spAutoFit/>
          </a:bodyPr>
          <a:lstStyle/>
          <a:p>
            <a:pPr algn="just">
              <a:lnSpc>
                <a:spcPct val="150000"/>
              </a:lnSpc>
            </a:pPr>
            <a:r>
              <a:rPr lang="en-US" sz="1600"/>
              <a:t>We utilized the `train_test_split` method to divide our cleansed dataset, allocating 80% to the training set and reserving 20% for the testing set. This approach ensures that our model has a substantial amount of data to learn from while also providing an adequate portion for evaluation.</a:t>
            </a:r>
          </a:p>
        </p:txBody>
      </p:sp>
      <p:sp>
        <p:nvSpPr>
          <p:cNvPr id="7" name="Slide Number Placeholder 6">
            <a:extLst>
              <a:ext uri="{FF2B5EF4-FFF2-40B4-BE49-F238E27FC236}">
                <a16:creationId xmlns:a16="http://schemas.microsoft.com/office/drawing/2014/main" id="{A77F22D2-088F-B767-AE0C-CE1F0C3E7EF0}"/>
              </a:ext>
            </a:extLst>
          </p:cNvPr>
          <p:cNvSpPr>
            <a:spLocks noGrp="1"/>
          </p:cNvSpPr>
          <p:nvPr>
            <p:ph type="sldNum" sz="quarter" idx="12"/>
          </p:nvPr>
        </p:nvSpPr>
        <p:spPr/>
        <p:txBody>
          <a:bodyPr/>
          <a:lstStyle/>
          <a:p>
            <a:fld id="{CC7697F5-3DCA-0A4F-B9EA-FEC2794BD1A6}" type="slidenum">
              <a:rPr lang="en-US" smtClean="0"/>
              <a:t>13</a:t>
            </a:fld>
            <a:endParaRPr lang="en-US"/>
          </a:p>
        </p:txBody>
      </p:sp>
    </p:spTree>
    <p:extLst>
      <p:ext uri="{BB962C8B-B14F-4D97-AF65-F5344CB8AC3E}">
        <p14:creationId xmlns:p14="http://schemas.microsoft.com/office/powerpoint/2010/main" val="28992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B727-9CFB-BDF8-74D4-99209AB5FEFD}"/>
              </a:ext>
            </a:extLst>
          </p:cNvPr>
          <p:cNvSpPr>
            <a:spLocks noGrp="1"/>
          </p:cNvSpPr>
          <p:nvPr>
            <p:ph type="title"/>
          </p:nvPr>
        </p:nvSpPr>
        <p:spPr/>
        <p:txBody>
          <a:bodyPr>
            <a:normAutofit/>
          </a:bodyPr>
          <a:lstStyle/>
          <a:p>
            <a:r>
              <a:rPr lang="en-US" sz="3200"/>
              <a:t>Model Evaluation and Comparison</a:t>
            </a:r>
          </a:p>
        </p:txBody>
      </p:sp>
      <p:graphicFrame>
        <p:nvGraphicFramePr>
          <p:cNvPr id="5" name="Table 4">
            <a:extLst>
              <a:ext uri="{FF2B5EF4-FFF2-40B4-BE49-F238E27FC236}">
                <a16:creationId xmlns:a16="http://schemas.microsoft.com/office/drawing/2014/main" id="{2FC8B037-4BCE-C876-48F2-FC4D797F0C9A}"/>
              </a:ext>
            </a:extLst>
          </p:cNvPr>
          <p:cNvGraphicFramePr>
            <a:graphicFrameLocks noGrp="1"/>
          </p:cNvGraphicFramePr>
          <p:nvPr>
            <p:extLst>
              <p:ext uri="{D42A27DB-BD31-4B8C-83A1-F6EECF244321}">
                <p14:modId xmlns:p14="http://schemas.microsoft.com/office/powerpoint/2010/main" val="1234423535"/>
              </p:ext>
            </p:extLst>
          </p:nvPr>
        </p:nvGraphicFramePr>
        <p:xfrm>
          <a:off x="603849" y="1880558"/>
          <a:ext cx="7910423" cy="2292351"/>
        </p:xfrm>
        <a:graphic>
          <a:graphicData uri="http://schemas.openxmlformats.org/drawingml/2006/table">
            <a:tbl>
              <a:tblPr firstRow="1" bandRow="1">
                <a:tableStyleId>{69CF1AB2-1976-4502-BF36-3FF5EA218861}</a:tableStyleId>
              </a:tblPr>
              <a:tblGrid>
                <a:gridCol w="2133755">
                  <a:extLst>
                    <a:ext uri="{9D8B030D-6E8A-4147-A177-3AD203B41FA5}">
                      <a16:colId xmlns:a16="http://schemas.microsoft.com/office/drawing/2014/main" val="3340039968"/>
                    </a:ext>
                  </a:extLst>
                </a:gridCol>
                <a:gridCol w="1299750">
                  <a:extLst>
                    <a:ext uri="{9D8B030D-6E8A-4147-A177-3AD203B41FA5}">
                      <a16:colId xmlns:a16="http://schemas.microsoft.com/office/drawing/2014/main" val="3396036531"/>
                    </a:ext>
                  </a:extLst>
                </a:gridCol>
                <a:gridCol w="1312749">
                  <a:extLst>
                    <a:ext uri="{9D8B030D-6E8A-4147-A177-3AD203B41FA5}">
                      <a16:colId xmlns:a16="http://schemas.microsoft.com/office/drawing/2014/main" val="3071111652"/>
                    </a:ext>
                  </a:extLst>
                </a:gridCol>
                <a:gridCol w="1921644">
                  <a:extLst>
                    <a:ext uri="{9D8B030D-6E8A-4147-A177-3AD203B41FA5}">
                      <a16:colId xmlns:a16="http://schemas.microsoft.com/office/drawing/2014/main" val="213418472"/>
                    </a:ext>
                  </a:extLst>
                </a:gridCol>
                <a:gridCol w="1242525">
                  <a:extLst>
                    <a:ext uri="{9D8B030D-6E8A-4147-A177-3AD203B41FA5}">
                      <a16:colId xmlns:a16="http://schemas.microsoft.com/office/drawing/2014/main" val="3852213329"/>
                    </a:ext>
                  </a:extLst>
                </a:gridCol>
              </a:tblGrid>
              <a:tr h="550757">
                <a:tc>
                  <a:txBody>
                    <a:bodyPr/>
                    <a:lstStyle/>
                    <a:p>
                      <a:r>
                        <a:rPr lang="en-US"/>
                        <a:t>Model Name</a:t>
                      </a:r>
                    </a:p>
                  </a:txBody>
                  <a:tcPr/>
                </a:tc>
                <a:tc>
                  <a:txBody>
                    <a:bodyPr/>
                    <a:lstStyle/>
                    <a:p>
                      <a:r>
                        <a:rPr lang="en-US"/>
                        <a:t>Accuracy</a:t>
                      </a:r>
                    </a:p>
                  </a:txBody>
                  <a:tcPr/>
                </a:tc>
                <a:tc>
                  <a:txBody>
                    <a:bodyPr/>
                    <a:lstStyle/>
                    <a:p>
                      <a:r>
                        <a:rPr lang="en-US"/>
                        <a:t>ROC AUC</a:t>
                      </a:r>
                    </a:p>
                  </a:txBody>
                  <a:tcPr/>
                </a:tc>
                <a:tc>
                  <a:txBody>
                    <a:bodyPr/>
                    <a:lstStyle/>
                    <a:p>
                      <a:r>
                        <a:rPr lang="en-US"/>
                        <a:t>Misclassification rate</a:t>
                      </a:r>
                    </a:p>
                  </a:txBody>
                  <a:tcPr/>
                </a:tc>
                <a:tc>
                  <a:txBody>
                    <a:bodyPr/>
                    <a:lstStyle/>
                    <a:p>
                      <a:r>
                        <a:rPr lang="en-US"/>
                        <a:t>RMSE</a:t>
                      </a:r>
                    </a:p>
                  </a:txBody>
                  <a:tcPr/>
                </a:tc>
                <a:extLst>
                  <a:ext uri="{0D108BD9-81ED-4DB2-BD59-A6C34878D82A}">
                    <a16:rowId xmlns:a16="http://schemas.microsoft.com/office/drawing/2014/main" val="3396363845"/>
                  </a:ext>
                </a:extLst>
              </a:tr>
              <a:tr h="550757">
                <a:tc>
                  <a:txBody>
                    <a:bodyPr/>
                    <a:lstStyle/>
                    <a:p>
                      <a:r>
                        <a:rPr lang="en-US"/>
                        <a:t>Random forest</a:t>
                      </a:r>
                    </a:p>
                  </a:txBody>
                  <a:tcPr/>
                </a:tc>
                <a:tc>
                  <a:txBody>
                    <a:bodyPr/>
                    <a:lstStyle/>
                    <a:p>
                      <a:r>
                        <a:rPr lang="en-US" sz="1800" b="0" i="0" u="none" strike="noStrike" kern="1200">
                          <a:solidFill>
                            <a:schemeClr val="dk1"/>
                          </a:solidFill>
                          <a:effectLst/>
                          <a:latin typeface="+mn-lt"/>
                          <a:ea typeface="+mn-ea"/>
                          <a:cs typeface="+mn-cs"/>
                        </a:rPr>
                        <a:t>0.922</a:t>
                      </a:r>
                      <a:endParaRPr lang="en-US"/>
                    </a:p>
                  </a:txBody>
                  <a:tcPr/>
                </a:tc>
                <a:tc>
                  <a:txBody>
                    <a:bodyPr/>
                    <a:lstStyle/>
                    <a:p>
                      <a:r>
                        <a:rPr lang="en-US" sz="1800" b="0" i="0" u="none" strike="noStrike" kern="1200">
                          <a:solidFill>
                            <a:schemeClr val="dk1"/>
                          </a:solidFill>
                          <a:effectLst/>
                          <a:latin typeface="+mn-lt"/>
                          <a:ea typeface="+mn-ea"/>
                          <a:cs typeface="+mn-cs"/>
                        </a:rPr>
                        <a:t>0.70</a:t>
                      </a:r>
                      <a:endParaRPr lang="en-US"/>
                    </a:p>
                  </a:txBody>
                  <a:tcPr/>
                </a:tc>
                <a:tc>
                  <a:txBody>
                    <a:bodyPr/>
                    <a:lstStyle/>
                    <a:p>
                      <a:r>
                        <a:rPr lang="en-US" sz="1800" b="0" i="0" u="none" strike="noStrike" kern="1200">
                          <a:solidFill>
                            <a:schemeClr val="dk1"/>
                          </a:solidFill>
                          <a:effectLst/>
                          <a:latin typeface="+mn-lt"/>
                          <a:ea typeface="+mn-ea"/>
                          <a:cs typeface="+mn-cs"/>
                        </a:rPr>
                        <a:t>0.077</a:t>
                      </a:r>
                      <a:endParaRPr lang="en-US"/>
                    </a:p>
                  </a:txBody>
                  <a:tcPr/>
                </a:tc>
                <a:tc>
                  <a:txBody>
                    <a:bodyPr/>
                    <a:lstStyle/>
                    <a:p>
                      <a:r>
                        <a:rPr lang="en-US" sz="1800" b="0" i="0" u="none" strike="noStrike" kern="1200">
                          <a:solidFill>
                            <a:schemeClr val="dk1"/>
                          </a:solidFill>
                          <a:effectLst/>
                          <a:latin typeface="+mn-lt"/>
                          <a:ea typeface="+mn-ea"/>
                          <a:cs typeface="+mn-cs"/>
                        </a:rPr>
                        <a:t>0.277</a:t>
                      </a:r>
                      <a:endParaRPr lang="en-US"/>
                    </a:p>
                  </a:txBody>
                  <a:tcPr/>
                </a:tc>
                <a:extLst>
                  <a:ext uri="{0D108BD9-81ED-4DB2-BD59-A6C34878D82A}">
                    <a16:rowId xmlns:a16="http://schemas.microsoft.com/office/drawing/2014/main" val="2273925681"/>
                  </a:ext>
                </a:extLst>
              </a:tr>
              <a:tr h="550757">
                <a:tc>
                  <a:txBody>
                    <a:bodyPr/>
                    <a:lstStyle/>
                    <a:p>
                      <a:r>
                        <a:rPr lang="en-US"/>
                        <a:t>XGB Boost</a:t>
                      </a:r>
                    </a:p>
                  </a:txBody>
                  <a:tcPr/>
                </a:tc>
                <a:tc>
                  <a:txBody>
                    <a:bodyPr/>
                    <a:lstStyle/>
                    <a:p>
                      <a:r>
                        <a:rPr lang="en-US" sz="1800" b="0" i="0" u="none" strike="noStrike" kern="1200">
                          <a:solidFill>
                            <a:schemeClr val="dk1"/>
                          </a:solidFill>
                          <a:effectLst/>
                          <a:latin typeface="+mn-lt"/>
                          <a:ea typeface="+mn-ea"/>
                          <a:cs typeface="+mn-cs"/>
                        </a:rPr>
                        <a:t>0.916</a:t>
                      </a:r>
                      <a:endParaRPr lang="en-US"/>
                    </a:p>
                  </a:txBody>
                  <a:tcPr/>
                </a:tc>
                <a:tc>
                  <a:txBody>
                    <a:bodyPr/>
                    <a:lstStyle/>
                    <a:p>
                      <a:r>
                        <a:rPr lang="en-US"/>
                        <a:t>0.69</a:t>
                      </a:r>
                    </a:p>
                  </a:txBody>
                  <a:tcPr/>
                </a:tc>
                <a:tc>
                  <a:txBody>
                    <a:bodyPr/>
                    <a:lstStyle/>
                    <a:p>
                      <a:r>
                        <a:rPr lang="en-US" sz="1800" b="0" i="0" u="none" strike="noStrike" kern="1200">
                          <a:solidFill>
                            <a:schemeClr val="dk1"/>
                          </a:solidFill>
                          <a:effectLst/>
                          <a:latin typeface="+mn-lt"/>
                          <a:ea typeface="+mn-ea"/>
                          <a:cs typeface="+mn-cs"/>
                        </a:rPr>
                        <a:t>0.083</a:t>
                      </a:r>
                      <a:endParaRPr lang="en-US"/>
                    </a:p>
                  </a:txBody>
                  <a:tcPr/>
                </a:tc>
                <a:tc>
                  <a:txBody>
                    <a:bodyPr/>
                    <a:lstStyle/>
                    <a:p>
                      <a:r>
                        <a:rPr lang="en-US" sz="1800" b="0" i="0" u="none" strike="noStrike" kern="1200">
                          <a:solidFill>
                            <a:schemeClr val="dk1"/>
                          </a:solidFill>
                          <a:effectLst/>
                          <a:latin typeface="+mn-lt"/>
                          <a:ea typeface="+mn-ea"/>
                          <a:cs typeface="+mn-cs"/>
                        </a:rPr>
                        <a:t>0.288</a:t>
                      </a:r>
                      <a:endParaRPr lang="en-US"/>
                    </a:p>
                  </a:txBody>
                  <a:tcPr/>
                </a:tc>
                <a:extLst>
                  <a:ext uri="{0D108BD9-81ED-4DB2-BD59-A6C34878D82A}">
                    <a16:rowId xmlns:a16="http://schemas.microsoft.com/office/drawing/2014/main" val="654402430"/>
                  </a:ext>
                </a:extLst>
              </a:tr>
              <a:tr h="550757">
                <a:tc>
                  <a:txBody>
                    <a:bodyPr/>
                    <a:lstStyle/>
                    <a:p>
                      <a:r>
                        <a:rPr lang="en-US"/>
                        <a:t>Decision tree model</a:t>
                      </a:r>
                    </a:p>
                  </a:txBody>
                  <a:tcPr/>
                </a:tc>
                <a:tc>
                  <a:txBody>
                    <a:bodyPr/>
                    <a:lstStyle/>
                    <a:p>
                      <a:r>
                        <a:rPr lang="en-US" sz="1800" b="0" i="0" u="none" strike="noStrike" kern="1200">
                          <a:solidFill>
                            <a:schemeClr val="dk1"/>
                          </a:solidFill>
                          <a:effectLst/>
                          <a:latin typeface="+mn-lt"/>
                          <a:ea typeface="+mn-ea"/>
                          <a:cs typeface="+mn-cs"/>
                        </a:rPr>
                        <a:t>0.62</a:t>
                      </a:r>
                      <a:endParaRPr lang="en-US"/>
                    </a:p>
                  </a:txBody>
                  <a:tcPr/>
                </a:tc>
                <a:tc>
                  <a:txBody>
                    <a:bodyPr/>
                    <a:lstStyle/>
                    <a:p>
                      <a:r>
                        <a:rPr lang="en-US" sz="1800" b="0" i="0" u="none" strike="noStrike" kern="1200">
                          <a:solidFill>
                            <a:schemeClr val="dk1"/>
                          </a:solidFill>
                          <a:effectLst/>
                          <a:latin typeface="+mn-lt"/>
                          <a:ea typeface="+mn-ea"/>
                          <a:cs typeface="+mn-cs"/>
                        </a:rPr>
                        <a:t>0.63</a:t>
                      </a:r>
                      <a:endParaRPr lang="en-US"/>
                    </a:p>
                  </a:txBody>
                  <a:tcPr/>
                </a:tc>
                <a:tc>
                  <a:txBody>
                    <a:bodyPr/>
                    <a:lstStyle/>
                    <a:p>
                      <a:r>
                        <a:rPr lang="en-US" sz="1800" b="0" i="0" u="none" strike="noStrike" kern="1200">
                          <a:solidFill>
                            <a:schemeClr val="dk1"/>
                          </a:solidFill>
                          <a:effectLst/>
                          <a:latin typeface="+mn-lt"/>
                          <a:ea typeface="+mn-ea"/>
                          <a:cs typeface="+mn-cs"/>
                        </a:rPr>
                        <a:t>0.376</a:t>
                      </a:r>
                      <a:endParaRPr lang="en-US"/>
                    </a:p>
                  </a:txBody>
                  <a:tcPr/>
                </a:tc>
                <a:tc>
                  <a:txBody>
                    <a:bodyPr/>
                    <a:lstStyle/>
                    <a:p>
                      <a:r>
                        <a:rPr lang="en-US" sz="1800" b="0" i="0" u="none" strike="noStrike" kern="1200">
                          <a:solidFill>
                            <a:schemeClr val="dk1"/>
                          </a:solidFill>
                          <a:effectLst/>
                          <a:latin typeface="+mn-lt"/>
                          <a:ea typeface="+mn-ea"/>
                          <a:cs typeface="+mn-cs"/>
                        </a:rPr>
                        <a:t>0.613</a:t>
                      </a:r>
                      <a:endParaRPr lang="en-US"/>
                    </a:p>
                  </a:txBody>
                  <a:tcPr/>
                </a:tc>
                <a:extLst>
                  <a:ext uri="{0D108BD9-81ED-4DB2-BD59-A6C34878D82A}">
                    <a16:rowId xmlns:a16="http://schemas.microsoft.com/office/drawing/2014/main" val="931865539"/>
                  </a:ext>
                </a:extLst>
              </a:tr>
            </a:tbl>
          </a:graphicData>
        </a:graphic>
      </p:graphicFrame>
      <p:sp>
        <p:nvSpPr>
          <p:cNvPr id="6" name="Slide Number Placeholder 5">
            <a:extLst>
              <a:ext uri="{FF2B5EF4-FFF2-40B4-BE49-F238E27FC236}">
                <a16:creationId xmlns:a16="http://schemas.microsoft.com/office/drawing/2014/main" id="{ADB84322-4DD8-9101-EB45-16B0CFCBC66B}"/>
              </a:ext>
            </a:extLst>
          </p:cNvPr>
          <p:cNvSpPr>
            <a:spLocks noGrp="1"/>
          </p:cNvSpPr>
          <p:nvPr>
            <p:ph type="sldNum" sz="quarter" idx="12"/>
          </p:nvPr>
        </p:nvSpPr>
        <p:spPr/>
        <p:txBody>
          <a:bodyPr/>
          <a:lstStyle/>
          <a:p>
            <a:fld id="{CC7697F5-3DCA-0A4F-B9EA-FEC2794BD1A6}" type="slidenum">
              <a:rPr lang="en-US" smtClean="0"/>
              <a:t>14</a:t>
            </a:fld>
            <a:endParaRPr lang="en-US"/>
          </a:p>
        </p:txBody>
      </p:sp>
    </p:spTree>
    <p:extLst>
      <p:ext uri="{BB962C8B-B14F-4D97-AF65-F5344CB8AC3E}">
        <p14:creationId xmlns:p14="http://schemas.microsoft.com/office/powerpoint/2010/main" val="415472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5C817-7998-2F50-9A30-E6787315B098}"/>
              </a:ext>
            </a:extLst>
          </p:cNvPr>
          <p:cNvSpPr>
            <a:spLocks noGrp="1"/>
          </p:cNvSpPr>
          <p:nvPr>
            <p:ph type="title"/>
          </p:nvPr>
        </p:nvSpPr>
        <p:spPr/>
        <p:txBody>
          <a:bodyPr>
            <a:normAutofit/>
          </a:bodyPr>
          <a:lstStyle/>
          <a:p>
            <a:r>
              <a:rPr lang="en-US" sz="3200"/>
              <a:t>Findings (Decision Tree)</a:t>
            </a:r>
          </a:p>
        </p:txBody>
      </p:sp>
      <p:pic>
        <p:nvPicPr>
          <p:cNvPr id="5" name="Content Placeholder 4" descr="A graph of blue rectangular bars with white text&#10;&#10;Description automatically generated">
            <a:extLst>
              <a:ext uri="{FF2B5EF4-FFF2-40B4-BE49-F238E27FC236}">
                <a16:creationId xmlns:a16="http://schemas.microsoft.com/office/drawing/2014/main" id="{FA24A8BC-CCD1-F2A0-1EBB-754A3D416BB3}"/>
              </a:ext>
            </a:extLst>
          </p:cNvPr>
          <p:cNvPicPr>
            <a:picLocks noGrp="1" noChangeAspect="1"/>
          </p:cNvPicPr>
          <p:nvPr>
            <p:ph sz="half" idx="1"/>
          </p:nvPr>
        </p:nvPicPr>
        <p:blipFill rotWithShape="1">
          <a:blip r:embed="rId3"/>
          <a:srcRect b="2680"/>
          <a:stretch/>
        </p:blipFill>
        <p:spPr>
          <a:xfrm>
            <a:off x="190019" y="1786443"/>
            <a:ext cx="5530648" cy="2940583"/>
          </a:xfrm>
        </p:spPr>
      </p:pic>
      <p:sp>
        <p:nvSpPr>
          <p:cNvPr id="4" name="TextBox 3">
            <a:extLst>
              <a:ext uri="{FF2B5EF4-FFF2-40B4-BE49-F238E27FC236}">
                <a16:creationId xmlns:a16="http://schemas.microsoft.com/office/drawing/2014/main" id="{51856432-527A-C542-DD1D-BCECEB574B4B}"/>
              </a:ext>
            </a:extLst>
          </p:cNvPr>
          <p:cNvSpPr txBox="1"/>
          <p:nvPr/>
        </p:nvSpPr>
        <p:spPr>
          <a:xfrm>
            <a:off x="5934175" y="2102572"/>
            <a:ext cx="2950235" cy="2308324"/>
          </a:xfrm>
          <a:prstGeom prst="rect">
            <a:avLst/>
          </a:prstGeom>
          <a:noFill/>
        </p:spPr>
        <p:txBody>
          <a:bodyPr wrap="square">
            <a:spAutoFit/>
          </a:bodyPr>
          <a:lstStyle/>
          <a:p>
            <a:pPr marL="285750" indent="-285750">
              <a:buFont typeface="Arial" panose="020B0604020202020204" pitchFamily="34" charset="0"/>
              <a:buChar char="•"/>
            </a:pPr>
            <a:r>
              <a:rPr lang="en-US">
                <a:latin typeface="Calibri"/>
                <a:cs typeface="Calibri"/>
              </a:rPr>
              <a:t>Employed days has the most feature importance here and makes the most impact on the model.</a:t>
            </a:r>
          </a:p>
          <a:p>
            <a:pPr marL="285750" indent="-285750">
              <a:buFont typeface="Arial" panose="020B0604020202020204" pitchFamily="34" charset="0"/>
              <a:buChar char="•"/>
            </a:pPr>
            <a:r>
              <a:rPr lang="en-US">
                <a:latin typeface="Calibri"/>
                <a:cs typeface="Calibri"/>
              </a:rPr>
              <a:t>Filtered, the most impactful features with a filter of &gt;0.05 for significance level.</a:t>
            </a:r>
          </a:p>
        </p:txBody>
      </p:sp>
      <p:pic>
        <p:nvPicPr>
          <p:cNvPr id="6" name="Picture 5">
            <a:extLst>
              <a:ext uri="{FF2B5EF4-FFF2-40B4-BE49-F238E27FC236}">
                <a16:creationId xmlns:a16="http://schemas.microsoft.com/office/drawing/2014/main" id="{29EA4686-F690-F0F9-F2F7-CBC6CDFC30C8}"/>
              </a:ext>
            </a:extLst>
          </p:cNvPr>
          <p:cNvPicPr>
            <a:picLocks noChangeAspect="1"/>
          </p:cNvPicPr>
          <p:nvPr/>
        </p:nvPicPr>
        <p:blipFill>
          <a:blip r:embed="rId4"/>
          <a:stretch>
            <a:fillRect/>
          </a:stretch>
        </p:blipFill>
        <p:spPr>
          <a:xfrm>
            <a:off x="3067247" y="1286741"/>
            <a:ext cx="5886734" cy="499702"/>
          </a:xfrm>
          <a:prstGeom prst="rect">
            <a:avLst/>
          </a:prstGeom>
        </p:spPr>
      </p:pic>
      <p:sp>
        <p:nvSpPr>
          <p:cNvPr id="8" name="Slide Number Placeholder 7">
            <a:extLst>
              <a:ext uri="{FF2B5EF4-FFF2-40B4-BE49-F238E27FC236}">
                <a16:creationId xmlns:a16="http://schemas.microsoft.com/office/drawing/2014/main" id="{032781B6-3D77-6E84-29AE-23C77E329267}"/>
              </a:ext>
            </a:extLst>
          </p:cNvPr>
          <p:cNvSpPr>
            <a:spLocks noGrp="1"/>
          </p:cNvSpPr>
          <p:nvPr>
            <p:ph type="sldNum" sz="quarter" idx="12"/>
          </p:nvPr>
        </p:nvSpPr>
        <p:spPr/>
        <p:txBody>
          <a:bodyPr/>
          <a:lstStyle/>
          <a:p>
            <a:fld id="{CC7697F5-3DCA-0A4F-B9EA-FEC2794BD1A6}" type="slidenum">
              <a:rPr lang="en-US" smtClean="0"/>
              <a:t>15</a:t>
            </a:fld>
            <a:endParaRPr lang="en-US"/>
          </a:p>
        </p:txBody>
      </p:sp>
    </p:spTree>
    <p:extLst>
      <p:ext uri="{BB962C8B-B14F-4D97-AF65-F5344CB8AC3E}">
        <p14:creationId xmlns:p14="http://schemas.microsoft.com/office/powerpoint/2010/main" val="2738823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4299B-86B5-0861-A3F6-B13A9D0A0B77}"/>
              </a:ext>
            </a:extLst>
          </p:cNvPr>
          <p:cNvSpPr>
            <a:spLocks noGrp="1"/>
          </p:cNvSpPr>
          <p:nvPr>
            <p:ph type="title"/>
          </p:nvPr>
        </p:nvSpPr>
        <p:spPr/>
        <p:txBody>
          <a:bodyPr>
            <a:normAutofit/>
          </a:bodyPr>
          <a:lstStyle/>
          <a:p>
            <a:r>
              <a:rPr lang="en-US" sz="3200"/>
              <a:t>Findings (</a:t>
            </a:r>
            <a:r>
              <a:rPr lang="en-US" sz="3200" err="1"/>
              <a:t>XGBoost</a:t>
            </a:r>
            <a:r>
              <a:rPr lang="en-US" sz="3200"/>
              <a:t>)</a:t>
            </a:r>
          </a:p>
        </p:txBody>
      </p:sp>
      <p:pic>
        <p:nvPicPr>
          <p:cNvPr id="5" name="Content Placeholder 4" descr="A graph of blue rectangular objects with white text&#10;&#10;Description automatically generated">
            <a:extLst>
              <a:ext uri="{FF2B5EF4-FFF2-40B4-BE49-F238E27FC236}">
                <a16:creationId xmlns:a16="http://schemas.microsoft.com/office/drawing/2014/main" id="{085AF072-5D07-338D-35D4-B226589B0C79}"/>
              </a:ext>
            </a:extLst>
          </p:cNvPr>
          <p:cNvPicPr>
            <a:picLocks noGrp="1" noChangeAspect="1"/>
          </p:cNvPicPr>
          <p:nvPr>
            <p:ph sz="half" idx="1"/>
          </p:nvPr>
        </p:nvPicPr>
        <p:blipFill>
          <a:blip r:embed="rId3"/>
          <a:stretch>
            <a:fillRect/>
          </a:stretch>
        </p:blipFill>
        <p:spPr>
          <a:xfrm>
            <a:off x="0" y="1284222"/>
            <a:ext cx="5931882" cy="3652903"/>
          </a:xfrm>
        </p:spPr>
      </p:pic>
      <p:sp>
        <p:nvSpPr>
          <p:cNvPr id="4" name="TextBox 3">
            <a:extLst>
              <a:ext uri="{FF2B5EF4-FFF2-40B4-BE49-F238E27FC236}">
                <a16:creationId xmlns:a16="http://schemas.microsoft.com/office/drawing/2014/main" id="{B2E28C9B-6F61-3F7C-2146-CDD9127D7C02}"/>
              </a:ext>
            </a:extLst>
          </p:cNvPr>
          <p:cNvSpPr txBox="1"/>
          <p:nvPr/>
        </p:nvSpPr>
        <p:spPr>
          <a:xfrm>
            <a:off x="6144506" y="1572354"/>
            <a:ext cx="2691441" cy="2400657"/>
          </a:xfrm>
          <a:prstGeom prst="rect">
            <a:avLst/>
          </a:prstGeom>
          <a:noFill/>
        </p:spPr>
        <p:txBody>
          <a:bodyPr wrap="square">
            <a:spAutoFit/>
          </a:bodyPr>
          <a:lstStyle/>
          <a:p>
            <a:pPr marL="285750" indent="-285750">
              <a:buFont typeface="Arial" panose="020B0604020202020204" pitchFamily="34" charset="0"/>
              <a:buChar char="•"/>
            </a:pPr>
            <a:r>
              <a:rPr lang="en-US" sz="1500">
                <a:latin typeface="Calibri"/>
                <a:cs typeface="Calibri"/>
              </a:rPr>
              <a:t>The feature '</a:t>
            </a:r>
            <a:r>
              <a:rPr lang="en-US" sz="1500" err="1">
                <a:latin typeface="Calibri"/>
                <a:cs typeface="Calibri"/>
              </a:rPr>
              <a:t>Client_education</a:t>
            </a:r>
            <a:r>
              <a:rPr lang="en-US" sz="1500">
                <a:latin typeface="Calibri"/>
                <a:cs typeface="Calibri"/>
              </a:rPr>
              <a:t>' holds the highest importance in our model, exerting the greatest influence on the predictive outcomes. Following it, '</a:t>
            </a:r>
            <a:r>
              <a:rPr lang="en-US" sz="1500" err="1">
                <a:latin typeface="Calibri"/>
                <a:cs typeface="Calibri"/>
              </a:rPr>
              <a:t>Employed_days</a:t>
            </a:r>
            <a:r>
              <a:rPr lang="en-US" sz="1500">
                <a:latin typeface="Calibri"/>
                <a:cs typeface="Calibri"/>
              </a:rPr>
              <a:t>' ranks as the second most significant factor impacting the model's performance.</a:t>
            </a:r>
          </a:p>
        </p:txBody>
      </p:sp>
      <p:sp>
        <p:nvSpPr>
          <p:cNvPr id="6" name="Slide Number Placeholder 5">
            <a:extLst>
              <a:ext uri="{FF2B5EF4-FFF2-40B4-BE49-F238E27FC236}">
                <a16:creationId xmlns:a16="http://schemas.microsoft.com/office/drawing/2014/main" id="{D35232EA-FEBF-B628-8CEE-41A19608417B}"/>
              </a:ext>
            </a:extLst>
          </p:cNvPr>
          <p:cNvSpPr>
            <a:spLocks noGrp="1"/>
          </p:cNvSpPr>
          <p:nvPr>
            <p:ph type="sldNum" sz="quarter" idx="12"/>
          </p:nvPr>
        </p:nvSpPr>
        <p:spPr/>
        <p:txBody>
          <a:bodyPr/>
          <a:lstStyle/>
          <a:p>
            <a:fld id="{CC7697F5-3DCA-0A4F-B9EA-FEC2794BD1A6}" type="slidenum">
              <a:rPr lang="en-US" smtClean="0"/>
              <a:t>16</a:t>
            </a:fld>
            <a:endParaRPr lang="en-US"/>
          </a:p>
        </p:txBody>
      </p:sp>
    </p:spTree>
    <p:extLst>
      <p:ext uri="{BB962C8B-B14F-4D97-AF65-F5344CB8AC3E}">
        <p14:creationId xmlns:p14="http://schemas.microsoft.com/office/powerpoint/2010/main" val="19375988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C6089-5BCD-0506-9CB2-A48355C64ACF}"/>
              </a:ext>
            </a:extLst>
          </p:cNvPr>
          <p:cNvSpPr>
            <a:spLocks noGrp="1"/>
          </p:cNvSpPr>
          <p:nvPr>
            <p:ph type="title"/>
          </p:nvPr>
        </p:nvSpPr>
        <p:spPr/>
        <p:txBody>
          <a:bodyPr>
            <a:normAutofit/>
          </a:bodyPr>
          <a:lstStyle/>
          <a:p>
            <a:r>
              <a:rPr lang="en-US" sz="3200"/>
              <a:t>Findings (Random Forest)</a:t>
            </a:r>
          </a:p>
        </p:txBody>
      </p:sp>
      <p:pic>
        <p:nvPicPr>
          <p:cNvPr id="6" name="Picture 5">
            <a:extLst>
              <a:ext uri="{FF2B5EF4-FFF2-40B4-BE49-F238E27FC236}">
                <a16:creationId xmlns:a16="http://schemas.microsoft.com/office/drawing/2014/main" id="{813C0CD0-2983-764F-3767-A295D8323251}"/>
              </a:ext>
            </a:extLst>
          </p:cNvPr>
          <p:cNvPicPr>
            <a:picLocks noChangeAspect="1"/>
          </p:cNvPicPr>
          <p:nvPr/>
        </p:nvPicPr>
        <p:blipFill>
          <a:blip r:embed="rId2"/>
          <a:stretch>
            <a:fillRect/>
          </a:stretch>
        </p:blipFill>
        <p:spPr>
          <a:xfrm>
            <a:off x="1018719" y="1322408"/>
            <a:ext cx="7601707" cy="3821092"/>
          </a:xfrm>
          <a:prstGeom prst="rect">
            <a:avLst/>
          </a:prstGeom>
        </p:spPr>
      </p:pic>
      <p:sp>
        <p:nvSpPr>
          <p:cNvPr id="7" name="Slide Number Placeholder 6">
            <a:extLst>
              <a:ext uri="{FF2B5EF4-FFF2-40B4-BE49-F238E27FC236}">
                <a16:creationId xmlns:a16="http://schemas.microsoft.com/office/drawing/2014/main" id="{C17DDB60-D483-C94C-429A-D138B4588530}"/>
              </a:ext>
            </a:extLst>
          </p:cNvPr>
          <p:cNvSpPr>
            <a:spLocks noGrp="1"/>
          </p:cNvSpPr>
          <p:nvPr>
            <p:ph type="sldNum" sz="quarter" idx="12"/>
          </p:nvPr>
        </p:nvSpPr>
        <p:spPr/>
        <p:txBody>
          <a:bodyPr/>
          <a:lstStyle/>
          <a:p>
            <a:fld id="{CC7697F5-3DCA-0A4F-B9EA-FEC2794BD1A6}" type="slidenum">
              <a:rPr lang="en-US" smtClean="0"/>
              <a:t>17</a:t>
            </a:fld>
            <a:endParaRPr lang="en-US"/>
          </a:p>
        </p:txBody>
      </p:sp>
    </p:spTree>
    <p:extLst>
      <p:ext uri="{BB962C8B-B14F-4D97-AF65-F5344CB8AC3E}">
        <p14:creationId xmlns:p14="http://schemas.microsoft.com/office/powerpoint/2010/main" val="1167951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5BA4C-863A-814E-AED7-9A0967F65320}"/>
              </a:ext>
            </a:extLst>
          </p:cNvPr>
          <p:cNvSpPr>
            <a:spLocks noGrp="1"/>
          </p:cNvSpPr>
          <p:nvPr>
            <p:ph type="title"/>
          </p:nvPr>
        </p:nvSpPr>
        <p:spPr/>
        <p:txBody>
          <a:bodyPr>
            <a:normAutofit/>
          </a:bodyPr>
          <a:lstStyle/>
          <a:p>
            <a:r>
              <a:rPr lang="en-US" sz="3200"/>
              <a:t>Business Relevance of the Data</a:t>
            </a:r>
          </a:p>
        </p:txBody>
      </p:sp>
      <p:sp>
        <p:nvSpPr>
          <p:cNvPr id="3" name="Content Placeholder 2">
            <a:extLst>
              <a:ext uri="{FF2B5EF4-FFF2-40B4-BE49-F238E27FC236}">
                <a16:creationId xmlns:a16="http://schemas.microsoft.com/office/drawing/2014/main" id="{190FE871-0DB0-7E0E-A8D3-532610D86054}"/>
              </a:ext>
            </a:extLst>
          </p:cNvPr>
          <p:cNvSpPr>
            <a:spLocks noGrp="1"/>
          </p:cNvSpPr>
          <p:nvPr>
            <p:ph sz="half" idx="1"/>
          </p:nvPr>
        </p:nvSpPr>
        <p:spPr>
          <a:xfrm>
            <a:off x="448796" y="1576251"/>
            <a:ext cx="8236603" cy="3373064"/>
          </a:xfrm>
        </p:spPr>
        <p:txBody>
          <a:bodyPr vert="horz" lIns="91440" tIns="45720" rIns="91440" bIns="45720" rtlCol="0" anchor="t">
            <a:normAutofit/>
          </a:bodyPr>
          <a:lstStyle/>
          <a:p>
            <a:r>
              <a:rPr lang="en-US" sz="1700"/>
              <a:t>Higher income and longer employed days generally indicates a lower default risk as borrowers with higher incomes are more likely to make timely payments.</a:t>
            </a:r>
          </a:p>
          <a:p>
            <a:r>
              <a:rPr lang="en-US" sz="1700"/>
              <a:t>The number and size of existing loans can increase default risk, especially if the borrower's total debt burden is high.</a:t>
            </a:r>
          </a:p>
          <a:p>
            <a:r>
              <a:rPr lang="en-US" sz="1700"/>
              <a:t>Possessing valuable assets can reduce default risk as borrowers may have collateral to secure the loan (stronger credit history).</a:t>
            </a:r>
          </a:p>
          <a:p>
            <a:r>
              <a:rPr lang="en-US" sz="1700"/>
              <a:t>Factors such as employed days, client education, assets, and credit scores are critical inputs for evaluating borrower creditworthiness and predicting default probabilities.</a:t>
            </a:r>
          </a:p>
          <a:p>
            <a:endParaRPr lang="en-US"/>
          </a:p>
        </p:txBody>
      </p:sp>
      <p:sp>
        <p:nvSpPr>
          <p:cNvPr id="4" name="Slide Number Placeholder 3">
            <a:extLst>
              <a:ext uri="{FF2B5EF4-FFF2-40B4-BE49-F238E27FC236}">
                <a16:creationId xmlns:a16="http://schemas.microsoft.com/office/drawing/2014/main" id="{DF44F668-E76F-C5E8-7A01-E601B06D8A24}"/>
              </a:ext>
            </a:extLst>
          </p:cNvPr>
          <p:cNvSpPr>
            <a:spLocks noGrp="1"/>
          </p:cNvSpPr>
          <p:nvPr>
            <p:ph type="sldNum" sz="quarter" idx="12"/>
          </p:nvPr>
        </p:nvSpPr>
        <p:spPr/>
        <p:txBody>
          <a:bodyPr/>
          <a:lstStyle/>
          <a:p>
            <a:fld id="{CC7697F5-3DCA-0A4F-B9EA-FEC2794BD1A6}" type="slidenum">
              <a:rPr lang="en-US" smtClean="0"/>
              <a:t>18</a:t>
            </a:fld>
            <a:endParaRPr lang="en-US"/>
          </a:p>
        </p:txBody>
      </p:sp>
    </p:spTree>
    <p:extLst>
      <p:ext uri="{BB962C8B-B14F-4D97-AF65-F5344CB8AC3E}">
        <p14:creationId xmlns:p14="http://schemas.microsoft.com/office/powerpoint/2010/main" val="3777260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EC30C-3123-D163-9CA8-8B6130F2DF09}"/>
              </a:ext>
            </a:extLst>
          </p:cNvPr>
          <p:cNvSpPr>
            <a:spLocks noGrp="1"/>
          </p:cNvSpPr>
          <p:nvPr>
            <p:ph type="title"/>
          </p:nvPr>
        </p:nvSpPr>
        <p:spPr/>
        <p:txBody>
          <a:bodyPr>
            <a:normAutofit/>
          </a:bodyPr>
          <a:lstStyle/>
          <a:p>
            <a:r>
              <a:rPr lang="en-US" sz="3200"/>
              <a:t>Recommendations</a:t>
            </a:r>
          </a:p>
        </p:txBody>
      </p:sp>
      <p:sp>
        <p:nvSpPr>
          <p:cNvPr id="3" name="Content Placeholder 2">
            <a:extLst>
              <a:ext uri="{FF2B5EF4-FFF2-40B4-BE49-F238E27FC236}">
                <a16:creationId xmlns:a16="http://schemas.microsoft.com/office/drawing/2014/main" id="{25E3D27E-5301-95BB-1A63-12D28BB527D9}"/>
              </a:ext>
            </a:extLst>
          </p:cNvPr>
          <p:cNvSpPr>
            <a:spLocks noGrp="1"/>
          </p:cNvSpPr>
          <p:nvPr>
            <p:ph sz="half" idx="1"/>
          </p:nvPr>
        </p:nvSpPr>
        <p:spPr>
          <a:xfrm>
            <a:off x="546204" y="1518384"/>
            <a:ext cx="8047504" cy="3373064"/>
          </a:xfrm>
        </p:spPr>
        <p:txBody>
          <a:bodyPr vert="horz" lIns="91440" tIns="45720" rIns="91440" bIns="45720" rtlCol="0" anchor="t">
            <a:normAutofit/>
          </a:bodyPr>
          <a:lstStyle/>
          <a:p>
            <a:r>
              <a:rPr lang="en-US" sz="1700"/>
              <a:t>Incorporate a wider range of factors beyond traditional credit scores, such as income stability, debt-to-income ratio, employment history, and asset verification.</a:t>
            </a:r>
          </a:p>
          <a:p>
            <a:r>
              <a:rPr lang="en-US" sz="1700"/>
              <a:t>Provide financial literacy programs and resources to help borrowers better understand loan terms, budgeting, and financial planning.</a:t>
            </a:r>
          </a:p>
          <a:p>
            <a:r>
              <a:rPr lang="en-US" sz="1700"/>
              <a:t>Develop early warning systems using predictive analytics to identify borrowers at risk of default before they miss payments.</a:t>
            </a:r>
          </a:p>
          <a:p>
            <a:r>
              <a:rPr lang="en-US" sz="1700"/>
              <a:t>Conduct periodic reviews of loan underwriting processes to ensure alignment with current market conditions and risk tolerance levels.</a:t>
            </a:r>
          </a:p>
          <a:p>
            <a:endParaRPr lang="en-US"/>
          </a:p>
          <a:p>
            <a:endParaRPr lang="en-US"/>
          </a:p>
        </p:txBody>
      </p:sp>
      <p:sp>
        <p:nvSpPr>
          <p:cNvPr id="6" name="Slide Number Placeholder 5">
            <a:extLst>
              <a:ext uri="{FF2B5EF4-FFF2-40B4-BE49-F238E27FC236}">
                <a16:creationId xmlns:a16="http://schemas.microsoft.com/office/drawing/2014/main" id="{8344AF0F-484C-0119-FFA7-F80CEED3C079}"/>
              </a:ext>
            </a:extLst>
          </p:cNvPr>
          <p:cNvSpPr>
            <a:spLocks noGrp="1"/>
          </p:cNvSpPr>
          <p:nvPr>
            <p:ph type="sldNum" sz="quarter" idx="12"/>
          </p:nvPr>
        </p:nvSpPr>
        <p:spPr/>
        <p:txBody>
          <a:bodyPr/>
          <a:lstStyle/>
          <a:p>
            <a:fld id="{CC7697F5-3DCA-0A4F-B9EA-FEC2794BD1A6}" type="slidenum">
              <a:rPr lang="en-US" smtClean="0"/>
              <a:t>19</a:t>
            </a:fld>
            <a:endParaRPr lang="en-US"/>
          </a:p>
        </p:txBody>
      </p:sp>
    </p:spTree>
    <p:extLst>
      <p:ext uri="{BB962C8B-B14F-4D97-AF65-F5344CB8AC3E}">
        <p14:creationId xmlns:p14="http://schemas.microsoft.com/office/powerpoint/2010/main" val="2178031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6B4D-2961-B259-AAF3-1FEB4244FD88}"/>
              </a:ext>
            </a:extLst>
          </p:cNvPr>
          <p:cNvSpPr>
            <a:spLocks noGrp="1"/>
          </p:cNvSpPr>
          <p:nvPr>
            <p:ph type="title"/>
          </p:nvPr>
        </p:nvSpPr>
        <p:spPr/>
        <p:txBody>
          <a:bodyPr>
            <a:normAutofit/>
          </a:bodyPr>
          <a:lstStyle/>
          <a:p>
            <a:r>
              <a:rPr lang="en-US" sz="3200"/>
              <a:t>Introduction to the Project</a:t>
            </a:r>
          </a:p>
        </p:txBody>
      </p:sp>
      <p:sp>
        <p:nvSpPr>
          <p:cNvPr id="4" name="Content Placeholder 3">
            <a:extLst>
              <a:ext uri="{FF2B5EF4-FFF2-40B4-BE49-F238E27FC236}">
                <a16:creationId xmlns:a16="http://schemas.microsoft.com/office/drawing/2014/main" id="{C8827FE5-EF0B-DF6D-E840-230E2D048DCF}"/>
              </a:ext>
            </a:extLst>
          </p:cNvPr>
          <p:cNvSpPr>
            <a:spLocks noGrp="1"/>
          </p:cNvSpPr>
          <p:nvPr>
            <p:ph sz="half" idx="2"/>
          </p:nvPr>
        </p:nvSpPr>
        <p:spPr>
          <a:xfrm>
            <a:off x="646981" y="1561381"/>
            <a:ext cx="8039819" cy="3076971"/>
          </a:xfrm>
        </p:spPr>
        <p:txBody>
          <a:bodyPr vert="horz" lIns="91440" tIns="45720" rIns="91440" bIns="45720" rtlCol="0" anchor="t">
            <a:normAutofit/>
          </a:bodyPr>
          <a:lstStyle/>
          <a:p>
            <a:r>
              <a:rPr lang="en-US" sz="1800">
                <a:solidFill>
                  <a:srgbClr val="3C4043"/>
                </a:solidFill>
                <a:highlight>
                  <a:srgbClr val="FFFFFF"/>
                </a:highlight>
                <a:latin typeface="Inter"/>
              </a:rPr>
              <a:t>NBFIs</a:t>
            </a:r>
            <a:r>
              <a:rPr lang="en-US" sz="1800" b="0" i="0" u="none" strike="noStrike">
                <a:solidFill>
                  <a:srgbClr val="3C4043"/>
                </a:solidFill>
                <a:effectLst/>
                <a:highlight>
                  <a:srgbClr val="FFFFFF"/>
                </a:highlight>
                <a:latin typeface="Inter"/>
              </a:rPr>
              <a:t> </a:t>
            </a:r>
            <a:r>
              <a:rPr lang="en-US" sz="1800">
                <a:solidFill>
                  <a:srgbClr val="3C4043"/>
                </a:solidFill>
                <a:highlight>
                  <a:srgbClr val="FFFFFF"/>
                </a:highlight>
                <a:latin typeface="Inter"/>
              </a:rPr>
              <a:t>(non-banking financial institution) are struggling</a:t>
            </a:r>
            <a:r>
              <a:rPr lang="en-US" sz="1800" b="0" i="0" u="none" strike="noStrike">
                <a:solidFill>
                  <a:srgbClr val="3C4043"/>
                </a:solidFill>
                <a:effectLst/>
                <a:highlight>
                  <a:srgbClr val="FFFFFF"/>
                </a:highlight>
                <a:latin typeface="Inter"/>
              </a:rPr>
              <a:t> to mark profits due to an increase in defaults in the vehicle loan category. </a:t>
            </a:r>
            <a:r>
              <a:rPr lang="en-US" sz="1800">
                <a:solidFill>
                  <a:srgbClr val="3C4043"/>
                </a:solidFill>
                <a:highlight>
                  <a:srgbClr val="FFFFFF"/>
                </a:highlight>
                <a:latin typeface="Inter"/>
              </a:rPr>
              <a:t>These organizations</a:t>
            </a:r>
            <a:r>
              <a:rPr lang="en-US" sz="1800" b="0" i="0" u="none" strike="noStrike">
                <a:solidFill>
                  <a:srgbClr val="3C4043"/>
                </a:solidFill>
                <a:effectLst/>
                <a:highlight>
                  <a:srgbClr val="FFFFFF"/>
                </a:highlight>
                <a:latin typeface="Inter"/>
              </a:rPr>
              <a:t> </a:t>
            </a:r>
            <a:r>
              <a:rPr lang="en-US" sz="1800">
                <a:solidFill>
                  <a:srgbClr val="3C4043"/>
                </a:solidFill>
                <a:highlight>
                  <a:srgbClr val="FFFFFF"/>
                </a:highlight>
                <a:latin typeface="Inter"/>
              </a:rPr>
              <a:t>aim</a:t>
            </a:r>
            <a:r>
              <a:rPr lang="en-US" sz="1800" b="0" i="0" u="none" strike="noStrike">
                <a:solidFill>
                  <a:srgbClr val="3C4043"/>
                </a:solidFill>
                <a:effectLst/>
                <a:highlight>
                  <a:srgbClr val="FFFFFF"/>
                </a:highlight>
                <a:latin typeface="Inter"/>
              </a:rPr>
              <a:t> to determine the client’s loan repayment abilities and understand the relative importance of each parameter contributing to a borrower’s ability to repay the loan.</a:t>
            </a:r>
          </a:p>
          <a:p>
            <a:endParaRPr lang="en-US" sz="1800">
              <a:solidFill>
                <a:srgbClr val="3C4043"/>
              </a:solidFill>
              <a:highlight>
                <a:srgbClr val="FFFFFF"/>
              </a:highlight>
              <a:latin typeface="Inter"/>
            </a:endParaRPr>
          </a:p>
          <a:p>
            <a:r>
              <a:rPr lang="en-US" sz="1800" b="0" i="0" u="none" strike="noStrike">
                <a:solidFill>
                  <a:srgbClr val="3C4043"/>
                </a:solidFill>
                <a:effectLst/>
                <a:highlight>
                  <a:srgbClr val="FFFFFF"/>
                </a:highlight>
                <a:latin typeface="Inter"/>
              </a:rPr>
              <a:t>The goal of the problem is to predict whether a client will default on the vehicle loan payment or not. Which will be predicted on based on the “</a:t>
            </a:r>
            <a:r>
              <a:rPr lang="en-US" sz="1800" b="1" i="0" u="none" strike="noStrike">
                <a:solidFill>
                  <a:srgbClr val="3C4043"/>
                </a:solidFill>
                <a:effectLst/>
                <a:highlight>
                  <a:srgbClr val="FFFFFF"/>
                </a:highlight>
                <a:latin typeface="Inter"/>
              </a:rPr>
              <a:t>Default</a:t>
            </a:r>
            <a:r>
              <a:rPr lang="en-US" sz="1800" b="0" i="0" u="none" strike="noStrike">
                <a:solidFill>
                  <a:srgbClr val="3C4043"/>
                </a:solidFill>
                <a:effectLst/>
                <a:highlight>
                  <a:srgbClr val="FFFFFF"/>
                </a:highlight>
                <a:latin typeface="Inter"/>
              </a:rPr>
              <a:t>” value.</a:t>
            </a:r>
          </a:p>
        </p:txBody>
      </p:sp>
      <p:sp>
        <p:nvSpPr>
          <p:cNvPr id="3" name="Slide Number Placeholder 2">
            <a:extLst>
              <a:ext uri="{FF2B5EF4-FFF2-40B4-BE49-F238E27FC236}">
                <a16:creationId xmlns:a16="http://schemas.microsoft.com/office/drawing/2014/main" id="{C545942F-3579-2A78-CA91-E6D06D00CFFD}"/>
              </a:ext>
            </a:extLst>
          </p:cNvPr>
          <p:cNvSpPr>
            <a:spLocks noGrp="1"/>
          </p:cNvSpPr>
          <p:nvPr>
            <p:ph type="sldNum" sz="quarter" idx="12"/>
          </p:nvPr>
        </p:nvSpPr>
        <p:spPr/>
        <p:txBody>
          <a:bodyPr/>
          <a:lstStyle/>
          <a:p>
            <a:fld id="{CC7697F5-3DCA-0A4F-B9EA-FEC2794BD1A6}" type="slidenum">
              <a:rPr lang="en-US" smtClean="0"/>
              <a:t>2</a:t>
            </a:fld>
            <a:endParaRPr lang="en-US"/>
          </a:p>
        </p:txBody>
      </p:sp>
    </p:spTree>
    <p:extLst>
      <p:ext uri="{BB962C8B-B14F-4D97-AF65-F5344CB8AC3E}">
        <p14:creationId xmlns:p14="http://schemas.microsoft.com/office/powerpoint/2010/main" val="21702227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FB727-9CFB-BDF8-74D4-99209AB5FEFD}"/>
              </a:ext>
            </a:extLst>
          </p:cNvPr>
          <p:cNvSpPr>
            <a:spLocks noGrp="1"/>
          </p:cNvSpPr>
          <p:nvPr>
            <p:ph type="title"/>
          </p:nvPr>
        </p:nvSpPr>
        <p:spPr>
          <a:xfrm>
            <a:off x="453274" y="207683"/>
            <a:ext cx="8229600" cy="857250"/>
          </a:xfrm>
        </p:spPr>
        <p:txBody>
          <a:bodyPr>
            <a:normAutofit/>
          </a:bodyPr>
          <a:lstStyle/>
          <a:p>
            <a:pPr algn="l"/>
            <a:r>
              <a:rPr lang="en-US" sz="3200" i="0" u="none" strike="noStrike">
                <a:solidFill>
                  <a:schemeClr val="bg1"/>
                </a:solidFill>
                <a:effectLst/>
                <a:latin typeface="Söhne"/>
              </a:rPr>
              <a:t>Conclusions and Implications</a:t>
            </a:r>
          </a:p>
        </p:txBody>
      </p:sp>
      <p:sp>
        <p:nvSpPr>
          <p:cNvPr id="3" name="Content Placeholder 2">
            <a:extLst>
              <a:ext uri="{FF2B5EF4-FFF2-40B4-BE49-F238E27FC236}">
                <a16:creationId xmlns:a16="http://schemas.microsoft.com/office/drawing/2014/main" id="{E95F6076-077F-2C65-BDAC-B2E478176FDB}"/>
              </a:ext>
            </a:extLst>
          </p:cNvPr>
          <p:cNvSpPr>
            <a:spLocks noGrp="1"/>
          </p:cNvSpPr>
          <p:nvPr>
            <p:ph sz="half" idx="1"/>
          </p:nvPr>
        </p:nvSpPr>
        <p:spPr>
          <a:xfrm>
            <a:off x="523311" y="1403977"/>
            <a:ext cx="8089526" cy="3373064"/>
          </a:xfrm>
        </p:spPr>
        <p:txBody>
          <a:bodyPr vert="horz" lIns="91440" tIns="45720" rIns="91440" bIns="45720" rtlCol="0" anchor="t">
            <a:normAutofit/>
          </a:bodyPr>
          <a:lstStyle/>
          <a:p>
            <a:r>
              <a:rPr lang="en-US" sz="1700"/>
              <a:t>As a lender, navigating through the automobile loan industry can be complex as it oversees several factors. </a:t>
            </a:r>
          </a:p>
          <a:p>
            <a:r>
              <a:rPr lang="en-US" sz="1700"/>
              <a:t>Cars are one of the most valuable assets next to owning property - nearly everybody needs a means of transportation (this is a very busy market for lenders).</a:t>
            </a:r>
          </a:p>
          <a:p>
            <a:r>
              <a:rPr lang="en-US" sz="1700"/>
              <a:t>This industry can be directly correlated to the overall health of the economy with factors such as generally higher interest rates and increased pressure from higher costs of living.</a:t>
            </a:r>
          </a:p>
          <a:p>
            <a:r>
              <a:rPr lang="en-US" sz="1700"/>
              <a:t>NBFIs can use predictive modeling to better forecast default risk more accurately, enhance company portfolio strategies, and to better strengthen their programs towards loaners using this data.</a:t>
            </a:r>
          </a:p>
        </p:txBody>
      </p:sp>
      <p:sp>
        <p:nvSpPr>
          <p:cNvPr id="4" name="Slide Number Placeholder 3">
            <a:extLst>
              <a:ext uri="{FF2B5EF4-FFF2-40B4-BE49-F238E27FC236}">
                <a16:creationId xmlns:a16="http://schemas.microsoft.com/office/drawing/2014/main" id="{121A184E-BE42-E5EA-4342-8ADF37A07F14}"/>
              </a:ext>
            </a:extLst>
          </p:cNvPr>
          <p:cNvSpPr>
            <a:spLocks noGrp="1"/>
          </p:cNvSpPr>
          <p:nvPr>
            <p:ph type="sldNum" sz="quarter" idx="12"/>
          </p:nvPr>
        </p:nvSpPr>
        <p:spPr/>
        <p:txBody>
          <a:bodyPr/>
          <a:lstStyle/>
          <a:p>
            <a:fld id="{CC7697F5-3DCA-0A4F-B9EA-FEC2794BD1A6}" type="slidenum">
              <a:rPr lang="en-US" smtClean="0"/>
              <a:t>20</a:t>
            </a:fld>
            <a:endParaRPr lang="en-US"/>
          </a:p>
        </p:txBody>
      </p:sp>
    </p:spTree>
    <p:extLst>
      <p:ext uri="{BB962C8B-B14F-4D97-AF65-F5344CB8AC3E}">
        <p14:creationId xmlns:p14="http://schemas.microsoft.com/office/powerpoint/2010/main" val="462402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07EE4-F548-07CA-F821-69A05B78C8C9}"/>
              </a:ext>
            </a:extLst>
          </p:cNvPr>
          <p:cNvSpPr>
            <a:spLocks noGrp="1"/>
          </p:cNvSpPr>
          <p:nvPr>
            <p:ph type="title"/>
          </p:nvPr>
        </p:nvSpPr>
        <p:spPr>
          <a:xfrm>
            <a:off x="457200" y="206375"/>
            <a:ext cx="8229600" cy="857250"/>
          </a:xfrm>
        </p:spPr>
        <p:txBody>
          <a:bodyPr anchor="ctr">
            <a:normAutofit/>
          </a:bodyPr>
          <a:lstStyle/>
          <a:p>
            <a:r>
              <a:rPr lang="en-US" sz="3200"/>
              <a:t>Appendix</a:t>
            </a:r>
          </a:p>
        </p:txBody>
      </p:sp>
      <p:graphicFrame>
        <p:nvGraphicFramePr>
          <p:cNvPr id="11" name="Content Placeholder 8">
            <a:extLst>
              <a:ext uri="{FF2B5EF4-FFF2-40B4-BE49-F238E27FC236}">
                <a16:creationId xmlns:a16="http://schemas.microsoft.com/office/drawing/2014/main" id="{8C92E13C-A498-6176-CF14-38664CE2A8A9}"/>
              </a:ext>
            </a:extLst>
          </p:cNvPr>
          <p:cNvGraphicFramePr>
            <a:graphicFrameLocks noGrp="1"/>
          </p:cNvGraphicFramePr>
          <p:nvPr>
            <p:ph idx="1"/>
            <p:extLst>
              <p:ext uri="{D42A27DB-BD31-4B8C-83A1-F6EECF244321}">
                <p14:modId xmlns:p14="http://schemas.microsoft.com/office/powerpoint/2010/main" val="2885514328"/>
              </p:ext>
            </p:extLst>
          </p:nvPr>
        </p:nvGraphicFramePr>
        <p:xfrm>
          <a:off x="457200" y="1244277"/>
          <a:ext cx="8229600" cy="33940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FD7D2505-3176-5665-9AC6-AF5DA328B9BA}"/>
              </a:ext>
            </a:extLst>
          </p:cNvPr>
          <p:cNvSpPr>
            <a:spLocks noGrp="1"/>
          </p:cNvSpPr>
          <p:nvPr>
            <p:ph type="sldNum" sz="quarter" idx="12"/>
          </p:nvPr>
        </p:nvSpPr>
        <p:spPr/>
        <p:txBody>
          <a:bodyPr/>
          <a:lstStyle/>
          <a:p>
            <a:fld id="{CC7697F5-3DCA-0A4F-B9EA-FEC2794BD1A6}" type="slidenum">
              <a:rPr lang="en-US" smtClean="0"/>
              <a:t>21</a:t>
            </a:fld>
            <a:endParaRPr lang="en-US"/>
          </a:p>
        </p:txBody>
      </p:sp>
    </p:spTree>
    <p:extLst>
      <p:ext uri="{BB962C8B-B14F-4D97-AF65-F5344CB8AC3E}">
        <p14:creationId xmlns:p14="http://schemas.microsoft.com/office/powerpoint/2010/main" val="15337422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1B77B-43AF-13B7-DF1F-CCDFECB63A85}"/>
              </a:ext>
            </a:extLst>
          </p:cNvPr>
          <p:cNvSpPr>
            <a:spLocks noGrp="1"/>
          </p:cNvSpPr>
          <p:nvPr>
            <p:ph type="title"/>
          </p:nvPr>
        </p:nvSpPr>
        <p:spPr>
          <a:xfrm>
            <a:off x="457200" y="206375"/>
            <a:ext cx="8229600" cy="857250"/>
          </a:xfrm>
        </p:spPr>
        <p:txBody>
          <a:bodyPr anchor="ctr">
            <a:normAutofit/>
          </a:bodyPr>
          <a:lstStyle/>
          <a:p>
            <a:r>
              <a:rPr lang="en-US" sz="3200"/>
              <a:t>Questions?</a:t>
            </a:r>
          </a:p>
        </p:txBody>
      </p:sp>
      <p:pic>
        <p:nvPicPr>
          <p:cNvPr id="5" name="Content Placeholder 4" descr="How Dealerships Can Profit from Car Rental Revenue Streams">
            <a:extLst>
              <a:ext uri="{FF2B5EF4-FFF2-40B4-BE49-F238E27FC236}">
                <a16:creationId xmlns:a16="http://schemas.microsoft.com/office/drawing/2014/main" id="{33DCFA65-3A77-D66C-4276-0E15A7B54979}"/>
              </a:ext>
            </a:extLst>
          </p:cNvPr>
          <p:cNvPicPr>
            <a:picLocks noGrp="1" noChangeAspect="1"/>
          </p:cNvPicPr>
          <p:nvPr>
            <p:ph idx="1"/>
          </p:nvPr>
        </p:nvPicPr>
        <p:blipFill>
          <a:blip r:embed="rId2"/>
          <a:stretch>
            <a:fillRect/>
          </a:stretch>
        </p:blipFill>
        <p:spPr>
          <a:xfrm>
            <a:off x="2029622" y="1244277"/>
            <a:ext cx="5084756" cy="3394075"/>
          </a:xfrm>
          <a:noFill/>
        </p:spPr>
      </p:pic>
      <p:sp>
        <p:nvSpPr>
          <p:cNvPr id="6" name="Slide Number Placeholder 5">
            <a:extLst>
              <a:ext uri="{FF2B5EF4-FFF2-40B4-BE49-F238E27FC236}">
                <a16:creationId xmlns:a16="http://schemas.microsoft.com/office/drawing/2014/main" id="{2ECC9C66-6E4A-F617-AF2A-B18F54B0507D}"/>
              </a:ext>
            </a:extLst>
          </p:cNvPr>
          <p:cNvSpPr>
            <a:spLocks noGrp="1"/>
          </p:cNvSpPr>
          <p:nvPr>
            <p:ph type="sldNum" sz="quarter" idx="12"/>
          </p:nvPr>
        </p:nvSpPr>
        <p:spPr/>
        <p:txBody>
          <a:bodyPr/>
          <a:lstStyle/>
          <a:p>
            <a:fld id="{CC7697F5-3DCA-0A4F-B9EA-FEC2794BD1A6}" type="slidenum">
              <a:rPr lang="en-US" smtClean="0"/>
              <a:t>22</a:t>
            </a:fld>
            <a:endParaRPr lang="en-US"/>
          </a:p>
        </p:txBody>
      </p:sp>
    </p:spTree>
    <p:extLst>
      <p:ext uri="{BB962C8B-B14F-4D97-AF65-F5344CB8AC3E}">
        <p14:creationId xmlns:p14="http://schemas.microsoft.com/office/powerpoint/2010/main" val="3990400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6B4D-2961-B259-AAF3-1FEB4244FD88}"/>
              </a:ext>
            </a:extLst>
          </p:cNvPr>
          <p:cNvSpPr>
            <a:spLocks noGrp="1"/>
          </p:cNvSpPr>
          <p:nvPr>
            <p:ph type="title"/>
          </p:nvPr>
        </p:nvSpPr>
        <p:spPr/>
        <p:txBody>
          <a:bodyPr>
            <a:noAutofit/>
          </a:bodyPr>
          <a:lstStyle/>
          <a:p>
            <a:r>
              <a:rPr lang="en-US" sz="3200"/>
              <a:t>Why is the problem important</a:t>
            </a:r>
          </a:p>
        </p:txBody>
      </p:sp>
      <p:pic>
        <p:nvPicPr>
          <p:cNvPr id="4" name="Picture 3" descr="A blue and white background with text and images&#10;&#10;Description automatically generated">
            <a:extLst>
              <a:ext uri="{FF2B5EF4-FFF2-40B4-BE49-F238E27FC236}">
                <a16:creationId xmlns:a16="http://schemas.microsoft.com/office/drawing/2014/main" id="{DA16A8A9-157A-9499-117F-6BBBF1DD0316}"/>
              </a:ext>
            </a:extLst>
          </p:cNvPr>
          <p:cNvPicPr>
            <a:picLocks noChangeAspect="1"/>
          </p:cNvPicPr>
          <p:nvPr/>
        </p:nvPicPr>
        <p:blipFill rotWithShape="1">
          <a:blip r:embed="rId3"/>
          <a:srcRect t="23649"/>
          <a:stretch/>
        </p:blipFill>
        <p:spPr>
          <a:xfrm>
            <a:off x="-20344" y="1207699"/>
            <a:ext cx="9164343" cy="3935802"/>
          </a:xfrm>
          <a:prstGeom prst="rect">
            <a:avLst/>
          </a:prstGeom>
        </p:spPr>
      </p:pic>
      <p:sp>
        <p:nvSpPr>
          <p:cNvPr id="5" name="Slide Number Placeholder 4">
            <a:extLst>
              <a:ext uri="{FF2B5EF4-FFF2-40B4-BE49-F238E27FC236}">
                <a16:creationId xmlns:a16="http://schemas.microsoft.com/office/drawing/2014/main" id="{E8606BBE-98A9-2321-769D-F6A047EC9AE0}"/>
              </a:ext>
            </a:extLst>
          </p:cNvPr>
          <p:cNvSpPr>
            <a:spLocks noGrp="1"/>
          </p:cNvSpPr>
          <p:nvPr>
            <p:ph type="sldNum" sz="quarter" idx="12"/>
          </p:nvPr>
        </p:nvSpPr>
        <p:spPr/>
        <p:txBody>
          <a:bodyPr/>
          <a:lstStyle/>
          <a:p>
            <a:fld id="{CC7697F5-3DCA-0A4F-B9EA-FEC2794BD1A6}" type="slidenum">
              <a:rPr lang="en-US" smtClean="0"/>
              <a:t>3</a:t>
            </a:fld>
            <a:endParaRPr lang="en-US"/>
          </a:p>
        </p:txBody>
      </p:sp>
    </p:spTree>
    <p:extLst>
      <p:ext uri="{BB962C8B-B14F-4D97-AF65-F5344CB8AC3E}">
        <p14:creationId xmlns:p14="http://schemas.microsoft.com/office/powerpoint/2010/main" val="2000229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96B4D-2961-B259-AAF3-1FEB4244FD88}"/>
              </a:ext>
            </a:extLst>
          </p:cNvPr>
          <p:cNvSpPr>
            <a:spLocks noGrp="1"/>
          </p:cNvSpPr>
          <p:nvPr>
            <p:ph type="title"/>
          </p:nvPr>
        </p:nvSpPr>
        <p:spPr/>
        <p:txBody>
          <a:bodyPr>
            <a:normAutofit/>
          </a:bodyPr>
          <a:lstStyle/>
          <a:p>
            <a:r>
              <a:rPr lang="en-US" sz="3200"/>
              <a:t>Subprime auto loan delinquency</a:t>
            </a:r>
          </a:p>
        </p:txBody>
      </p:sp>
      <p:pic>
        <p:nvPicPr>
          <p:cNvPr id="3" name="Picture 2">
            <a:extLst>
              <a:ext uri="{FF2B5EF4-FFF2-40B4-BE49-F238E27FC236}">
                <a16:creationId xmlns:a16="http://schemas.microsoft.com/office/drawing/2014/main" id="{B5C5EE1D-5204-EC35-0280-2E7C487DE64A}"/>
              </a:ext>
            </a:extLst>
          </p:cNvPr>
          <p:cNvPicPr>
            <a:picLocks noChangeAspect="1"/>
          </p:cNvPicPr>
          <p:nvPr/>
        </p:nvPicPr>
        <p:blipFill rotWithShape="1">
          <a:blip r:embed="rId3"/>
          <a:srcRect t="20759"/>
          <a:stretch/>
        </p:blipFill>
        <p:spPr>
          <a:xfrm>
            <a:off x="-2243" y="1256072"/>
            <a:ext cx="9147192" cy="3887428"/>
          </a:xfrm>
          <a:prstGeom prst="rect">
            <a:avLst/>
          </a:prstGeom>
        </p:spPr>
      </p:pic>
      <p:sp>
        <p:nvSpPr>
          <p:cNvPr id="6" name="Slide Number Placeholder 5">
            <a:extLst>
              <a:ext uri="{FF2B5EF4-FFF2-40B4-BE49-F238E27FC236}">
                <a16:creationId xmlns:a16="http://schemas.microsoft.com/office/drawing/2014/main" id="{1F678D74-6B56-F4F6-303F-D0A666ADFC37}"/>
              </a:ext>
            </a:extLst>
          </p:cNvPr>
          <p:cNvSpPr>
            <a:spLocks noGrp="1"/>
          </p:cNvSpPr>
          <p:nvPr>
            <p:ph type="sldNum" sz="quarter" idx="12"/>
          </p:nvPr>
        </p:nvSpPr>
        <p:spPr/>
        <p:txBody>
          <a:bodyPr/>
          <a:lstStyle/>
          <a:p>
            <a:fld id="{CC7697F5-3DCA-0A4F-B9EA-FEC2794BD1A6}" type="slidenum">
              <a:rPr lang="en-US" smtClean="0"/>
              <a:t>4</a:t>
            </a:fld>
            <a:endParaRPr lang="en-US"/>
          </a:p>
        </p:txBody>
      </p:sp>
    </p:spTree>
    <p:extLst>
      <p:ext uri="{BB962C8B-B14F-4D97-AF65-F5344CB8AC3E}">
        <p14:creationId xmlns:p14="http://schemas.microsoft.com/office/powerpoint/2010/main" val="379832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Dataset Description</a:t>
            </a:r>
          </a:p>
        </p:txBody>
      </p:sp>
      <p:sp>
        <p:nvSpPr>
          <p:cNvPr id="5" name="TextBox 4">
            <a:extLst>
              <a:ext uri="{FF2B5EF4-FFF2-40B4-BE49-F238E27FC236}">
                <a16:creationId xmlns:a16="http://schemas.microsoft.com/office/drawing/2014/main" id="{F6773953-6249-CCAA-B8F2-AD9B7DBE81CA}"/>
              </a:ext>
            </a:extLst>
          </p:cNvPr>
          <p:cNvSpPr txBox="1"/>
          <p:nvPr/>
        </p:nvSpPr>
        <p:spPr>
          <a:xfrm>
            <a:off x="751840" y="1724660"/>
            <a:ext cx="1935745" cy="830997"/>
          </a:xfrm>
          <a:prstGeom prst="rect">
            <a:avLst/>
          </a:prstGeom>
          <a:noFill/>
        </p:spPr>
        <p:txBody>
          <a:bodyPr wrap="square" lIns="91440" tIns="45720" rIns="91440" bIns="45720" rtlCol="0" anchor="t">
            <a:spAutoFit/>
          </a:bodyPr>
          <a:lstStyle/>
          <a:p>
            <a:r>
              <a:rPr lang="en-US" sz="2400"/>
              <a:t>40 columns </a:t>
            </a:r>
          </a:p>
          <a:p>
            <a:r>
              <a:rPr lang="en-US" sz="2400">
                <a:ea typeface="+mn-lt"/>
                <a:cs typeface="+mn-lt"/>
              </a:rPr>
              <a:t>121,856</a:t>
            </a:r>
            <a:r>
              <a:rPr lang="en-US" sz="2400"/>
              <a:t> rows</a:t>
            </a:r>
            <a:endParaRPr lang="en-US"/>
          </a:p>
        </p:txBody>
      </p:sp>
      <p:pic>
        <p:nvPicPr>
          <p:cNvPr id="6" name="Content Placeholder 4">
            <a:extLst>
              <a:ext uri="{FF2B5EF4-FFF2-40B4-BE49-F238E27FC236}">
                <a16:creationId xmlns:a16="http://schemas.microsoft.com/office/drawing/2014/main" id="{AD00AF21-F6B7-2CD0-0815-E0CC80C3E20D}"/>
              </a:ext>
            </a:extLst>
          </p:cNvPr>
          <p:cNvPicPr>
            <a:picLocks noChangeAspect="1"/>
          </p:cNvPicPr>
          <p:nvPr/>
        </p:nvPicPr>
        <p:blipFill>
          <a:blip r:embed="rId3"/>
          <a:stretch>
            <a:fillRect/>
          </a:stretch>
        </p:blipFill>
        <p:spPr>
          <a:xfrm>
            <a:off x="3599079" y="1588094"/>
            <a:ext cx="1785721" cy="3232076"/>
          </a:xfrm>
          <a:prstGeom prst="rect">
            <a:avLst/>
          </a:prstGeom>
        </p:spPr>
      </p:pic>
      <p:pic>
        <p:nvPicPr>
          <p:cNvPr id="7" name="Picture 6">
            <a:extLst>
              <a:ext uri="{FF2B5EF4-FFF2-40B4-BE49-F238E27FC236}">
                <a16:creationId xmlns:a16="http://schemas.microsoft.com/office/drawing/2014/main" id="{2A55331A-2BDB-B091-F778-A1C991AF27A7}"/>
              </a:ext>
            </a:extLst>
          </p:cNvPr>
          <p:cNvPicPr>
            <a:picLocks noChangeAspect="1"/>
          </p:cNvPicPr>
          <p:nvPr/>
        </p:nvPicPr>
        <p:blipFill>
          <a:blip r:embed="rId4"/>
          <a:stretch>
            <a:fillRect/>
          </a:stretch>
        </p:blipFill>
        <p:spPr>
          <a:xfrm>
            <a:off x="5511634" y="1588094"/>
            <a:ext cx="1874685" cy="3246207"/>
          </a:xfrm>
          <a:prstGeom prst="rect">
            <a:avLst/>
          </a:prstGeom>
        </p:spPr>
      </p:pic>
      <p:sp>
        <p:nvSpPr>
          <p:cNvPr id="3" name="Slide Number Placeholder 2">
            <a:extLst>
              <a:ext uri="{FF2B5EF4-FFF2-40B4-BE49-F238E27FC236}">
                <a16:creationId xmlns:a16="http://schemas.microsoft.com/office/drawing/2014/main" id="{1FE6DD5F-5364-A40C-F8A7-9BB4E0977BFF}"/>
              </a:ext>
            </a:extLst>
          </p:cNvPr>
          <p:cNvSpPr>
            <a:spLocks noGrp="1"/>
          </p:cNvSpPr>
          <p:nvPr>
            <p:ph type="sldNum" sz="quarter" idx="12"/>
          </p:nvPr>
        </p:nvSpPr>
        <p:spPr/>
        <p:txBody>
          <a:bodyPr/>
          <a:lstStyle/>
          <a:p>
            <a:fld id="{CC7697F5-3DCA-0A4F-B9EA-FEC2794BD1A6}" type="slidenum">
              <a:rPr lang="en-US" smtClean="0"/>
              <a:t>5</a:t>
            </a:fld>
            <a:endParaRPr lang="en-US"/>
          </a:p>
        </p:txBody>
      </p:sp>
    </p:spTree>
    <p:extLst>
      <p:ext uri="{BB962C8B-B14F-4D97-AF65-F5344CB8AC3E}">
        <p14:creationId xmlns:p14="http://schemas.microsoft.com/office/powerpoint/2010/main" val="20707245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a:t>Data Cleaning and Preprocessing</a:t>
            </a:r>
          </a:p>
        </p:txBody>
      </p:sp>
      <p:sp>
        <p:nvSpPr>
          <p:cNvPr id="3" name="Text Placeholder 2"/>
          <p:cNvSpPr>
            <a:spLocks noGrp="1"/>
          </p:cNvSpPr>
          <p:nvPr>
            <p:ph type="body" idx="1"/>
          </p:nvPr>
        </p:nvSpPr>
        <p:spPr/>
        <p:txBody>
          <a:bodyPr>
            <a:normAutofit fontScale="77500" lnSpcReduction="20000"/>
          </a:bodyPr>
          <a:lstStyle/>
          <a:p>
            <a:r>
              <a:rPr lang="en-US"/>
              <a:t>Missing Values</a:t>
            </a:r>
          </a:p>
        </p:txBody>
      </p:sp>
      <p:sp>
        <p:nvSpPr>
          <p:cNvPr id="5" name="Text Placeholder 4"/>
          <p:cNvSpPr>
            <a:spLocks noGrp="1"/>
          </p:cNvSpPr>
          <p:nvPr>
            <p:ph type="body" sz="quarter" idx="3"/>
          </p:nvPr>
        </p:nvSpPr>
        <p:spPr/>
        <p:txBody>
          <a:bodyPr>
            <a:normAutofit fontScale="77500" lnSpcReduction="20000"/>
          </a:bodyPr>
          <a:lstStyle/>
          <a:p>
            <a:r>
              <a:rPr lang="en-US"/>
              <a:t>Top columns with missing values</a:t>
            </a:r>
          </a:p>
        </p:txBody>
      </p:sp>
      <p:pic>
        <p:nvPicPr>
          <p:cNvPr id="8" name="Picture 7">
            <a:extLst>
              <a:ext uri="{FF2B5EF4-FFF2-40B4-BE49-F238E27FC236}">
                <a16:creationId xmlns:a16="http://schemas.microsoft.com/office/drawing/2014/main" id="{F96868A3-2D2F-59EC-3D9F-EB86BA79E2E2}"/>
              </a:ext>
            </a:extLst>
          </p:cNvPr>
          <p:cNvPicPr>
            <a:picLocks noChangeAspect="1"/>
          </p:cNvPicPr>
          <p:nvPr/>
        </p:nvPicPr>
        <p:blipFill>
          <a:blip r:embed="rId3"/>
          <a:stretch>
            <a:fillRect/>
          </a:stretch>
        </p:blipFill>
        <p:spPr>
          <a:xfrm>
            <a:off x="365760" y="1719263"/>
            <a:ext cx="4480560" cy="847090"/>
          </a:xfrm>
          <a:prstGeom prst="rect">
            <a:avLst/>
          </a:prstGeom>
        </p:spPr>
      </p:pic>
      <p:pic>
        <p:nvPicPr>
          <p:cNvPr id="11" name="Picture 10">
            <a:extLst>
              <a:ext uri="{FF2B5EF4-FFF2-40B4-BE49-F238E27FC236}">
                <a16:creationId xmlns:a16="http://schemas.microsoft.com/office/drawing/2014/main" id="{2EC8D375-7462-792D-E80C-2AA58E2F922D}"/>
              </a:ext>
            </a:extLst>
          </p:cNvPr>
          <p:cNvPicPr>
            <a:picLocks noChangeAspect="1"/>
          </p:cNvPicPr>
          <p:nvPr/>
        </p:nvPicPr>
        <p:blipFill>
          <a:blip r:embed="rId4"/>
          <a:stretch>
            <a:fillRect/>
          </a:stretch>
        </p:blipFill>
        <p:spPr>
          <a:xfrm>
            <a:off x="4956177" y="1719263"/>
            <a:ext cx="3568063" cy="2913104"/>
          </a:xfrm>
          <a:prstGeom prst="rect">
            <a:avLst/>
          </a:prstGeom>
        </p:spPr>
      </p:pic>
      <p:sp>
        <p:nvSpPr>
          <p:cNvPr id="4" name="TextBox 3">
            <a:extLst>
              <a:ext uri="{FF2B5EF4-FFF2-40B4-BE49-F238E27FC236}">
                <a16:creationId xmlns:a16="http://schemas.microsoft.com/office/drawing/2014/main" id="{C9B6A739-602D-0F59-05E3-0E857893ADB0}"/>
              </a:ext>
            </a:extLst>
          </p:cNvPr>
          <p:cNvSpPr txBox="1"/>
          <p:nvPr/>
        </p:nvSpPr>
        <p:spPr>
          <a:xfrm>
            <a:off x="564448" y="2751826"/>
            <a:ext cx="1723805" cy="2031325"/>
          </a:xfrm>
          <a:prstGeom prst="rect">
            <a:avLst/>
          </a:prstGeom>
          <a:noFill/>
        </p:spPr>
        <p:txBody>
          <a:bodyPr wrap="none" rtlCol="0">
            <a:spAutoFit/>
          </a:bodyPr>
          <a:lstStyle/>
          <a:p>
            <a:r>
              <a:rPr lang="en-US" sz="1400"/>
              <a:t>Columns removed</a:t>
            </a:r>
          </a:p>
          <a:p>
            <a:r>
              <a:rPr lang="en-US" sz="1400"/>
              <a:t>ID</a:t>
            </a:r>
          </a:p>
          <a:p>
            <a:r>
              <a:rPr lang="en-US" sz="1400" err="1"/>
              <a:t>Own_House_Age</a:t>
            </a:r>
            <a:endParaRPr lang="en-US" sz="1400"/>
          </a:p>
          <a:p>
            <a:r>
              <a:rPr lang="en-US" sz="1400"/>
              <a:t>Score_Source_1</a:t>
            </a:r>
          </a:p>
          <a:p>
            <a:r>
              <a:rPr lang="en-US" sz="1400"/>
              <a:t>Score_Source_2</a:t>
            </a:r>
          </a:p>
          <a:p>
            <a:r>
              <a:rPr lang="en-US" sz="1400"/>
              <a:t>Score_Source_3</a:t>
            </a:r>
          </a:p>
          <a:p>
            <a:r>
              <a:rPr lang="en-US" sz="1400"/>
              <a:t>Social_Circle_Default</a:t>
            </a:r>
          </a:p>
          <a:p>
            <a:r>
              <a:rPr lang="en-US" sz="1400"/>
              <a:t>Mobile Tag</a:t>
            </a:r>
          </a:p>
          <a:p>
            <a:endParaRPr lang="en-US" sz="1400"/>
          </a:p>
        </p:txBody>
      </p:sp>
      <p:sp>
        <p:nvSpPr>
          <p:cNvPr id="7" name="Slide Number Placeholder 6">
            <a:extLst>
              <a:ext uri="{FF2B5EF4-FFF2-40B4-BE49-F238E27FC236}">
                <a16:creationId xmlns:a16="http://schemas.microsoft.com/office/drawing/2014/main" id="{AF18B786-2BAA-89F1-96D1-9ACC05DDCE27}"/>
              </a:ext>
            </a:extLst>
          </p:cNvPr>
          <p:cNvSpPr>
            <a:spLocks noGrp="1"/>
          </p:cNvSpPr>
          <p:nvPr>
            <p:ph type="sldNum" sz="quarter" idx="12"/>
          </p:nvPr>
        </p:nvSpPr>
        <p:spPr/>
        <p:txBody>
          <a:bodyPr/>
          <a:lstStyle/>
          <a:p>
            <a:fld id="{CC7697F5-3DCA-0A4F-B9EA-FEC2794BD1A6}" type="slidenum">
              <a:rPr lang="en-US" smtClean="0"/>
              <a:t>6</a:t>
            </a:fld>
            <a:endParaRPr lang="en-US"/>
          </a:p>
        </p:txBody>
      </p:sp>
    </p:spTree>
    <p:extLst>
      <p:ext uri="{BB962C8B-B14F-4D97-AF65-F5344CB8AC3E}">
        <p14:creationId xmlns:p14="http://schemas.microsoft.com/office/powerpoint/2010/main" val="3668023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8DBD-4365-42D2-4DB0-DEFB9B029A79}"/>
              </a:ext>
            </a:extLst>
          </p:cNvPr>
          <p:cNvSpPr>
            <a:spLocks noGrp="1"/>
          </p:cNvSpPr>
          <p:nvPr>
            <p:ph type="title"/>
          </p:nvPr>
        </p:nvSpPr>
        <p:spPr/>
        <p:txBody>
          <a:bodyPr>
            <a:normAutofit/>
          </a:bodyPr>
          <a:lstStyle/>
          <a:p>
            <a:r>
              <a:rPr lang="en-US" sz="3200"/>
              <a:t>Exploratory Data Analysis(EDA)</a:t>
            </a:r>
          </a:p>
        </p:txBody>
      </p:sp>
      <p:sp>
        <p:nvSpPr>
          <p:cNvPr id="3" name="Text Placeholder 2">
            <a:extLst>
              <a:ext uri="{FF2B5EF4-FFF2-40B4-BE49-F238E27FC236}">
                <a16:creationId xmlns:a16="http://schemas.microsoft.com/office/drawing/2014/main" id="{67FFB9BD-9D77-3CD5-2B57-F63D3316598D}"/>
              </a:ext>
            </a:extLst>
          </p:cNvPr>
          <p:cNvSpPr>
            <a:spLocks noGrp="1"/>
          </p:cNvSpPr>
          <p:nvPr>
            <p:ph type="body" idx="1"/>
          </p:nvPr>
        </p:nvSpPr>
        <p:spPr>
          <a:xfrm>
            <a:off x="1016233" y="1377310"/>
            <a:ext cx="4040188" cy="481012"/>
          </a:xfrm>
        </p:spPr>
        <p:txBody>
          <a:bodyPr/>
          <a:lstStyle/>
          <a:p>
            <a:r>
              <a:rPr lang="en-US"/>
              <a:t>Imputation</a:t>
            </a:r>
          </a:p>
        </p:txBody>
      </p:sp>
      <p:sp>
        <p:nvSpPr>
          <p:cNvPr id="4" name="Content Placeholder 3">
            <a:extLst>
              <a:ext uri="{FF2B5EF4-FFF2-40B4-BE49-F238E27FC236}">
                <a16:creationId xmlns:a16="http://schemas.microsoft.com/office/drawing/2014/main" id="{62F74D8C-BBD3-3695-7DF0-6089A67D915C}"/>
              </a:ext>
            </a:extLst>
          </p:cNvPr>
          <p:cNvSpPr>
            <a:spLocks noGrp="1"/>
          </p:cNvSpPr>
          <p:nvPr>
            <p:ph sz="half" idx="2"/>
          </p:nvPr>
        </p:nvSpPr>
        <p:spPr>
          <a:xfrm>
            <a:off x="677229" y="1869440"/>
            <a:ext cx="3894772" cy="2724785"/>
          </a:xfrm>
        </p:spPr>
        <p:txBody>
          <a:bodyPr>
            <a:normAutofit fontScale="85000" lnSpcReduction="10000"/>
          </a:bodyPr>
          <a:lstStyle/>
          <a:p>
            <a:pPr algn="just">
              <a:lnSpc>
                <a:spcPct val="150000"/>
              </a:lnSpc>
            </a:pPr>
            <a:r>
              <a:rPr lang="en-US"/>
              <a:t>Less than 5% - imputation using </a:t>
            </a:r>
            <a:r>
              <a:rPr lang="en-US" b="1"/>
              <a:t>mean, median, mode </a:t>
            </a:r>
            <a:r>
              <a:rPr lang="en-US"/>
              <a:t>for missing values.</a:t>
            </a:r>
          </a:p>
          <a:p>
            <a:pPr algn="just">
              <a:lnSpc>
                <a:spcPct val="150000"/>
              </a:lnSpc>
            </a:pPr>
            <a:r>
              <a:rPr lang="en-US"/>
              <a:t>5 -40% - a </a:t>
            </a:r>
            <a:r>
              <a:rPr lang="en-US" b="1"/>
              <a:t>new category </a:t>
            </a:r>
            <a:r>
              <a:rPr lang="en-US"/>
              <a:t>is created to accommodate it, preserving information while preventing distortion.</a:t>
            </a:r>
          </a:p>
          <a:p>
            <a:pPr algn="just">
              <a:lnSpc>
                <a:spcPct val="150000"/>
              </a:lnSpc>
            </a:pPr>
            <a:r>
              <a:rPr lang="en-US"/>
              <a:t>Above 40%,-  the corresponding entries are dropped to maintain dataset integrity.</a:t>
            </a:r>
          </a:p>
        </p:txBody>
      </p:sp>
      <p:sp>
        <p:nvSpPr>
          <p:cNvPr id="5" name="Text Placeholder 2">
            <a:extLst>
              <a:ext uri="{FF2B5EF4-FFF2-40B4-BE49-F238E27FC236}">
                <a16:creationId xmlns:a16="http://schemas.microsoft.com/office/drawing/2014/main" id="{47233F88-2746-D1A0-40F8-ABC857607D70}"/>
              </a:ext>
            </a:extLst>
          </p:cNvPr>
          <p:cNvSpPr txBox="1">
            <a:spLocks/>
          </p:cNvSpPr>
          <p:nvPr/>
        </p:nvSpPr>
        <p:spPr>
          <a:xfrm>
            <a:off x="5103812" y="1388428"/>
            <a:ext cx="4040188" cy="48101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457200" indent="0" algn="l" defTabSz="457200" rtl="0" eaLnBrk="1" latinLnBrk="0" hangingPunct="1">
              <a:spcBef>
                <a:spcPct val="20000"/>
              </a:spcBef>
              <a:buFont typeface="Arial"/>
              <a:buNone/>
              <a:defRPr sz="2000" b="1"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1800" b="1"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1"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1600" b="1" kern="1200">
                <a:solidFill>
                  <a:schemeClr val="tx1"/>
                </a:solidFill>
                <a:latin typeface="Arial"/>
                <a:ea typeface="+mn-ea"/>
                <a:cs typeface="Arial"/>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a:t>Label encoding</a:t>
            </a:r>
          </a:p>
        </p:txBody>
      </p:sp>
      <p:sp>
        <p:nvSpPr>
          <p:cNvPr id="6" name="Content Placeholder 3">
            <a:extLst>
              <a:ext uri="{FF2B5EF4-FFF2-40B4-BE49-F238E27FC236}">
                <a16:creationId xmlns:a16="http://schemas.microsoft.com/office/drawing/2014/main" id="{630D38D5-72CE-1E11-BF96-2D47BD47AC43}"/>
              </a:ext>
            </a:extLst>
          </p:cNvPr>
          <p:cNvSpPr txBox="1">
            <a:spLocks/>
          </p:cNvSpPr>
          <p:nvPr/>
        </p:nvSpPr>
        <p:spPr>
          <a:xfrm>
            <a:off x="4792028" y="1869440"/>
            <a:ext cx="3894772" cy="1415739"/>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18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1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8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16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16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16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1600" kern="1200">
                <a:solidFill>
                  <a:schemeClr val="tx1"/>
                </a:solidFill>
                <a:latin typeface="+mn-lt"/>
                <a:ea typeface="+mn-ea"/>
                <a:cs typeface="+mn-cs"/>
              </a:defRPr>
            </a:lvl9pPr>
          </a:lstStyle>
          <a:p>
            <a:pPr algn="just">
              <a:lnSpc>
                <a:spcPct val="150000"/>
              </a:lnSpc>
            </a:pPr>
            <a:r>
              <a:rPr lang="en-US" sz="1500"/>
              <a:t>Label encoding converts categorical variables to numerical labels, allowing machine learning algorithms to interpret and process the data more effectively.</a:t>
            </a:r>
          </a:p>
        </p:txBody>
      </p:sp>
      <p:pic>
        <p:nvPicPr>
          <p:cNvPr id="7" name="Picture 6">
            <a:extLst>
              <a:ext uri="{FF2B5EF4-FFF2-40B4-BE49-F238E27FC236}">
                <a16:creationId xmlns:a16="http://schemas.microsoft.com/office/drawing/2014/main" id="{740F4312-911C-2B63-87BE-FB4F4521B998}"/>
              </a:ext>
            </a:extLst>
          </p:cNvPr>
          <p:cNvPicPr>
            <a:picLocks noChangeAspect="1"/>
          </p:cNvPicPr>
          <p:nvPr/>
        </p:nvPicPr>
        <p:blipFill>
          <a:blip r:embed="rId3"/>
          <a:stretch>
            <a:fillRect/>
          </a:stretch>
        </p:blipFill>
        <p:spPr>
          <a:xfrm>
            <a:off x="4951669" y="3388290"/>
            <a:ext cx="3812769" cy="1333174"/>
          </a:xfrm>
          <a:prstGeom prst="rect">
            <a:avLst/>
          </a:prstGeom>
        </p:spPr>
      </p:pic>
      <p:sp>
        <p:nvSpPr>
          <p:cNvPr id="8" name="Slide Number Placeholder 7">
            <a:extLst>
              <a:ext uri="{FF2B5EF4-FFF2-40B4-BE49-F238E27FC236}">
                <a16:creationId xmlns:a16="http://schemas.microsoft.com/office/drawing/2014/main" id="{12C6129C-BD59-FADE-E3F6-621F57FC2659}"/>
              </a:ext>
            </a:extLst>
          </p:cNvPr>
          <p:cNvSpPr>
            <a:spLocks noGrp="1"/>
          </p:cNvSpPr>
          <p:nvPr>
            <p:ph type="sldNum" sz="quarter" idx="12"/>
          </p:nvPr>
        </p:nvSpPr>
        <p:spPr/>
        <p:txBody>
          <a:bodyPr/>
          <a:lstStyle/>
          <a:p>
            <a:fld id="{CC7697F5-3DCA-0A4F-B9EA-FEC2794BD1A6}" type="slidenum">
              <a:rPr lang="en-US" smtClean="0"/>
              <a:t>7</a:t>
            </a:fld>
            <a:endParaRPr lang="en-US"/>
          </a:p>
        </p:txBody>
      </p:sp>
    </p:spTree>
    <p:extLst>
      <p:ext uri="{BB962C8B-B14F-4D97-AF65-F5344CB8AC3E}">
        <p14:creationId xmlns:p14="http://schemas.microsoft.com/office/powerpoint/2010/main" val="23845406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4F05D-10F4-2108-9C75-454002CAB674}"/>
              </a:ext>
            </a:extLst>
          </p:cNvPr>
          <p:cNvSpPr>
            <a:spLocks noGrp="1"/>
          </p:cNvSpPr>
          <p:nvPr>
            <p:ph type="title"/>
          </p:nvPr>
        </p:nvSpPr>
        <p:spPr/>
        <p:txBody>
          <a:bodyPr>
            <a:normAutofit/>
          </a:bodyPr>
          <a:lstStyle/>
          <a:p>
            <a:r>
              <a:rPr lang="en-US" sz="3200"/>
              <a:t>Exploratory Data Analysis(EDA)</a:t>
            </a:r>
          </a:p>
        </p:txBody>
      </p:sp>
      <p:sp>
        <p:nvSpPr>
          <p:cNvPr id="3" name="Text Placeholder 2">
            <a:extLst>
              <a:ext uri="{FF2B5EF4-FFF2-40B4-BE49-F238E27FC236}">
                <a16:creationId xmlns:a16="http://schemas.microsoft.com/office/drawing/2014/main" id="{2914DC9D-6BC0-4983-12CD-0ACBA8791F9B}"/>
              </a:ext>
            </a:extLst>
          </p:cNvPr>
          <p:cNvSpPr>
            <a:spLocks noGrp="1"/>
          </p:cNvSpPr>
          <p:nvPr>
            <p:ph type="body" idx="1"/>
          </p:nvPr>
        </p:nvSpPr>
        <p:spPr>
          <a:xfrm>
            <a:off x="457200" y="1385830"/>
            <a:ext cx="4040188" cy="481012"/>
          </a:xfrm>
        </p:spPr>
        <p:txBody>
          <a:bodyPr>
            <a:normAutofit/>
          </a:bodyPr>
          <a:lstStyle/>
          <a:p>
            <a:r>
              <a:rPr lang="en-US" sz="1800" err="1"/>
              <a:t>Client_Occupation</a:t>
            </a:r>
            <a:r>
              <a:rPr lang="en-US" sz="1800"/>
              <a:t>(34%)</a:t>
            </a:r>
          </a:p>
        </p:txBody>
      </p:sp>
      <p:pic>
        <p:nvPicPr>
          <p:cNvPr id="7" name="Picture 6">
            <a:extLst>
              <a:ext uri="{FF2B5EF4-FFF2-40B4-BE49-F238E27FC236}">
                <a16:creationId xmlns:a16="http://schemas.microsoft.com/office/drawing/2014/main" id="{FB06CE25-A27C-A1C7-8A34-BCA50032D96A}"/>
              </a:ext>
            </a:extLst>
          </p:cNvPr>
          <p:cNvPicPr>
            <a:picLocks noChangeAspect="1"/>
          </p:cNvPicPr>
          <p:nvPr/>
        </p:nvPicPr>
        <p:blipFill>
          <a:blip r:embed="rId2"/>
          <a:stretch>
            <a:fillRect/>
          </a:stretch>
        </p:blipFill>
        <p:spPr>
          <a:xfrm>
            <a:off x="0" y="1958416"/>
            <a:ext cx="4900094" cy="2779252"/>
          </a:xfrm>
          <a:prstGeom prst="rect">
            <a:avLst/>
          </a:prstGeom>
        </p:spPr>
      </p:pic>
      <p:pic>
        <p:nvPicPr>
          <p:cNvPr id="8" name="Picture 7">
            <a:extLst>
              <a:ext uri="{FF2B5EF4-FFF2-40B4-BE49-F238E27FC236}">
                <a16:creationId xmlns:a16="http://schemas.microsoft.com/office/drawing/2014/main" id="{6ABA8607-5AED-C958-E8A6-F0312561592C}"/>
              </a:ext>
            </a:extLst>
          </p:cNvPr>
          <p:cNvPicPr>
            <a:picLocks noChangeAspect="1"/>
          </p:cNvPicPr>
          <p:nvPr/>
        </p:nvPicPr>
        <p:blipFill>
          <a:blip r:embed="rId3"/>
          <a:stretch>
            <a:fillRect/>
          </a:stretch>
        </p:blipFill>
        <p:spPr>
          <a:xfrm>
            <a:off x="4900094" y="1864583"/>
            <a:ext cx="4180460" cy="3072542"/>
          </a:xfrm>
          <a:prstGeom prst="rect">
            <a:avLst/>
          </a:prstGeom>
        </p:spPr>
      </p:pic>
      <p:sp>
        <p:nvSpPr>
          <p:cNvPr id="9" name="Text Placeholder 2">
            <a:extLst>
              <a:ext uri="{FF2B5EF4-FFF2-40B4-BE49-F238E27FC236}">
                <a16:creationId xmlns:a16="http://schemas.microsoft.com/office/drawing/2014/main" id="{79E5D846-4079-C200-A746-D6FC3569D155}"/>
              </a:ext>
            </a:extLst>
          </p:cNvPr>
          <p:cNvSpPr txBox="1">
            <a:spLocks/>
          </p:cNvSpPr>
          <p:nvPr/>
        </p:nvSpPr>
        <p:spPr>
          <a:xfrm>
            <a:off x="5173210" y="1385830"/>
            <a:ext cx="4040188" cy="48101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457200" indent="0" algn="l" defTabSz="457200" rtl="0" eaLnBrk="1" latinLnBrk="0" hangingPunct="1">
              <a:spcBef>
                <a:spcPct val="20000"/>
              </a:spcBef>
              <a:buFont typeface="Arial"/>
              <a:buNone/>
              <a:defRPr sz="2000" b="1"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1800" b="1"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1"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1600" b="1" kern="1200">
                <a:solidFill>
                  <a:schemeClr val="tx1"/>
                </a:solidFill>
                <a:latin typeface="Arial"/>
                <a:ea typeface="+mn-ea"/>
                <a:cs typeface="Arial"/>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sz="1800" err="1"/>
              <a:t>Client_family_members</a:t>
            </a:r>
            <a:r>
              <a:rPr lang="en-US" sz="1800"/>
              <a:t>(2%)</a:t>
            </a:r>
          </a:p>
        </p:txBody>
      </p:sp>
      <p:sp>
        <p:nvSpPr>
          <p:cNvPr id="11" name="Slide Number Placeholder 10">
            <a:extLst>
              <a:ext uri="{FF2B5EF4-FFF2-40B4-BE49-F238E27FC236}">
                <a16:creationId xmlns:a16="http://schemas.microsoft.com/office/drawing/2014/main" id="{294B72E7-B112-E312-E430-7E554D27841C}"/>
              </a:ext>
            </a:extLst>
          </p:cNvPr>
          <p:cNvSpPr>
            <a:spLocks noGrp="1"/>
          </p:cNvSpPr>
          <p:nvPr>
            <p:ph type="sldNum" sz="quarter" idx="12"/>
          </p:nvPr>
        </p:nvSpPr>
        <p:spPr/>
        <p:txBody>
          <a:bodyPr/>
          <a:lstStyle/>
          <a:p>
            <a:fld id="{CC7697F5-3DCA-0A4F-B9EA-FEC2794BD1A6}" type="slidenum">
              <a:rPr lang="en-US" smtClean="0"/>
              <a:t>8</a:t>
            </a:fld>
            <a:endParaRPr lang="en-US"/>
          </a:p>
        </p:txBody>
      </p:sp>
    </p:spTree>
    <p:extLst>
      <p:ext uri="{BB962C8B-B14F-4D97-AF65-F5344CB8AC3E}">
        <p14:creationId xmlns:p14="http://schemas.microsoft.com/office/powerpoint/2010/main" val="1811893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48DBD-4365-42D2-4DB0-DEFB9B029A79}"/>
              </a:ext>
            </a:extLst>
          </p:cNvPr>
          <p:cNvSpPr>
            <a:spLocks noGrp="1"/>
          </p:cNvSpPr>
          <p:nvPr>
            <p:ph type="title"/>
          </p:nvPr>
        </p:nvSpPr>
        <p:spPr/>
        <p:txBody>
          <a:bodyPr>
            <a:normAutofit/>
          </a:bodyPr>
          <a:lstStyle/>
          <a:p>
            <a:r>
              <a:rPr lang="en-US" sz="3200"/>
              <a:t>Exploratory Data Analysis(EDA)</a:t>
            </a:r>
          </a:p>
        </p:txBody>
      </p:sp>
      <p:sp>
        <p:nvSpPr>
          <p:cNvPr id="3" name="Text Placeholder 2">
            <a:extLst>
              <a:ext uri="{FF2B5EF4-FFF2-40B4-BE49-F238E27FC236}">
                <a16:creationId xmlns:a16="http://schemas.microsoft.com/office/drawing/2014/main" id="{67FFB9BD-9D77-3CD5-2B57-F63D3316598D}"/>
              </a:ext>
            </a:extLst>
          </p:cNvPr>
          <p:cNvSpPr>
            <a:spLocks noGrp="1"/>
          </p:cNvSpPr>
          <p:nvPr>
            <p:ph type="body" idx="1"/>
          </p:nvPr>
        </p:nvSpPr>
        <p:spPr>
          <a:xfrm>
            <a:off x="826452" y="1388428"/>
            <a:ext cx="4040188" cy="481012"/>
          </a:xfrm>
        </p:spPr>
        <p:txBody>
          <a:bodyPr/>
          <a:lstStyle/>
          <a:p>
            <a:r>
              <a:rPr lang="en-US"/>
              <a:t>Class Imbalance</a:t>
            </a:r>
          </a:p>
        </p:txBody>
      </p:sp>
      <p:pic>
        <p:nvPicPr>
          <p:cNvPr id="5" name="Picture 4">
            <a:extLst>
              <a:ext uri="{FF2B5EF4-FFF2-40B4-BE49-F238E27FC236}">
                <a16:creationId xmlns:a16="http://schemas.microsoft.com/office/drawing/2014/main" id="{5830A973-4866-C57C-230C-21D733174130}"/>
              </a:ext>
            </a:extLst>
          </p:cNvPr>
          <p:cNvPicPr>
            <a:picLocks noChangeAspect="1"/>
          </p:cNvPicPr>
          <p:nvPr/>
        </p:nvPicPr>
        <p:blipFill rotWithShape="1">
          <a:blip r:embed="rId3"/>
          <a:srcRect l="12667" b="6517"/>
          <a:stretch/>
        </p:blipFill>
        <p:spPr>
          <a:xfrm>
            <a:off x="1127760" y="1870710"/>
            <a:ext cx="1830070" cy="1056640"/>
          </a:xfrm>
          <a:prstGeom prst="rect">
            <a:avLst/>
          </a:prstGeom>
        </p:spPr>
      </p:pic>
      <p:sp>
        <p:nvSpPr>
          <p:cNvPr id="6" name="Text Placeholder 2">
            <a:extLst>
              <a:ext uri="{FF2B5EF4-FFF2-40B4-BE49-F238E27FC236}">
                <a16:creationId xmlns:a16="http://schemas.microsoft.com/office/drawing/2014/main" id="{6273DC86-20E0-E368-6911-F05CB2888A1B}"/>
              </a:ext>
            </a:extLst>
          </p:cNvPr>
          <p:cNvSpPr txBox="1">
            <a:spLocks/>
          </p:cNvSpPr>
          <p:nvPr/>
        </p:nvSpPr>
        <p:spPr>
          <a:xfrm>
            <a:off x="5103812" y="1388428"/>
            <a:ext cx="4040188" cy="481012"/>
          </a:xfrm>
          <a:prstGeom prst="rect">
            <a:avLst/>
          </a:prstGeom>
        </p:spPr>
        <p:txBody>
          <a:bodyPr vert="horz" lIns="91440" tIns="45720" rIns="91440" bIns="45720" rtlCol="0" anchor="b">
            <a:normAutofit/>
          </a:bodyPr>
          <a:lstStyle>
            <a:lvl1pPr marL="0" indent="0" algn="l" defTabSz="457200" rtl="0" eaLnBrk="1" latinLnBrk="0" hangingPunct="1">
              <a:spcBef>
                <a:spcPct val="20000"/>
              </a:spcBef>
              <a:buFont typeface="Arial"/>
              <a:buNone/>
              <a:defRPr sz="2400" b="1" kern="1200">
                <a:solidFill>
                  <a:schemeClr val="tx1"/>
                </a:solidFill>
                <a:latin typeface="Arial"/>
                <a:ea typeface="+mn-ea"/>
                <a:cs typeface="Arial"/>
              </a:defRPr>
            </a:lvl1pPr>
            <a:lvl2pPr marL="457200" indent="0" algn="l" defTabSz="457200" rtl="0" eaLnBrk="1" latinLnBrk="0" hangingPunct="1">
              <a:spcBef>
                <a:spcPct val="20000"/>
              </a:spcBef>
              <a:buFont typeface="Arial"/>
              <a:buNone/>
              <a:defRPr sz="2000" b="1" kern="1200">
                <a:solidFill>
                  <a:schemeClr val="tx1"/>
                </a:solidFill>
                <a:latin typeface="Arial"/>
                <a:ea typeface="+mn-ea"/>
                <a:cs typeface="Arial"/>
              </a:defRPr>
            </a:lvl2pPr>
            <a:lvl3pPr marL="914400" indent="0" algn="l" defTabSz="457200" rtl="0" eaLnBrk="1" latinLnBrk="0" hangingPunct="1">
              <a:spcBef>
                <a:spcPct val="20000"/>
              </a:spcBef>
              <a:buFont typeface="Arial"/>
              <a:buNone/>
              <a:defRPr sz="1800" b="1" kern="1200">
                <a:solidFill>
                  <a:schemeClr val="tx1"/>
                </a:solidFill>
                <a:latin typeface="Arial"/>
                <a:ea typeface="+mn-ea"/>
                <a:cs typeface="Arial"/>
              </a:defRPr>
            </a:lvl3pPr>
            <a:lvl4pPr marL="1371600" indent="0" algn="l" defTabSz="457200" rtl="0" eaLnBrk="1" latinLnBrk="0" hangingPunct="1">
              <a:spcBef>
                <a:spcPct val="20000"/>
              </a:spcBef>
              <a:buFont typeface="Arial"/>
              <a:buNone/>
              <a:defRPr sz="1600" b="1" kern="1200">
                <a:solidFill>
                  <a:schemeClr val="tx1"/>
                </a:solidFill>
                <a:latin typeface="Arial"/>
                <a:ea typeface="+mn-ea"/>
                <a:cs typeface="Arial"/>
              </a:defRPr>
            </a:lvl4pPr>
            <a:lvl5pPr marL="1828800" indent="0" algn="l" defTabSz="457200" rtl="0" eaLnBrk="1" latinLnBrk="0" hangingPunct="1">
              <a:spcBef>
                <a:spcPct val="20000"/>
              </a:spcBef>
              <a:buFont typeface="Arial"/>
              <a:buNone/>
              <a:defRPr sz="1600" b="1" kern="1200">
                <a:solidFill>
                  <a:schemeClr val="tx1"/>
                </a:solidFill>
                <a:latin typeface="Arial"/>
                <a:ea typeface="+mn-ea"/>
                <a:cs typeface="Arial"/>
              </a:defRPr>
            </a:lvl5pPr>
            <a:lvl6pPr marL="2286000" indent="0" algn="l" defTabSz="457200" rtl="0" eaLnBrk="1" latinLnBrk="0" hangingPunct="1">
              <a:spcBef>
                <a:spcPct val="20000"/>
              </a:spcBef>
              <a:buFont typeface="Arial"/>
              <a:buNone/>
              <a:defRPr sz="1600" b="1" kern="1200">
                <a:solidFill>
                  <a:schemeClr val="tx1"/>
                </a:solidFill>
                <a:latin typeface="+mn-lt"/>
                <a:ea typeface="+mn-ea"/>
                <a:cs typeface="+mn-cs"/>
              </a:defRPr>
            </a:lvl6pPr>
            <a:lvl7pPr marL="2743200" indent="0" algn="l" defTabSz="457200" rtl="0" eaLnBrk="1" latinLnBrk="0" hangingPunct="1">
              <a:spcBef>
                <a:spcPct val="20000"/>
              </a:spcBef>
              <a:buFont typeface="Arial"/>
              <a:buNone/>
              <a:defRPr sz="1600" b="1" kern="1200">
                <a:solidFill>
                  <a:schemeClr val="tx1"/>
                </a:solidFill>
                <a:latin typeface="+mn-lt"/>
                <a:ea typeface="+mn-ea"/>
                <a:cs typeface="+mn-cs"/>
              </a:defRPr>
            </a:lvl7pPr>
            <a:lvl8pPr marL="3200400" indent="0" algn="l" defTabSz="457200" rtl="0" eaLnBrk="1" latinLnBrk="0" hangingPunct="1">
              <a:spcBef>
                <a:spcPct val="20000"/>
              </a:spcBef>
              <a:buFont typeface="Arial"/>
              <a:buNone/>
              <a:defRPr sz="1600" b="1" kern="1200">
                <a:solidFill>
                  <a:schemeClr val="tx1"/>
                </a:solidFill>
                <a:latin typeface="+mn-lt"/>
                <a:ea typeface="+mn-ea"/>
                <a:cs typeface="+mn-cs"/>
              </a:defRPr>
            </a:lvl8pPr>
            <a:lvl9pPr marL="3657600" indent="0" algn="l" defTabSz="457200" rtl="0" eaLnBrk="1" latinLnBrk="0" hangingPunct="1">
              <a:spcBef>
                <a:spcPct val="20000"/>
              </a:spcBef>
              <a:buFont typeface="Arial"/>
              <a:buNone/>
              <a:defRPr sz="1600" b="1" kern="1200">
                <a:solidFill>
                  <a:schemeClr val="tx1"/>
                </a:solidFill>
                <a:latin typeface="+mn-lt"/>
                <a:ea typeface="+mn-ea"/>
                <a:cs typeface="+mn-cs"/>
              </a:defRPr>
            </a:lvl9pPr>
          </a:lstStyle>
          <a:p>
            <a:r>
              <a:rPr lang="en-US"/>
              <a:t>SMOTE</a:t>
            </a:r>
          </a:p>
        </p:txBody>
      </p:sp>
      <p:pic>
        <p:nvPicPr>
          <p:cNvPr id="7" name="Picture 6">
            <a:extLst>
              <a:ext uri="{FF2B5EF4-FFF2-40B4-BE49-F238E27FC236}">
                <a16:creationId xmlns:a16="http://schemas.microsoft.com/office/drawing/2014/main" id="{47B044F0-81B5-410B-5D27-27204E461CEA}"/>
              </a:ext>
            </a:extLst>
          </p:cNvPr>
          <p:cNvPicPr>
            <a:picLocks noChangeAspect="1"/>
          </p:cNvPicPr>
          <p:nvPr/>
        </p:nvPicPr>
        <p:blipFill rotWithShape="1">
          <a:blip r:embed="rId4"/>
          <a:srcRect b="9565"/>
          <a:stretch/>
        </p:blipFill>
        <p:spPr>
          <a:xfrm>
            <a:off x="4726940" y="1921510"/>
            <a:ext cx="3451860" cy="1056640"/>
          </a:xfrm>
          <a:prstGeom prst="rect">
            <a:avLst/>
          </a:prstGeom>
        </p:spPr>
      </p:pic>
      <p:sp>
        <p:nvSpPr>
          <p:cNvPr id="9" name="TextBox 8">
            <a:extLst>
              <a:ext uri="{FF2B5EF4-FFF2-40B4-BE49-F238E27FC236}">
                <a16:creationId xmlns:a16="http://schemas.microsoft.com/office/drawing/2014/main" id="{1A1CC7D8-D8F4-2430-B50B-AF9FD9D03C10}"/>
              </a:ext>
            </a:extLst>
          </p:cNvPr>
          <p:cNvSpPr txBox="1"/>
          <p:nvPr/>
        </p:nvSpPr>
        <p:spPr>
          <a:xfrm>
            <a:off x="1054735" y="3165020"/>
            <a:ext cx="7034530" cy="1754326"/>
          </a:xfrm>
          <a:prstGeom prst="rect">
            <a:avLst/>
          </a:prstGeom>
          <a:noFill/>
        </p:spPr>
        <p:txBody>
          <a:bodyPr wrap="square">
            <a:spAutoFit/>
          </a:bodyPr>
          <a:lstStyle/>
          <a:p>
            <a:pPr algn="l"/>
            <a:r>
              <a:rPr lang="en-US" b="1" i="0" u="none" strike="noStrike">
                <a:solidFill>
                  <a:srgbClr val="0D0D0D"/>
                </a:solidFill>
                <a:effectLst/>
                <a:latin typeface="Söhne"/>
              </a:rPr>
              <a:t>SMOTE</a:t>
            </a:r>
            <a:r>
              <a:rPr lang="en-US" b="0" i="0" u="none" strike="noStrike">
                <a:solidFill>
                  <a:srgbClr val="0D0D0D"/>
                </a:solidFill>
                <a:effectLst/>
                <a:latin typeface="Söhne"/>
              </a:rPr>
              <a:t> </a:t>
            </a:r>
          </a:p>
          <a:p>
            <a:pPr algn="just">
              <a:buFont typeface="Arial" panose="020B0604020202020204" pitchFamily="34" charset="0"/>
              <a:buChar char="•"/>
            </a:pPr>
            <a:r>
              <a:rPr lang="en-US" b="0" i="0" u="none" strike="noStrike">
                <a:solidFill>
                  <a:srgbClr val="0D0D0D"/>
                </a:solidFill>
                <a:effectLst/>
                <a:latin typeface="Söhne"/>
              </a:rPr>
              <a:t>Enhances minority class representation via synthetic data generation.</a:t>
            </a:r>
          </a:p>
          <a:p>
            <a:pPr algn="just">
              <a:buFont typeface="Arial" panose="020B0604020202020204" pitchFamily="34" charset="0"/>
              <a:buChar char="•"/>
            </a:pPr>
            <a:r>
              <a:rPr lang="en-US" b="0" i="0" u="none" strike="noStrike">
                <a:solidFill>
                  <a:srgbClr val="0D0D0D"/>
                </a:solidFill>
                <a:effectLst/>
                <a:latin typeface="Söhne"/>
              </a:rPr>
              <a:t>Synthesizes new examples by interpolating between existing minority instances and their nearest neighbors.</a:t>
            </a:r>
          </a:p>
          <a:p>
            <a:pPr algn="just">
              <a:buFont typeface="Arial" panose="020B0604020202020204" pitchFamily="34" charset="0"/>
              <a:buChar char="•"/>
            </a:pPr>
            <a:r>
              <a:rPr lang="en-US" b="0" i="0" u="none" strike="noStrike">
                <a:solidFill>
                  <a:srgbClr val="0D0D0D"/>
                </a:solidFill>
                <a:effectLst/>
                <a:latin typeface="Söhne"/>
              </a:rPr>
              <a:t>Achieves a more balanced class distribution, essential for unbiased model training.</a:t>
            </a:r>
          </a:p>
        </p:txBody>
      </p:sp>
      <p:sp>
        <p:nvSpPr>
          <p:cNvPr id="4" name="Slide Number Placeholder 3">
            <a:extLst>
              <a:ext uri="{FF2B5EF4-FFF2-40B4-BE49-F238E27FC236}">
                <a16:creationId xmlns:a16="http://schemas.microsoft.com/office/drawing/2014/main" id="{FC8ACF01-3653-3DB7-EFC3-5F6B0347490E}"/>
              </a:ext>
            </a:extLst>
          </p:cNvPr>
          <p:cNvSpPr>
            <a:spLocks noGrp="1"/>
          </p:cNvSpPr>
          <p:nvPr>
            <p:ph type="sldNum" sz="quarter" idx="12"/>
          </p:nvPr>
        </p:nvSpPr>
        <p:spPr/>
        <p:txBody>
          <a:bodyPr/>
          <a:lstStyle/>
          <a:p>
            <a:fld id="{CC7697F5-3DCA-0A4F-B9EA-FEC2794BD1A6}" type="slidenum">
              <a:rPr lang="en-US" smtClean="0"/>
              <a:t>9</a:t>
            </a:fld>
            <a:endParaRPr lang="en-US"/>
          </a:p>
        </p:txBody>
      </p:sp>
    </p:spTree>
    <p:extLst>
      <p:ext uri="{BB962C8B-B14F-4D97-AF65-F5344CB8AC3E}">
        <p14:creationId xmlns:p14="http://schemas.microsoft.com/office/powerpoint/2010/main" val="1693185357"/>
      </p:ext>
    </p:extLst>
  </p:cSld>
  <p:clrMapOvr>
    <a:masterClrMapping/>
  </p:clrMapOvr>
</p:sld>
</file>

<file path=ppt/theme/theme1.xml><?xml version="1.0" encoding="utf-8"?>
<a:theme xmlns:a="http://schemas.openxmlformats.org/drawingml/2006/main" name="white-oakleaf-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E4214858-785C-42F7-BE66-6D0E79395FC8}">
  <ds:schemaRefs>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field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B6F2769-7194-4217-93D3-3AF3A4742282}">
  <ds:schemaRefs>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field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white-oakleaf-template.potx</Template>
  <TotalTime>0</TotalTime>
  <Words>1642</Words>
  <Application>Microsoft Macintosh PowerPoint</Application>
  <PresentationFormat>On-screen Show (16:9)</PresentationFormat>
  <Paragraphs>168</Paragraphs>
  <Slides>22</Slides>
  <Notes>16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22</vt:i4>
      </vt:variant>
    </vt:vector>
  </HeadingPairs>
  <TitlesOfParts>
    <vt:vector size="32" baseType="lpstr">
      <vt:lpstr>Aptos</vt:lpstr>
      <vt:lpstr>Arial</vt:lpstr>
      <vt:lpstr>Avenir</vt:lpstr>
      <vt:lpstr>Calibri</vt:lpstr>
      <vt:lpstr>Courier New</vt:lpstr>
      <vt:lpstr>Inter</vt:lpstr>
      <vt:lpstr>Söhne</vt:lpstr>
      <vt:lpstr>white-oakleaf-template</vt:lpstr>
      <vt:lpstr>1_Custom Design</vt:lpstr>
      <vt:lpstr>Custom Design</vt:lpstr>
      <vt:lpstr>Car Loans Default Dataset OPIM 5512 – Data Science Using Python</vt:lpstr>
      <vt:lpstr>Introduction to the Project</vt:lpstr>
      <vt:lpstr>Why is the problem important</vt:lpstr>
      <vt:lpstr>Subprime auto loan delinquency</vt:lpstr>
      <vt:lpstr>Dataset Description</vt:lpstr>
      <vt:lpstr>Data Cleaning and Preprocessing</vt:lpstr>
      <vt:lpstr>Exploratory Data Analysis(EDA)</vt:lpstr>
      <vt:lpstr>Exploratory Data Analysis(EDA)</vt:lpstr>
      <vt:lpstr>Exploratory Data Analysis(EDA)</vt:lpstr>
      <vt:lpstr>Exploratory Data Analysis(EDA)</vt:lpstr>
      <vt:lpstr>Model Selection</vt:lpstr>
      <vt:lpstr>Model Selection</vt:lpstr>
      <vt:lpstr>Data partition based on cleaned dataset</vt:lpstr>
      <vt:lpstr>Model Evaluation and Comparison</vt:lpstr>
      <vt:lpstr>Findings (Decision Tree)</vt:lpstr>
      <vt:lpstr>Findings (XGBoost)</vt:lpstr>
      <vt:lpstr>Findings (Random Forest)</vt:lpstr>
      <vt:lpstr>Business Relevance of the Data</vt:lpstr>
      <vt:lpstr>Recommendations</vt:lpstr>
      <vt:lpstr>Conclusions and Implications</vt:lpstr>
      <vt:lpstr>Appendix</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Jain, Pranjal</cp:lastModifiedBy>
  <cp:revision>2</cp:revision>
  <dcterms:created xsi:type="dcterms:W3CDTF">2010-04-12T23:12:02Z</dcterms:created>
  <dcterms:modified xsi:type="dcterms:W3CDTF">2025-09-07T05:26:07Z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