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60" r:id="rId8"/>
    <p:sldId id="259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FE7FE-F8CD-4F9E-8F2F-3119A81CBEB9}" v="1" dt="2024-11-21T02:25:53.036"/>
    <p1510:client id="{15F17D31-C0A3-5C69-86E6-040FF73C9DA5}" v="1490" dt="2024-11-21T03:33:29.958"/>
    <p1510:client id="{17945E02-B92A-4B4F-D6B7-FD64437368DB}" v="394" dt="2024-11-21T03:33:35.937"/>
    <p1510:client id="{6751A76F-6CCE-FB53-07BA-3AB9C33CB868}" v="46" dt="2024-11-21T19:16:06.187"/>
    <p1510:client id="{B3C327A6-F52E-774F-90A7-C461D72CE982}" v="542" dt="2024-11-21T20:34:56.503"/>
    <p1510:client id="{E6F1C041-5397-594C-FADF-0C2602C15260}" v="286" dt="2024-11-21T20:07:25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9"/>
  </p:normalViewPr>
  <p:slideViewPr>
    <p:cSldViewPr snapToGrid="0">
      <p:cViewPr varScale="1">
        <p:scale>
          <a:sx n="119" d="100"/>
          <a:sy n="11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2DEF-A6F7-4FA3-8979-509769835CA7}" type="datetimeFigureOut"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D3FBE-1528-4897-B4A3-0DBE490A3D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Courier New,monospace"/>
              <a:buChar char="•"/>
            </a:pPr>
            <a:r>
              <a:rPr lang="en-US"/>
              <a:t>Helped reduce the skewness of the data</a:t>
            </a:r>
          </a:p>
          <a:p>
            <a:pPr marL="742950" lvl="1" indent="-285750">
              <a:buFont typeface="Courier New,monospace"/>
              <a:buChar char="•"/>
            </a:pPr>
            <a:r>
              <a:rPr lang="en-US"/>
              <a:t>Handled the outliers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3FBE-1528-4897-B4A3-0DBE490A3D2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>
                <a:solidFill>
                  <a:srgbClr val="000000"/>
                </a:solidFill>
                <a:effectLst/>
              </a:rPr>
              <a:t>from the feature importance graph , we can notice that</a:t>
            </a:r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r>
              <a:rPr lang="en-US" b="0" i="0" u="none" strike="noStrike">
                <a:solidFill>
                  <a:srgbClr val="000000"/>
                </a:solidFill>
                <a:effectLst/>
              </a:rPr>
              <a:t>“The top 3 important features that impact the number of calls are:</a:t>
            </a:r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r>
              <a:rPr lang="en-US" b="0" i="0" u="none" strike="noStrike">
                <a:solidFill>
                  <a:srgbClr val="000000"/>
                </a:solidFill>
                <a:effectLst/>
              </a:rPr>
              <a:t>We excluded the 12month call history variable in the below chart , to show the granularity of how the other factor's importance.</a:t>
            </a:r>
          </a:p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12m_call_history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which represents the number of calls made in the past year. This strongly correlates with future call behavior because frequent past calls indicate higher interaction needs with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err="1">
                <a:solidFill>
                  <a:srgbClr val="000000"/>
                </a:solidFill>
                <a:effectLst/>
              </a:rPr>
              <a:t>Tenure_at_snapshot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Longer tenures suggest a stable relationship with fewer calls, as customers may be more familiar with the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err="1">
                <a:solidFill>
                  <a:srgbClr val="000000"/>
                </a:solidFill>
                <a:effectLst/>
              </a:rPr>
              <a:t>Household_policy_counts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where a higher number of policies in a household could lead to more queries or service requests, increasing call frequency.</a:t>
            </a:r>
          </a:p>
          <a:p>
            <a:pPr algn="l"/>
            <a:r>
              <a:rPr lang="en-US" b="0" i="0" u="none" strike="noStrike">
                <a:solidFill>
                  <a:srgbClr val="000000"/>
                </a:solidFill>
                <a:effectLst/>
              </a:rPr>
              <a:t>Interestingly, features like </a:t>
            </a:r>
            <a:r>
              <a:rPr lang="en-US" b="1" i="0" u="none" strike="noStrike" err="1">
                <a:solidFill>
                  <a:srgbClr val="000000"/>
                </a:solidFill>
                <a:effectLst/>
              </a:rPr>
              <a:t>ann_prm_amt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(Annualized Premium Amount) show a negative permutation importance. This suggests that higher premium amounts might be associated with more comprehensive policies, reducing the need for customer service interactions.”</a:t>
            </a:r>
          </a:p>
          <a:p>
            <a:pPr algn="l"/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r>
              <a:rPr lang="en-US" b="0" i="0" u="none" strike="noStrike">
                <a:solidFill>
                  <a:srgbClr val="000000"/>
                </a:solidFill>
                <a:effectLst/>
              </a:rPr>
              <a:t>“To improve the model further, we could explore adding more data points:</a:t>
            </a:r>
          </a:p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we could also consider trying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ensemble models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. By combining multiple models, we could capture diverse patterns in the data and improve prediction accuracy. If we had more time, this would be a great approach to explore.”</a:t>
            </a:r>
          </a:p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Some of the Vehicle-specific details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Make and Model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which could help anticipate service needs based on the type of vehicle.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Annual Mileage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as higher mileage may result in more claims or service-related calls.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Vehicle Use Type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like commercial or personal use, which can significantly impact call behavior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Driver information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Driver Age and Gender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since certain demographics might show different service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Driving Record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where a history of accidents or violations could increase inquiries.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Years of Driving Experience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as more experienced drivers might require less assistance.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Claims History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Previous Claims Count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because frequent past claims often indicate higher interaction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Severity of Past Claims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where larger claims might lead to more post-claim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Claim Frequency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since regular claims could suggest customers with higher demands for service.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3FBE-1528-4897-B4A3-0DBE490A3D2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D3FBE-1528-4897-B4A3-0DBE490A3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E0A9-E9C2-44D1-8C88-C52CCCCD5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52850-A5A1-0993-30B2-CC29C8B8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9633-F12D-CF73-C33D-24163898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2CF2-6775-2559-D53C-F73BC8DC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B831-989D-0131-5572-8C0AE4D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5CCE-CF35-C527-7300-7F7AE9DF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C907-ABBF-2110-5D72-DDB2C7324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1213-92D7-0036-92A2-BED60FAF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B53E-F437-C627-45AE-1A4080EB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278C-26F5-0FF3-F7B7-53C5CDCB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6A0C9-8D26-4408-6AB3-39FF0E982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6D15E-61F7-8F10-5B9E-7B6BE447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96BE-753D-1EE5-BFC4-661D5604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E597-57CB-38B7-3A64-78531B8E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B474-7CA0-6946-3720-7B187F92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3A2C-3B30-0402-7061-3776C409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52D3-8A2A-C776-093D-D8D37334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A81C-03E6-91B5-A3BF-2BF93ACD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1D5C-C87E-A20B-6071-A689CC3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459E-D4E5-E739-1BD3-D9CEE92F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1720-1A11-86E9-B743-0D1C6AC1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038-AD6D-521F-8296-CA855D82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1744-ED29-5E55-B6F1-F697E817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629A-1E7F-10F9-C2BD-F84147F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79A2-8F9A-73CD-7ECA-67FE7477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8277-D6A0-9517-9F00-2D5BCF00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FE56-7A6E-D0FB-838A-ADCD96CD7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B8DF-7436-7DA7-D7B3-EB5BC34A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F49B-EE8E-5C48-425C-E828689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B791-919B-39AD-6506-09079FDC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CA47A-89DC-5D2B-12D3-D6C71F19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3B3-31F7-123B-DC79-14236970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4B85-2EF9-663C-54BF-84DB517C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FEB7-3F97-B35F-9002-FB3507A5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05DDA-CEDC-54B8-05CF-7D1BB2DFD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D4497-AEF3-FF84-99F1-52B35AF29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34A5A-8A90-7294-C58E-AF794F94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B3D89-DA05-E496-FBC5-01EC46A2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C39B3-B348-AA36-1748-90D8708B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E580-2FCD-03CB-F4B6-8BF9B0C4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A8B95-262D-635F-36B2-A0F99155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C9177-263D-2D9D-5932-0D43D23A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C44E-9944-0A3E-54BD-D933178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45EBD-6531-80CB-BF8A-A80F6C0F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BC1E7-90E3-ADB0-7EC6-41DD4AA4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23111-65D6-71BD-8B1B-7FB3E4AD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29FE-685C-331F-F2F8-782F8592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5E0E-00A0-041C-7CDA-627F4495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BC21-0555-BBB5-6618-065C5881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7BD62-1B93-C84E-A23C-191D490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6E16-1BCB-5E18-0165-C309F8D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3F08D-6F40-9C91-F986-890DE82F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8D7E-FDEE-891C-8961-A63E4DC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646A7-2AD4-6CBD-A665-BBF4842D7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85DC-638F-C0DB-8A84-733E3C45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BD50-4871-6A63-7D4F-51CDE575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53DA-52D0-3AEC-1EA2-57296107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F02D-4B24-2F9D-474E-30825B62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B1FA4-48E1-1385-317F-A4DDCA81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0044-4F81-F0A1-82FB-01C36FD3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3C8F-E14F-D56B-8F3D-33A16C8A6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8A835-2DB3-4E53-8103-6DCB23DB9B70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1C2-36B6-9A79-54FA-D6F254F9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3370-861F-E868-9863-A0DB440F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B6270-4BF2-410E-9C08-CE8898BF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D3D64-BC6A-26AC-4B64-3F9C85896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800"/>
              <a:t>2024 Travelers University Modeling Competition</a:t>
            </a:r>
            <a:br>
              <a:rPr lang="en-US" sz="3800"/>
            </a:br>
            <a:r>
              <a:rPr lang="en-US" sz="3800"/>
              <a:t> 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633F-EBDE-B3A8-2BC5-C7C7E2CE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15624"/>
            <a:ext cx="5536001" cy="27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CB28A-DB12-F36A-BED3-E31EF5FDA623}"/>
              </a:ext>
            </a:extLst>
          </p:cNvPr>
          <p:cNvSpPr txBox="1"/>
          <p:nvPr/>
        </p:nvSpPr>
        <p:spPr>
          <a:xfrm>
            <a:off x="457200" y="389467"/>
            <a:ext cx="11362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C8DD2-F2F7-2B6F-4379-DABAF4FBC423}"/>
              </a:ext>
            </a:extLst>
          </p:cNvPr>
          <p:cNvSpPr txBox="1"/>
          <p:nvPr/>
        </p:nvSpPr>
        <p:spPr>
          <a:xfrm>
            <a:off x="728133" y="1320799"/>
            <a:ext cx="9271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Transformed the data using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Used Robust scaler to get all the features on same scale.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96A652-2D96-7003-3ADD-E964D1978408}"/>
              </a:ext>
            </a:extLst>
          </p:cNvPr>
          <p:cNvGrpSpPr/>
          <p:nvPr/>
        </p:nvGrpSpPr>
        <p:grpSpPr>
          <a:xfrm>
            <a:off x="728134" y="2313822"/>
            <a:ext cx="10972800" cy="4157084"/>
            <a:chOff x="728134" y="3304422"/>
            <a:chExt cx="10972800" cy="31664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F4C8D0-7F75-5683-55C7-A73FEFB69FF9}"/>
                </a:ext>
              </a:extLst>
            </p:cNvPr>
            <p:cNvGrpSpPr/>
            <p:nvPr/>
          </p:nvGrpSpPr>
          <p:grpSpPr>
            <a:xfrm>
              <a:off x="728134" y="3304422"/>
              <a:ext cx="10972800" cy="2678217"/>
              <a:chOff x="728134" y="1882020"/>
              <a:chExt cx="10972800" cy="26782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D33D5A7-1BE7-3441-1554-EF3FCC455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34" y="1900497"/>
                <a:ext cx="5486400" cy="264126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F9E4FE3-273A-256B-B432-819709BE8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4534" y="1882020"/>
                <a:ext cx="5486400" cy="2678217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15448B-CB14-6460-BE64-2CA83D73D26B}"/>
                </a:ext>
              </a:extLst>
            </p:cNvPr>
            <p:cNvSpPr txBox="1"/>
            <p:nvPr/>
          </p:nvSpPr>
          <p:spPr>
            <a:xfrm>
              <a:off x="2769573" y="6101574"/>
              <a:ext cx="6908045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/>
                <a:t>Comparison of data distribution before and after log transformation.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81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2C81F-DCA0-4E07-B3D6-13E7DB7E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One Hot Encoding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94B9A-F140-1C2D-DF48-AE53E586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25" y="906921"/>
            <a:ext cx="2994534" cy="504773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523DFF-B289-781F-817C-296FC1F6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28" y="1339280"/>
            <a:ext cx="3383280" cy="38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55C4C-5747-6929-CE71-E06015233926}"/>
              </a:ext>
            </a:extLst>
          </p:cNvPr>
          <p:cNvSpPr txBox="1"/>
          <p:nvPr/>
        </p:nvSpPr>
        <p:spPr>
          <a:xfrm>
            <a:off x="788802" y="3073523"/>
            <a:ext cx="4049890" cy="7103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Correlation Matrix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05A6BE2-781D-5996-02A9-3035C7BC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4" r="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567D2-06F9-CB87-37A6-51C138F0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E4ED2-BCFF-AA8E-9D92-92979FD368F5}"/>
              </a:ext>
            </a:extLst>
          </p:cNvPr>
          <p:cNvSpPr txBox="1"/>
          <p:nvPr/>
        </p:nvSpPr>
        <p:spPr>
          <a:xfrm>
            <a:off x="457200" y="389467"/>
            <a:ext cx="11362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Aptos Display" panose="020B0004020202020204" pitchFamily="34" charset="0"/>
              </a:rPr>
              <a:t>Initial</a:t>
            </a:r>
            <a:r>
              <a:rPr lang="en-US" sz="3500"/>
              <a:t> model building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D0A9D5-F759-3B75-8AB1-D27E17C17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2812"/>
              </p:ext>
            </p:extLst>
          </p:nvPr>
        </p:nvGraphicFramePr>
        <p:xfrm>
          <a:off x="1193215" y="3647496"/>
          <a:ext cx="988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39">
                  <a:extLst>
                    <a:ext uri="{9D8B030D-6E8A-4147-A177-3AD203B41FA5}">
                      <a16:colId xmlns:a16="http://schemas.microsoft.com/office/drawing/2014/main" val="696007828"/>
                    </a:ext>
                  </a:extLst>
                </a:gridCol>
                <a:gridCol w="1723901">
                  <a:extLst>
                    <a:ext uri="{9D8B030D-6E8A-4147-A177-3AD203B41FA5}">
                      <a16:colId xmlns:a16="http://schemas.microsoft.com/office/drawing/2014/main" val="1139872661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736553103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44119090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369059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(Regression)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Lasso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5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4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55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37FF28-6A2A-A399-306F-62B1434133A4}"/>
              </a:ext>
            </a:extLst>
          </p:cNvPr>
          <p:cNvSpPr/>
          <p:nvPr/>
        </p:nvSpPr>
        <p:spPr>
          <a:xfrm>
            <a:off x="1194264" y="5108478"/>
            <a:ext cx="9864885" cy="3980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D81A31-C68C-1261-0A1A-903F529D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51015"/>
              </p:ext>
            </p:extLst>
          </p:nvPr>
        </p:nvGraphicFramePr>
        <p:xfrm>
          <a:off x="1149750" y="1496754"/>
          <a:ext cx="98755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543536103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8636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Methods We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Methods We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9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Classification Model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Scaling, Sampling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GridSearchCV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AutoML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Splitting the Dataset in Train-Test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Scaling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GridSearchCV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Relative Gini Function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957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40A8F-AF4E-7D84-58FC-4D4CBA2E2F43}"/>
              </a:ext>
            </a:extLst>
          </p:cNvPr>
          <p:cNvSpPr txBox="1"/>
          <p:nvPr/>
        </p:nvSpPr>
        <p:spPr>
          <a:xfrm>
            <a:off x="4103414" y="5724660"/>
            <a:ext cx="3968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LightGBM</a:t>
            </a:r>
            <a:r>
              <a:rPr lang="en-US"/>
              <a:t> Benchmark Model: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0.24398</a:t>
            </a:r>
            <a:endParaRPr lang="en-US">
              <a:ea typeface="+mn-lt"/>
              <a:cs typeface="+mn-lt"/>
            </a:endParaRPr>
          </a:p>
          <a:p>
            <a:r>
              <a:rPr lang="en-US" err="1"/>
              <a:t>XGBoost</a:t>
            </a:r>
            <a:r>
              <a:rPr lang="en-US"/>
              <a:t> Relative Gini Score: 0.24790</a:t>
            </a:r>
          </a:p>
        </p:txBody>
      </p:sp>
    </p:spTree>
    <p:extLst>
      <p:ext uri="{BB962C8B-B14F-4D97-AF65-F5344CB8AC3E}">
        <p14:creationId xmlns:p14="http://schemas.microsoft.com/office/powerpoint/2010/main" val="27997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13E934-0C7F-63C6-4AB6-69ACD2FD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557389"/>
            <a:ext cx="11191875" cy="453274"/>
          </a:xfrm>
        </p:spPr>
        <p:txBody>
          <a:bodyPr>
            <a:noAutofit/>
          </a:bodyPr>
          <a:lstStyle/>
          <a:p>
            <a:r>
              <a:rPr lang="en-US" sz="3400">
                <a:ea typeface="+mj-lt"/>
                <a:cs typeface="+mj-lt"/>
              </a:rPr>
              <a:t>Higher Call Count       Higher Frequency      Higher Pure Premium</a:t>
            </a:r>
            <a:endParaRPr lang="en-US" sz="3400"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2C9F7D-CE1B-E47D-7A7C-F9CB2DFC0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733" y="1385888"/>
            <a:ext cx="8325402" cy="5313121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D15E03-FB25-7409-FA7C-AE67CAA9ED40}"/>
              </a:ext>
            </a:extLst>
          </p:cNvPr>
          <p:cNvSpPr>
            <a:spLocks/>
          </p:cNvSpPr>
          <p:nvPr/>
        </p:nvSpPr>
        <p:spPr>
          <a:xfrm>
            <a:off x="4254554" y="1231508"/>
            <a:ext cx="660346" cy="529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36252-4AED-A425-B2F5-1248B170197F}"/>
              </a:ext>
            </a:extLst>
          </p:cNvPr>
          <p:cNvSpPr/>
          <p:nvPr/>
        </p:nvSpPr>
        <p:spPr>
          <a:xfrm>
            <a:off x="1659036" y="2128815"/>
            <a:ext cx="8456514" cy="1447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14">
            <a:extLst>
              <a:ext uri="{FF2B5EF4-FFF2-40B4-BE49-F238E27FC236}">
                <a16:creationId xmlns:a16="http://schemas.microsoft.com/office/drawing/2014/main" id="{2441B071-8CE8-A244-F4EB-7C26B73333DE}"/>
              </a:ext>
            </a:extLst>
          </p:cNvPr>
          <p:cNvSpPr/>
          <p:nvPr/>
        </p:nvSpPr>
        <p:spPr>
          <a:xfrm rot="5400000">
            <a:off x="3801678" y="612573"/>
            <a:ext cx="342986" cy="2956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4">
            <a:extLst>
              <a:ext uri="{FF2B5EF4-FFF2-40B4-BE49-F238E27FC236}">
                <a16:creationId xmlns:a16="http://schemas.microsoft.com/office/drawing/2014/main" id="{DF761BEA-C9A1-A8EC-B696-07FFD63AB4A9}"/>
              </a:ext>
            </a:extLst>
          </p:cNvPr>
          <p:cNvSpPr/>
          <p:nvPr/>
        </p:nvSpPr>
        <p:spPr>
          <a:xfrm rot="5400000">
            <a:off x="7370078" y="630261"/>
            <a:ext cx="342986" cy="2956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2C929-F1E2-82BC-8488-52A1C983BDFC}"/>
              </a:ext>
            </a:extLst>
          </p:cNvPr>
          <p:cNvSpPr txBox="1"/>
          <p:nvPr/>
        </p:nvSpPr>
        <p:spPr>
          <a:xfrm>
            <a:off x="11207578" y="3991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68C0-DFA7-921A-A771-C6E17C9D6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28729-A45F-D6DC-605D-301B7096B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5434" y="410878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Results</a:t>
            </a:r>
            <a:endParaRPr lang="en-US"/>
          </a:p>
          <a:p>
            <a:r>
              <a:rPr lang="en-US" sz="2000"/>
              <a:t>Top 3 Important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12m_call_history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tenure_at_snapshot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household_policy_counts</a:t>
            </a:r>
            <a:endParaRPr lang="en-US" sz="2000"/>
          </a:p>
          <a:p>
            <a:r>
              <a:rPr lang="en-US" sz="2000"/>
              <a:t>Best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XGBoost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88C9D3-FB1D-543D-4CA3-50A918DE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9784" y="410877"/>
            <a:ext cx="4894057" cy="6074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>
                <a:ea typeface="+mn-lt"/>
                <a:cs typeface="+mn-lt"/>
              </a:rPr>
              <a:t>Future Improvements</a:t>
            </a:r>
            <a:endParaRPr lang="en-US"/>
          </a:p>
          <a:p>
            <a:r>
              <a:rPr lang="en-US" sz="1800"/>
              <a:t>Ensemble Models</a:t>
            </a:r>
          </a:p>
          <a:p>
            <a:r>
              <a:rPr lang="en-US" sz="1800"/>
              <a:t>Vehicle-Specific Details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Make and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Annual Mileage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Vehicle Use Type</a:t>
            </a:r>
          </a:p>
          <a:p>
            <a:r>
              <a:rPr lang="en-US" sz="1800"/>
              <a:t>Driver 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Driver 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Driver Gender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Driving Record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Years of Driving Experience</a:t>
            </a:r>
          </a:p>
          <a:p>
            <a:r>
              <a:rPr lang="en-US" sz="1800"/>
              <a:t>Claims History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Previous Claims Count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Severity of Past Claims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Claim Frequency</a:t>
            </a:r>
          </a:p>
          <a:p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endParaRPr lang="en-US" sz="1400"/>
          </a:p>
        </p:txBody>
      </p:sp>
      <p:pic>
        <p:nvPicPr>
          <p:cNvPr id="8" name="Picture 7" descr="A graph of permutation importance&#10;&#10;Description automatically generated">
            <a:extLst>
              <a:ext uri="{FF2B5EF4-FFF2-40B4-BE49-F238E27FC236}">
                <a16:creationId xmlns:a16="http://schemas.microsoft.com/office/drawing/2014/main" id="{02A5F9A1-B40F-5306-0A25-37ED6B38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7" y="3121287"/>
            <a:ext cx="6098701" cy="373166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A94301-C400-F946-9FC6-52F4FD815715}"/>
              </a:ext>
            </a:extLst>
          </p:cNvPr>
          <p:cNvCxnSpPr>
            <a:cxnSpLocks/>
          </p:cNvCxnSpPr>
          <p:nvPr/>
        </p:nvCxnSpPr>
        <p:spPr>
          <a:xfrm>
            <a:off x="6499657" y="704335"/>
            <a:ext cx="0" cy="544933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6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33D1-7B51-6D36-03E0-DB690072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2B03-7FED-EE63-92EC-930781A2E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557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24fd01-b66b-4a39-9875-b6fcce4a40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6087908C59C41B62DE817F9E47953" ma:contentTypeVersion="13" ma:contentTypeDescription="Create a new document." ma:contentTypeScope="" ma:versionID="77646ab05daf8f097a6dae155a109802">
  <xsd:schema xmlns:xsd="http://www.w3.org/2001/XMLSchema" xmlns:xs="http://www.w3.org/2001/XMLSchema" xmlns:p="http://schemas.microsoft.com/office/2006/metadata/properties" xmlns:ns3="0824fd01-b66b-4a39-9875-b6fcce4a40b5" xmlns:ns4="8ec1cd3d-7af4-4fc3-903d-7f194bd412ef" targetNamespace="http://schemas.microsoft.com/office/2006/metadata/properties" ma:root="true" ma:fieldsID="d88b943228ff1fc20540c43a1ec31a1b" ns3:_="" ns4:_="">
    <xsd:import namespace="0824fd01-b66b-4a39-9875-b6fcce4a40b5"/>
    <xsd:import namespace="8ec1cd3d-7af4-4fc3-903d-7f194bd412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4fd01-b66b-4a39-9875-b6fcce4a40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1cd3d-7af4-4fc3-903d-7f194bd412e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2F7463-AF62-4919-9FC5-1315A6070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2862F0-A4A4-4BFF-BBAF-AFEA7713193F}">
  <ds:schemaRefs>
    <ds:schemaRef ds:uri="http://purl.org/dc/terms/"/>
    <ds:schemaRef ds:uri="http://schemas.openxmlformats.org/package/2006/metadata/core-properties"/>
    <ds:schemaRef ds:uri="8ec1cd3d-7af4-4fc3-903d-7f194bd412ef"/>
    <ds:schemaRef ds:uri="0824fd01-b66b-4a39-9875-b6fcce4a40b5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AAD6F0-C92B-4298-8C73-14B0572CC429}">
  <ds:schemaRefs>
    <ds:schemaRef ds:uri="0824fd01-b66b-4a39-9875-b6fcce4a40b5"/>
    <ds:schemaRef ds:uri="8ec1cd3d-7af4-4fc3-903d-7f194bd412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Widescreen</PresentationFormat>
  <Paragraphs>97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Courier New</vt:lpstr>
      <vt:lpstr>Courier New,monospace</vt:lpstr>
      <vt:lpstr>Office Theme</vt:lpstr>
      <vt:lpstr>2024 Travelers University Modeling Competition  </vt:lpstr>
      <vt:lpstr>PowerPoint Presentation</vt:lpstr>
      <vt:lpstr>One Hot Encoding</vt:lpstr>
      <vt:lpstr>PowerPoint Presentation</vt:lpstr>
      <vt:lpstr>PowerPoint Presentation</vt:lpstr>
      <vt:lpstr>Higher Call Count       Higher Frequency      Higher Pure Premium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Nimmagadla, Sri Vinay</dc:creator>
  <cp:lastModifiedBy>Jain, Pranjal</cp:lastModifiedBy>
  <cp:revision>2</cp:revision>
  <dcterms:created xsi:type="dcterms:W3CDTF">2024-11-18T23:58:50Z</dcterms:created>
  <dcterms:modified xsi:type="dcterms:W3CDTF">2025-03-03T04:00:15Z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0x010100F656087908C59C41B62DE817F9E47953</vt:lpwstr>
  </property>
</Properties>
</file>