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33" r:id="rId2"/>
    <p:sldId id="439" r:id="rId3"/>
    <p:sldId id="440" r:id="rId4"/>
    <p:sldId id="434" r:id="rId5"/>
    <p:sldId id="435" r:id="rId6"/>
    <p:sldId id="436" r:id="rId7"/>
    <p:sldId id="364" r:id="rId8"/>
    <p:sldId id="319" r:id="rId9"/>
    <p:sldId id="320" r:id="rId10"/>
    <p:sldId id="271" r:id="rId11"/>
    <p:sldId id="346" r:id="rId12"/>
    <p:sldId id="347" r:id="rId13"/>
    <p:sldId id="348" r:id="rId14"/>
    <p:sldId id="349" r:id="rId15"/>
    <p:sldId id="350" r:id="rId16"/>
    <p:sldId id="351" r:id="rId17"/>
    <p:sldId id="352" r:id="rId18"/>
    <p:sldId id="361" r:id="rId19"/>
    <p:sldId id="362" r:id="rId20"/>
    <p:sldId id="378" r:id="rId21"/>
    <p:sldId id="465" r:id="rId22"/>
    <p:sldId id="466" r:id="rId23"/>
    <p:sldId id="467" r:id="rId24"/>
    <p:sldId id="468" r:id="rId25"/>
    <p:sldId id="365" r:id="rId26"/>
    <p:sldId id="366" r:id="rId27"/>
    <p:sldId id="367" r:id="rId28"/>
    <p:sldId id="368" r:id="rId29"/>
    <p:sldId id="393" r:id="rId30"/>
    <p:sldId id="394" r:id="rId31"/>
    <p:sldId id="369" r:id="rId32"/>
    <p:sldId id="370" r:id="rId33"/>
    <p:sldId id="441" r:id="rId34"/>
    <p:sldId id="371" r:id="rId35"/>
    <p:sldId id="372" r:id="rId36"/>
    <p:sldId id="373" r:id="rId37"/>
    <p:sldId id="374" r:id="rId38"/>
    <p:sldId id="321" r:id="rId39"/>
    <p:sldId id="472" r:id="rId40"/>
    <p:sldId id="354" r:id="rId41"/>
    <p:sldId id="355" r:id="rId42"/>
    <p:sldId id="356" r:id="rId43"/>
    <p:sldId id="379" r:id="rId44"/>
    <p:sldId id="324" r:id="rId45"/>
    <p:sldId id="27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93392-370B-4652-B8C6-A25E1BBC28CB}"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4F014-7B18-44EB-B478-80BDA663B5CB}" type="slidenum">
              <a:rPr lang="en-IN" smtClean="0"/>
              <a:t>‹#›</a:t>
            </a:fld>
            <a:endParaRPr lang="en-IN"/>
          </a:p>
        </p:txBody>
      </p:sp>
    </p:spTree>
    <p:extLst>
      <p:ext uri="{BB962C8B-B14F-4D97-AF65-F5344CB8AC3E}">
        <p14:creationId xmlns:p14="http://schemas.microsoft.com/office/powerpoint/2010/main" val="99091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a:extLst>
              <a:ext uri="{FF2B5EF4-FFF2-40B4-BE49-F238E27FC236}">
                <a16:creationId xmlns:a16="http://schemas.microsoft.com/office/drawing/2014/main" id="{DFCE2D5C-B547-FEAA-0986-5C0DB1D0D3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2D6287-3356-48DD-BDB4-01AE156D5944}" type="slidenum">
              <a:rPr lang="en-AU" altLang="en-US"/>
              <a:pPr>
                <a:spcBef>
                  <a:spcPct val="0"/>
                </a:spcBef>
              </a:pPr>
              <a:t>1</a:t>
            </a:fld>
            <a:endParaRPr lang="en-AU" altLang="en-US"/>
          </a:p>
        </p:txBody>
      </p:sp>
      <p:sp>
        <p:nvSpPr>
          <p:cNvPr id="4099" name="Rectangle 2">
            <a:extLst>
              <a:ext uri="{FF2B5EF4-FFF2-40B4-BE49-F238E27FC236}">
                <a16:creationId xmlns:a16="http://schemas.microsoft.com/office/drawing/2014/main" id="{A0483E02-9E29-C171-8E43-03E646FD2C6B}"/>
              </a:ext>
            </a:extLst>
          </p:cNvPr>
          <p:cNvSpPr>
            <a:spLocks noRot="1" noChangeArrowheads="1" noTextEdit="1"/>
          </p:cNvSpPr>
          <p:nvPr>
            <p:ph type="sldImg"/>
          </p:nvPr>
        </p:nvSpPr>
        <p:spPr>
          <a:ln/>
        </p:spPr>
      </p:sp>
      <p:sp>
        <p:nvSpPr>
          <p:cNvPr id="4100" name="Rectangle 3">
            <a:extLst>
              <a:ext uri="{FF2B5EF4-FFF2-40B4-BE49-F238E27FC236}">
                <a16:creationId xmlns:a16="http://schemas.microsoft.com/office/drawing/2014/main" id="{60EED8C7-6FC5-30CE-44A5-4E9FF57F1A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MS PGothic" panose="020B0600070205080204" pitchFamily="34" charset="-128"/>
                <a:cs typeface="Arial" panose="020B0604020202020204" pitchFamily="34" charset="0"/>
              </a:rPr>
              <a:t>This general model shows that there are four basic tasks in designing a particular security service, as listed.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BE3D12B-5450-AA9C-DA13-5CA26C78C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A73EFC-DAA0-4E15-8420-9C382BB701FA}" type="slidenum">
              <a:rPr lang="en-US" altLang="en-US"/>
              <a:pPr>
                <a:spcBef>
                  <a:spcPct val="0"/>
                </a:spcBef>
              </a:pPr>
              <a:t>12</a:t>
            </a:fld>
            <a:endParaRPr lang="en-US" altLang="en-US"/>
          </a:p>
        </p:txBody>
      </p:sp>
      <p:sp>
        <p:nvSpPr>
          <p:cNvPr id="27651" name="Rectangle 2">
            <a:extLst>
              <a:ext uri="{FF2B5EF4-FFF2-40B4-BE49-F238E27FC236}">
                <a16:creationId xmlns:a16="http://schemas.microsoft.com/office/drawing/2014/main" id="{6E83AA70-8A5D-E51C-4C6C-3FC06D786F55}"/>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80DAB649-26A6-CD58-A68E-94BC3A299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r>
              <a:rPr lang="en-AU" altLang="en-US"/>
              <a:t>In this section and the next, we examine a sampling of what might be called classical encryption</a:t>
            </a:r>
          </a:p>
          <a:p>
            <a:pPr eaLnBrk="1" hangingPunct="1"/>
            <a:r>
              <a:rPr lang="en-AU" altLang="en-US"/>
              <a:t>techniques. A study of these techniques enables us to illustrate the basic approaches to</a:t>
            </a:r>
          </a:p>
          <a:p>
            <a:pPr eaLnBrk="1" hangingPunct="1"/>
            <a:r>
              <a:rPr lang="en-AU" altLang="en-US"/>
              <a:t>symmetric encryption used today and the types of cryptanalytic attacks that must be anticipated.</a:t>
            </a:r>
          </a:p>
          <a:p>
            <a:pPr eaLnBrk="1" hangingPunct="1"/>
            <a:r>
              <a:rPr lang="en-AU" altLang="en-US"/>
              <a:t>The two basic building blocks of all encryption techniques: substitution and transposition.</a:t>
            </a:r>
          </a:p>
          <a:p>
            <a:pPr eaLnBrk="1" hangingPunct="1"/>
            <a:r>
              <a:rPr lang="en-AU" altLang="en-US"/>
              <a:t>We examine these in the next two sections. Finally, we discuss a system that combine both</a:t>
            </a:r>
          </a:p>
          <a:p>
            <a:pPr eaLnBrk="1" hangingPunct="1"/>
            <a:r>
              <a:rPr lang="en-AU" altLang="en-US"/>
              <a:t>substitution and transposition.</a:t>
            </a:r>
          </a:p>
          <a:p>
            <a:pPr eaLnBrk="1" hangingPunct="1"/>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A076E830-CDFD-558A-641E-A594968EDB47}"/>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B38F3E76-9186-A2CF-8B57-F245F369B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CBEE47B-2CFD-118A-1B1F-C176FDCABB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931AA4-7C87-402B-946A-FCCF7A8DAA6F}" type="slidenum">
              <a:rPr lang="en-US" altLang="en-US"/>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AC6E735-F0DD-A9AB-99F7-AE7C111135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BEEA88-19E7-4A6E-8C6B-1BFE97C098B3}" type="slidenum">
              <a:rPr lang="en-US" altLang="en-US"/>
              <a:pPr>
                <a:spcBef>
                  <a:spcPct val="0"/>
                </a:spcBef>
              </a:pPr>
              <a:t>14</a:t>
            </a:fld>
            <a:endParaRPr lang="en-US" altLang="en-US"/>
          </a:p>
        </p:txBody>
      </p:sp>
      <p:sp>
        <p:nvSpPr>
          <p:cNvPr id="31747" name="Rectangle 2">
            <a:extLst>
              <a:ext uri="{FF2B5EF4-FFF2-40B4-BE49-F238E27FC236}">
                <a16:creationId xmlns:a16="http://schemas.microsoft.com/office/drawing/2014/main" id="{83CDE050-B853-B141-1413-133AD1FD30D1}"/>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3F120B0D-635C-4D3E-6FA2-FB4B2734C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r>
              <a:rPr lang="en-AU" altLang="en-US"/>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t>Gallic Wars</a:t>
            </a:r>
            <a:r>
              <a:rPr lang="en-AU" altLang="en-US"/>
              <a:t> (cf. Kahn pp83-84). Still call any cipher using a simple letter shift a </a:t>
            </a:r>
            <a:r>
              <a:rPr lang="en-AU" altLang="en-US" b="1"/>
              <a:t>caesar cipher</a:t>
            </a:r>
            <a:r>
              <a:rPr lang="en-AU" altLang="en-US"/>
              <a:t>, not just those with shift 3. </a:t>
            </a:r>
          </a:p>
          <a:p>
            <a:pPr eaLnBrk="1" hangingPunct="1"/>
            <a:endParaRPr lang="en-US" altLang="en-US"/>
          </a:p>
          <a:p>
            <a:pPr eaLnBrk="1" hangingPunct="1"/>
            <a:r>
              <a:rPr lang="en-US" altLang="en-US"/>
              <a:t>Note: </a:t>
            </a:r>
            <a:r>
              <a:rPr lang="en-AU" altLang="en-US"/>
              <a:t>when letters are involved, the following conventions are used in this course: Plaintext is always in lowercase; ciphertext is in uppercase; key values are in italicized lowercase.</a:t>
            </a:r>
          </a:p>
          <a:p>
            <a:pPr eaLnBrk="1" hangingPunct="1"/>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27BC7E3-7467-0964-F0D9-C148B3665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ED16A2-ED7E-480E-BB85-DDD789599CF3}" type="slidenum">
              <a:rPr lang="en-US" altLang="en-US"/>
              <a:pPr>
                <a:spcBef>
                  <a:spcPct val="0"/>
                </a:spcBef>
              </a:pPr>
              <a:t>16</a:t>
            </a:fld>
            <a:endParaRPr lang="en-US" altLang="en-US"/>
          </a:p>
        </p:txBody>
      </p:sp>
      <p:sp>
        <p:nvSpPr>
          <p:cNvPr id="34819" name="Rectangle 2">
            <a:extLst>
              <a:ext uri="{FF2B5EF4-FFF2-40B4-BE49-F238E27FC236}">
                <a16:creationId xmlns:a16="http://schemas.microsoft.com/office/drawing/2014/main" id="{18CCE2AC-1F1B-4176-B624-D2905C7878DE}"/>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5E4D01C8-096C-A40F-E65B-852374F1E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r>
              <a:rPr lang="en-AU" altLang="en-US"/>
              <a:t>Transposition Ciphers form the second basic building block of ciphers. The core idea is to rearrange the order of basic units (letters/bytes/bits) without altering their actual values.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EF88305-921D-FF51-07E8-128484E80F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DC3FD6-848C-402A-A377-FD34EEEB9893}" type="slidenum">
              <a:rPr lang="en-US" altLang="en-US"/>
              <a:pPr>
                <a:spcBef>
                  <a:spcPct val="0"/>
                </a:spcBef>
              </a:pPr>
              <a:t>17</a:t>
            </a:fld>
            <a:endParaRPr lang="en-US" altLang="en-US"/>
          </a:p>
        </p:txBody>
      </p:sp>
      <p:sp>
        <p:nvSpPr>
          <p:cNvPr id="36867" name="Rectangle 2">
            <a:extLst>
              <a:ext uri="{FF2B5EF4-FFF2-40B4-BE49-F238E27FC236}">
                <a16:creationId xmlns:a16="http://schemas.microsoft.com/office/drawing/2014/main" id="{9691873D-75D9-C106-900F-95918EFE9775}"/>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C7BD1299-A316-A412-FFD0-85F936F896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r>
              <a:rPr lang="en-US" altLang="en-US"/>
              <a:t>Example message is: </a:t>
            </a:r>
            <a:r>
              <a:rPr lang="en-AU" altLang="en-US"/>
              <a:t>"meet me after the toga party" with a rail fence of depth 2.</a:t>
            </a:r>
          </a:p>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7FDDB78E-E738-3517-94BF-98CECB232C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72833A-322F-4AF7-B01C-E9B0BEE9320C}" type="slidenum">
              <a:rPr lang="en-US" altLang="en-US"/>
              <a:pPr>
                <a:spcBef>
                  <a:spcPct val="0"/>
                </a:spcBef>
              </a:pPr>
              <a:t>18</a:t>
            </a:fld>
            <a:endParaRPr lang="en-US" altLang="en-US"/>
          </a:p>
        </p:txBody>
      </p:sp>
      <p:sp>
        <p:nvSpPr>
          <p:cNvPr id="38915" name="Rectangle 2">
            <a:extLst>
              <a:ext uri="{FF2B5EF4-FFF2-40B4-BE49-F238E27FC236}">
                <a16:creationId xmlns:a16="http://schemas.microsoft.com/office/drawing/2014/main" id="{B5769343-2328-9B1A-E73B-D21710987EC5}"/>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3A88B21B-8192-AA77-CCC9-451C5049A3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D636C97-4E25-CF37-8DE8-E55889592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ACE00A-E246-425A-B1E6-B27BDE9AD330}" type="slidenum">
              <a:rPr lang="en-US" altLang="en-US"/>
              <a:pPr>
                <a:spcBef>
                  <a:spcPct val="0"/>
                </a:spcBef>
              </a:pPr>
              <a:t>19</a:t>
            </a:fld>
            <a:endParaRPr lang="en-US" altLang="en-US"/>
          </a:p>
        </p:txBody>
      </p:sp>
      <p:sp>
        <p:nvSpPr>
          <p:cNvPr id="40963" name="Rectangle 2">
            <a:extLst>
              <a:ext uri="{FF2B5EF4-FFF2-40B4-BE49-F238E27FC236}">
                <a16:creationId xmlns:a16="http://schemas.microsoft.com/office/drawing/2014/main" id="{4E4E0674-7343-EE01-B9BE-B3F1CA48F530}"/>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00989580-364E-B1E6-6F2B-0C057823B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D5C3F8F-90AD-93A5-994D-4DE0D3A59CA1}"/>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65362E1F-C079-0B07-DEF2-C49B551808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a:extLst>
              <a:ext uri="{FF2B5EF4-FFF2-40B4-BE49-F238E27FC236}">
                <a16:creationId xmlns:a16="http://schemas.microsoft.com/office/drawing/2014/main" id="{7697C4C7-B8B9-CA42-B92D-337E553529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60607A-806D-4B28-9344-DFA07E80FAB8}" type="slidenum">
              <a:rPr lang="en-US" altLang="en-US"/>
              <a:pPr>
                <a:spcBef>
                  <a:spcPct val="0"/>
                </a:spcBef>
              </a:pPr>
              <a:t>25</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16AED14-E5DC-5A9A-6FB9-46F5E39CC8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F3210B1-6793-4932-9591-0DE9F7A21339}" type="slidenum">
              <a:rPr lang="en-AU" altLang="en-US"/>
              <a:pPr>
                <a:spcBef>
                  <a:spcPct val="0"/>
                </a:spcBef>
              </a:pPr>
              <a:t>28</a:t>
            </a:fld>
            <a:endParaRPr lang="en-AU" altLang="en-US"/>
          </a:p>
        </p:txBody>
      </p:sp>
      <p:sp>
        <p:nvSpPr>
          <p:cNvPr id="52227" name="Rectangle 2">
            <a:extLst>
              <a:ext uri="{FF2B5EF4-FFF2-40B4-BE49-F238E27FC236}">
                <a16:creationId xmlns:a16="http://schemas.microsoft.com/office/drawing/2014/main" id="{3F3F7846-D7A2-A345-D13A-B8D697783718}"/>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31FEAB87-F882-7306-7E56-CD1B07164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t>The One-Time Pad is an evolution of the Vernham cipher, which was invented by Gilbert Vernham in 1918, and used a long tape of random letters to encrypt the message. An Army Signal Corp officer, Joseph Mauborgne, proposed an improvement using a random key that was truly as long as the message, with no repetitions, which thus totally obscures the original message. </a:t>
            </a:r>
            <a:r>
              <a:rPr lang="en-US" altLang="en-US">
                <a:latin typeface="Times-Italic"/>
              </a:rPr>
              <a:t>It produces random output that bears no statistical relationship to the plaintext. Because the ciphertext contains no information whatsoever about the plaintext, there is simply no way to break the code, s</a:t>
            </a:r>
            <a:r>
              <a:rPr lang="en-US" altLang="en-US"/>
              <a:t>ince any plaintext can be mapped to any ciphertext given some key. </a:t>
            </a:r>
          </a:p>
          <a:p>
            <a:pPr marL="228600" indent="-228600" eaLnBrk="1" hangingPunct="1"/>
            <a:r>
              <a:rPr lang="en-US" altLang="en-US">
                <a:latin typeface="Times-Italic"/>
              </a:rPr>
              <a:t>The one-time pad offers complete security but, in practice, has two fundamental difficulties: </a:t>
            </a:r>
          </a:p>
          <a:p>
            <a:pPr marL="228600" indent="-228600" eaLnBrk="1" hangingPunct="1">
              <a:buFont typeface="Courier" charset="0"/>
              <a:buAutoNum type="arabicPeriod"/>
            </a:pPr>
            <a:r>
              <a:rPr lang="en-US" altLang="en-US">
                <a:latin typeface="Times-Italic"/>
              </a:rPr>
              <a:t>There is the practical problem of making large quantities of random keys. </a:t>
            </a:r>
          </a:p>
          <a:p>
            <a:pPr marL="228600" indent="-228600" eaLnBrk="1" hangingPunct="1">
              <a:buFont typeface="Courier" charset="0"/>
              <a:buNone/>
            </a:pPr>
            <a:r>
              <a:rPr lang="en-US" altLang="en-US">
                <a:latin typeface="Times-Italic"/>
              </a:rPr>
              <a:t>2. And the problem of key distribution and protection, where for every message to be sent, a key of equal length is needed by both sender and receiver.</a:t>
            </a:r>
          </a:p>
          <a:p>
            <a:pPr marL="228600" indent="-228600" eaLnBrk="1" hangingPunct="1">
              <a:buFont typeface="Courier" charset="0"/>
              <a:buNone/>
            </a:pPr>
            <a:r>
              <a:rPr lang="en-US" altLang="en-US">
                <a:latin typeface="Times-Italic"/>
              </a:rPr>
              <a:t>Because of these difficulties, the one-time pad is of limited utility, and is useful primarily for low-bandwidth channels requiring very high security. </a:t>
            </a:r>
            <a:endParaRPr lang="en-AU" altLang="en-US">
              <a:latin typeface="Times-Italic"/>
            </a:endParaRPr>
          </a:p>
          <a:p>
            <a:pPr marL="228600" indent="-228600" eaLnBrk="1" hangingPunct="1"/>
            <a:endParaRPr lang="en-AU" altLang="en-US">
              <a:latin typeface="Times-Ital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BD6286F-37FA-E73E-51A7-AB9C029FF0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D74CC0-FD4D-4D48-9048-997D5414BE20}" type="slidenum">
              <a:rPr lang="en-AU" altLang="en-US"/>
              <a:pPr>
                <a:spcBef>
                  <a:spcPct val="0"/>
                </a:spcBef>
              </a:pPr>
              <a:t>35</a:t>
            </a:fld>
            <a:endParaRPr lang="en-AU" altLang="en-US"/>
          </a:p>
        </p:txBody>
      </p:sp>
      <p:sp>
        <p:nvSpPr>
          <p:cNvPr id="60419" name="Rectangle 2">
            <a:extLst>
              <a:ext uri="{FF2B5EF4-FFF2-40B4-BE49-F238E27FC236}">
                <a16:creationId xmlns:a16="http://schemas.microsoft.com/office/drawing/2014/main" id="{20305AD8-1E77-FE62-5DBB-17ECDA9DEAAA}"/>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23A02636-7EAD-0CFE-2345-5D6AD40D75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810081"/>
                </a:solidFill>
                <a:latin typeface="Times-Italic"/>
              </a:rPr>
              <a:t>The next major advance in ciphers required use of mechanical cipher machines which enabled to use of complex varying substitutions.</a:t>
            </a:r>
          </a:p>
          <a:p>
            <a:pPr eaLnBrk="1" hangingPunct="1"/>
            <a:r>
              <a:rPr lang="en-US" altLang="en-US">
                <a:latin typeface="Times-Italic"/>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a:t>
            </a:r>
            <a:r>
              <a:rPr lang="en-US" altLang="en-US"/>
              <a:t>with 3 cylinders have 26</a:t>
            </a:r>
            <a:r>
              <a:rPr lang="en-US" altLang="en-US" baseline="30000"/>
              <a:t>3</a:t>
            </a:r>
            <a:r>
              <a:rPr lang="en-US" altLang="en-US"/>
              <a:t>=17576 alphabets used.</a:t>
            </a:r>
            <a:endParaRPr lang="en-US" altLang="en-US">
              <a:solidFill>
                <a:srgbClr val="810081"/>
              </a:solidFill>
              <a:latin typeface="Times-Italic"/>
            </a:endParaRPr>
          </a:p>
          <a:p>
            <a:pPr eaLnBrk="1" hangingPunct="1"/>
            <a:r>
              <a:rPr lang="en-US" altLang="en-US">
                <a:solidFill>
                  <a:srgbClr val="810081"/>
                </a:solidFill>
                <a:latin typeface="Times-Italic"/>
              </a:rPr>
              <a:t>They were extensively used in world war 2, and the history of their use and analysis is one of the great stories from WW2.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D9F72FC6-3E72-F17F-D373-763325AA78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DA2421-CCA7-4BB8-969C-F8CD9A7C7AE8}" type="slidenum">
              <a:rPr lang="en-AU" altLang="en-US"/>
              <a:pPr>
                <a:spcBef>
                  <a:spcPct val="0"/>
                </a:spcBef>
              </a:pPr>
              <a:t>2</a:t>
            </a:fld>
            <a:endParaRPr lang="en-AU" altLang="en-US"/>
          </a:p>
        </p:txBody>
      </p:sp>
      <p:sp>
        <p:nvSpPr>
          <p:cNvPr id="6147" name="Rectangle 2">
            <a:extLst>
              <a:ext uri="{FF2B5EF4-FFF2-40B4-BE49-F238E27FC236}">
                <a16:creationId xmlns:a16="http://schemas.microsoft.com/office/drawing/2014/main" id="{E69AED22-F167-5188-86AE-FDBAEF51814D}"/>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8F33935E-F964-D05D-2D4B-7D518DB19D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MS PGothic" panose="020B0600070205080204" pitchFamily="34" charset="-128"/>
                <a:cs typeface="Arial" panose="020B0604020202020204" pitchFamily="34" charset="0"/>
              </a:rPr>
              <a:t>This general model shows that there are four basic tasks in designing a particular security service, as listed.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4F1B418-3111-C9C4-7292-175A6BA5B7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8FA901-0183-4EEB-BFDA-EE4E0BD51FBC}" type="slidenum">
              <a:rPr lang="en-AU" altLang="en-US"/>
              <a:pPr>
                <a:spcBef>
                  <a:spcPct val="0"/>
                </a:spcBef>
              </a:pPr>
              <a:t>36</a:t>
            </a:fld>
            <a:endParaRPr lang="en-AU" altLang="en-US"/>
          </a:p>
        </p:txBody>
      </p:sp>
      <p:sp>
        <p:nvSpPr>
          <p:cNvPr id="62467" name="Rectangle 2">
            <a:extLst>
              <a:ext uri="{FF2B5EF4-FFF2-40B4-BE49-F238E27FC236}">
                <a16:creationId xmlns:a16="http://schemas.microsoft.com/office/drawing/2014/main" id="{A1175E34-C34B-7832-165D-6E94611A8F12}"/>
              </a:ext>
            </a:extLst>
          </p:cNvPr>
          <p:cNvSpPr>
            <a:spLocks noChangeArrowheads="1" noTextEdit="1"/>
          </p:cNvSpPr>
          <p:nvPr>
            <p:ph type="sldImg"/>
          </p:nvPr>
        </p:nvSpPr>
        <p:spPr>
          <a:solidFill>
            <a:srgbClr val="FFFFFF"/>
          </a:solidFill>
          <a:ln/>
        </p:spPr>
      </p:sp>
      <p:sp>
        <p:nvSpPr>
          <p:cNvPr id="62468" name="Rectangle 3">
            <a:extLst>
              <a:ext uri="{FF2B5EF4-FFF2-40B4-BE49-F238E27FC236}">
                <a16:creationId xmlns:a16="http://schemas.microsoft.com/office/drawing/2014/main" id="{D6EEEF5B-DA3F-41C9-5F63-DD687002EEAF}"/>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solidFill>
                  <a:srgbClr val="810081"/>
                </a:solidFill>
                <a:latin typeface="Times-Italic"/>
              </a:rPr>
              <a:t>This photo of an Allied </a:t>
            </a:r>
            <a:r>
              <a:rPr lang="en-US" altLang="en-US" i="1">
                <a:solidFill>
                  <a:srgbClr val="0000FF"/>
                </a:solidFill>
                <a:latin typeface="Times-Italic"/>
              </a:rPr>
              <a:t>Hagelin machine was taken by Lawrie Brown at Eurocrypt'93 in Norway</a:t>
            </a:r>
            <a:r>
              <a:rPr lang="en-US" altLang="en-US">
                <a:solidFill>
                  <a:srgbClr val="810081"/>
                </a:solidFill>
                <a:latin typeface="Times-Italic"/>
              </a:rPr>
              <a:t>. Note pen for scale, and the rotating cipher wheels near the front.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8611CA4-5EA0-8244-17A9-B63AD72A1D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A2D851-6A24-4A03-A67C-AC808DBE12E2}" type="slidenum">
              <a:rPr lang="en-US" altLang="en-US"/>
              <a:pPr>
                <a:spcBef>
                  <a:spcPct val="0"/>
                </a:spcBef>
              </a:pPr>
              <a:t>44</a:t>
            </a:fld>
            <a:endParaRPr lang="en-US" altLang="en-US"/>
          </a:p>
        </p:txBody>
      </p:sp>
      <p:sp>
        <p:nvSpPr>
          <p:cNvPr id="71683" name="Rectangle 2">
            <a:extLst>
              <a:ext uri="{FF2B5EF4-FFF2-40B4-BE49-F238E27FC236}">
                <a16:creationId xmlns:a16="http://schemas.microsoft.com/office/drawing/2014/main" id="{4318BD60-B6DE-9ACF-A201-9B8273DF7EE6}"/>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906758FD-C2C7-9486-8E78-074521B8E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Public key schemes utilise problems that are easy (P type) one way but hard (NP type) the other way, eg exponentiation vs logs, multiplication vs factoring. 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en-US" b="1"/>
              <a:t>unlocked box</a:t>
            </a:r>
            <a:r>
              <a:rPr lang="en-AU" altLang="en-US"/>
              <a:t> to the sender, who puts the message in the box and locks it (easy - and having locked it cannot get at the message), and sends the locked box to the receiver who can unlock it (also easy), having the key. An attacker would have to pick the lock on the box (hard).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2BAB1EE0-633B-DE7E-5376-006D47146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B70C79-7D13-439E-8079-69BF568039B3}" type="slidenum">
              <a:rPr lang="en-AU" altLang="en-US"/>
              <a:pPr>
                <a:spcBef>
                  <a:spcPct val="0"/>
                </a:spcBef>
              </a:pPr>
              <a:t>3</a:t>
            </a:fld>
            <a:endParaRPr lang="en-AU" altLang="en-US"/>
          </a:p>
        </p:txBody>
      </p:sp>
      <p:sp>
        <p:nvSpPr>
          <p:cNvPr id="8195" name="Rectangle 2">
            <a:extLst>
              <a:ext uri="{FF2B5EF4-FFF2-40B4-BE49-F238E27FC236}">
                <a16:creationId xmlns:a16="http://schemas.microsoft.com/office/drawing/2014/main" id="{8E65EBE7-4C91-C2FD-97A8-A97CCADF22C1}"/>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002B44A4-A20E-1666-8626-BE8A89659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MS PGothic" panose="020B0600070205080204" pitchFamily="34" charset="-128"/>
                <a:cs typeface="Arial" panose="020B0604020202020204" pitchFamily="34" charset="0"/>
              </a:rPr>
              <a:t>This general model shows that there are four basic tasks in designing a particular security service, as listed.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a:extLst>
              <a:ext uri="{FF2B5EF4-FFF2-40B4-BE49-F238E27FC236}">
                <a16:creationId xmlns:a16="http://schemas.microsoft.com/office/drawing/2014/main" id="{526017B1-5D69-E7B1-8E1B-6CF7EBC98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5FE68E-521C-4D9B-83CD-345D33496D81}" type="slidenum">
              <a:rPr lang="en-AU" altLang="en-US"/>
              <a:pPr>
                <a:spcBef>
                  <a:spcPct val="0"/>
                </a:spcBef>
              </a:pPr>
              <a:t>4</a:t>
            </a:fld>
            <a:endParaRPr lang="en-AU" altLang="en-US"/>
          </a:p>
        </p:txBody>
      </p:sp>
      <p:sp>
        <p:nvSpPr>
          <p:cNvPr id="10243" name="Rectangle 2">
            <a:extLst>
              <a:ext uri="{FF2B5EF4-FFF2-40B4-BE49-F238E27FC236}">
                <a16:creationId xmlns:a16="http://schemas.microsoft.com/office/drawing/2014/main" id="{B6BC7B15-ED66-B201-7349-06D2470B68DE}"/>
              </a:ext>
            </a:extLst>
          </p:cNvPr>
          <p:cNvSpPr>
            <a:spLocks noRot="1" noChangeArrowheads="1" noTextEdit="1"/>
          </p:cNvSpPr>
          <p:nvPr>
            <p:ph type="sldImg"/>
          </p:nvPr>
        </p:nvSpPr>
        <p:spPr>
          <a:ln/>
        </p:spPr>
      </p:sp>
      <p:sp>
        <p:nvSpPr>
          <p:cNvPr id="10244" name="Rectangle 3">
            <a:extLst>
              <a:ext uri="{FF2B5EF4-FFF2-40B4-BE49-F238E27FC236}">
                <a16:creationId xmlns:a16="http://schemas.microsoft.com/office/drawing/2014/main" id="{303AA1FE-8536-494E-A0D0-19AB553CDA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MS PGothic" panose="020B0600070205080204" pitchFamily="34" charset="-128"/>
              </a:rPr>
              <a:t>In considering the place of encryption, its useful to use the following two models from Stallings section 1.6.</a:t>
            </a:r>
          </a:p>
          <a:p>
            <a:pPr eaLnBrk="1" hangingPunct="1"/>
            <a:r>
              <a:rPr lang="en-AU" altLang="en-US">
                <a:latin typeface="Arial" panose="020B0604020202020204" pitchFamily="34" charset="0"/>
                <a:ea typeface="MS PGothic" panose="020B0600070205080204" pitchFamily="34" charset="-128"/>
              </a:rPr>
              <a:t>The first, illustrated in Figure 1.4, models information being </a:t>
            </a:r>
            <a:r>
              <a:rPr lang="en-US" altLang="en-US">
                <a:latin typeface="Arial" panose="020B0604020202020204" pitchFamily="34" charset="0"/>
                <a:ea typeface="MS PGothic" panose="020B0600070205080204" pitchFamily="34" charset="-128"/>
              </a:rPr>
              <a:t>transferred from one party to another </a:t>
            </a:r>
            <a:r>
              <a:rPr lang="en-AU" altLang="en-US">
                <a:latin typeface="Arial" panose="020B0604020202020204" pitchFamily="34" charset="0"/>
                <a:ea typeface="MS PGothic" panose="020B0600070205080204" pitchFamily="34" charset="-128"/>
              </a:rPr>
              <a:t>over an insecure communications channel, in the presence of possible opponents.</a:t>
            </a:r>
            <a:r>
              <a:rPr lang="en-US" altLang="en-US">
                <a:latin typeface="Arial" panose="020B0604020202020204" pitchFamily="34" charset="0"/>
                <a:ea typeface="MS PGothic" panose="020B0600070205080204" pitchFamily="34" charset="-128"/>
              </a:rPr>
              <a:t> The two parties, who are the principals in this transaction, must cooperate for the exchange to take place</a:t>
            </a:r>
            <a:r>
              <a:rPr lang="en-US" altLang="en-US" i="1">
                <a:latin typeface="Arial" panose="020B0604020202020204" pitchFamily="34" charset="0"/>
                <a:ea typeface="MS PGothic" panose="020B0600070205080204" pitchFamily="34" charset="-128"/>
              </a:rPr>
              <a:t>. </a:t>
            </a:r>
            <a:r>
              <a:rPr lang="en-AU" altLang="en-US">
                <a:latin typeface="Arial" panose="020B0604020202020204" pitchFamily="34" charset="0"/>
                <a:ea typeface="MS PGothic" panose="020B0600070205080204" pitchFamily="34" charset="-128"/>
              </a:rPr>
              <a:t> They can use an appropriate </a:t>
            </a:r>
            <a:r>
              <a:rPr lang="en-AU" altLang="en-US" b="1">
                <a:latin typeface="Arial" panose="020B0604020202020204" pitchFamily="34" charset="0"/>
                <a:ea typeface="MS PGothic" panose="020B0600070205080204" pitchFamily="34" charset="-128"/>
              </a:rPr>
              <a:t>security transform (encryption algorithm)</a:t>
            </a:r>
            <a:r>
              <a:rPr lang="en-AU" altLang="en-US">
                <a:latin typeface="Arial" panose="020B0604020202020204" pitchFamily="34" charset="0"/>
                <a:ea typeface="MS PGothic" panose="020B0600070205080204" pitchFamily="34" charset="-128"/>
              </a:rPr>
              <a:t>, with suitable </a:t>
            </a:r>
            <a:r>
              <a:rPr lang="en-AU" altLang="en-US" b="1">
                <a:latin typeface="Arial" panose="020B0604020202020204" pitchFamily="34" charset="0"/>
                <a:ea typeface="MS PGothic" panose="020B0600070205080204" pitchFamily="34" charset="-128"/>
              </a:rPr>
              <a:t>keys</a:t>
            </a:r>
            <a:r>
              <a:rPr lang="en-AU" altLang="en-US">
                <a:latin typeface="Arial" panose="020B0604020202020204" pitchFamily="34" charset="0"/>
                <a:ea typeface="MS PGothic" panose="020B0600070205080204" pitchFamily="34" charset="-128"/>
              </a:rPr>
              <a:t>, possibly negotiated using the presence of a </a:t>
            </a:r>
            <a:r>
              <a:rPr lang="en-AU" altLang="en-US" b="1">
                <a:latin typeface="Arial" panose="020B0604020202020204" pitchFamily="34" charset="0"/>
                <a:ea typeface="MS PGothic" panose="020B0600070205080204" pitchFamily="34" charset="-128"/>
              </a:rPr>
              <a:t>trusted third party</a:t>
            </a:r>
            <a:r>
              <a:rPr lang="en-AU" altLang="en-US">
                <a:latin typeface="Arial" panose="020B0604020202020204" pitchFamily="34" charset="0"/>
                <a:ea typeface="MS PGothic" panose="020B0600070205080204" pitchFamily="34" charset="-128"/>
              </a:rPr>
              <a:t>. </a:t>
            </a:r>
            <a:r>
              <a:rPr lang="en-US" altLang="en-US">
                <a:latin typeface="Arial" panose="020B0604020202020204" pitchFamily="34" charset="0"/>
                <a:ea typeface="MS PGothic" panose="020B0600070205080204" pitchFamily="34" charset="-128"/>
              </a:rPr>
              <a:t>Parts One through Four of this book concentrates on the types of security mechanisms and services that fit into the model shown here.</a:t>
            </a:r>
            <a:endParaRPr lang="en-AU"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a:extLst>
              <a:ext uri="{FF2B5EF4-FFF2-40B4-BE49-F238E27FC236}">
                <a16:creationId xmlns:a16="http://schemas.microsoft.com/office/drawing/2014/main" id="{4C5770DF-E373-F7E5-9668-6F3D0EC9D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4DF8B78-DAD5-4456-9C8C-1C3FF545AF1B}" type="slidenum">
              <a:rPr lang="en-AU" altLang="en-US"/>
              <a:pPr>
                <a:spcBef>
                  <a:spcPct val="0"/>
                </a:spcBef>
              </a:pPr>
              <a:t>5</a:t>
            </a:fld>
            <a:endParaRPr lang="en-AU" altLang="en-US"/>
          </a:p>
        </p:txBody>
      </p:sp>
      <p:sp>
        <p:nvSpPr>
          <p:cNvPr id="12291" name="Rectangle 2">
            <a:extLst>
              <a:ext uri="{FF2B5EF4-FFF2-40B4-BE49-F238E27FC236}">
                <a16:creationId xmlns:a16="http://schemas.microsoft.com/office/drawing/2014/main" id="{BF11E76C-040B-CF67-FEDE-FD0E0ABDB2EF}"/>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6DE0B4A9-3F74-8175-3D1B-730CA7409C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MS PGothic" panose="020B0600070205080204"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a:latin typeface="Arial" panose="020B0604020202020204" pitchFamily="34" charset="0"/>
                <a:ea typeface="MS PGothic" panose="020B0600070205080204"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14D92E8B-F2DD-83B8-5149-74CFD42389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A0F2DC-6924-4C0A-9B95-45BDF388F589}" type="slidenum">
              <a:rPr lang="en-AU" altLang="en-US"/>
              <a:pPr>
                <a:spcBef>
                  <a:spcPct val="0"/>
                </a:spcBef>
              </a:pPr>
              <a:t>6</a:t>
            </a:fld>
            <a:endParaRPr lang="en-AU" altLang="en-US"/>
          </a:p>
        </p:txBody>
      </p:sp>
      <p:sp>
        <p:nvSpPr>
          <p:cNvPr id="14339" name="Rectangle 2">
            <a:extLst>
              <a:ext uri="{FF2B5EF4-FFF2-40B4-BE49-F238E27FC236}">
                <a16:creationId xmlns:a16="http://schemas.microsoft.com/office/drawing/2014/main" id="{341E50E5-5694-1BB7-ADA5-18204ABF685C}"/>
              </a:ext>
            </a:extLst>
          </p:cNvPr>
          <p:cNvSpPr>
            <a:spLocks noRot="1" noChangeArrowheads="1" noTextEdit="1"/>
          </p:cNvSpPr>
          <p:nvPr>
            <p:ph type="sldImg"/>
          </p:nvPr>
        </p:nvSpPr>
        <p:spPr>
          <a:ln/>
        </p:spPr>
      </p:sp>
      <p:sp>
        <p:nvSpPr>
          <p:cNvPr id="14340" name="Rectangle 3">
            <a:extLst>
              <a:ext uri="{FF2B5EF4-FFF2-40B4-BE49-F238E27FC236}">
                <a16:creationId xmlns:a16="http://schemas.microsoft.com/office/drawing/2014/main" id="{5F42734B-C769-95CD-023F-2F23CB847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MS PGothic" panose="020B0600070205080204" pitchFamily="34" charset="-128"/>
                <a:cs typeface="Arial" panose="020B0604020202020204" pitchFamily="34" charset="0"/>
              </a:rPr>
              <a:t>This general model shows that there are four basic tasks in designing a particular security service, as listed.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ADEFD6C-545F-CDD6-DA1A-F5BB8F805F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2EFB79-FD03-42A4-A993-FC95E9EDD66D}" type="slidenum">
              <a:rPr lang="en-AU" altLang="en-US"/>
              <a:pPr>
                <a:spcBef>
                  <a:spcPct val="0"/>
                </a:spcBef>
              </a:pPr>
              <a:t>7</a:t>
            </a:fld>
            <a:endParaRPr lang="en-AU" altLang="en-US"/>
          </a:p>
        </p:txBody>
      </p:sp>
      <p:sp>
        <p:nvSpPr>
          <p:cNvPr id="19459" name="Rectangle 2">
            <a:extLst>
              <a:ext uri="{FF2B5EF4-FFF2-40B4-BE49-F238E27FC236}">
                <a16:creationId xmlns:a16="http://schemas.microsoft.com/office/drawing/2014/main" id="{1449064E-CDB8-735F-4B72-1CBC92B34B90}"/>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7F6E1E5D-F127-D582-4CF8-AB525A407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Briefly review some terminology used throughout the course.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A2B2D42-81A3-631C-0D6B-A243F61DE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AAD91D-B704-425F-853C-628E045CEF20}" type="slidenum">
              <a:rPr lang="en-US" altLang="en-US"/>
              <a:pPr>
                <a:spcBef>
                  <a:spcPct val="0"/>
                </a:spcBef>
              </a:pPr>
              <a:t>8</a:t>
            </a:fld>
            <a:endParaRPr lang="en-US" altLang="en-US"/>
          </a:p>
        </p:txBody>
      </p:sp>
      <p:sp>
        <p:nvSpPr>
          <p:cNvPr id="21507" name="Rectangle 2">
            <a:extLst>
              <a:ext uri="{FF2B5EF4-FFF2-40B4-BE49-F238E27FC236}">
                <a16:creationId xmlns:a16="http://schemas.microsoft.com/office/drawing/2014/main" id="{39D6696A-B1E0-14C7-3877-DFBC875A9A8B}"/>
              </a:ext>
            </a:extLst>
          </p:cNvPr>
          <p:cNvSpPr>
            <a:spLocks noRot="1" noChangeArrowheads="1" noTextEdit="1"/>
          </p:cNvSpPr>
          <p:nvPr>
            <p:ph type="sldImg"/>
          </p:nvPr>
        </p:nvSpPr>
        <p:spPr>
          <a:xfrm>
            <a:off x="1130300" y="674688"/>
            <a:ext cx="4597400" cy="3448050"/>
          </a:xfrm>
          <a:ln/>
        </p:spPr>
      </p:sp>
      <p:sp>
        <p:nvSpPr>
          <p:cNvPr id="21508" name="Rectangle 3">
            <a:extLst>
              <a:ext uri="{FF2B5EF4-FFF2-40B4-BE49-F238E27FC236}">
                <a16:creationId xmlns:a16="http://schemas.microsoft.com/office/drawing/2014/main" id="{ADAEC66D-9928-874C-4847-D52F03B2CED1}"/>
              </a:ext>
            </a:extLst>
          </p:cNvPr>
          <p:cNvSpPr>
            <a:spLocks noGrp="1" noChangeArrowheads="1"/>
          </p:cNvSpPr>
          <p:nvPr>
            <p:ph type="body" idx="1"/>
          </p:nvPr>
        </p:nvSpPr>
        <p:spPr>
          <a:xfrm>
            <a:off x="893763" y="4346575"/>
            <a:ext cx="5070475" cy="41227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145730B-0EE2-52B1-11D6-2BADF622F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72A68C-568B-44D2-AEFC-6F0B10E4896E}" type="slidenum">
              <a:rPr lang="en-US" altLang="en-US"/>
              <a:pPr>
                <a:spcBef>
                  <a:spcPct val="0"/>
                </a:spcBef>
              </a:pPr>
              <a:t>9</a:t>
            </a:fld>
            <a:endParaRPr lang="en-US" altLang="en-US"/>
          </a:p>
        </p:txBody>
      </p:sp>
      <p:sp>
        <p:nvSpPr>
          <p:cNvPr id="23555" name="Rectangle 2">
            <a:extLst>
              <a:ext uri="{FF2B5EF4-FFF2-40B4-BE49-F238E27FC236}">
                <a16:creationId xmlns:a16="http://schemas.microsoft.com/office/drawing/2014/main" id="{EF39FC14-4619-3F0D-2D84-083AE106B008}"/>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ADB54A59-0CE7-6B58-4BE1-557241A1A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So far all the cryptosystems discussed have been private/secret/single key (symmetric) systems. All classical, and modern block and stream ciphers are of this form.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9207-C8F2-AFD3-6A8E-72E874AE5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1497D7-385A-4F4E-6E64-16650E003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E3715-6889-CEC9-3ECD-2AA1102A6032}"/>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8D6658E0-9329-41C9-A606-4D4A2BA61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C8640-ACBE-9CEF-957B-A7F77BB5A9E4}"/>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20831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8B58-9222-E5EA-ECE4-3469D2C70A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4B074-C2B1-5672-7543-68923F8CF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D68F9-16C3-0617-73D4-A20CF50D72C6}"/>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2A90B691-AB3B-8AFF-ACC0-7CAFA3727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12F07D-D98F-3D3E-FD85-D24B40B2A8A7}"/>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148231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F145F-5E85-3C24-C959-2702E9328E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A73D2E-2699-C292-7056-8E416C65A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9956B3-8E58-011D-6BCA-23697613C095}"/>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383DB1D3-A987-E0A9-A2DA-9D59AEFF9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D175-FBED-636B-A040-CACE539CCD80}"/>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228380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5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E0BB-761C-6ABD-F24A-86A2C01E6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EF083-E579-E30F-BC54-9A6413C04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DD28C-025F-2951-156D-70DA0BF9E9A3}"/>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AAD1461A-1807-2350-6AA3-8E1685E6F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AE2F7-49B5-D06C-DAAC-DB2CF24F937E}"/>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332861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040E-FA3F-0C4B-6F27-2CC6370A9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4005E-42B2-ADB2-8A7A-3D4938D41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B2022-3F13-E31F-720B-6F80FC3A9F2F}"/>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E2507A45-B05D-A163-3A76-E27E736E7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39330-9656-4386-3025-36258E139B86}"/>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376761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59AA-8A85-E9D9-01C9-6165E16C0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F2852B-CB9C-EE92-A139-0D77B3730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539C-FCF5-09EB-CD10-F52BC08D24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2D2478-E961-7184-A984-AD81380A3EAF}"/>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6" name="Footer Placeholder 5">
            <a:extLst>
              <a:ext uri="{FF2B5EF4-FFF2-40B4-BE49-F238E27FC236}">
                <a16:creationId xmlns:a16="http://schemas.microsoft.com/office/drawing/2014/main" id="{8F192A13-2236-DD9D-1370-9E750D5A7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DB4A4A-006A-6D31-47C3-2F2727CBC8DC}"/>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304408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7125-4E5D-9F27-1F3E-CB9C508995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77C733-0595-261C-817D-563513A79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B51D5-704F-D861-F080-F33C743B83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ABAC15-88C6-CACB-6662-1BD4B38CB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717C6A-F3F4-4BBA-6E63-C0B965443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E3481-6DBC-C060-EDF5-C2805F1F8422}"/>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8" name="Footer Placeholder 7">
            <a:extLst>
              <a:ext uri="{FF2B5EF4-FFF2-40B4-BE49-F238E27FC236}">
                <a16:creationId xmlns:a16="http://schemas.microsoft.com/office/drawing/2014/main" id="{66B53B18-312B-4222-504B-22E4AB11D1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9682BC-B1A1-E69E-DE1B-0292D408C955}"/>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99585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6820-5C65-780D-5381-A20EA5B66D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FBC50B-09C7-F09F-D323-A850610BB89F}"/>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4" name="Footer Placeholder 3">
            <a:extLst>
              <a:ext uri="{FF2B5EF4-FFF2-40B4-BE49-F238E27FC236}">
                <a16:creationId xmlns:a16="http://schemas.microsoft.com/office/drawing/2014/main" id="{327A6B87-5E5B-B151-2AB6-61692F248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BD0D83-5D33-C7A6-9DE4-B5D7A0E29003}"/>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158352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CFDE4-68DD-7B9D-095B-86A2C79808C5}"/>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3" name="Footer Placeholder 2">
            <a:extLst>
              <a:ext uri="{FF2B5EF4-FFF2-40B4-BE49-F238E27FC236}">
                <a16:creationId xmlns:a16="http://schemas.microsoft.com/office/drawing/2014/main" id="{69F321B3-37C6-6F99-748E-5BAB4511DB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9056BB-B8B3-8CF2-BC5E-F779824EB6A7}"/>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9904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AE2B-EA86-921F-196B-21DC3D958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70E3A7-8B74-9294-4EE3-1A0B485BB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E6CBEB-7C1B-7DFF-8F83-E1B6A0059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94302-2098-679F-13F8-3742ACF45AE7}"/>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6" name="Footer Placeholder 5">
            <a:extLst>
              <a:ext uri="{FF2B5EF4-FFF2-40B4-BE49-F238E27FC236}">
                <a16:creationId xmlns:a16="http://schemas.microsoft.com/office/drawing/2014/main" id="{74F7DFD3-9B9D-2043-E7A6-150575A2D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BA038E-9EAC-78FC-6401-A4B352FD1758}"/>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176530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AD02-2EE3-F7B3-D27F-B2C9AA478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31F72A-6E06-53F3-7C82-544085202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D2BE12-9B13-3E20-E757-B4635B344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646E-956F-994C-B76F-726A430F63AF}"/>
              </a:ext>
            </a:extLst>
          </p:cNvPr>
          <p:cNvSpPr>
            <a:spLocks noGrp="1"/>
          </p:cNvSpPr>
          <p:nvPr>
            <p:ph type="dt" sz="half" idx="10"/>
          </p:nvPr>
        </p:nvSpPr>
        <p:spPr/>
        <p:txBody>
          <a:bodyPr/>
          <a:lstStyle/>
          <a:p>
            <a:fld id="{EE041792-DB69-4B20-9F4E-81D9F0612B4B}" type="datetimeFigureOut">
              <a:rPr lang="en-IN" smtClean="0"/>
              <a:t>16-02-2025</a:t>
            </a:fld>
            <a:endParaRPr lang="en-IN"/>
          </a:p>
        </p:txBody>
      </p:sp>
      <p:sp>
        <p:nvSpPr>
          <p:cNvPr id="6" name="Footer Placeholder 5">
            <a:extLst>
              <a:ext uri="{FF2B5EF4-FFF2-40B4-BE49-F238E27FC236}">
                <a16:creationId xmlns:a16="http://schemas.microsoft.com/office/drawing/2014/main" id="{C3FC5B97-A4D7-269D-F64A-87998067E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AEBCB-D634-914C-DAB4-F2505984F0CF}"/>
              </a:ext>
            </a:extLst>
          </p:cNvPr>
          <p:cNvSpPr>
            <a:spLocks noGrp="1"/>
          </p:cNvSpPr>
          <p:nvPr>
            <p:ph type="sldNum" sz="quarter" idx="12"/>
          </p:nvPr>
        </p:nvSpPr>
        <p:spPr/>
        <p:txBody>
          <a:bodyPr/>
          <a:lstStyle/>
          <a:p>
            <a:fld id="{FFEAD8DC-CC5A-4470-91EA-0F2372EEB753}" type="slidenum">
              <a:rPr lang="en-IN" smtClean="0"/>
              <a:t>‹#›</a:t>
            </a:fld>
            <a:endParaRPr lang="en-IN"/>
          </a:p>
        </p:txBody>
      </p:sp>
    </p:spTree>
    <p:extLst>
      <p:ext uri="{BB962C8B-B14F-4D97-AF65-F5344CB8AC3E}">
        <p14:creationId xmlns:p14="http://schemas.microsoft.com/office/powerpoint/2010/main" val="388769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FD524-1C15-5B44-FFC1-D3D959816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EFBDD-593E-49A4-9EED-9157675BF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FDAA6-6014-E03A-CA5B-B3F504E0A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41792-DB69-4B20-9F4E-81D9F0612B4B}" type="datetimeFigureOut">
              <a:rPr lang="en-IN" smtClean="0"/>
              <a:t>16-02-2025</a:t>
            </a:fld>
            <a:endParaRPr lang="en-IN"/>
          </a:p>
        </p:txBody>
      </p:sp>
      <p:sp>
        <p:nvSpPr>
          <p:cNvPr id="5" name="Footer Placeholder 4">
            <a:extLst>
              <a:ext uri="{FF2B5EF4-FFF2-40B4-BE49-F238E27FC236}">
                <a16:creationId xmlns:a16="http://schemas.microsoft.com/office/drawing/2014/main" id="{692ABAFB-C0C7-BC11-19E5-6A6AEA13B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844F78-6638-DE27-7746-8EA61E2B5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AD8DC-CC5A-4470-91EA-0F2372EEB753}" type="slidenum">
              <a:rPr lang="en-IN" smtClean="0"/>
              <a:t>‹#›</a:t>
            </a:fld>
            <a:endParaRPr lang="en-IN"/>
          </a:p>
        </p:txBody>
      </p:sp>
    </p:spTree>
    <p:extLst>
      <p:ext uri="{BB962C8B-B14F-4D97-AF65-F5344CB8AC3E}">
        <p14:creationId xmlns:p14="http://schemas.microsoft.com/office/powerpoint/2010/main" val="13366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math.cornell.edu/~mec/2003-2004/cryptography/polyalpha/vigener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D2DD7F-68BC-C054-B095-96CB00EE92D4}"/>
              </a:ext>
            </a:extLst>
          </p:cNvPr>
          <p:cNvSpPr>
            <a:spLocks noGrp="1" noChangeArrowheads="1"/>
          </p:cNvSpPr>
          <p:nvPr>
            <p:ph type="title"/>
          </p:nvPr>
        </p:nvSpPr>
        <p:spPr bwMode="auto">
          <a:xfrm>
            <a:off x="1981200" y="1524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a:solidFill>
                  <a:srgbClr val="FF0000"/>
                </a:solidFill>
                <a:ea typeface="MS PGothic" panose="020B0600070205080204" pitchFamily="34" charset="-128"/>
              </a:rPr>
              <a:t>Cryptography and Cryptographic</a:t>
            </a:r>
            <a:br>
              <a:rPr lang="en-US" altLang="en-US">
                <a:solidFill>
                  <a:srgbClr val="FF0000"/>
                </a:solidFill>
                <a:ea typeface="MS PGothic" panose="020B0600070205080204" pitchFamily="34" charset="-128"/>
              </a:rPr>
            </a:br>
            <a:r>
              <a:rPr lang="en-US" altLang="en-US">
                <a:solidFill>
                  <a:srgbClr val="FF0000"/>
                </a:solidFill>
                <a:ea typeface="MS PGothic" panose="020B0600070205080204" pitchFamily="34" charset="-128"/>
              </a:rPr>
              <a:t>Protocols:</a:t>
            </a:r>
            <a:endParaRPr lang="en-AU" altLang="en-US">
              <a:solidFill>
                <a:srgbClr val="FF0000"/>
              </a:solidFill>
              <a:ea typeface="MS PGothic" panose="020B0600070205080204" pitchFamily="34" charset="-128"/>
            </a:endParaRPr>
          </a:p>
        </p:txBody>
      </p:sp>
      <p:sp>
        <p:nvSpPr>
          <p:cNvPr id="40963" name="Rectangle 3">
            <a:extLst>
              <a:ext uri="{FF2B5EF4-FFF2-40B4-BE49-F238E27FC236}">
                <a16:creationId xmlns:a16="http://schemas.microsoft.com/office/drawing/2014/main" id="{DAD7CA9E-B409-DBC7-043E-696DE14D8ACF}"/>
              </a:ext>
            </a:extLst>
          </p:cNvPr>
          <p:cNvSpPr>
            <a:spLocks noGrp="1" noChangeArrowheads="1"/>
          </p:cNvSpPr>
          <p:nvPr>
            <p:ph type="body" idx="1"/>
          </p:nvPr>
        </p:nvSpPr>
        <p:spPr bwMode="auto">
          <a:ln>
            <a:miter lim="800000"/>
            <a:headEnd/>
            <a:tailEnd/>
          </a:ln>
        </p:spPr>
        <p:txBody>
          <a:bodyPr vert="horz" wrap="square" lIns="91440" tIns="45720" rIns="91440" bIns="45720" numCol="1" rtlCol="0" anchor="t" anchorCtr="0" compatLnSpc="1">
            <a:prstTxWarp prst="textNoShape">
              <a:avLst/>
            </a:prstTxWarp>
            <a:normAutofit/>
          </a:bodyPr>
          <a:lstStyle/>
          <a:p>
            <a:pPr marL="609600" indent="-609600">
              <a:buNone/>
              <a:defRPr/>
            </a:pPr>
            <a:endParaRPr lang="en-US" dirty="0">
              <a:solidFill>
                <a:schemeClr val="accent6"/>
              </a:solidFill>
              <a:ea typeface="ＭＳ Ｐゴシック" pitchFamily="34" charset="-128"/>
            </a:endParaRPr>
          </a:p>
        </p:txBody>
      </p:sp>
      <p:pic>
        <p:nvPicPr>
          <p:cNvPr id="3076" name="Picture 3" descr="download.jpg">
            <a:extLst>
              <a:ext uri="{FF2B5EF4-FFF2-40B4-BE49-F238E27FC236}">
                <a16:creationId xmlns:a16="http://schemas.microsoft.com/office/drawing/2014/main" id="{52025B13-E0E4-58EA-4907-7729F136D8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822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a:extLst>
              <a:ext uri="{FF2B5EF4-FFF2-40B4-BE49-F238E27FC236}">
                <a16:creationId xmlns:a16="http://schemas.microsoft.com/office/drawing/2014/main" id="{89D5D189-68BF-FB1D-B1AA-41CB9BF3F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14401"/>
            <a:ext cx="846455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4">
            <a:extLst>
              <a:ext uri="{FF2B5EF4-FFF2-40B4-BE49-F238E27FC236}">
                <a16:creationId xmlns:a16="http://schemas.microsoft.com/office/drawing/2014/main" id="{9B27F7FD-C893-5E7A-2B5B-EE58484A0430}"/>
              </a:ext>
            </a:extLst>
          </p:cNvPr>
          <p:cNvSpPr txBox="1">
            <a:spLocks noChangeArrowheads="1"/>
          </p:cNvSpPr>
          <p:nvPr/>
        </p:nvSpPr>
        <p:spPr bwMode="auto">
          <a:xfrm>
            <a:off x="4089400" y="95250"/>
            <a:ext cx="398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b="1">
                <a:solidFill>
                  <a:schemeClr val="accent2"/>
                </a:solidFill>
              </a:rPr>
              <a:t>Secret-key encryption</a:t>
            </a:r>
          </a:p>
        </p:txBody>
      </p:sp>
      <p:sp>
        <p:nvSpPr>
          <p:cNvPr id="5" name="Rectangle 4">
            <a:extLst>
              <a:ext uri="{FF2B5EF4-FFF2-40B4-BE49-F238E27FC236}">
                <a16:creationId xmlns:a16="http://schemas.microsoft.com/office/drawing/2014/main" id="{3633A67F-ACAA-D1E1-F294-C8578F6CAF4B}"/>
              </a:ext>
            </a:extLst>
          </p:cNvPr>
          <p:cNvSpPr/>
          <p:nvPr/>
        </p:nvSpPr>
        <p:spPr>
          <a:xfrm>
            <a:off x="1981200" y="2743200"/>
            <a:ext cx="8229600" cy="4278094"/>
          </a:xfrm>
          <a:prstGeom prst="rect">
            <a:avLst/>
          </a:prstGeom>
        </p:spPr>
        <p:txBody>
          <a:bodyPr>
            <a:spAutoFit/>
          </a:bodyPr>
          <a:lstStyle/>
          <a:p>
            <a:pPr algn="just">
              <a:spcBef>
                <a:spcPts val="1100"/>
              </a:spcBef>
              <a:spcAft>
                <a:spcPts val="1100"/>
              </a:spcAft>
              <a:defRPr/>
            </a:pPr>
            <a:r>
              <a:rPr lang="en-US" b="1" i="1" dirty="0">
                <a:effectLst>
                  <a:outerShdw blurRad="38100" dist="38100" dir="2700000" algn="tl">
                    <a:srgbClr val="C0C0C0"/>
                  </a:outerShdw>
                </a:effectLst>
                <a:latin typeface="Times" charset="0"/>
              </a:rPr>
              <a:t>In secret-key encryption,  the same key is used by the sender  </a:t>
            </a:r>
            <a:r>
              <a:rPr lang="en-US" b="1" i="1" dirty="0">
                <a:solidFill>
                  <a:srgbClr val="FF3300"/>
                </a:solidFill>
                <a:effectLst>
                  <a:outerShdw blurRad="38100" dist="38100" dir="2700000" algn="tl">
                    <a:srgbClr val="C0C0C0"/>
                  </a:outerShdw>
                </a:effectLst>
                <a:latin typeface="Times" charset="0"/>
              </a:rPr>
              <a:t>(for encryption)</a:t>
            </a:r>
            <a:r>
              <a:rPr lang="en-US" b="1" i="1" dirty="0">
                <a:effectLst>
                  <a:outerShdw blurRad="38100" dist="38100" dir="2700000" algn="tl">
                    <a:srgbClr val="C0C0C0"/>
                  </a:outerShdw>
                </a:effectLst>
                <a:latin typeface="Times" charset="0"/>
              </a:rPr>
              <a:t>  and the receiver  </a:t>
            </a:r>
            <a:r>
              <a:rPr lang="en-US" b="1" i="1" dirty="0">
                <a:solidFill>
                  <a:srgbClr val="FF3300"/>
                </a:solidFill>
                <a:effectLst>
                  <a:outerShdw blurRad="38100" dist="38100" dir="2700000" algn="tl">
                    <a:srgbClr val="C0C0C0"/>
                  </a:outerShdw>
                </a:effectLst>
                <a:latin typeface="Times" charset="0"/>
              </a:rPr>
              <a:t>(for decryption).</a:t>
            </a:r>
            <a:r>
              <a:rPr lang="en-US" b="1" i="1" dirty="0">
                <a:effectLst>
                  <a:outerShdw blurRad="38100" dist="38100" dir="2700000" algn="tl">
                    <a:srgbClr val="C0C0C0"/>
                  </a:outerShdw>
                </a:effectLst>
                <a:latin typeface="Times" charset="0"/>
              </a:rPr>
              <a:t> The key is shared.</a:t>
            </a:r>
          </a:p>
          <a:p>
            <a:pPr algn="just">
              <a:spcBef>
                <a:spcPts val="1100"/>
              </a:spcBef>
              <a:spcAft>
                <a:spcPts val="1100"/>
              </a:spcAft>
              <a:defRPr/>
            </a:pPr>
            <a:r>
              <a:rPr lang="en-US" b="1" i="1" dirty="0">
                <a:effectLst>
                  <a:outerShdw blurRad="38100" dist="38100" dir="2700000" algn="tl">
                    <a:srgbClr val="C0C0C0"/>
                  </a:outerShdw>
                </a:effectLst>
                <a:latin typeface="Times" charset="0"/>
              </a:rPr>
              <a:t>Secret-key encryption is often called  symmetric encryption because  the same key can  be used in both directions.</a:t>
            </a:r>
          </a:p>
          <a:p>
            <a:pPr algn="just">
              <a:spcBef>
                <a:spcPts val="1100"/>
              </a:spcBef>
              <a:spcAft>
                <a:spcPts val="1100"/>
              </a:spcAft>
              <a:defRPr/>
            </a:pPr>
            <a:r>
              <a:rPr lang="en-US" b="1" i="1" dirty="0">
                <a:effectLst>
                  <a:outerShdw blurRad="38100" dist="38100" dir="2700000" algn="tl">
                    <a:srgbClr val="C0C0C0"/>
                  </a:outerShdw>
                </a:effectLst>
                <a:latin typeface="Times" charset="0"/>
              </a:rPr>
              <a:t>Secret-key encryption is  often used for long messages.</a:t>
            </a:r>
          </a:p>
          <a:p>
            <a:pPr algn="just">
              <a:spcBef>
                <a:spcPts val="1100"/>
              </a:spcBef>
              <a:spcAft>
                <a:spcPts val="1100"/>
              </a:spcAft>
              <a:defRPr/>
            </a:pPr>
            <a:endParaRPr lang="en-US" b="1" i="1" dirty="0">
              <a:effectLst>
                <a:outerShdw blurRad="38100" dist="38100" dir="2700000" algn="tl">
                  <a:srgbClr val="C0C0C0"/>
                </a:outerShdw>
              </a:effectLst>
              <a:latin typeface="Times" charset="0"/>
            </a:endParaRPr>
          </a:p>
          <a:p>
            <a:pPr algn="just">
              <a:spcBef>
                <a:spcPts val="1100"/>
              </a:spcBef>
              <a:spcAft>
                <a:spcPts val="1100"/>
              </a:spcAft>
              <a:defRPr/>
            </a:pPr>
            <a:endParaRPr lang="en-US" b="1" i="1" dirty="0">
              <a:effectLst>
                <a:outerShdw blurRad="38100" dist="38100" dir="2700000" algn="tl">
                  <a:srgbClr val="C0C0C0"/>
                </a:outerShdw>
              </a:effectLst>
              <a:latin typeface="Times" charset="0"/>
            </a:endParaRPr>
          </a:p>
          <a:p>
            <a:pPr>
              <a:spcBef>
                <a:spcPts val="1100"/>
              </a:spcBef>
              <a:spcAft>
                <a:spcPts val="1100"/>
              </a:spcAft>
              <a:defRPr/>
            </a:pPr>
            <a:endParaRPr lang="en-US" b="1" i="1" dirty="0">
              <a:effectLst>
                <a:outerShdw blurRad="38100" dist="38100" dir="2700000" algn="tl">
                  <a:srgbClr val="C0C0C0"/>
                </a:outerShdw>
              </a:effectLst>
              <a:latin typeface="Times" charset="0"/>
            </a:endParaRPr>
          </a:p>
          <a:p>
            <a:pPr>
              <a:spcBef>
                <a:spcPts val="1100"/>
              </a:spcBef>
              <a:spcAft>
                <a:spcPts val="1100"/>
              </a:spcAft>
              <a:defRPr/>
            </a:pPr>
            <a:endParaRPr lang="en-US" b="1" i="1" dirty="0">
              <a:effectLst>
                <a:outerShdw blurRad="38100" dist="38100" dir="2700000" algn="tl">
                  <a:srgbClr val="C0C0C0"/>
                </a:outerShdw>
              </a:effectLst>
              <a:latin typeface="Time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75E6473-BDD2-6A41-2F8A-95484E1B4B04}"/>
              </a:ext>
            </a:extLst>
          </p:cNvPr>
          <p:cNvSpPr>
            <a:spLocks noChangeArrowheads="1"/>
          </p:cNvSpPr>
          <p:nvPr/>
        </p:nvSpPr>
        <p:spPr bwMode="auto">
          <a:xfrm>
            <a:off x="2286000" y="4572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en-US" sz="3600">
                <a:solidFill>
                  <a:srgbClr val="FF0000"/>
                </a:solidFill>
              </a:rPr>
              <a:t>Traditional ciphers</a:t>
            </a:r>
          </a:p>
          <a:p>
            <a:pPr algn="just"/>
            <a:endParaRPr lang="en-US" altLang="en-US" sz="2000">
              <a:solidFill>
                <a:srgbClr val="FF0000"/>
              </a:solidFill>
            </a:endParaRPr>
          </a:p>
          <a:p>
            <a:pPr algn="just"/>
            <a:r>
              <a:rPr kumimoji="1" lang="en-US" altLang="en-US" sz="2800">
                <a:latin typeface="Comic Sans MS" panose="030F0702030302020204" pitchFamily="66" charset="0"/>
                <a:cs typeface="Arial" panose="020B0604020202020204" pitchFamily="34" charset="0"/>
              </a:rPr>
              <a:t>Traditional ciphers used two techniques for hiding information from an intruder: substitution and transposition.</a:t>
            </a:r>
          </a:p>
          <a:p>
            <a:pPr algn="just"/>
            <a:endParaRPr kumimoji="1" lang="en-US" altLang="en-US" sz="1800">
              <a:latin typeface="Comic Sans MS" panose="030F0702030302020204" pitchFamily="66" charset="0"/>
              <a:cs typeface="Arial" panose="020B0604020202020204" pitchFamily="34" charset="0"/>
            </a:endParaRPr>
          </a:p>
          <a:p>
            <a:pPr algn="just"/>
            <a:r>
              <a:rPr kumimoji="1" lang="en-US" altLang="en-US" sz="2800">
                <a:latin typeface="Comic Sans MS" panose="030F0702030302020204" pitchFamily="66" charset="0"/>
                <a:cs typeface="Arial" panose="020B0604020202020204" pitchFamily="34" charset="0"/>
              </a:rPr>
              <a:t>The difference between substitution and transposition is that in:</a:t>
            </a:r>
          </a:p>
          <a:p>
            <a:pPr algn="just"/>
            <a:endParaRPr kumimoji="1" lang="en-US" altLang="en-US" sz="2800" i="1">
              <a:latin typeface="Comic Sans MS" panose="030F0702030302020204" pitchFamily="66" charset="0"/>
              <a:cs typeface="Arial" panose="020B0604020202020204" pitchFamily="34" charset="0"/>
            </a:endParaRPr>
          </a:p>
          <a:p>
            <a:pPr algn="just">
              <a:buFont typeface="Arial" panose="020B0604020202020204" pitchFamily="34" charset="0"/>
              <a:buChar char="•"/>
            </a:pPr>
            <a:r>
              <a:rPr kumimoji="1" lang="en-US" altLang="en-US" sz="2800" i="1">
                <a:solidFill>
                  <a:srgbClr val="FF0000"/>
                </a:solidFill>
                <a:latin typeface="Comic Sans MS" panose="030F0702030302020204" pitchFamily="66" charset="0"/>
                <a:cs typeface="Arial" panose="020B0604020202020204" pitchFamily="34" charset="0"/>
              </a:rPr>
              <a:t>Substitution:</a:t>
            </a:r>
            <a:r>
              <a:rPr kumimoji="1" lang="en-US" altLang="en-US" sz="2800">
                <a:latin typeface="Comic Sans MS" panose="030F0702030302020204" pitchFamily="66" charset="0"/>
                <a:cs typeface="Arial" panose="020B0604020202020204" pitchFamily="34" charset="0"/>
              </a:rPr>
              <a:t> each letter retains its position but changes its identity,</a:t>
            </a:r>
          </a:p>
          <a:p>
            <a:pPr algn="just"/>
            <a:endParaRPr kumimoji="1" lang="en-US" altLang="en-US" sz="2800" i="1">
              <a:latin typeface="Comic Sans MS" panose="030F0702030302020204" pitchFamily="66" charset="0"/>
              <a:cs typeface="Arial" panose="020B0604020202020204" pitchFamily="34" charset="0"/>
            </a:endParaRPr>
          </a:p>
          <a:p>
            <a:pPr algn="just">
              <a:buFont typeface="Arial" panose="020B0604020202020204" pitchFamily="34" charset="0"/>
              <a:buChar char="•"/>
            </a:pPr>
            <a:r>
              <a:rPr kumimoji="1" lang="en-US" altLang="en-US" sz="2800" i="1">
                <a:solidFill>
                  <a:srgbClr val="FF0000"/>
                </a:solidFill>
                <a:latin typeface="Comic Sans MS" panose="030F0702030302020204" pitchFamily="66" charset="0"/>
                <a:cs typeface="Arial" panose="020B0604020202020204" pitchFamily="34" charset="0"/>
              </a:rPr>
              <a:t>Transposition:</a:t>
            </a:r>
            <a:r>
              <a:rPr kumimoji="1" lang="en-US" altLang="en-US" sz="2800">
                <a:latin typeface="Comic Sans MS" panose="030F0702030302020204" pitchFamily="66" charset="0"/>
                <a:cs typeface="Arial" panose="020B0604020202020204" pitchFamily="34" charset="0"/>
              </a:rPr>
              <a:t> each letter retains its identity but changes its position.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D222FF-306A-C3DB-5FA7-31E5A58882BF}"/>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a:t>Classical Substitution Ciphers</a:t>
            </a:r>
            <a:endParaRPr lang="en-AU" altLang="en-US"/>
          </a:p>
        </p:txBody>
      </p:sp>
      <p:sp>
        <p:nvSpPr>
          <p:cNvPr id="26627" name="Rectangle 3">
            <a:extLst>
              <a:ext uri="{FF2B5EF4-FFF2-40B4-BE49-F238E27FC236}">
                <a16:creationId xmlns:a16="http://schemas.microsoft.com/office/drawing/2014/main" id="{5824778E-5EBA-2C8D-240B-1BD585B155B4}"/>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gn="just" eaLnBrk="1" hangingPunct="1"/>
            <a:r>
              <a:rPr lang="en-AU" altLang="en-US"/>
              <a:t>Letters of plaintext are replaced by other letters or by numbers or symbols</a:t>
            </a:r>
          </a:p>
          <a:p>
            <a:pPr algn="just" eaLnBrk="1" hangingPunct="1"/>
            <a:r>
              <a:rPr lang="en-US" altLang="en-US"/>
              <a:t>Plaintext is </a:t>
            </a:r>
            <a:r>
              <a:rPr lang="en-AU" altLang="en-US"/>
              <a:t>viewed as a sequence of bits, then substitution replaces plaintext bit patterns with ciphertext bit patterns</a:t>
            </a:r>
          </a:p>
          <a:p>
            <a:pPr eaLnBrk="1" hangingPunct="1"/>
            <a:endParaRPr lang="en-AU" altLang="en-US"/>
          </a:p>
          <a:p>
            <a:pPr eaLnBrk="1" hangingPunct="1"/>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6A2A5EF-BF5B-2448-96A9-56C7DFC31E53}"/>
              </a:ext>
            </a:extLst>
          </p:cNvPr>
          <p:cNvSpPr>
            <a:spLocks noChangeArrowheads="1"/>
          </p:cNvSpPr>
          <p:nvPr>
            <p:ph type="title"/>
          </p:nvPr>
        </p:nvSpPr>
        <p:spPr bwMode="auto">
          <a:xfrm>
            <a:off x="1981200" y="274638"/>
            <a:ext cx="8229600" cy="944562"/>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a:latin typeface="Comic Sans MS" panose="030F0702030302020204" pitchFamily="66" charset="0"/>
              </a:rPr>
              <a:t>Ciphers</a:t>
            </a:r>
          </a:p>
        </p:txBody>
      </p:sp>
      <p:sp>
        <p:nvSpPr>
          <p:cNvPr id="28675" name="Rectangle 3">
            <a:extLst>
              <a:ext uri="{FF2B5EF4-FFF2-40B4-BE49-F238E27FC236}">
                <a16:creationId xmlns:a16="http://schemas.microsoft.com/office/drawing/2014/main" id="{924E0481-6944-3162-7892-2B8B1378C363}"/>
              </a:ext>
            </a:extLst>
          </p:cNvPr>
          <p:cNvSpPr>
            <a:spLocks noChangeArrowheads="1"/>
          </p:cNvSpPr>
          <p:nvPr>
            <p:ph type="body" idx="1"/>
          </p:nvPr>
        </p:nvSpPr>
        <p:spPr bwMode="auto">
          <a:xfrm>
            <a:off x="1981200" y="1143000"/>
            <a:ext cx="8382000" cy="52578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algn="just" eaLnBrk="1" hangingPunct="1"/>
            <a:r>
              <a:rPr lang="en-US" altLang="en-US">
                <a:solidFill>
                  <a:srgbClr val="FF0000"/>
                </a:solidFill>
                <a:latin typeface="Comic Sans MS" panose="030F0702030302020204" pitchFamily="66" charset="0"/>
              </a:rPr>
              <a:t>Monoalphabetic ciphers:</a:t>
            </a:r>
            <a:r>
              <a:rPr lang="en-US" altLang="en-US">
                <a:latin typeface="Comic Sans MS" panose="030F0702030302020204" pitchFamily="66" charset="0"/>
              </a:rPr>
              <a:t> each letter in the plaintext is encoded by only one letter from the cipher alphabet, and each letter in the cipher alphabet represents only one letter in the plaintext.</a:t>
            </a:r>
          </a:p>
          <a:p>
            <a:pPr algn="just" eaLnBrk="1" hangingPunct="1"/>
            <a:endParaRPr lang="en-US" altLang="en-US">
              <a:latin typeface="Comic Sans MS" panose="030F0702030302020204" pitchFamily="66" charset="0"/>
            </a:endParaRPr>
          </a:p>
          <a:p>
            <a:pPr algn="just" eaLnBrk="1" hangingPunct="1"/>
            <a:r>
              <a:rPr lang="en-US" altLang="en-US">
                <a:solidFill>
                  <a:srgbClr val="FF0000"/>
                </a:solidFill>
                <a:latin typeface="Comic Sans MS" panose="030F0702030302020204" pitchFamily="66" charset="0"/>
              </a:rPr>
              <a:t>Polyalphabetic ciphers:</a:t>
            </a:r>
            <a:r>
              <a:rPr lang="en-US" altLang="en-US">
                <a:latin typeface="Comic Sans MS" panose="030F0702030302020204" pitchFamily="66" charset="0"/>
              </a:rPr>
              <a:t> each letter in the plaintext can be encoded by any letter in the cipher alphabet, and each letter in the cipher alphabet may represent different letters from the plaintext each time it appears.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AD86F20-86B4-5566-C7F3-81E8AFAED042}"/>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Caesar Cipher</a:t>
            </a:r>
          </a:p>
        </p:txBody>
      </p:sp>
      <p:sp>
        <p:nvSpPr>
          <p:cNvPr id="30723" name="Rectangle 3">
            <a:extLst>
              <a:ext uri="{FF2B5EF4-FFF2-40B4-BE49-F238E27FC236}">
                <a16:creationId xmlns:a16="http://schemas.microsoft.com/office/drawing/2014/main" id="{6BAC0BEB-D102-0AE8-4F26-FE422696BBC9}"/>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Earliest known substitution cipher</a:t>
            </a:r>
          </a:p>
          <a:p>
            <a:pPr eaLnBrk="1" hangingPunct="1"/>
            <a:r>
              <a:rPr lang="en-AU" altLang="en-US"/>
              <a:t>Replaces each letter by 3rd letter on</a:t>
            </a:r>
          </a:p>
          <a:p>
            <a:pPr eaLnBrk="1" hangingPunct="1"/>
            <a:r>
              <a:rPr lang="en-US" altLang="en-US"/>
              <a:t>Example:</a:t>
            </a:r>
            <a:endParaRPr lang="en-AU" altLang="en-US"/>
          </a:p>
          <a:p>
            <a:pPr lvl="1" eaLnBrk="1" hangingPunct="1">
              <a:buFontTx/>
              <a:buNone/>
            </a:pPr>
            <a:r>
              <a:rPr lang="en-AU" altLang="en-US">
                <a:latin typeface="Courier New" panose="02070309020205020404" pitchFamily="49" charset="0"/>
              </a:rPr>
              <a:t>meet me after the toga party</a:t>
            </a:r>
          </a:p>
          <a:p>
            <a:pPr lvl="1" eaLnBrk="1" hangingPunct="1">
              <a:buFontTx/>
              <a:buNone/>
            </a:pPr>
            <a:r>
              <a:rPr lang="en-AU" altLang="en-US">
                <a:latin typeface="Courier New" panose="02070309020205020404" pitchFamily="49" charset="0"/>
              </a:rPr>
              <a:t>PHHW PH DIWHU WKH WRJD SDUWB</a:t>
            </a:r>
          </a:p>
          <a:p>
            <a:pPr eaLnBrk="1" hangingPunct="1"/>
            <a:endParaRPr lang="en-AU" altLang="en-US">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67D5501-4B3D-5F6B-54FA-017F9BA72C7F}"/>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Monoalphabetic Cipher</a:t>
            </a:r>
          </a:p>
        </p:txBody>
      </p:sp>
      <p:sp>
        <p:nvSpPr>
          <p:cNvPr id="32771" name="Rectangle 3">
            <a:extLst>
              <a:ext uri="{FF2B5EF4-FFF2-40B4-BE49-F238E27FC236}">
                <a16:creationId xmlns:a16="http://schemas.microsoft.com/office/drawing/2014/main" id="{510263FA-55DE-7765-2C88-1996329B9C4A}"/>
              </a:ext>
            </a:extLst>
          </p:cNvPr>
          <p:cNvSpPr>
            <a:spLocks noChangeArrowheads="1"/>
          </p:cNvSpPr>
          <p:nvPr>
            <p:ph type="body" idx="1"/>
          </p:nvPr>
        </p:nvSpPr>
        <p:spPr bwMode="auto">
          <a:xfrm>
            <a:off x="1828800" y="1447801"/>
            <a:ext cx="8229600" cy="4525963"/>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Rather than just shifting the alphabet </a:t>
            </a:r>
          </a:p>
          <a:p>
            <a:pPr eaLnBrk="1" hangingPunct="1"/>
            <a:r>
              <a:rPr lang="en-AU" altLang="en-US"/>
              <a:t>Could shuffle (jumble) the letters arbitrarily </a:t>
            </a:r>
          </a:p>
          <a:p>
            <a:pPr eaLnBrk="1" hangingPunct="1"/>
            <a:r>
              <a:rPr lang="en-AU" altLang="en-US"/>
              <a:t>Each plaintext letter maps to a different random ciphertext letter </a:t>
            </a:r>
          </a:p>
          <a:p>
            <a:pPr eaLnBrk="1" hangingPunct="1"/>
            <a:r>
              <a:rPr lang="en-AU" altLang="en-US"/>
              <a:t>Key is 26 letters long </a:t>
            </a:r>
          </a:p>
          <a:p>
            <a:pPr lvl="1" eaLnBrk="1" hangingPunct="1">
              <a:buFontTx/>
              <a:buNone/>
            </a:pPr>
            <a:endParaRPr lang="en-AU" altLang="en-US">
              <a:latin typeface="Courier New" panose="02070309020205020404" pitchFamily="49" charset="0"/>
            </a:endParaRPr>
          </a:p>
          <a:p>
            <a:pPr lvl="1" eaLnBrk="1" hangingPunct="1">
              <a:buFontTx/>
              <a:buNone/>
            </a:pPr>
            <a:r>
              <a:rPr lang="en-AU" altLang="en-US" sz="2000">
                <a:latin typeface="Courier New" panose="02070309020205020404" pitchFamily="49" charset="0"/>
              </a:rPr>
              <a:t>Plain:  abcdefghijklmnopqrstuvwxyz </a:t>
            </a:r>
          </a:p>
          <a:p>
            <a:pPr lvl="1" eaLnBrk="1" hangingPunct="1">
              <a:buFontTx/>
              <a:buNone/>
            </a:pPr>
            <a:r>
              <a:rPr lang="en-AU" altLang="en-US" sz="2000">
                <a:latin typeface="Courier New" panose="02070309020205020404" pitchFamily="49" charset="0"/>
              </a:rPr>
              <a:t>Cipher: DKVQFIBJWPESCXHTMYAUOLRGZN</a:t>
            </a:r>
          </a:p>
          <a:p>
            <a:pPr lvl="1" eaLnBrk="1" hangingPunct="1">
              <a:buFontTx/>
              <a:buNone/>
            </a:pPr>
            <a:r>
              <a:rPr lang="en-AU" altLang="en-US" sz="2000">
                <a:latin typeface="Courier New" panose="02070309020205020404" pitchFamily="49" charset="0"/>
              </a:rPr>
              <a:t>Plaintext:  ifwewishtoreplaceletters</a:t>
            </a:r>
          </a:p>
          <a:p>
            <a:pPr lvl="1" eaLnBrk="1" hangingPunct="1">
              <a:buFontTx/>
              <a:buNone/>
            </a:pPr>
            <a:r>
              <a:rPr lang="en-AU" altLang="en-US" sz="2000">
                <a:latin typeface="Courier New" panose="02070309020205020404" pitchFamily="49" charset="0"/>
              </a:rPr>
              <a:t>Ciphertext: WIRFRWAJUHYFTSDVFSFUUFYA</a:t>
            </a:r>
            <a:r>
              <a:rPr lang="en-AU" altLang="en-US" sz="20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363CF0E-4328-A52F-2460-DC8141236B2D}"/>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Transposition Ciphers</a:t>
            </a:r>
          </a:p>
        </p:txBody>
      </p:sp>
      <p:sp>
        <p:nvSpPr>
          <p:cNvPr id="183299" name="Rectangle 3">
            <a:extLst>
              <a:ext uri="{FF2B5EF4-FFF2-40B4-BE49-F238E27FC236}">
                <a16:creationId xmlns:a16="http://schemas.microsoft.com/office/drawing/2014/main" id="{C147EE96-88F5-6A27-86A6-0FF6AAAC6F61}"/>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Now consider classical </a:t>
            </a:r>
            <a:r>
              <a:rPr lang="en-AU" altLang="en-US" b="1"/>
              <a:t>transposition</a:t>
            </a:r>
            <a:r>
              <a:rPr lang="en-AU" altLang="en-US"/>
              <a:t> or </a:t>
            </a:r>
            <a:r>
              <a:rPr lang="en-AU" altLang="en-US" b="1"/>
              <a:t>permutation</a:t>
            </a:r>
            <a:r>
              <a:rPr lang="en-AU" altLang="en-US"/>
              <a:t> ciphers </a:t>
            </a:r>
          </a:p>
          <a:p>
            <a:pPr eaLnBrk="1" hangingPunct="1"/>
            <a:r>
              <a:rPr lang="en-AU" altLang="en-US"/>
              <a:t>These hide the message by rearranging the letter order, without altering the actual letters used</a:t>
            </a:r>
          </a:p>
          <a:p>
            <a:pPr eaLnBrk="1" hangingPunct="1"/>
            <a:r>
              <a:rPr lang="en-AU" altLang="en-US"/>
              <a:t>Can recognise these since have the same frequency distribution as the original text </a:t>
            </a:r>
          </a:p>
          <a:p>
            <a:pPr eaLnBrk="1" hangingPunct="1"/>
            <a:r>
              <a:rPr lang="en-US" altLang="en-US" sz="2000" i="1">
                <a:latin typeface="Arial" panose="020B0604020202020204" pitchFamily="34" charset="0"/>
                <a:cs typeface="Arial" panose="020B0604020202020204" pitchFamily="34" charset="0"/>
              </a:rPr>
              <a:t>For example, the message THE GAME IS AFOOT becomes encoded as EHT EMAG SI TOOFA. Such "backward writing" is easy to recognize and decode.</a:t>
            </a:r>
            <a:r>
              <a:rPr lang="en-US" altLang="en-US" sz="2000" i="1">
                <a:latin typeface="Arial" panose="020B0604020202020204" pitchFamily="34" charset="0"/>
              </a:rPr>
              <a:t> </a:t>
            </a:r>
          </a:p>
          <a:p>
            <a:pPr eaLnBrk="1" hangingPunct="1"/>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3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3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9D52A7F-EC0A-F970-181F-CE2838A9A955}"/>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Rail Fence cipher</a:t>
            </a:r>
          </a:p>
        </p:txBody>
      </p:sp>
      <p:sp>
        <p:nvSpPr>
          <p:cNvPr id="35843" name="Rectangle 3">
            <a:extLst>
              <a:ext uri="{FF2B5EF4-FFF2-40B4-BE49-F238E27FC236}">
                <a16:creationId xmlns:a16="http://schemas.microsoft.com/office/drawing/2014/main" id="{40464788-7CA0-8BE9-44E0-4992315E9A97}"/>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Write message letters out diagonally over a number of rows </a:t>
            </a:r>
          </a:p>
          <a:p>
            <a:pPr eaLnBrk="1" hangingPunct="1"/>
            <a:r>
              <a:rPr lang="en-AU" altLang="en-US"/>
              <a:t>Then read off cipher row by row</a:t>
            </a:r>
          </a:p>
          <a:p>
            <a:pPr eaLnBrk="1" hangingPunct="1"/>
            <a:r>
              <a:rPr lang="en-US" altLang="en-US"/>
              <a:t>E.g., write message out as:</a:t>
            </a:r>
            <a:endParaRPr lang="en-AU" altLang="en-US"/>
          </a:p>
          <a:p>
            <a:pPr lvl="1" eaLnBrk="1" hangingPunct="1">
              <a:buFontTx/>
              <a:buNone/>
            </a:pPr>
            <a:r>
              <a:rPr lang="en-AU" altLang="en-US">
                <a:latin typeface="Courier New" panose="02070309020205020404" pitchFamily="49" charset="0"/>
              </a:rPr>
              <a:t>m e m a t r h t g p r y</a:t>
            </a:r>
          </a:p>
          <a:p>
            <a:pPr lvl="1" eaLnBrk="1" hangingPunct="1">
              <a:buFontTx/>
              <a:buNone/>
            </a:pPr>
            <a:r>
              <a:rPr lang="en-AU" altLang="en-US">
                <a:latin typeface="Courier New" panose="02070309020205020404" pitchFamily="49" charset="0"/>
              </a:rPr>
              <a:t> e t e f e t e o a a t</a:t>
            </a:r>
          </a:p>
          <a:p>
            <a:pPr eaLnBrk="1" hangingPunct="1"/>
            <a:r>
              <a:rPr lang="en-US" altLang="en-US"/>
              <a:t>Giving ciphertext</a:t>
            </a:r>
          </a:p>
          <a:p>
            <a:pPr lvl="1" eaLnBrk="1" hangingPunct="1">
              <a:buFontTx/>
              <a:buNone/>
            </a:pPr>
            <a:r>
              <a:rPr lang="en-AU" altLang="en-US">
                <a:latin typeface="Courier New" panose="02070309020205020404" pitchFamily="49" charset="0"/>
              </a:rPr>
              <a:t>MEMATRHTGPRYETEFETEOAAT</a:t>
            </a:r>
            <a:endParaRPr lang="en-AU"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A8A7EF7E-91CD-5993-A88C-A1477DB47976}"/>
              </a:ext>
            </a:extLst>
          </p:cNvPr>
          <p:cNvSpPr>
            <a:spLocks noGrp="1"/>
          </p:cNvSpPr>
          <p:nvPr>
            <p:ph type="sldNum" sz="quarter" idx="4294967295"/>
          </p:nvPr>
        </p:nvSpPr>
        <p:spPr bwMode="auto">
          <a:xfrm>
            <a:off x="15240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54819" name="Rectangle 3">
            <a:extLst>
              <a:ext uri="{FF2B5EF4-FFF2-40B4-BE49-F238E27FC236}">
                <a16:creationId xmlns:a16="http://schemas.microsoft.com/office/drawing/2014/main" id="{034A9D62-4AC9-5F1F-ED36-63C044AB71A6}"/>
              </a:ext>
            </a:extLst>
          </p:cNvPr>
          <p:cNvSpPr>
            <a:spLocks noChangeArrowheads="1"/>
          </p:cNvSpPr>
          <p:nvPr/>
        </p:nvSpPr>
        <p:spPr bwMode="auto">
          <a:xfrm>
            <a:off x="1600200" y="1107986"/>
            <a:ext cx="8229600" cy="1200329"/>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Alice needs to send the message “Enemy attacks tonight” to Bob. Alice and Bob have agreed to divide the text into groups of five characters and then permute the characters in each group. The following shows the grouping after adding a bogus character (z) at the end to make the last group the same size as the others.</a:t>
            </a:r>
          </a:p>
        </p:txBody>
      </p:sp>
      <p:pic>
        <p:nvPicPr>
          <p:cNvPr id="37892" name="Picture 7">
            <a:extLst>
              <a:ext uri="{FF2B5EF4-FFF2-40B4-BE49-F238E27FC236}">
                <a16:creationId xmlns:a16="http://schemas.microsoft.com/office/drawing/2014/main" id="{7F504522-85CA-4158-F69D-A0B7E47B9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2819401"/>
            <a:ext cx="86010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4824" name="Rectangle 8">
            <a:extLst>
              <a:ext uri="{FF2B5EF4-FFF2-40B4-BE49-F238E27FC236}">
                <a16:creationId xmlns:a16="http://schemas.microsoft.com/office/drawing/2014/main" id="{5611BF05-3AA9-5D8F-E460-36286F31889C}"/>
              </a:ext>
            </a:extLst>
          </p:cNvPr>
          <p:cNvSpPr>
            <a:spLocks noChangeArrowheads="1"/>
          </p:cNvSpPr>
          <p:nvPr/>
        </p:nvSpPr>
        <p:spPr bwMode="auto">
          <a:xfrm>
            <a:off x="1752600" y="3789660"/>
            <a:ext cx="8229600" cy="923330"/>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The key used for encryption and decryption is a permutation key, which shows how the character are permuted. For this message, assume that Alice and Bob used the following key:</a:t>
            </a:r>
          </a:p>
        </p:txBody>
      </p:sp>
      <p:pic>
        <p:nvPicPr>
          <p:cNvPr id="37894" name="Picture 9">
            <a:extLst>
              <a:ext uri="{FF2B5EF4-FFF2-40B4-BE49-F238E27FC236}">
                <a16:creationId xmlns:a16="http://schemas.microsoft.com/office/drawing/2014/main" id="{F5D2236B-A100-0315-C55B-E69EAD49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5181601"/>
            <a:ext cx="48990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7" name="Rectangle 3">
            <a:extLst>
              <a:ext uri="{FF2B5EF4-FFF2-40B4-BE49-F238E27FC236}">
                <a16:creationId xmlns:a16="http://schemas.microsoft.com/office/drawing/2014/main" id="{C887BE7D-B0F3-2094-3140-E32172F3C33D}"/>
              </a:ext>
            </a:extLst>
          </p:cNvPr>
          <p:cNvSpPr>
            <a:spLocks noChangeArrowheads="1"/>
          </p:cNvSpPr>
          <p:nvPr/>
        </p:nvSpPr>
        <p:spPr bwMode="auto">
          <a:xfrm>
            <a:off x="1600200" y="1246485"/>
            <a:ext cx="8229600" cy="923330"/>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The third character in the plaintext block becomes the first character in the ciphertext block, the first character in the plaintext block becomes the second character in the ciphertext block and so on. The permutation yields:</a:t>
            </a:r>
          </a:p>
        </p:txBody>
      </p:sp>
      <p:sp>
        <p:nvSpPr>
          <p:cNvPr id="1956869" name="Rectangle 5">
            <a:extLst>
              <a:ext uri="{FF2B5EF4-FFF2-40B4-BE49-F238E27FC236}">
                <a16:creationId xmlns:a16="http://schemas.microsoft.com/office/drawing/2014/main" id="{910730CB-5478-27FA-0235-3AE0BC039AB1}"/>
              </a:ext>
            </a:extLst>
          </p:cNvPr>
          <p:cNvSpPr>
            <a:spLocks noChangeArrowheads="1"/>
          </p:cNvSpPr>
          <p:nvPr/>
        </p:nvSpPr>
        <p:spPr bwMode="auto">
          <a:xfrm>
            <a:off x="3657600" y="196334"/>
            <a:ext cx="1600200" cy="369332"/>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Continued</a:t>
            </a:r>
          </a:p>
        </p:txBody>
      </p:sp>
      <p:pic>
        <p:nvPicPr>
          <p:cNvPr id="39940" name="Picture 7">
            <a:extLst>
              <a:ext uri="{FF2B5EF4-FFF2-40B4-BE49-F238E27FC236}">
                <a16:creationId xmlns:a16="http://schemas.microsoft.com/office/drawing/2014/main" id="{9089081E-7133-9C69-2750-C53CF4205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6" y="2667001"/>
            <a:ext cx="85566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6872" name="Rectangle 8">
            <a:extLst>
              <a:ext uri="{FF2B5EF4-FFF2-40B4-BE49-F238E27FC236}">
                <a16:creationId xmlns:a16="http://schemas.microsoft.com/office/drawing/2014/main" id="{813F1AE5-4788-2366-855C-153777B4003A}"/>
              </a:ext>
            </a:extLst>
          </p:cNvPr>
          <p:cNvSpPr>
            <a:spLocks noChangeArrowheads="1"/>
          </p:cNvSpPr>
          <p:nvPr/>
        </p:nvSpPr>
        <p:spPr bwMode="auto">
          <a:xfrm>
            <a:off x="1752600" y="4005948"/>
            <a:ext cx="8229600" cy="646331"/>
          </a:xfrm>
          <a:prstGeom prst="rect">
            <a:avLst/>
          </a:prstGeom>
          <a:noFill/>
          <a:ln w="9525">
            <a:noFill/>
            <a:miter lim="800000"/>
            <a:headEnd/>
            <a:tailEnd/>
          </a:ln>
          <a:effectLst/>
        </p:spPr>
        <p:txBody>
          <a:bodyPr anchor="ctr">
            <a:spAutoFit/>
          </a:bodyPr>
          <a:lstStyle/>
          <a:p>
            <a:pPr algn="just" eaLnBrk="1" hangingPunct="1">
              <a:defRPr/>
            </a:pPr>
            <a:r>
              <a:rPr lang="en-US">
                <a:effectLst>
                  <a:outerShdw blurRad="38100" dist="38100" dir="2700000" algn="tl">
                    <a:srgbClr val="C0C0C0"/>
                  </a:outerShdw>
                </a:effectLst>
              </a:rPr>
              <a:t>Alice sends the ciphertext “eemyntaacttkonshitzg” to Bob. Bob divides the ciphertext into five-character groups and, using the key in the reverse order, finds the plaintext.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BD2CC82-9B7C-3EA4-E749-DC24F4E22FBD}"/>
              </a:ext>
            </a:extLst>
          </p:cNvPr>
          <p:cNvSpPr>
            <a:spLocks noGrp="1" noChangeArrowheads="1"/>
          </p:cNvSpPr>
          <p:nvPr>
            <p:ph type="title"/>
          </p:nvPr>
        </p:nvSpPr>
        <p:spPr bwMode="auto">
          <a:xfrm>
            <a:off x="1981200" y="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a:solidFill>
                  <a:srgbClr val="FF0000"/>
                </a:solidFill>
                <a:ea typeface="MS PGothic" panose="020B0600070205080204" pitchFamily="34" charset="-128"/>
              </a:rPr>
              <a:t>Cryptography and Cryptographic</a:t>
            </a:r>
            <a:br>
              <a:rPr lang="en-US" altLang="en-US">
                <a:solidFill>
                  <a:srgbClr val="FF0000"/>
                </a:solidFill>
                <a:ea typeface="MS PGothic" panose="020B0600070205080204" pitchFamily="34" charset="-128"/>
              </a:rPr>
            </a:br>
            <a:r>
              <a:rPr lang="en-US" altLang="en-US">
                <a:solidFill>
                  <a:srgbClr val="FF0000"/>
                </a:solidFill>
                <a:ea typeface="MS PGothic" panose="020B0600070205080204" pitchFamily="34" charset="-128"/>
              </a:rPr>
              <a:t>Protocols:</a:t>
            </a:r>
            <a:endParaRPr lang="en-AU" altLang="en-US">
              <a:solidFill>
                <a:srgbClr val="FF0000"/>
              </a:solidFill>
              <a:ea typeface="MS PGothic" panose="020B0600070205080204" pitchFamily="34" charset="-128"/>
            </a:endParaRPr>
          </a:p>
        </p:txBody>
      </p:sp>
      <p:sp>
        <p:nvSpPr>
          <p:cNvPr id="40963" name="Rectangle 3">
            <a:extLst>
              <a:ext uri="{FF2B5EF4-FFF2-40B4-BE49-F238E27FC236}">
                <a16:creationId xmlns:a16="http://schemas.microsoft.com/office/drawing/2014/main" id="{C1218E04-BDF6-DD51-DFDB-941B7BF3BAD3}"/>
              </a:ext>
            </a:extLst>
          </p:cNvPr>
          <p:cNvSpPr>
            <a:spLocks noGrp="1" noChangeArrowheads="1"/>
          </p:cNvSpPr>
          <p:nvPr>
            <p:ph type="body" idx="1"/>
          </p:nvPr>
        </p:nvSpPr>
        <p:spPr bwMode="auto">
          <a:ln>
            <a:miter lim="800000"/>
            <a:headEnd/>
            <a:tailEnd/>
          </a:ln>
        </p:spPr>
        <p:txBody>
          <a:bodyPr vert="horz" wrap="square" lIns="91440" tIns="45720" rIns="91440" bIns="45720" numCol="1" rtlCol="0" anchor="t" anchorCtr="0" compatLnSpc="1">
            <a:prstTxWarp prst="textNoShape">
              <a:avLst/>
            </a:prstTxWarp>
            <a:normAutofit/>
          </a:bodyPr>
          <a:lstStyle/>
          <a:p>
            <a:pPr marL="609600" indent="-609600" algn="just">
              <a:defRPr/>
            </a:pPr>
            <a:r>
              <a:rPr lang="en-US" b="1" dirty="0">
                <a:solidFill>
                  <a:schemeClr val="accent6"/>
                </a:solidFill>
                <a:ea typeface="ＭＳ Ｐゴシック" pitchFamily="34" charset="-128"/>
              </a:rPr>
              <a:t>Cryptography is the process of hiding or coding information so that only the person a message was intended for can read it</a:t>
            </a:r>
            <a:r>
              <a:rPr lang="en-US" dirty="0">
                <a:solidFill>
                  <a:schemeClr val="accent6"/>
                </a:solidFill>
                <a:ea typeface="ＭＳ Ｐゴシック" pitchFamily="34" charset="-128"/>
              </a:rPr>
              <a:t>.</a:t>
            </a:r>
          </a:p>
          <a:p>
            <a:pPr marL="1009650" lvl="1" indent="-609600" algn="just">
              <a:defRPr/>
            </a:pPr>
            <a:r>
              <a:rPr lang="en-US" b="1" i="1" dirty="0">
                <a:solidFill>
                  <a:schemeClr val="accent6"/>
                </a:solidFill>
                <a:ea typeface="ＭＳ Ｐゴシック" pitchFamily="34" charset="-128"/>
              </a:rPr>
              <a:t>Symmetric key Cryptography</a:t>
            </a:r>
          </a:p>
          <a:p>
            <a:pPr marL="1009650" lvl="1" indent="-609600" algn="just">
              <a:defRPr/>
            </a:pPr>
            <a:r>
              <a:rPr lang="en-US" b="1" i="1" dirty="0">
                <a:solidFill>
                  <a:schemeClr val="accent6"/>
                </a:solidFill>
                <a:ea typeface="ＭＳ Ｐゴシック" pitchFamily="34" charset="-128"/>
              </a:rPr>
              <a:t>Asymmetric key Cryptography (popularly known as public key cryptography).</a:t>
            </a:r>
            <a:endParaRPr lang="en-US" dirty="0">
              <a:solidFill>
                <a:schemeClr val="accent6"/>
              </a:solidFill>
              <a:ea typeface="ＭＳ Ｐゴシック" pitchFamily="34" charset="-128"/>
            </a:endParaRPr>
          </a:p>
          <a:p>
            <a:pPr marL="609600" indent="-609600" algn="just">
              <a:defRPr/>
            </a:pPr>
            <a:r>
              <a:rPr lang="en-US" b="1" dirty="0">
                <a:solidFill>
                  <a:schemeClr val="accent6"/>
                </a:solidFill>
                <a:ea typeface="ＭＳ Ｐゴシック" pitchFamily="34" charset="-128"/>
              </a:rPr>
              <a:t>Cryptographic protocols provide secure connections, enabling two parties to communicate with privacy and data integrity.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a:extLst>
              <a:ext uri="{FF2B5EF4-FFF2-40B4-BE49-F238E27FC236}">
                <a16:creationId xmlns:a16="http://schemas.microsoft.com/office/drawing/2014/main" id="{968BC301-64F5-E2EE-5922-5F8A9CCA1FC0}"/>
              </a:ext>
            </a:extLst>
          </p:cNvPr>
          <p:cNvPicPr>
            <a:picLocks noChangeAspect="1" noChangeArrowheads="1"/>
          </p:cNvPicPr>
          <p:nvPr/>
        </p:nvPicPr>
        <p:blipFill>
          <a:blip r:embed="rId2"/>
          <a:srcRect/>
          <a:stretch>
            <a:fillRect/>
          </a:stretch>
        </p:blipFill>
        <p:spPr bwMode="auto">
          <a:xfrm>
            <a:off x="2209800" y="685801"/>
            <a:ext cx="6838950" cy="39052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01379" name="Picture 3">
            <a:extLst>
              <a:ext uri="{FF2B5EF4-FFF2-40B4-BE49-F238E27FC236}">
                <a16:creationId xmlns:a16="http://schemas.microsoft.com/office/drawing/2014/main" id="{DF3A2DC8-9E11-1686-A46D-7FCA09FCFEA1}"/>
              </a:ext>
            </a:extLst>
          </p:cNvPr>
          <p:cNvPicPr>
            <a:picLocks noChangeAspect="1" noChangeArrowheads="1"/>
          </p:cNvPicPr>
          <p:nvPr/>
        </p:nvPicPr>
        <p:blipFill>
          <a:blip r:embed="rId3"/>
          <a:srcRect/>
          <a:stretch>
            <a:fillRect/>
          </a:stretch>
        </p:blipFill>
        <p:spPr bwMode="auto">
          <a:xfrm>
            <a:off x="2209800" y="1143001"/>
            <a:ext cx="5162550" cy="37147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01380" name="Picture 4">
            <a:extLst>
              <a:ext uri="{FF2B5EF4-FFF2-40B4-BE49-F238E27FC236}">
                <a16:creationId xmlns:a16="http://schemas.microsoft.com/office/drawing/2014/main" id="{B98220A0-5362-92B3-4409-09682D85D004}"/>
              </a:ext>
            </a:extLst>
          </p:cNvPr>
          <p:cNvPicPr>
            <a:picLocks noChangeAspect="1" noChangeArrowheads="1"/>
          </p:cNvPicPr>
          <p:nvPr/>
        </p:nvPicPr>
        <p:blipFill>
          <a:blip r:embed="rId4"/>
          <a:srcRect/>
          <a:stretch>
            <a:fillRect/>
          </a:stretch>
        </p:blipFill>
        <p:spPr bwMode="auto">
          <a:xfrm>
            <a:off x="3505200" y="2133600"/>
            <a:ext cx="2971800" cy="2286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01381" name="Picture 5">
            <a:extLst>
              <a:ext uri="{FF2B5EF4-FFF2-40B4-BE49-F238E27FC236}">
                <a16:creationId xmlns:a16="http://schemas.microsoft.com/office/drawing/2014/main" id="{C6DBF360-3662-A371-84C0-2B34569DCC60}"/>
              </a:ext>
            </a:extLst>
          </p:cNvPr>
          <p:cNvPicPr>
            <a:picLocks noChangeAspect="1" noChangeArrowheads="1"/>
          </p:cNvPicPr>
          <p:nvPr/>
        </p:nvPicPr>
        <p:blipFill>
          <a:blip r:embed="rId5"/>
          <a:srcRect/>
          <a:stretch>
            <a:fillRect/>
          </a:stretch>
        </p:blipFill>
        <p:spPr bwMode="auto">
          <a:xfrm>
            <a:off x="3200401" y="2819401"/>
            <a:ext cx="2466975" cy="256222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01382" name="Picture 6">
            <a:extLst>
              <a:ext uri="{FF2B5EF4-FFF2-40B4-BE49-F238E27FC236}">
                <a16:creationId xmlns:a16="http://schemas.microsoft.com/office/drawing/2014/main" id="{26FED6CE-DEC6-446D-F012-9803F2E6B147}"/>
              </a:ext>
            </a:extLst>
          </p:cNvPr>
          <p:cNvPicPr>
            <a:picLocks noChangeAspect="1" noChangeArrowheads="1"/>
          </p:cNvPicPr>
          <p:nvPr/>
        </p:nvPicPr>
        <p:blipFill>
          <a:blip r:embed="rId6"/>
          <a:srcRect/>
          <a:stretch>
            <a:fillRect/>
          </a:stretch>
        </p:blipFill>
        <p:spPr bwMode="auto">
          <a:xfrm>
            <a:off x="1524000" y="5638801"/>
            <a:ext cx="9144000" cy="771525"/>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a:extLst>
              <a:ext uri="{FF2B5EF4-FFF2-40B4-BE49-F238E27FC236}">
                <a16:creationId xmlns:a16="http://schemas.microsoft.com/office/drawing/2014/main" id="{FBBFAA90-8D7A-28A9-3F94-7D22A1C5C16A}"/>
              </a:ext>
            </a:extLst>
          </p:cNvPr>
          <p:cNvPicPr>
            <a:picLocks noChangeAspect="1" noChangeArrowheads="1"/>
          </p:cNvPicPr>
          <p:nvPr/>
        </p:nvPicPr>
        <p:blipFill>
          <a:blip r:embed="rId2"/>
          <a:srcRect/>
          <a:stretch>
            <a:fillRect/>
          </a:stretch>
        </p:blipFill>
        <p:spPr bwMode="auto">
          <a:xfrm>
            <a:off x="2057400" y="457200"/>
            <a:ext cx="8305800" cy="25908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a:extLst>
              <a:ext uri="{FF2B5EF4-FFF2-40B4-BE49-F238E27FC236}">
                <a16:creationId xmlns:a16="http://schemas.microsoft.com/office/drawing/2014/main" id="{704A99D0-E2A9-058A-627A-F8B05631314C}"/>
              </a:ext>
            </a:extLst>
          </p:cNvPr>
          <p:cNvPicPr>
            <a:picLocks noChangeAspect="1" noChangeArrowheads="1"/>
          </p:cNvPicPr>
          <p:nvPr/>
        </p:nvPicPr>
        <p:blipFill>
          <a:blip r:embed="rId2"/>
          <a:srcRect/>
          <a:stretch>
            <a:fillRect/>
          </a:stretch>
        </p:blipFill>
        <p:spPr bwMode="auto">
          <a:xfrm>
            <a:off x="2209800" y="609600"/>
            <a:ext cx="8001000" cy="20574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a:extLst>
              <a:ext uri="{FF2B5EF4-FFF2-40B4-BE49-F238E27FC236}">
                <a16:creationId xmlns:a16="http://schemas.microsoft.com/office/drawing/2014/main" id="{554DC4B8-CD7C-5140-6997-B0E56F7811EB}"/>
              </a:ext>
            </a:extLst>
          </p:cNvPr>
          <p:cNvPicPr>
            <a:picLocks noChangeAspect="1" noChangeArrowheads="1"/>
          </p:cNvPicPr>
          <p:nvPr/>
        </p:nvPicPr>
        <p:blipFill>
          <a:blip r:embed="rId2"/>
          <a:srcRect/>
          <a:stretch>
            <a:fillRect/>
          </a:stretch>
        </p:blipFill>
        <p:spPr bwMode="auto">
          <a:xfrm>
            <a:off x="2133601" y="1447800"/>
            <a:ext cx="7883525" cy="39624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a:extLst>
              <a:ext uri="{FF2B5EF4-FFF2-40B4-BE49-F238E27FC236}">
                <a16:creationId xmlns:a16="http://schemas.microsoft.com/office/drawing/2014/main" id="{10286601-5A18-7C5C-D00A-29A3FBB4E138}"/>
              </a:ext>
            </a:extLst>
          </p:cNvPr>
          <p:cNvPicPr>
            <a:picLocks noChangeAspect="1" noChangeArrowheads="1"/>
          </p:cNvPicPr>
          <p:nvPr/>
        </p:nvPicPr>
        <p:blipFill>
          <a:blip r:embed="rId2"/>
          <a:srcRect/>
          <a:stretch>
            <a:fillRect/>
          </a:stretch>
        </p:blipFill>
        <p:spPr bwMode="auto">
          <a:xfrm>
            <a:off x="2438400" y="838200"/>
            <a:ext cx="7869238" cy="53340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5473BE9-F824-FD78-6B45-A00B69284BB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i="1"/>
              <a:t>Vigenere cipher</a:t>
            </a:r>
            <a:endParaRPr lang="en-US" altLang="en-US"/>
          </a:p>
        </p:txBody>
      </p:sp>
      <p:sp>
        <p:nvSpPr>
          <p:cNvPr id="47107" name="Content Placeholder 2">
            <a:extLst>
              <a:ext uri="{FF2B5EF4-FFF2-40B4-BE49-F238E27FC236}">
                <a16:creationId xmlns:a16="http://schemas.microsoft.com/office/drawing/2014/main" id="{C40ADF02-20C3-928F-0D40-9BFC2B84B838}"/>
              </a:ext>
            </a:extLst>
          </p:cNvPr>
          <p:cNvSpPr>
            <a:spLocks noGrp="1"/>
          </p:cNvSpPr>
          <p:nvPr>
            <p:ph idx="1"/>
          </p:nvPr>
        </p:nvSpPr>
        <p:spPr bwMode="auto">
          <a:xfrm>
            <a:off x="1981200" y="114300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a:t>Pick a keyword (for our example, the keyword will be "MEC").</a:t>
            </a:r>
          </a:p>
          <a:p>
            <a:r>
              <a:rPr lang="en-US" altLang="en-US" sz="2000"/>
              <a:t>Write your keyword across the top of the text you want to encipher, repeating it as many times as necessary.</a:t>
            </a:r>
          </a:p>
          <a:p>
            <a:r>
              <a:rPr lang="en-US" altLang="en-US" sz="2000"/>
              <a:t>For each </a:t>
            </a:r>
            <a:r>
              <a:rPr lang="en-US" altLang="en-US" sz="2000">
                <a:solidFill>
                  <a:srgbClr val="00B0F0"/>
                </a:solidFill>
              </a:rPr>
              <a:t>letter, look at the letter of the keyword above it (if it was 'M', then you would go to the row that starts with an 'M'), and find that row in the Vigenere Table.</a:t>
            </a:r>
          </a:p>
          <a:p>
            <a:r>
              <a:rPr lang="en-US" altLang="en-US" sz="2000">
                <a:solidFill>
                  <a:srgbClr val="00B0F0"/>
                </a:solidFill>
              </a:rPr>
              <a:t>Then find the column of your plaintext letter (for example, 'w', so the twenty-third column). </a:t>
            </a:r>
          </a:p>
          <a:p>
            <a:r>
              <a:rPr lang="en-US" altLang="en-US" sz="2000"/>
              <a:t>Finally, trace down that column until you reach the row you found before and write down the letter in the cell where they intersect (in this case, you find an 'I' there). </a:t>
            </a:r>
          </a:p>
          <a:p>
            <a:pPr>
              <a:buFontTx/>
              <a:buNone/>
            </a:pPr>
            <a:endParaRPr lang="en-US" altLang="en-US"/>
          </a:p>
        </p:txBody>
      </p:sp>
      <p:pic>
        <p:nvPicPr>
          <p:cNvPr id="122882" name="Picture 2">
            <a:extLst>
              <a:ext uri="{FF2B5EF4-FFF2-40B4-BE49-F238E27FC236}">
                <a16:creationId xmlns:a16="http://schemas.microsoft.com/office/drawing/2014/main" id="{2882EEBD-465C-8880-CCFD-58DF215AF320}"/>
              </a:ext>
            </a:extLst>
          </p:cNvPr>
          <p:cNvPicPr>
            <a:picLocks noChangeAspect="1" noChangeArrowheads="1"/>
          </p:cNvPicPr>
          <p:nvPr/>
        </p:nvPicPr>
        <p:blipFill>
          <a:blip r:embed="rId3"/>
          <a:srcRect/>
          <a:stretch>
            <a:fillRect/>
          </a:stretch>
        </p:blipFill>
        <p:spPr bwMode="auto">
          <a:xfrm>
            <a:off x="2333626" y="4876800"/>
            <a:ext cx="8334375" cy="12954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D1FBB1D-3D0E-8CF4-0973-77476239504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solidFill>
                  <a:schemeClr val="accent2"/>
                </a:solidFill>
                <a:hlinkClick r:id="rId2"/>
              </a:rPr>
              <a:t>Vigenere table</a:t>
            </a:r>
            <a:r>
              <a:rPr lang="en-US" altLang="en-US">
                <a:solidFill>
                  <a:schemeClr val="accent2"/>
                </a:solidFill>
              </a:rPr>
              <a:t>.</a:t>
            </a:r>
          </a:p>
        </p:txBody>
      </p:sp>
      <p:graphicFrame>
        <p:nvGraphicFramePr>
          <p:cNvPr id="4" name="Content Placeholder 3">
            <a:extLst>
              <a:ext uri="{FF2B5EF4-FFF2-40B4-BE49-F238E27FC236}">
                <a16:creationId xmlns:a16="http://schemas.microsoft.com/office/drawing/2014/main" id="{328BEED0-23F5-6282-1D3F-501C36FA6971}"/>
              </a:ext>
            </a:extLst>
          </p:cNvPr>
          <p:cNvGraphicFramePr>
            <a:graphicFrameLocks noGrp="1"/>
          </p:cNvGraphicFramePr>
          <p:nvPr>
            <p:ph idx="1"/>
          </p:nvPr>
        </p:nvGraphicFramePr>
        <p:xfrm>
          <a:off x="1981200" y="0"/>
          <a:ext cx="7467600" cy="683895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258763">
                  <a:extLst>
                    <a:ext uri="{9D8B030D-6E8A-4147-A177-3AD203B41FA5}">
                      <a16:colId xmlns:a16="http://schemas.microsoft.com/office/drawing/2014/main" val="20007"/>
                    </a:ext>
                  </a:extLst>
                </a:gridCol>
                <a:gridCol w="257175">
                  <a:extLst>
                    <a:ext uri="{9D8B030D-6E8A-4147-A177-3AD203B41FA5}">
                      <a16:colId xmlns:a16="http://schemas.microsoft.com/office/drawing/2014/main" val="20008"/>
                    </a:ext>
                  </a:extLst>
                </a:gridCol>
                <a:gridCol w="257175">
                  <a:extLst>
                    <a:ext uri="{9D8B030D-6E8A-4147-A177-3AD203B41FA5}">
                      <a16:colId xmlns:a16="http://schemas.microsoft.com/office/drawing/2014/main" val="20009"/>
                    </a:ext>
                  </a:extLst>
                </a:gridCol>
                <a:gridCol w="257175">
                  <a:extLst>
                    <a:ext uri="{9D8B030D-6E8A-4147-A177-3AD203B41FA5}">
                      <a16:colId xmlns:a16="http://schemas.microsoft.com/office/drawing/2014/main" val="20010"/>
                    </a:ext>
                  </a:extLst>
                </a:gridCol>
                <a:gridCol w="257175">
                  <a:extLst>
                    <a:ext uri="{9D8B030D-6E8A-4147-A177-3AD203B41FA5}">
                      <a16:colId xmlns:a16="http://schemas.microsoft.com/office/drawing/2014/main" val="20011"/>
                    </a:ext>
                  </a:extLst>
                </a:gridCol>
                <a:gridCol w="258762">
                  <a:extLst>
                    <a:ext uri="{9D8B030D-6E8A-4147-A177-3AD203B41FA5}">
                      <a16:colId xmlns:a16="http://schemas.microsoft.com/office/drawing/2014/main" val="20012"/>
                    </a:ext>
                  </a:extLst>
                </a:gridCol>
                <a:gridCol w="257175">
                  <a:extLst>
                    <a:ext uri="{9D8B030D-6E8A-4147-A177-3AD203B41FA5}">
                      <a16:colId xmlns:a16="http://schemas.microsoft.com/office/drawing/2014/main" val="20013"/>
                    </a:ext>
                  </a:extLst>
                </a:gridCol>
                <a:gridCol w="257175">
                  <a:extLst>
                    <a:ext uri="{9D8B030D-6E8A-4147-A177-3AD203B41FA5}">
                      <a16:colId xmlns:a16="http://schemas.microsoft.com/office/drawing/2014/main" val="20014"/>
                    </a:ext>
                  </a:extLst>
                </a:gridCol>
                <a:gridCol w="2571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57175">
                  <a:extLst>
                    <a:ext uri="{9D8B030D-6E8A-4147-A177-3AD203B41FA5}">
                      <a16:colId xmlns:a16="http://schemas.microsoft.com/office/drawing/2014/main" val="20017"/>
                    </a:ext>
                  </a:extLst>
                </a:gridCol>
                <a:gridCol w="258763">
                  <a:extLst>
                    <a:ext uri="{9D8B030D-6E8A-4147-A177-3AD203B41FA5}">
                      <a16:colId xmlns:a16="http://schemas.microsoft.com/office/drawing/2014/main" val="20018"/>
                    </a:ext>
                  </a:extLst>
                </a:gridCol>
                <a:gridCol w="257175">
                  <a:extLst>
                    <a:ext uri="{9D8B030D-6E8A-4147-A177-3AD203B41FA5}">
                      <a16:colId xmlns:a16="http://schemas.microsoft.com/office/drawing/2014/main" val="20019"/>
                    </a:ext>
                  </a:extLst>
                </a:gridCol>
                <a:gridCol w="257175">
                  <a:extLst>
                    <a:ext uri="{9D8B030D-6E8A-4147-A177-3AD203B41FA5}">
                      <a16:colId xmlns:a16="http://schemas.microsoft.com/office/drawing/2014/main" val="20020"/>
                    </a:ext>
                  </a:extLst>
                </a:gridCol>
                <a:gridCol w="257175">
                  <a:extLst>
                    <a:ext uri="{9D8B030D-6E8A-4147-A177-3AD203B41FA5}">
                      <a16:colId xmlns:a16="http://schemas.microsoft.com/office/drawing/2014/main" val="20021"/>
                    </a:ext>
                  </a:extLst>
                </a:gridCol>
                <a:gridCol w="257175">
                  <a:extLst>
                    <a:ext uri="{9D8B030D-6E8A-4147-A177-3AD203B41FA5}">
                      <a16:colId xmlns:a16="http://schemas.microsoft.com/office/drawing/2014/main" val="20022"/>
                    </a:ext>
                  </a:extLst>
                </a:gridCol>
                <a:gridCol w="258762">
                  <a:extLst>
                    <a:ext uri="{9D8B030D-6E8A-4147-A177-3AD203B41FA5}">
                      <a16:colId xmlns:a16="http://schemas.microsoft.com/office/drawing/2014/main" val="20023"/>
                    </a:ext>
                  </a:extLst>
                </a:gridCol>
                <a:gridCol w="257175">
                  <a:extLst>
                    <a:ext uri="{9D8B030D-6E8A-4147-A177-3AD203B41FA5}">
                      <a16:colId xmlns:a16="http://schemas.microsoft.com/office/drawing/2014/main" val="20024"/>
                    </a:ext>
                  </a:extLst>
                </a:gridCol>
                <a:gridCol w="257175">
                  <a:extLst>
                    <a:ext uri="{9D8B030D-6E8A-4147-A177-3AD203B41FA5}">
                      <a16:colId xmlns:a16="http://schemas.microsoft.com/office/drawing/2014/main" val="20025"/>
                    </a:ext>
                  </a:extLst>
                </a:gridCol>
                <a:gridCol w="317500">
                  <a:extLst>
                    <a:ext uri="{9D8B030D-6E8A-4147-A177-3AD203B41FA5}">
                      <a16:colId xmlns:a16="http://schemas.microsoft.com/office/drawing/2014/main" val="20026"/>
                    </a:ext>
                  </a:extLst>
                </a:gridCol>
              </a:tblGrid>
              <a:tr h="300038">
                <a:tc gridSpan="7">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49736" marR="49736" marT="24868" marB="24868"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ROW</a:t>
                      </a:r>
                    </a:p>
                  </a:txBody>
                  <a:tcPr marL="0" marR="0" marT="0" marB="0" anchor="ctr" horzOverflow="overflow">
                    <a:lnL>
                      <a:noFill/>
                    </a:lnL>
                    <a:lnR>
                      <a:noFill/>
                    </a:lnR>
                    <a:lnT>
                      <a:noFill/>
                    </a:lnT>
                    <a:lnB>
                      <a:noFill/>
                    </a:lnB>
                    <a:lnTlToBr>
                      <a:noFill/>
                    </a:lnTlToBr>
                    <a:lnBlToTr>
                      <a:noFill/>
                    </a:lnBlToTr>
                    <a:noFill/>
                  </a:tcPr>
                </a:tc>
                <a:tc gridSpan="26">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ndParaRPr>
                    </a:p>
                  </a:txBody>
                  <a:tcPr marL="0" marR="0" marT="0" marB="0" anchor="ctr" horzOverflow="overflow">
                    <a:lnL>
                      <a:noFill/>
                    </a:lnL>
                    <a:lnR>
                      <a:noFill/>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6"/>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7"/>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8"/>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9"/>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0"/>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19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1"/>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2"/>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3"/>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4"/>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5"/>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6"/>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25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Z</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A</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B</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C</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D</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E</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F</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H</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J</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K</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L</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M</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N</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O</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P</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Q</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R</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S</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U</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V</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W</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X</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Y</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B52FC81-CAC4-E15D-2F2B-4F529E56B10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i="1"/>
              <a:t>Vigenere cipher</a:t>
            </a:r>
            <a:endParaRPr lang="en-US" altLang="en-US"/>
          </a:p>
        </p:txBody>
      </p:sp>
      <p:sp>
        <p:nvSpPr>
          <p:cNvPr id="50179" name="Content Placeholder 2">
            <a:extLst>
              <a:ext uri="{FF2B5EF4-FFF2-40B4-BE49-F238E27FC236}">
                <a16:creationId xmlns:a16="http://schemas.microsoft.com/office/drawing/2014/main" id="{C097072E-BCFF-BB6B-5E2B-EB68602D448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en-US" altLang="en-US" sz="2400"/>
              <a:t>Decipherment of an encrypted message is equally straightforward. One writes the keyword repeatedly above the message:</a:t>
            </a:r>
          </a:p>
          <a:p>
            <a:pPr algn="just"/>
            <a:r>
              <a:rPr lang="en-US" altLang="en-US" sz="2400"/>
              <a:t>one uses the keyword letter to pick a column of the table and then traces down the column to the row containing the cipher text letter</a:t>
            </a:r>
          </a:p>
          <a:p>
            <a:r>
              <a:rPr lang="en-US" altLang="en-US"/>
              <a:t> Key Word    M E C M E C </a:t>
            </a:r>
          </a:p>
          <a:p>
            <a:r>
              <a:rPr lang="en-US" altLang="en-US"/>
              <a:t>Cipher Text   I  I   P Q  I  F</a:t>
            </a:r>
          </a:p>
          <a:p>
            <a:r>
              <a:rPr lang="en-US" altLang="en-US"/>
              <a:t>Plain Text     W E N E E  D</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5C72D349-C96D-FEA1-17D6-DDAAC90A02EE}"/>
              </a:ext>
            </a:extLst>
          </p:cNvPr>
          <p:cNvSpPr>
            <a:spLocks noGrp="1"/>
          </p:cNvSpPr>
          <p:nvPr>
            <p:ph type="sldNum" sz="quarter" idx="4294967295"/>
          </p:nvPr>
        </p:nvSpPr>
        <p:spPr bwMode="auto">
          <a:xfrm>
            <a:off x="8077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5017D63-E169-4383-9D71-7DD3CD1F8D4F}" type="slidenum">
              <a:rPr lang="en-US" altLang="en-US"/>
              <a:pPr eaLnBrk="1" hangingPunct="1"/>
              <a:t>28</a:t>
            </a:fld>
            <a:endParaRPr lang="en-US" altLang="en-US"/>
          </a:p>
        </p:txBody>
      </p:sp>
      <p:sp>
        <p:nvSpPr>
          <p:cNvPr id="51203" name="Rectangle 2">
            <a:extLst>
              <a:ext uri="{FF2B5EF4-FFF2-40B4-BE49-F238E27FC236}">
                <a16:creationId xmlns:a16="http://schemas.microsoft.com/office/drawing/2014/main" id="{660AA2A9-CAD1-BEC6-CA05-913039A747E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rPr>
              <a:t>One-Time Pad</a:t>
            </a:r>
            <a:br>
              <a:rPr lang="en-US" altLang="en-US">
                <a:solidFill>
                  <a:srgbClr val="FF0000"/>
                </a:solidFill>
              </a:rPr>
            </a:br>
            <a:r>
              <a:rPr lang="en-US" altLang="en-US" sz="3200" b="1">
                <a:solidFill>
                  <a:srgbClr val="FF0000"/>
                </a:solidFill>
              </a:rPr>
              <a:t>Vernam Cipher</a:t>
            </a:r>
            <a:endParaRPr lang="en-AU" altLang="en-US" b="1">
              <a:solidFill>
                <a:srgbClr val="FF0000"/>
              </a:solidFill>
            </a:endParaRPr>
          </a:p>
        </p:txBody>
      </p:sp>
      <p:sp>
        <p:nvSpPr>
          <p:cNvPr id="51204" name="Rectangle 3">
            <a:extLst>
              <a:ext uri="{FF2B5EF4-FFF2-40B4-BE49-F238E27FC236}">
                <a16:creationId xmlns:a16="http://schemas.microsoft.com/office/drawing/2014/main" id="{F1F10278-FCD2-8CEE-6B3B-8C7B53BEE3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AU" altLang="en-US"/>
              <a:t>if a truly random key as long as the message is used, the cipher will be secure </a:t>
            </a:r>
          </a:p>
          <a:p>
            <a:pPr eaLnBrk="1" hangingPunct="1"/>
            <a:r>
              <a:rPr lang="en-AU" altLang="en-US"/>
              <a:t>called a One-Time pad</a:t>
            </a:r>
          </a:p>
          <a:p>
            <a:pPr eaLnBrk="1" hangingPunct="1"/>
            <a:r>
              <a:rPr lang="en-US" altLang="en-US"/>
              <a:t>is unbreakable since ciphertext bears no statistical relationship to the plaintext</a:t>
            </a:r>
          </a:p>
          <a:p>
            <a:pPr eaLnBrk="1" hangingPunct="1"/>
            <a:r>
              <a:rPr lang="en-US" altLang="en-US"/>
              <a:t>since for </a:t>
            </a:r>
            <a:r>
              <a:rPr lang="en-US" altLang="en-US" b="1"/>
              <a:t>any plaintext</a:t>
            </a:r>
            <a:r>
              <a:rPr lang="en-US" altLang="en-US"/>
              <a:t> &amp; </a:t>
            </a:r>
            <a:r>
              <a:rPr lang="en-US" altLang="en-US" b="1"/>
              <a:t>any ciphertext</a:t>
            </a:r>
            <a:r>
              <a:rPr lang="en-US" altLang="en-US"/>
              <a:t> there exists a key mapping one to other</a:t>
            </a:r>
          </a:p>
          <a:p>
            <a:pPr eaLnBrk="1" hangingPunct="1"/>
            <a:r>
              <a:rPr lang="en-US" altLang="en-US"/>
              <a:t>can only use the key </a:t>
            </a:r>
            <a:r>
              <a:rPr lang="en-US" altLang="en-US" b="1"/>
              <a:t>once</a:t>
            </a:r>
            <a:r>
              <a:rPr lang="en-US" altLang="en-US"/>
              <a:t> though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DC83C-91F1-9277-015C-48AAFD0BC9FC}"/>
              </a:ext>
            </a:extLst>
          </p:cNvPr>
          <p:cNvSpPr>
            <a:spLocks noGrp="1"/>
          </p:cNvSpPr>
          <p:nvPr>
            <p:ph idx="1"/>
          </p:nvPr>
        </p:nvSpPr>
        <p:spPr/>
        <p:txBody>
          <a:bodyPr/>
          <a:lstStyle/>
          <a:p>
            <a:pPr algn="just">
              <a:defRPr/>
            </a:pPr>
            <a:r>
              <a:rPr lang="en-US" dirty="0">
                <a:latin typeface="Times-Italic"/>
              </a:rPr>
              <a:t>It produces random output that bears no statistical relationship to the plaintext. Because the </a:t>
            </a:r>
            <a:r>
              <a:rPr lang="en-US" dirty="0" err="1">
                <a:latin typeface="Times-Italic"/>
              </a:rPr>
              <a:t>ciphertext</a:t>
            </a:r>
            <a:r>
              <a:rPr lang="en-US" dirty="0">
                <a:latin typeface="Times-Italic"/>
              </a:rPr>
              <a:t> contains no information whatsoever about the plaintext, there is simply no way to break the code, s</a:t>
            </a:r>
            <a:r>
              <a:rPr lang="en-US" dirty="0"/>
              <a:t>ince any plaintext can be mapped to any </a:t>
            </a:r>
            <a:r>
              <a:rPr lang="en-US" dirty="0" err="1"/>
              <a:t>ciphertext</a:t>
            </a:r>
            <a:r>
              <a:rPr lang="en-US" dirty="0"/>
              <a:t> given some key. </a:t>
            </a:r>
          </a:p>
          <a:p>
            <a:pPr>
              <a:defRPr/>
            </a:pPr>
            <a:endParaRPr lang="en-US" dirty="0"/>
          </a:p>
        </p:txBody>
      </p:sp>
      <p:sp>
        <p:nvSpPr>
          <p:cNvPr id="53251" name="Rectangle 2">
            <a:extLst>
              <a:ext uri="{FF2B5EF4-FFF2-40B4-BE49-F238E27FC236}">
                <a16:creationId xmlns:a16="http://schemas.microsoft.com/office/drawing/2014/main" id="{3DB210BE-576F-0EF0-5055-D670D82C8C0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rPr>
              <a:t>One-Time Pad</a:t>
            </a:r>
            <a:endParaRPr lang="en-AU" alt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1D979AF-40B4-64EC-0B41-63193A4288A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ea typeface="MS PGothic" panose="020B0600070205080204" pitchFamily="34" charset="-128"/>
              </a:rPr>
              <a:t>Model for Network Security</a:t>
            </a:r>
            <a:endParaRPr lang="en-AU" altLang="en-US">
              <a:solidFill>
                <a:srgbClr val="FF0000"/>
              </a:solidFill>
              <a:ea typeface="MS PGothic" panose="020B0600070205080204" pitchFamily="34" charset="-128"/>
            </a:endParaRPr>
          </a:p>
        </p:txBody>
      </p:sp>
      <p:sp>
        <p:nvSpPr>
          <p:cNvPr id="40963" name="Rectangle 3">
            <a:extLst>
              <a:ext uri="{FF2B5EF4-FFF2-40B4-BE49-F238E27FC236}">
                <a16:creationId xmlns:a16="http://schemas.microsoft.com/office/drawing/2014/main" id="{C1390D14-AB99-D382-8D02-568D1B3BE80E}"/>
              </a:ext>
            </a:extLst>
          </p:cNvPr>
          <p:cNvSpPr>
            <a:spLocks noGrp="1" noChangeArrowheads="1"/>
          </p:cNvSpPr>
          <p:nvPr>
            <p:ph type="body" idx="1"/>
          </p:nvPr>
        </p:nvSpPr>
        <p:spPr bwMode="auto">
          <a:ln>
            <a:miter lim="800000"/>
            <a:headEnd/>
            <a:tailEnd/>
          </a:ln>
        </p:spPr>
        <p:txBody>
          <a:bodyPr vert="horz" wrap="square" lIns="91440" tIns="45720" rIns="91440" bIns="45720" numCol="1" rtlCol="0" anchor="t" anchorCtr="0" compatLnSpc="1">
            <a:prstTxWarp prst="textNoShape">
              <a:avLst/>
            </a:prstTxWarp>
            <a:normAutofit/>
          </a:bodyPr>
          <a:lstStyle/>
          <a:p>
            <a:pPr marL="609600" indent="-609600">
              <a:buNone/>
              <a:defRPr/>
            </a:pPr>
            <a:r>
              <a:rPr lang="en-US" b="1" dirty="0">
                <a:solidFill>
                  <a:schemeClr val="accent6"/>
                </a:solidFill>
                <a:ea typeface="ＭＳ Ｐゴシック" pitchFamily="34" charset="-128"/>
              </a:rPr>
              <a:t>This kind of model requires:</a:t>
            </a:r>
          </a:p>
          <a:p>
            <a:pPr marL="609600" indent="-609600" algn="just">
              <a:defRPr/>
            </a:pPr>
            <a:r>
              <a:rPr lang="en-US" b="1" dirty="0">
                <a:solidFill>
                  <a:schemeClr val="accent6"/>
                </a:solidFill>
                <a:ea typeface="ＭＳ Ｐゴシック" pitchFamily="34" charset="-128"/>
              </a:rPr>
              <a:t>A secure algorithm for the security transformation.</a:t>
            </a:r>
          </a:p>
          <a:p>
            <a:pPr marL="609600" indent="-609600" algn="just">
              <a:defRPr/>
            </a:pPr>
            <a:r>
              <a:rPr lang="en-US" b="1" dirty="0">
                <a:solidFill>
                  <a:schemeClr val="accent6"/>
                </a:solidFill>
                <a:ea typeface="ＭＳ Ｐゴシック" pitchFamily="34" charset="-128"/>
              </a:rPr>
              <a:t>A generation of keys (secret information) using an algorithm that will be provided to the principals.</a:t>
            </a:r>
          </a:p>
          <a:p>
            <a:pPr marL="609600" indent="-609600" algn="just">
              <a:defRPr/>
            </a:pPr>
            <a:r>
              <a:rPr lang="en-US" b="1" dirty="0">
                <a:solidFill>
                  <a:schemeClr val="accent6"/>
                </a:solidFill>
                <a:ea typeface="ＭＳ Ｐゴシック" pitchFamily="34" charset="-128"/>
              </a:rPr>
              <a:t>A method of distribution and share of the key.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3C9E5-BE98-C891-DABB-70DD79F20D49}"/>
              </a:ext>
            </a:extLst>
          </p:cNvPr>
          <p:cNvSpPr>
            <a:spLocks noGrp="1"/>
          </p:cNvSpPr>
          <p:nvPr>
            <p:ph idx="1"/>
          </p:nvPr>
        </p:nvSpPr>
        <p:spPr/>
        <p:txBody>
          <a:bodyPr/>
          <a:lstStyle/>
          <a:p>
            <a:pPr>
              <a:defRPr/>
            </a:pPr>
            <a:r>
              <a:rPr lang="en-US" dirty="0">
                <a:latin typeface="Times-Italic"/>
              </a:rPr>
              <a:t>The one-time pad offers complete security but, in practice, has two fundamental difficulties: </a:t>
            </a:r>
          </a:p>
          <a:p>
            <a:pPr algn="just">
              <a:buFont typeface="Courier" charset="0"/>
              <a:buAutoNum type="arabicPeriod"/>
              <a:defRPr/>
            </a:pPr>
            <a:r>
              <a:rPr lang="en-US" sz="2400" dirty="0">
                <a:latin typeface="Times-Italic"/>
              </a:rPr>
              <a:t>There is the practical problem of making large quantities of random keys. </a:t>
            </a:r>
          </a:p>
          <a:p>
            <a:pPr algn="just">
              <a:buNone/>
              <a:defRPr/>
            </a:pPr>
            <a:r>
              <a:rPr lang="en-US" sz="2400" dirty="0">
                <a:latin typeface="Times-Italic"/>
              </a:rPr>
              <a:t>2. And the problem of key distribution and protection, where for every message to be sent, a key of equal length is needed by both sender and receiver.</a:t>
            </a:r>
          </a:p>
          <a:p>
            <a:pPr algn="just">
              <a:buNone/>
              <a:defRPr/>
            </a:pPr>
            <a:r>
              <a:rPr lang="en-US" sz="2400" dirty="0">
                <a:latin typeface="Times-Italic"/>
              </a:rPr>
              <a:t>    Because of these difficulties, the one-time pad is of limited utility, and is useful primarily for low-bandwidth channels requiring very high security. </a:t>
            </a:r>
            <a:endParaRPr lang="en-AU" sz="2400" dirty="0">
              <a:latin typeface="Times-Italic"/>
            </a:endParaRPr>
          </a:p>
          <a:p>
            <a:pPr>
              <a:defRPr/>
            </a:pPr>
            <a:endParaRPr lang="en-US" dirty="0"/>
          </a:p>
        </p:txBody>
      </p:sp>
      <p:sp>
        <p:nvSpPr>
          <p:cNvPr id="54275" name="Rectangle 2">
            <a:extLst>
              <a:ext uri="{FF2B5EF4-FFF2-40B4-BE49-F238E27FC236}">
                <a16:creationId xmlns:a16="http://schemas.microsoft.com/office/drawing/2014/main" id="{C4BC0AE2-BA48-3384-12A9-79FEC0C3E2F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rPr>
              <a:t>One-Time Pad</a:t>
            </a:r>
            <a:endParaRPr lang="en-AU" altLang="en-US">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47460E3-0BE9-617A-4170-F55BCE150BA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One-Time Pad</a:t>
            </a:r>
          </a:p>
        </p:txBody>
      </p:sp>
      <p:sp>
        <p:nvSpPr>
          <p:cNvPr id="55299" name="Rectangle 3">
            <a:extLst>
              <a:ext uri="{FF2B5EF4-FFF2-40B4-BE49-F238E27FC236}">
                <a16:creationId xmlns:a16="http://schemas.microsoft.com/office/drawing/2014/main" id="{4D2D71C3-BA3F-53E1-6EED-373190004631}"/>
              </a:ext>
            </a:extLst>
          </p:cNvPr>
          <p:cNvSpPr>
            <a:spLocks noGrp="1" noChangeArrowheads="1"/>
          </p:cNvSpPr>
          <p:nvPr>
            <p:ph type="body" idx="1"/>
          </p:nvPr>
        </p:nvSpPr>
        <p:spPr bwMode="auto">
          <a:xfrm>
            <a:off x="2286000" y="1447800"/>
            <a:ext cx="75438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Times" panose="02020603050405020304" pitchFamily="18" charset="0"/>
              <a:buNone/>
            </a:pPr>
            <a:r>
              <a:rPr lang="en-US" altLang="en-US" sz="2400"/>
              <a:t>Let Z</a:t>
            </a:r>
            <a:r>
              <a:rPr lang="en-US" altLang="en-US" sz="2400" baseline="-25000"/>
              <a:t>m</a:t>
            </a:r>
            <a:r>
              <a:rPr lang="en-US" altLang="en-US" sz="2400"/>
              <a:t> ={0,1,…,m-1} be </a:t>
            </a:r>
          </a:p>
          <a:p>
            <a:pPr eaLnBrk="1" hangingPunct="1">
              <a:buFont typeface="Times" panose="02020603050405020304" pitchFamily="18" charset="0"/>
              <a:buNone/>
            </a:pPr>
            <a:r>
              <a:rPr lang="en-US" altLang="en-US" sz="2400"/>
              <a:t>         the alphabet.</a:t>
            </a:r>
          </a:p>
          <a:p>
            <a:pPr eaLnBrk="1" hangingPunct="1">
              <a:buFont typeface="Times" panose="02020603050405020304" pitchFamily="18" charset="0"/>
              <a:buNone/>
            </a:pPr>
            <a:endParaRPr lang="en-US" altLang="en-US" sz="2400"/>
          </a:p>
          <a:p>
            <a:pPr eaLnBrk="1" hangingPunct="1">
              <a:buFont typeface="Times" panose="02020603050405020304" pitchFamily="18" charset="0"/>
              <a:buNone/>
            </a:pPr>
            <a:r>
              <a:rPr lang="en-US" altLang="en-US" sz="2400"/>
              <a:t>Plaintext space = Ciphtertext space =  Key space = 		(Z</a:t>
            </a:r>
            <a:r>
              <a:rPr lang="en-US" altLang="en-US" sz="2400" baseline="-25000"/>
              <a:t>m</a:t>
            </a:r>
            <a:r>
              <a:rPr lang="en-US" altLang="en-US" sz="2400"/>
              <a:t>)</a:t>
            </a:r>
            <a:r>
              <a:rPr lang="en-US" altLang="en-US" sz="2400" baseline="30000"/>
              <a:t>n</a:t>
            </a:r>
            <a:endParaRPr lang="en-US" altLang="en-US" sz="2400"/>
          </a:p>
          <a:p>
            <a:pPr eaLnBrk="1" hangingPunct="1">
              <a:buFont typeface="Times" panose="02020603050405020304" pitchFamily="18" charset="0"/>
              <a:buNone/>
            </a:pPr>
            <a:r>
              <a:rPr lang="en-US" altLang="en-US" sz="2400"/>
              <a:t>The key is chosen uniformly randomly</a:t>
            </a:r>
          </a:p>
          <a:p>
            <a:pPr eaLnBrk="1" hangingPunct="1">
              <a:buFont typeface="Times" panose="02020603050405020304" pitchFamily="18" charset="0"/>
              <a:buNone/>
            </a:pPr>
            <a:r>
              <a:rPr lang="en-US" altLang="en-US" sz="2400"/>
              <a:t>Plaintext    X =  (x</a:t>
            </a:r>
            <a:r>
              <a:rPr lang="en-US" altLang="en-US" sz="2400" baseline="-25000"/>
              <a:t>1</a:t>
            </a:r>
            <a:r>
              <a:rPr lang="en-US" altLang="en-US" sz="2400"/>
              <a:t> x</a:t>
            </a:r>
            <a:r>
              <a:rPr lang="en-US" altLang="en-US" sz="2400" baseline="-25000"/>
              <a:t>2</a:t>
            </a:r>
            <a:r>
              <a:rPr lang="en-US" altLang="en-US" sz="2400"/>
              <a:t> … x</a:t>
            </a:r>
            <a:r>
              <a:rPr lang="en-US" altLang="en-US" sz="2400" baseline="-25000"/>
              <a:t>n</a:t>
            </a:r>
            <a:r>
              <a:rPr lang="en-US" altLang="en-US" sz="2400"/>
              <a:t>)</a:t>
            </a:r>
          </a:p>
          <a:p>
            <a:pPr eaLnBrk="1" hangingPunct="1">
              <a:buFont typeface="Times" panose="02020603050405020304" pitchFamily="18" charset="0"/>
              <a:buNone/>
            </a:pPr>
            <a:r>
              <a:rPr lang="en-US" altLang="en-US" sz="2400"/>
              <a:t>Key            K = (k</a:t>
            </a:r>
            <a:r>
              <a:rPr lang="en-US" altLang="en-US" sz="2400" baseline="-25000"/>
              <a:t>1</a:t>
            </a:r>
            <a:r>
              <a:rPr lang="en-US" altLang="en-US" sz="2400"/>
              <a:t> k</a:t>
            </a:r>
            <a:r>
              <a:rPr lang="en-US" altLang="en-US" sz="2400" baseline="-25000"/>
              <a:t>2</a:t>
            </a:r>
            <a:r>
              <a:rPr lang="en-US" altLang="en-US" sz="2400"/>
              <a:t> … k</a:t>
            </a:r>
            <a:r>
              <a:rPr lang="en-US" altLang="en-US" sz="2400" baseline="-25000"/>
              <a:t>n</a:t>
            </a:r>
            <a:r>
              <a:rPr lang="en-US" altLang="en-US" sz="2400"/>
              <a:t>)</a:t>
            </a:r>
          </a:p>
          <a:p>
            <a:pPr eaLnBrk="1" hangingPunct="1">
              <a:buFont typeface="Times" panose="02020603050405020304" pitchFamily="18" charset="0"/>
              <a:buNone/>
            </a:pPr>
            <a:r>
              <a:rPr lang="en-US" altLang="en-US" sz="2400"/>
              <a:t>Ciphertext  Y = (y</a:t>
            </a:r>
            <a:r>
              <a:rPr lang="en-US" altLang="en-US" sz="2400" baseline="-25000"/>
              <a:t>1</a:t>
            </a:r>
            <a:r>
              <a:rPr lang="en-US" altLang="en-US" sz="2400"/>
              <a:t> y</a:t>
            </a:r>
            <a:r>
              <a:rPr lang="en-US" altLang="en-US" sz="2400" baseline="-25000"/>
              <a:t>2</a:t>
            </a:r>
            <a:r>
              <a:rPr lang="en-US" altLang="en-US" sz="2400"/>
              <a:t> … y</a:t>
            </a:r>
            <a:r>
              <a:rPr lang="en-US" altLang="en-US" sz="2400" baseline="-25000"/>
              <a:t>n</a:t>
            </a:r>
            <a:r>
              <a:rPr lang="en-US" altLang="en-US" sz="2400"/>
              <a:t>)</a:t>
            </a:r>
          </a:p>
          <a:p>
            <a:pPr eaLnBrk="1" hangingPunct="1">
              <a:buFont typeface="Times" panose="02020603050405020304" pitchFamily="18" charset="0"/>
              <a:buNone/>
            </a:pPr>
            <a:r>
              <a:rPr lang="en-US" altLang="en-US" sz="2400"/>
              <a:t>e</a:t>
            </a:r>
            <a:r>
              <a:rPr lang="en-US" altLang="en-US" sz="2400" baseline="-25000"/>
              <a:t>k</a:t>
            </a:r>
            <a:r>
              <a:rPr lang="en-US" altLang="en-US" sz="2400"/>
              <a:t>(X) = (x</a:t>
            </a:r>
            <a:r>
              <a:rPr lang="en-US" altLang="en-US" sz="2400" baseline="-25000"/>
              <a:t>1</a:t>
            </a:r>
            <a:r>
              <a:rPr lang="en-US" altLang="en-US" sz="2400"/>
              <a:t>+k</a:t>
            </a:r>
            <a:r>
              <a:rPr lang="en-US" altLang="en-US" sz="2400" baseline="-25000"/>
              <a:t>1</a:t>
            </a:r>
            <a:r>
              <a:rPr lang="en-US" altLang="en-US" sz="2400"/>
              <a:t>  x</a:t>
            </a:r>
            <a:r>
              <a:rPr lang="en-US" altLang="en-US" sz="2400" baseline="-25000"/>
              <a:t>2</a:t>
            </a:r>
            <a:r>
              <a:rPr lang="en-US" altLang="en-US" sz="2400"/>
              <a:t>+k</a:t>
            </a:r>
            <a:r>
              <a:rPr lang="en-US" altLang="en-US" sz="2400" baseline="-25000"/>
              <a:t>2</a:t>
            </a:r>
            <a:r>
              <a:rPr lang="en-US" altLang="en-US" sz="2400"/>
              <a:t> … x</a:t>
            </a:r>
            <a:r>
              <a:rPr lang="en-US" altLang="en-US" sz="2400" baseline="-25000"/>
              <a:t>n</a:t>
            </a:r>
            <a:r>
              <a:rPr lang="en-US" altLang="en-US" sz="2400"/>
              <a:t>+k</a:t>
            </a:r>
            <a:r>
              <a:rPr lang="en-US" altLang="en-US" sz="2400" baseline="-25000"/>
              <a:t>n</a:t>
            </a:r>
            <a:r>
              <a:rPr lang="en-US" altLang="en-US" sz="2400"/>
              <a:t>) mod m</a:t>
            </a:r>
          </a:p>
          <a:p>
            <a:pPr eaLnBrk="1" hangingPunct="1">
              <a:buFont typeface="Times" panose="02020603050405020304" pitchFamily="18" charset="0"/>
              <a:buNone/>
            </a:pPr>
            <a:r>
              <a:rPr lang="en-US" altLang="en-US" sz="2400"/>
              <a:t>d</a:t>
            </a:r>
            <a:r>
              <a:rPr lang="en-US" altLang="en-US" sz="2400" baseline="-25000"/>
              <a:t>k</a:t>
            </a:r>
            <a:r>
              <a:rPr lang="en-US" altLang="en-US" sz="2400"/>
              <a:t>(Y) = (y</a:t>
            </a:r>
            <a:r>
              <a:rPr lang="en-US" altLang="en-US" sz="2400" baseline="-25000"/>
              <a:t>1</a:t>
            </a:r>
            <a:r>
              <a:rPr lang="en-US" altLang="en-US" sz="2400"/>
              <a:t>-k</a:t>
            </a:r>
            <a:r>
              <a:rPr lang="en-US" altLang="en-US" sz="2400" baseline="-25000"/>
              <a:t>1</a:t>
            </a:r>
            <a:r>
              <a:rPr lang="en-US" altLang="en-US" sz="2400"/>
              <a:t>   y</a:t>
            </a:r>
            <a:r>
              <a:rPr lang="en-US" altLang="en-US" sz="2400" baseline="-25000"/>
              <a:t>2</a:t>
            </a:r>
            <a:r>
              <a:rPr lang="en-US" altLang="en-US" sz="2400"/>
              <a:t>-k</a:t>
            </a:r>
            <a:r>
              <a:rPr lang="en-US" altLang="en-US" sz="2400" baseline="-25000"/>
              <a:t>2</a:t>
            </a:r>
            <a:r>
              <a:rPr lang="en-US" altLang="en-US" sz="2400"/>
              <a:t> …  y</a:t>
            </a:r>
            <a:r>
              <a:rPr lang="en-US" altLang="en-US" sz="2400" baseline="-25000"/>
              <a:t>n</a:t>
            </a:r>
            <a:r>
              <a:rPr lang="en-US" altLang="en-US" sz="2400"/>
              <a:t>-k</a:t>
            </a:r>
            <a:r>
              <a:rPr lang="en-US" altLang="en-US" sz="2400" baseline="-25000"/>
              <a:t>n</a:t>
            </a:r>
            <a:r>
              <a:rPr lang="en-US" altLang="en-US" sz="2400"/>
              <a:t>) mod m</a:t>
            </a:r>
          </a:p>
          <a:p>
            <a:pPr eaLnBrk="1" hangingPunct="1">
              <a:buFont typeface="Times" panose="02020603050405020304" pitchFamily="18" charset="0"/>
              <a:buNone/>
            </a:pPr>
            <a:endParaRPr lang="en-US" altLang="en-US" sz="2400"/>
          </a:p>
        </p:txBody>
      </p:sp>
      <p:pic>
        <p:nvPicPr>
          <p:cNvPr id="55300" name="Picture 4" descr="j0316878">
            <a:extLst>
              <a:ext uri="{FF2B5EF4-FFF2-40B4-BE49-F238E27FC236}">
                <a16:creationId xmlns:a16="http://schemas.microsoft.com/office/drawing/2014/main" id="{8233FAB6-51E0-4504-2AC0-D2A71864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066800"/>
            <a:ext cx="274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921A3D6-7258-F228-DE56-1716FF5491B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One Time Padding</a:t>
            </a:r>
          </a:p>
        </p:txBody>
      </p:sp>
      <p:sp>
        <p:nvSpPr>
          <p:cNvPr id="56323" name="Content Placeholder 2">
            <a:extLst>
              <a:ext uri="{FF2B5EF4-FFF2-40B4-BE49-F238E27FC236}">
                <a16:creationId xmlns:a16="http://schemas.microsoft.com/office/drawing/2014/main" id="{AFA8FE4E-E45F-C26E-0D6E-C06E3BE3368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a:t>Suppose </a:t>
            </a:r>
            <a:r>
              <a:rPr lang="en-US" altLang="en-US" sz="2400">
                <a:solidFill>
                  <a:srgbClr val="FF0000"/>
                </a:solidFill>
              </a:rPr>
              <a:t>Alice </a:t>
            </a:r>
            <a:r>
              <a:rPr lang="en-US" altLang="en-US" sz="2400"/>
              <a:t>wishes to send the message "HELLO" to </a:t>
            </a:r>
            <a:r>
              <a:rPr lang="en-US" altLang="en-US" sz="2400">
                <a:solidFill>
                  <a:srgbClr val="FF0000"/>
                </a:solidFill>
              </a:rPr>
              <a:t>Bob</a:t>
            </a:r>
          </a:p>
          <a:p>
            <a:r>
              <a:rPr lang="en-US" altLang="en-US" sz="2400"/>
              <a:t>Each letter from the pad will be combined in a predetermined way with one letter of the message.</a:t>
            </a:r>
          </a:p>
          <a:p>
            <a:r>
              <a:rPr lang="en-US" altLang="en-US" sz="2400"/>
              <a:t> It is common, but not required, to assign each letter a numerical value: e.g. "A" is 0, "B" is 1, and so on. </a:t>
            </a:r>
          </a:p>
          <a:p>
            <a:r>
              <a:rPr lang="en-US" altLang="en-US" sz="2400"/>
              <a:t>In this example, the technique is to combine the key and the message using modular addition. </a:t>
            </a:r>
          </a:p>
          <a:p>
            <a:r>
              <a:rPr lang="en-US" altLang="en-US" sz="2400"/>
              <a:t>The numerical values of corresponding message and key letters are added together, modulo 26. If key material begins with "XMCKL" and the message is "HELLO", then the coding would be done as follows: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16C2A43-4265-E634-3C63-A69EB8F10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p>
        </p:txBody>
      </p:sp>
      <p:sp>
        <p:nvSpPr>
          <p:cNvPr id="57347" name="Content Placeholder 2">
            <a:extLst>
              <a:ext uri="{FF2B5EF4-FFF2-40B4-BE49-F238E27FC236}">
                <a16:creationId xmlns:a16="http://schemas.microsoft.com/office/drawing/2014/main" id="{B47FF5A7-0F05-A11F-E71B-D3934BD1BB3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p>
        </p:txBody>
      </p:sp>
      <p:pic>
        <p:nvPicPr>
          <p:cNvPr id="131074" name="Picture 2">
            <a:extLst>
              <a:ext uri="{FF2B5EF4-FFF2-40B4-BE49-F238E27FC236}">
                <a16:creationId xmlns:a16="http://schemas.microsoft.com/office/drawing/2014/main" id="{079280F0-7AA1-E5F5-2132-E13A569C4332}"/>
              </a:ext>
            </a:extLst>
          </p:cNvPr>
          <p:cNvPicPr>
            <a:picLocks noChangeAspect="1" noChangeArrowheads="1"/>
          </p:cNvPicPr>
          <p:nvPr/>
        </p:nvPicPr>
        <p:blipFill>
          <a:blip r:embed="rId2"/>
          <a:srcRect/>
          <a:stretch>
            <a:fillRect/>
          </a:stretch>
        </p:blipFill>
        <p:spPr bwMode="auto">
          <a:xfrm>
            <a:off x="1905000" y="0"/>
            <a:ext cx="8458200" cy="55626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a:extLst>
              <a:ext uri="{FF2B5EF4-FFF2-40B4-BE49-F238E27FC236}">
                <a16:creationId xmlns:a16="http://schemas.microsoft.com/office/drawing/2014/main" id="{9643C8A1-5F75-BECA-EAC0-F0F33F0F5456}"/>
              </a:ext>
            </a:extLst>
          </p:cNvPr>
          <p:cNvPicPr>
            <a:picLocks noChangeAspect="1" noChangeArrowheads="1"/>
          </p:cNvPicPr>
          <p:nvPr/>
        </p:nvPicPr>
        <p:blipFill>
          <a:blip r:embed="rId2"/>
          <a:srcRect/>
          <a:stretch>
            <a:fillRect/>
          </a:stretch>
        </p:blipFill>
        <p:spPr bwMode="auto">
          <a:xfrm>
            <a:off x="2209801" y="685800"/>
            <a:ext cx="8258175" cy="25146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39267" name="Picture 3">
            <a:extLst>
              <a:ext uri="{FF2B5EF4-FFF2-40B4-BE49-F238E27FC236}">
                <a16:creationId xmlns:a16="http://schemas.microsoft.com/office/drawing/2014/main" id="{ABB57070-51A7-87F2-82DA-70B95702952C}"/>
              </a:ext>
            </a:extLst>
          </p:cNvPr>
          <p:cNvPicPr>
            <a:picLocks noChangeAspect="1" noChangeArrowheads="1"/>
          </p:cNvPicPr>
          <p:nvPr/>
        </p:nvPicPr>
        <p:blipFill>
          <a:blip r:embed="rId3"/>
          <a:srcRect/>
          <a:stretch>
            <a:fillRect/>
          </a:stretch>
        </p:blipFill>
        <p:spPr bwMode="auto">
          <a:xfrm>
            <a:off x="2209801" y="3733800"/>
            <a:ext cx="8156575" cy="25146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F55E0F6B-3241-C1BD-8C98-FB5C4A4F6557}"/>
              </a:ext>
            </a:extLst>
          </p:cNvPr>
          <p:cNvSpPr>
            <a:spLocks noGrp="1"/>
          </p:cNvSpPr>
          <p:nvPr>
            <p:ph type="sldNum" sz="quarter" idx="4294967295"/>
          </p:nvPr>
        </p:nvSpPr>
        <p:spPr bwMode="auto">
          <a:xfrm>
            <a:off x="8077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D1DE2D-6C3B-4081-87D6-E74BDEA6C6BC}" type="slidenum">
              <a:rPr lang="en-US" altLang="en-US"/>
              <a:pPr eaLnBrk="1" hangingPunct="1"/>
              <a:t>35</a:t>
            </a:fld>
            <a:endParaRPr lang="en-US" altLang="en-US"/>
          </a:p>
        </p:txBody>
      </p:sp>
      <p:sp>
        <p:nvSpPr>
          <p:cNvPr id="59395" name="Rectangle 2">
            <a:extLst>
              <a:ext uri="{FF2B5EF4-FFF2-40B4-BE49-F238E27FC236}">
                <a16:creationId xmlns:a16="http://schemas.microsoft.com/office/drawing/2014/main" id="{6DD25B7C-588D-FEEE-7BF6-DD08C407999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Rotor Machines</a:t>
            </a:r>
            <a:endParaRPr lang="en-AU" altLang="en-US"/>
          </a:p>
        </p:txBody>
      </p:sp>
      <p:sp>
        <p:nvSpPr>
          <p:cNvPr id="59396" name="Rectangle 3">
            <a:extLst>
              <a:ext uri="{FF2B5EF4-FFF2-40B4-BE49-F238E27FC236}">
                <a16:creationId xmlns:a16="http://schemas.microsoft.com/office/drawing/2014/main" id="{AD8691B6-B1AA-1B7C-9124-115624AFCE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en-US"/>
              <a:t>before modern ciphers, rotor machines were most common complex ciphers in use</a:t>
            </a:r>
          </a:p>
          <a:p>
            <a:pPr eaLnBrk="1" hangingPunct="1">
              <a:lnSpc>
                <a:spcPct val="90000"/>
              </a:lnSpc>
            </a:pPr>
            <a:r>
              <a:rPr lang="en-US" altLang="en-US"/>
              <a:t>widely used in WW2</a:t>
            </a:r>
          </a:p>
          <a:p>
            <a:pPr lvl="1" eaLnBrk="1" hangingPunct="1">
              <a:lnSpc>
                <a:spcPct val="90000"/>
              </a:lnSpc>
            </a:pPr>
            <a:r>
              <a:rPr lang="en-US" altLang="en-US"/>
              <a:t>German Enigma, Allied Hagelin, Japanese Purple</a:t>
            </a:r>
          </a:p>
          <a:p>
            <a:pPr eaLnBrk="1" hangingPunct="1">
              <a:lnSpc>
                <a:spcPct val="90000"/>
              </a:lnSpc>
            </a:pPr>
            <a:r>
              <a:rPr lang="en-US" altLang="en-US"/>
              <a:t>implemented a very complex, varying substitution cipher</a:t>
            </a:r>
          </a:p>
          <a:p>
            <a:pPr eaLnBrk="1" hangingPunct="1">
              <a:lnSpc>
                <a:spcPct val="90000"/>
              </a:lnSpc>
            </a:pPr>
            <a:r>
              <a:rPr lang="en-US" altLang="en-US"/>
              <a:t>used a series of cylinders, each giving one substitution, which rotated and changed after each letter was encrypted</a:t>
            </a:r>
          </a:p>
          <a:p>
            <a:pPr eaLnBrk="1" hangingPunct="1">
              <a:lnSpc>
                <a:spcPct val="90000"/>
              </a:lnSpc>
            </a:pPr>
            <a:r>
              <a:rPr lang="en-US" altLang="en-US"/>
              <a:t>with 3 cylinders have 26</a:t>
            </a:r>
            <a:r>
              <a:rPr lang="en-US" altLang="en-US" baseline="30000"/>
              <a:t>3</a:t>
            </a:r>
            <a:r>
              <a:rPr lang="en-US" altLang="en-US"/>
              <a:t>=17576 alphabets</a:t>
            </a:r>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92DEB199-FAD5-3DFC-2257-46ECB810DFC2}"/>
              </a:ext>
            </a:extLst>
          </p:cNvPr>
          <p:cNvSpPr>
            <a:spLocks noGrp="1"/>
          </p:cNvSpPr>
          <p:nvPr>
            <p:ph type="sldNum" sz="quarter" idx="4294967295"/>
          </p:nvPr>
        </p:nvSpPr>
        <p:spPr bwMode="auto">
          <a:xfrm>
            <a:off x="8077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31A7C-8ACA-4FAC-B084-491AB41631A8}" type="slidenum">
              <a:rPr lang="en-US" altLang="en-US"/>
              <a:pPr eaLnBrk="1" hangingPunct="1"/>
              <a:t>36</a:t>
            </a:fld>
            <a:endParaRPr lang="en-US" altLang="en-US"/>
          </a:p>
        </p:txBody>
      </p:sp>
      <p:sp>
        <p:nvSpPr>
          <p:cNvPr id="61443" name="Rectangle 2">
            <a:extLst>
              <a:ext uri="{FF2B5EF4-FFF2-40B4-BE49-F238E27FC236}">
                <a16:creationId xmlns:a16="http://schemas.microsoft.com/office/drawing/2014/main" id="{21FB3B7B-7142-2F67-4AFF-AA3AB297B90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Hagelin Rotor Machine</a:t>
            </a:r>
            <a:endParaRPr lang="en-AU" altLang="en-US"/>
          </a:p>
        </p:txBody>
      </p:sp>
      <p:pic>
        <p:nvPicPr>
          <p:cNvPr id="61444" name="Picture 7">
            <a:extLst>
              <a:ext uri="{FF2B5EF4-FFF2-40B4-BE49-F238E27FC236}">
                <a16:creationId xmlns:a16="http://schemas.microsoft.com/office/drawing/2014/main" id="{1285EEE7-6879-2689-3F0A-7068CEAC1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1524001"/>
            <a:ext cx="35528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2F51AAB-B2FB-71B4-4F61-B5CB40B32E9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p>
        </p:txBody>
      </p:sp>
      <p:sp>
        <p:nvSpPr>
          <p:cNvPr id="63491" name="Content Placeholder 2">
            <a:extLst>
              <a:ext uri="{FF2B5EF4-FFF2-40B4-BE49-F238E27FC236}">
                <a16:creationId xmlns:a16="http://schemas.microsoft.com/office/drawing/2014/main" id="{FD7CCC8B-0FFA-E23B-BDD5-EE068D91B3E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endParaRPr lang="en-US" altLang="en-US"/>
          </a:p>
        </p:txBody>
      </p:sp>
      <p:pic>
        <p:nvPicPr>
          <p:cNvPr id="110594" name="Picture 2">
            <a:extLst>
              <a:ext uri="{FF2B5EF4-FFF2-40B4-BE49-F238E27FC236}">
                <a16:creationId xmlns:a16="http://schemas.microsoft.com/office/drawing/2014/main" id="{B995126A-E04E-882E-3702-D56DF996B77B}"/>
              </a:ext>
            </a:extLst>
          </p:cNvPr>
          <p:cNvPicPr>
            <a:picLocks noChangeAspect="1" noChangeArrowheads="1"/>
          </p:cNvPicPr>
          <p:nvPr/>
        </p:nvPicPr>
        <p:blipFill>
          <a:blip r:embed="rId2"/>
          <a:srcRect/>
          <a:stretch>
            <a:fillRect/>
          </a:stretch>
        </p:blipFill>
        <p:spPr bwMode="auto">
          <a:xfrm>
            <a:off x="1828800" y="7938"/>
            <a:ext cx="8839200" cy="6850062"/>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68DAA2D-61A3-1017-6887-CA31287055C4}"/>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Public-Key Cryptography</a:t>
            </a:r>
          </a:p>
        </p:txBody>
      </p:sp>
      <p:sp>
        <p:nvSpPr>
          <p:cNvPr id="64515" name="Rectangle 3">
            <a:extLst>
              <a:ext uri="{FF2B5EF4-FFF2-40B4-BE49-F238E27FC236}">
                <a16:creationId xmlns:a16="http://schemas.microsoft.com/office/drawing/2014/main" id="{21ECEED1-6113-8D73-9E31-3534B9A53EB9}"/>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AU" altLang="en-US" b="1"/>
              <a:t>public-key/two-key/asymmetric</a:t>
            </a:r>
            <a:r>
              <a:rPr lang="en-AU" altLang="en-US"/>
              <a:t> cryptography involves the use of </a:t>
            </a:r>
            <a:r>
              <a:rPr lang="en-AU" altLang="en-US" b="1"/>
              <a:t>two</a:t>
            </a:r>
            <a:r>
              <a:rPr lang="en-AU" altLang="en-US"/>
              <a:t> keys: </a:t>
            </a:r>
          </a:p>
          <a:p>
            <a:pPr lvl="1" eaLnBrk="1" hangingPunct="1">
              <a:lnSpc>
                <a:spcPct val="90000"/>
              </a:lnSpc>
            </a:pPr>
            <a:r>
              <a:rPr lang="en-AU" altLang="en-US"/>
              <a:t>a </a:t>
            </a:r>
            <a:r>
              <a:rPr lang="en-AU" altLang="en-US" b="1"/>
              <a:t>public-key</a:t>
            </a:r>
            <a:r>
              <a:rPr lang="en-AU" altLang="en-US"/>
              <a:t>, which may be known by anybody, and can be used to </a:t>
            </a:r>
            <a:r>
              <a:rPr lang="en-AU" altLang="en-US" b="1"/>
              <a:t>encrypt messages</a:t>
            </a:r>
            <a:r>
              <a:rPr lang="en-AU" altLang="en-US"/>
              <a:t>, and </a:t>
            </a:r>
            <a:r>
              <a:rPr lang="en-AU" altLang="en-US" b="1"/>
              <a:t>verify signatures</a:t>
            </a:r>
            <a:r>
              <a:rPr lang="en-AU" altLang="en-US"/>
              <a:t> </a:t>
            </a:r>
          </a:p>
          <a:p>
            <a:pPr lvl="1" eaLnBrk="1" hangingPunct="1">
              <a:lnSpc>
                <a:spcPct val="90000"/>
              </a:lnSpc>
            </a:pPr>
            <a:r>
              <a:rPr lang="en-AU" altLang="en-US"/>
              <a:t>a </a:t>
            </a:r>
            <a:r>
              <a:rPr lang="en-AU" altLang="en-US" b="1"/>
              <a:t>private-key</a:t>
            </a:r>
            <a:r>
              <a:rPr lang="en-AU" altLang="en-US"/>
              <a:t>, known only to the recipient, used to </a:t>
            </a:r>
            <a:r>
              <a:rPr lang="en-AU" altLang="en-US" b="1"/>
              <a:t>decrypt messages</a:t>
            </a:r>
            <a:r>
              <a:rPr lang="en-AU" altLang="en-US"/>
              <a:t>, and </a:t>
            </a:r>
            <a:r>
              <a:rPr lang="en-AU" altLang="en-US" b="1"/>
              <a:t>sign</a:t>
            </a:r>
            <a:r>
              <a:rPr lang="en-AU" altLang="en-US"/>
              <a:t> (create)</a:t>
            </a:r>
            <a:r>
              <a:rPr lang="en-AU" altLang="en-US" b="1"/>
              <a:t> signatures</a:t>
            </a:r>
            <a:endParaRPr lang="en-AU" altLang="en-US"/>
          </a:p>
          <a:p>
            <a:pPr eaLnBrk="1" hangingPunct="1">
              <a:lnSpc>
                <a:spcPct val="90000"/>
              </a:lnSpc>
            </a:pPr>
            <a:r>
              <a:rPr lang="en-AU" altLang="en-US"/>
              <a:t>is </a:t>
            </a:r>
            <a:r>
              <a:rPr lang="en-AU" altLang="en-US" b="1"/>
              <a:t>asymmetric</a:t>
            </a:r>
            <a:r>
              <a:rPr lang="en-AU" altLang="en-US"/>
              <a:t> because</a:t>
            </a:r>
          </a:p>
          <a:p>
            <a:pPr lvl="1" eaLnBrk="1" hangingPunct="1">
              <a:lnSpc>
                <a:spcPct val="90000"/>
              </a:lnSpc>
            </a:pPr>
            <a:r>
              <a:rPr lang="en-AU" altLang="en-US"/>
              <a:t>those who encrypt messages or verify signatures </a:t>
            </a:r>
            <a:r>
              <a:rPr lang="en-AU" altLang="en-US" b="1"/>
              <a:t>cannot</a:t>
            </a:r>
            <a:r>
              <a:rPr lang="en-AU" altLang="en-US"/>
              <a:t> decrypt messages or create signatures</a:t>
            </a:r>
          </a:p>
          <a:p>
            <a:pPr lvl="1" eaLnBrk="1" hangingPunct="1">
              <a:lnSpc>
                <a:spcPct val="90000"/>
              </a:lnSpc>
            </a:pPr>
            <a:endParaRPr lang="en-AU" altLang="en-US"/>
          </a:p>
          <a:p>
            <a:pPr eaLnBrk="1" hangingPunct="1">
              <a:lnSpc>
                <a:spcPct val="90000"/>
              </a:lnSpc>
            </a:pPr>
            <a:endParaRPr lang="en-AU"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a:extLst>
              <a:ext uri="{FF2B5EF4-FFF2-40B4-BE49-F238E27FC236}">
                <a16:creationId xmlns:a16="http://schemas.microsoft.com/office/drawing/2014/main" id="{29EE81C6-9989-709E-4317-34A3E005A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57200"/>
            <a:ext cx="85344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403025F-AC94-39F4-3A61-C5CE22A40FB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ea typeface="MS PGothic" panose="020B0600070205080204" pitchFamily="34" charset="-128"/>
              </a:rPr>
              <a:t>Model for Network Security</a:t>
            </a:r>
            <a:endParaRPr lang="en-AU" altLang="en-US">
              <a:solidFill>
                <a:srgbClr val="FF0000"/>
              </a:solidFill>
              <a:ea typeface="MS PGothic" panose="020B0600070205080204" pitchFamily="34" charset="-128"/>
            </a:endParaRPr>
          </a:p>
        </p:txBody>
      </p:sp>
      <p:pic>
        <p:nvPicPr>
          <p:cNvPr id="9219" name="Picture 5" descr="http://www.elblender.com/wordpress/wp-content/uploads/2010/10/Model-of-network-security.jpg">
            <a:extLst>
              <a:ext uri="{FF2B5EF4-FFF2-40B4-BE49-F238E27FC236}">
                <a16:creationId xmlns:a16="http://schemas.microsoft.com/office/drawing/2014/main" id="{6C41BFD8-E173-65A5-03D8-0E069C66F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95400"/>
            <a:ext cx="89058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C20460-23B1-0D87-9C60-EB612EDBF17E}"/>
              </a:ext>
            </a:extLst>
          </p:cNvPr>
          <p:cNvSpPr>
            <a:spLocks noChangeArrowheads="1"/>
          </p:cNvSpPr>
          <p:nvPr>
            <p:ph type="title"/>
          </p:nvPr>
        </p:nvSpPr>
        <p:spPr bwMode="auto">
          <a:xfrm>
            <a:off x="2286000" y="228600"/>
            <a:ext cx="7793038" cy="1143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Factors</a:t>
            </a:r>
          </a:p>
        </p:txBody>
      </p:sp>
      <p:sp>
        <p:nvSpPr>
          <p:cNvPr id="66563" name="Text Box 3">
            <a:extLst>
              <a:ext uri="{FF2B5EF4-FFF2-40B4-BE49-F238E27FC236}">
                <a16:creationId xmlns:a16="http://schemas.microsoft.com/office/drawing/2014/main" id="{A977351B-DC64-C75D-A1BD-D16EF7015F33}"/>
              </a:ext>
            </a:extLst>
          </p:cNvPr>
          <p:cNvSpPr txBox="1">
            <a:spLocks noChangeArrowheads="1"/>
          </p:cNvSpPr>
          <p:nvPr/>
        </p:nvSpPr>
        <p:spPr bwMode="auto">
          <a:xfrm>
            <a:off x="2514600" y="838200"/>
            <a:ext cx="57086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Monotype Sorts" pitchFamily="2" charset="2"/>
              <a:buNone/>
            </a:pPr>
            <a:r>
              <a:rPr lang="en-US" altLang="en-US" sz="3200"/>
              <a:t>NUMBER			Factors</a:t>
            </a:r>
            <a:endParaRPr lang="en-US" altLang="en-US" sz="2800"/>
          </a:p>
          <a:p>
            <a:pPr>
              <a:buClr>
                <a:schemeClr val="hlink"/>
              </a:buClr>
              <a:buFontTx/>
              <a:buChar char="•"/>
            </a:pPr>
            <a:r>
              <a:rPr lang="en-US" altLang="en-US" sz="2800"/>
              <a:t>5				1,5</a:t>
            </a:r>
          </a:p>
          <a:p>
            <a:pPr>
              <a:buClr>
                <a:schemeClr val="hlink"/>
              </a:buClr>
              <a:buFontTx/>
              <a:buChar char="•"/>
            </a:pPr>
            <a:r>
              <a:rPr lang="en-US" altLang="en-US" sz="2800"/>
              <a:t>12				1,2,3,4,6,12</a:t>
            </a:r>
          </a:p>
          <a:p>
            <a:pPr>
              <a:buClr>
                <a:schemeClr val="hlink"/>
              </a:buClr>
              <a:buFontTx/>
              <a:buChar char="•"/>
            </a:pPr>
            <a:r>
              <a:rPr lang="en-US" altLang="en-US" sz="2800"/>
              <a:t>20				1,2,4,5,10,20</a:t>
            </a:r>
          </a:p>
        </p:txBody>
      </p:sp>
      <p:sp>
        <p:nvSpPr>
          <p:cNvPr id="66564" name="Rectangle 4">
            <a:extLst>
              <a:ext uri="{FF2B5EF4-FFF2-40B4-BE49-F238E27FC236}">
                <a16:creationId xmlns:a16="http://schemas.microsoft.com/office/drawing/2014/main" id="{BC35ABB8-4E6C-26B4-DD97-AD1B83775D57}"/>
              </a:ext>
            </a:extLst>
          </p:cNvPr>
          <p:cNvSpPr>
            <a:spLocks noChangeArrowheads="1"/>
          </p:cNvSpPr>
          <p:nvPr/>
        </p:nvSpPr>
        <p:spPr bwMode="auto">
          <a:xfrm>
            <a:off x="2286000" y="21336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i="1">
                <a:solidFill>
                  <a:schemeClr val="tx2"/>
                </a:solidFill>
                <a:latin typeface="Verdana" panose="020B0604030504040204" pitchFamily="34" charset="0"/>
              </a:rPr>
              <a:t>Prime Numbers</a:t>
            </a:r>
          </a:p>
        </p:txBody>
      </p:sp>
      <p:sp>
        <p:nvSpPr>
          <p:cNvPr id="66565" name="Rectangle 5">
            <a:extLst>
              <a:ext uri="{FF2B5EF4-FFF2-40B4-BE49-F238E27FC236}">
                <a16:creationId xmlns:a16="http://schemas.microsoft.com/office/drawing/2014/main" id="{06A48920-0183-65F8-AE00-D5E706563A60}"/>
              </a:ext>
            </a:extLst>
          </p:cNvPr>
          <p:cNvSpPr>
            <a:spLocks noGrp="1" noChangeArrowheads="1"/>
          </p:cNvSpPr>
          <p:nvPr>
            <p:ph type="body" idx="1"/>
          </p:nvPr>
        </p:nvSpPr>
        <p:spPr bwMode="auto">
          <a:xfrm>
            <a:off x="2438400" y="32004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Factors : 1 &amp; itself</a:t>
            </a:r>
          </a:p>
          <a:p>
            <a:pPr lvl="1" eaLnBrk="1" hangingPunct="1"/>
            <a:r>
              <a:rPr lang="en-US" altLang="en-US"/>
              <a:t>1,2,3,5,7,11,13,17,19……….</a:t>
            </a:r>
          </a:p>
        </p:txBody>
      </p:sp>
      <p:sp>
        <p:nvSpPr>
          <p:cNvPr id="66566" name="Rectangle 6">
            <a:extLst>
              <a:ext uri="{FF2B5EF4-FFF2-40B4-BE49-F238E27FC236}">
                <a16:creationId xmlns:a16="http://schemas.microsoft.com/office/drawing/2014/main" id="{697C8EEA-7EF1-F110-3111-406096FE3AC6}"/>
              </a:ext>
            </a:extLst>
          </p:cNvPr>
          <p:cNvSpPr>
            <a:spLocks noChangeArrowheads="1"/>
          </p:cNvSpPr>
          <p:nvPr/>
        </p:nvSpPr>
        <p:spPr bwMode="auto">
          <a:xfrm>
            <a:off x="2286000" y="36576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i="1">
                <a:solidFill>
                  <a:schemeClr val="tx2"/>
                </a:solidFill>
                <a:latin typeface="Verdana" panose="020B0604030504040204" pitchFamily="34" charset="0"/>
              </a:rPr>
              <a:t>Modulus</a:t>
            </a:r>
          </a:p>
        </p:txBody>
      </p:sp>
      <p:sp>
        <p:nvSpPr>
          <p:cNvPr id="66567" name="Rectangle 7">
            <a:extLst>
              <a:ext uri="{FF2B5EF4-FFF2-40B4-BE49-F238E27FC236}">
                <a16:creationId xmlns:a16="http://schemas.microsoft.com/office/drawing/2014/main" id="{6508C41B-3684-DDDD-E1CE-0E0DB72995CE}"/>
              </a:ext>
            </a:extLst>
          </p:cNvPr>
          <p:cNvSpPr>
            <a:spLocks noChangeArrowheads="1"/>
          </p:cNvSpPr>
          <p:nvPr/>
        </p:nvSpPr>
        <p:spPr bwMode="auto">
          <a:xfrm>
            <a:off x="1524000" y="4800600"/>
            <a:ext cx="8991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folHlink"/>
              </a:buClr>
              <a:buFontTx/>
              <a:buChar char="•"/>
            </a:pPr>
            <a:r>
              <a:rPr lang="en-US" altLang="en-US" sz="2800">
                <a:latin typeface="Verdana" panose="020B0604030504040204" pitchFamily="34" charset="0"/>
              </a:rPr>
              <a:t>M modulo N : remainder after dividing M by N</a:t>
            </a:r>
          </a:p>
          <a:p>
            <a:pPr lvl="1" eaLnBrk="1" hangingPunct="1">
              <a:spcBef>
                <a:spcPct val="20000"/>
              </a:spcBef>
              <a:buClr>
                <a:schemeClr val="hlink"/>
              </a:buClr>
              <a:buFontTx/>
              <a:buChar char="•"/>
            </a:pPr>
            <a:r>
              <a:rPr lang="en-US" altLang="en-US">
                <a:latin typeface="Verdana" panose="020B0604030504040204" pitchFamily="34" charset="0"/>
              </a:rPr>
              <a:t>10 mod 3	= 1</a:t>
            </a:r>
          </a:p>
          <a:p>
            <a:pPr lvl="1" eaLnBrk="1" hangingPunct="1">
              <a:spcBef>
                <a:spcPct val="20000"/>
              </a:spcBef>
              <a:buClr>
                <a:schemeClr val="hlink"/>
              </a:buClr>
              <a:buFontTx/>
              <a:buChar char="•"/>
            </a:pPr>
            <a:r>
              <a:rPr lang="en-US" altLang="en-US">
                <a:latin typeface="Verdana" panose="020B0604030504040204" pitchFamily="34" charset="0"/>
              </a:rPr>
              <a:t>10 mod 5	= 0</a:t>
            </a:r>
          </a:p>
          <a:p>
            <a:pPr lvl="1" eaLnBrk="1" hangingPunct="1">
              <a:spcBef>
                <a:spcPct val="20000"/>
              </a:spcBef>
              <a:buClr>
                <a:schemeClr val="hlink"/>
              </a:buClr>
              <a:buFontTx/>
              <a:buChar char="•"/>
            </a:pPr>
            <a:r>
              <a:rPr lang="en-US" altLang="en-US">
                <a:latin typeface="Verdana" panose="020B0604030504040204" pitchFamily="34" charset="0"/>
              </a:rPr>
              <a:t>19 mod 7	= 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E62600F-0F40-7CC3-FA2D-59804A016245}"/>
              </a:ext>
            </a:extLst>
          </p:cNvPr>
          <p:cNvSpPr>
            <a:spLocks noChangeArrowheads="1"/>
          </p:cNvSpPr>
          <p:nvPr>
            <p:ph type="title"/>
          </p:nvPr>
        </p:nvSpPr>
        <p:spPr bwMode="auto">
          <a:xfrm>
            <a:off x="2057400" y="609600"/>
            <a:ext cx="7772400" cy="11430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a:t>RSA Algorithm</a:t>
            </a:r>
          </a:p>
        </p:txBody>
      </p:sp>
      <p:sp>
        <p:nvSpPr>
          <p:cNvPr id="67587" name="Rectangle 3">
            <a:extLst>
              <a:ext uri="{FF2B5EF4-FFF2-40B4-BE49-F238E27FC236}">
                <a16:creationId xmlns:a16="http://schemas.microsoft.com/office/drawing/2014/main" id="{0CE38463-8BAA-5F1D-235B-D49B5E3FF814}"/>
              </a:ext>
            </a:extLst>
          </p:cNvPr>
          <p:cNvSpPr>
            <a:spLocks noChangeArrowheads="1"/>
          </p:cNvSpPr>
          <p:nvPr>
            <p:ph type="body" idx="1"/>
          </p:nvPr>
        </p:nvSpPr>
        <p:spPr bwMode="auto">
          <a:xfrm>
            <a:off x="1981200" y="2057400"/>
            <a:ext cx="8077200" cy="41148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eaLnBrk="1" hangingPunct="1">
              <a:lnSpc>
                <a:spcPct val="80000"/>
              </a:lnSpc>
            </a:pPr>
            <a:r>
              <a:rPr lang="en-US" altLang="en-US" sz="2400"/>
              <a:t>Two large prime numbers p and q</a:t>
            </a:r>
          </a:p>
          <a:p>
            <a:pPr lvl="1" eaLnBrk="1" hangingPunct="1">
              <a:lnSpc>
                <a:spcPct val="80000"/>
              </a:lnSpc>
            </a:pPr>
            <a:r>
              <a:rPr lang="en-US" altLang="en-US" sz="2000"/>
              <a:t>Let p = 7 and q=17</a:t>
            </a:r>
          </a:p>
          <a:p>
            <a:pPr lvl="1" eaLnBrk="1" hangingPunct="1">
              <a:lnSpc>
                <a:spcPct val="80000"/>
              </a:lnSpc>
              <a:buFontTx/>
              <a:buNone/>
            </a:pPr>
            <a:endParaRPr lang="en-US" altLang="en-US" sz="2000"/>
          </a:p>
          <a:p>
            <a:pPr eaLnBrk="1" hangingPunct="1">
              <a:lnSpc>
                <a:spcPct val="80000"/>
              </a:lnSpc>
            </a:pPr>
            <a:r>
              <a:rPr lang="en-US" altLang="en-US" sz="2400"/>
              <a:t>n 	modulus 		p x q</a:t>
            </a:r>
          </a:p>
          <a:p>
            <a:pPr lvl="1" eaLnBrk="1" hangingPunct="1">
              <a:lnSpc>
                <a:spcPct val="80000"/>
              </a:lnSpc>
            </a:pPr>
            <a:r>
              <a:rPr lang="en-US" altLang="en-US" sz="2000"/>
              <a:t>P X q =  119</a:t>
            </a:r>
          </a:p>
          <a:p>
            <a:pPr eaLnBrk="1" hangingPunct="1">
              <a:lnSpc>
                <a:spcPct val="80000"/>
              </a:lnSpc>
            </a:pPr>
            <a:r>
              <a:rPr lang="en-US" altLang="en-US" sz="2400"/>
              <a:t>e 	relatively prime to 	z= (p-1)(q-1)  	z= 6 X 16 = 96</a:t>
            </a:r>
          </a:p>
          <a:p>
            <a:pPr eaLnBrk="1" hangingPunct="1">
              <a:lnSpc>
                <a:spcPct val="80000"/>
              </a:lnSpc>
              <a:buFontTx/>
              <a:buNone/>
            </a:pPr>
            <a:r>
              <a:rPr lang="en-AU" altLang="en-US" sz="2400"/>
              <a:t>where 1&lt;</a:t>
            </a:r>
            <a:r>
              <a:rPr lang="en-AU" altLang="en-US" sz="2400">
                <a:latin typeface="Courier New" panose="02070309020205020404" pitchFamily="49" charset="0"/>
              </a:rPr>
              <a:t>e&lt;z)</a:t>
            </a:r>
            <a:endParaRPr lang="en-US" altLang="en-US" sz="2400"/>
          </a:p>
          <a:p>
            <a:pPr eaLnBrk="1" hangingPunct="1">
              <a:lnSpc>
                <a:spcPct val="80000"/>
              </a:lnSpc>
            </a:pPr>
            <a:r>
              <a:rPr lang="en-US" altLang="en-US" sz="2400"/>
              <a:t>e</a:t>
            </a:r>
          </a:p>
          <a:p>
            <a:pPr eaLnBrk="1" hangingPunct="1">
              <a:lnSpc>
                <a:spcPct val="80000"/>
              </a:lnSpc>
              <a:buFontTx/>
              <a:buNone/>
            </a:pPr>
            <a:r>
              <a:rPr lang="en-US" altLang="en-US" sz="2400"/>
              <a:t>					</a:t>
            </a:r>
            <a:r>
              <a:rPr lang="en-US" altLang="en-US" sz="2400" i="1"/>
              <a:t>(</a:t>
            </a:r>
            <a:r>
              <a:rPr lang="en-US" altLang="en-US" sz="2000" i="1"/>
              <a:t>PUBLIC EXPONENT)</a:t>
            </a:r>
            <a:endParaRPr lang="en-US" altLang="en-US" sz="2400"/>
          </a:p>
          <a:p>
            <a:pPr>
              <a:lnSpc>
                <a:spcPct val="80000"/>
              </a:lnSpc>
              <a:spcBef>
                <a:spcPts val="500"/>
              </a:spcBef>
              <a:spcAft>
                <a:spcPts val="500"/>
              </a:spcAft>
            </a:pPr>
            <a:r>
              <a:rPr lang="en-US" altLang="en-US" sz="2400"/>
              <a:t>Public key e such that it is not factor of  z</a:t>
            </a:r>
          </a:p>
          <a:p>
            <a:pPr lvl="1">
              <a:lnSpc>
                <a:spcPct val="80000"/>
              </a:lnSpc>
              <a:spcAft>
                <a:spcPts val="500"/>
              </a:spcAft>
            </a:pPr>
            <a:r>
              <a:rPr lang="en-US" altLang="en-US" sz="2000"/>
              <a:t>The factor of z are 1,2 and 3 so we choose 5</a:t>
            </a:r>
          </a:p>
          <a:p>
            <a:pPr eaLnBrk="1" hangingPunct="1">
              <a:lnSpc>
                <a:spcPct val="80000"/>
              </a:lnSpc>
              <a:buFontTx/>
              <a:buNone/>
            </a:pPr>
            <a:endParaRPr lang="en-US" alt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F8BC146-1B19-CF87-1CB2-1CFE0409C491}"/>
              </a:ext>
            </a:extLst>
          </p:cNvPr>
          <p:cNvSpPr>
            <a:spLocks noChangeArrowheads="1"/>
          </p:cNvSpPr>
          <p:nvPr>
            <p:ph type="title"/>
          </p:nvPr>
        </p:nvSpPr>
        <p:spPr bwMode="auto">
          <a:xfrm>
            <a:off x="2133600" y="457200"/>
            <a:ext cx="7772400" cy="1143000"/>
          </a:xfrm>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a:t>RSA Algorithm</a:t>
            </a:r>
          </a:p>
        </p:txBody>
      </p:sp>
      <p:sp>
        <p:nvSpPr>
          <p:cNvPr id="68611" name="Rectangle 3">
            <a:extLst>
              <a:ext uri="{FF2B5EF4-FFF2-40B4-BE49-F238E27FC236}">
                <a16:creationId xmlns:a16="http://schemas.microsoft.com/office/drawing/2014/main" id="{B41A80DE-6C6A-B5FD-452A-0E4E91490E3D}"/>
              </a:ext>
            </a:extLst>
          </p:cNvPr>
          <p:cNvSpPr>
            <a:spLocks noChangeArrowheads="1"/>
          </p:cNvSpPr>
          <p:nvPr>
            <p:ph type="body" idx="1"/>
          </p:nvPr>
        </p:nvSpPr>
        <p:spPr bwMode="auto">
          <a:xfrm>
            <a:off x="2057400" y="1447800"/>
            <a:ext cx="80772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7500" lnSpcReduction="20000"/>
          </a:bodyPr>
          <a:lstStyle/>
          <a:p>
            <a:pPr eaLnBrk="1" hangingPunct="1">
              <a:lnSpc>
                <a:spcPct val="90000"/>
              </a:lnSpc>
              <a:buFontTx/>
              <a:buNone/>
            </a:pPr>
            <a:endParaRPr lang="en-US" altLang="en-US"/>
          </a:p>
          <a:p>
            <a:pPr eaLnBrk="1" hangingPunct="1">
              <a:lnSpc>
                <a:spcPct val="90000"/>
              </a:lnSpc>
            </a:pPr>
            <a:r>
              <a:rPr lang="en-US" altLang="en-US" sz="2400"/>
              <a:t>d ( Private key decryption )such that</a:t>
            </a:r>
          </a:p>
          <a:p>
            <a:pPr eaLnBrk="1" hangingPunct="1">
              <a:lnSpc>
                <a:spcPct val="90000"/>
              </a:lnSpc>
            </a:pPr>
            <a:r>
              <a:rPr lang="en-US" altLang="en-US" sz="2400"/>
              <a:t>e X d-1 is divisible by (p-1)(q-1) </a:t>
            </a:r>
          </a:p>
          <a:p>
            <a:pPr eaLnBrk="1" hangingPunct="1">
              <a:lnSpc>
                <a:spcPct val="90000"/>
              </a:lnSpc>
              <a:buFontTx/>
              <a:buNone/>
            </a:pPr>
            <a:r>
              <a:rPr lang="en-US" altLang="en-US"/>
              <a:t>					</a:t>
            </a:r>
            <a:r>
              <a:rPr lang="en-US" altLang="en-US" i="1"/>
              <a:t>(</a:t>
            </a:r>
            <a:r>
              <a:rPr lang="en-US" altLang="en-US" sz="2400" i="1"/>
              <a:t>PRIVATE EXPONENT)</a:t>
            </a:r>
            <a:endParaRPr lang="en-US" altLang="en-US" sz="2400"/>
          </a:p>
          <a:p>
            <a:pPr eaLnBrk="1" hangingPunct="1">
              <a:lnSpc>
                <a:spcPct val="90000"/>
              </a:lnSpc>
              <a:buFontTx/>
              <a:buNone/>
            </a:pPr>
            <a:r>
              <a:rPr lang="en-US" altLang="en-US"/>
              <a:t> e X d-1 divisible by 96</a:t>
            </a:r>
          </a:p>
          <a:p>
            <a:pPr eaLnBrk="1" hangingPunct="1">
              <a:lnSpc>
                <a:spcPct val="90000"/>
              </a:lnSpc>
              <a:buFontTx/>
              <a:buNone/>
            </a:pPr>
            <a:r>
              <a:rPr lang="en-US" altLang="en-US"/>
              <a:t>So we choose d = 77</a:t>
            </a:r>
          </a:p>
          <a:p>
            <a:pPr eaLnBrk="1" hangingPunct="1">
              <a:lnSpc>
                <a:spcPct val="90000"/>
              </a:lnSpc>
              <a:buFontTx/>
              <a:buNone/>
            </a:pPr>
            <a:r>
              <a:rPr lang="en-US" altLang="en-US"/>
              <a:t> (5 X 77) -1 divisible by 96</a:t>
            </a:r>
          </a:p>
          <a:p>
            <a:pPr eaLnBrk="1" hangingPunct="1">
              <a:lnSpc>
                <a:spcPct val="90000"/>
              </a:lnSpc>
              <a:buFontTx/>
              <a:buNone/>
            </a:pPr>
            <a:r>
              <a:rPr lang="en-US" altLang="en-US"/>
              <a:t>385-1 = 384 which is divisible by 96</a:t>
            </a:r>
          </a:p>
          <a:p>
            <a:pPr eaLnBrk="1" hangingPunct="1">
              <a:lnSpc>
                <a:spcPct val="90000"/>
              </a:lnSpc>
              <a:buFontTx/>
              <a:buNone/>
            </a:pPr>
            <a:r>
              <a:rPr lang="en-US" altLang="en-US"/>
              <a:t>Public key (119,5)</a:t>
            </a:r>
          </a:p>
          <a:p>
            <a:pPr eaLnBrk="1" hangingPunct="1">
              <a:lnSpc>
                <a:spcPct val="90000"/>
              </a:lnSpc>
              <a:buFontTx/>
              <a:buNone/>
            </a:pPr>
            <a:r>
              <a:rPr lang="en-US" altLang="en-US"/>
              <a:t>Private key (119,77)</a:t>
            </a:r>
            <a:r>
              <a:rPr lang="en-US" altLang="en-US" sz="2400"/>
              <a:t> </a:t>
            </a:r>
          </a:p>
          <a:p>
            <a:pPr>
              <a:spcBef>
                <a:spcPts val="500"/>
              </a:spcBef>
              <a:spcAft>
                <a:spcPts val="500"/>
              </a:spcAft>
              <a:buNone/>
            </a:pPr>
            <a:r>
              <a:rPr lang="en-US" altLang="en-US" sz="3600"/>
              <a:t> </a:t>
            </a:r>
          </a:p>
          <a:p>
            <a:pPr eaLnBrk="1" hangingPunct="1">
              <a:lnSpc>
                <a:spcPct val="90000"/>
              </a:lnSpc>
              <a:buFontTx/>
              <a:buNone/>
            </a:pPr>
            <a:endParaRPr lang="en-US" altLang="en-US" sz="2400"/>
          </a:p>
        </p:txBody>
      </p:sp>
      <p:pic>
        <p:nvPicPr>
          <p:cNvPr id="68612" name="Picture 4">
            <a:extLst>
              <a:ext uri="{FF2B5EF4-FFF2-40B4-BE49-F238E27FC236}">
                <a16:creationId xmlns:a16="http://schemas.microsoft.com/office/drawing/2014/main" id="{A60C58EE-811A-E187-A889-5875F7F00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953001"/>
            <a:ext cx="32766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0E88EF1-89A9-F56F-9E0E-118B2A19C63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AU" altLang="en-US">
                <a:solidFill>
                  <a:srgbClr val="FF0000"/>
                </a:solidFill>
              </a:rPr>
              <a:t>Public-Key Encryption</a:t>
            </a:r>
            <a:endParaRPr lang="en-US" altLang="en-US">
              <a:solidFill>
                <a:srgbClr val="FF0000"/>
              </a:solidFill>
            </a:endParaRPr>
          </a:p>
        </p:txBody>
      </p:sp>
      <p:sp>
        <p:nvSpPr>
          <p:cNvPr id="3" name="Content Placeholder 2">
            <a:extLst>
              <a:ext uri="{FF2B5EF4-FFF2-40B4-BE49-F238E27FC236}">
                <a16:creationId xmlns:a16="http://schemas.microsoft.com/office/drawing/2014/main" id="{B36A845A-9CC4-2716-5409-2ADD764B3629}"/>
              </a:ext>
            </a:extLst>
          </p:cNvPr>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algn="just">
              <a:defRPr/>
            </a:pPr>
            <a:r>
              <a:rPr lang="en-US" b="1" i="1">
                <a:effectLst>
                  <a:outerShdw blurRad="38100" dist="38100" dir="2700000" algn="tl">
                    <a:srgbClr val="C0C0C0"/>
                  </a:outerShdw>
                </a:effectLst>
                <a:latin typeface="Times" charset="0"/>
              </a:rPr>
              <a:t>Public-key algorithms are more efficient for short messages.</a:t>
            </a:r>
          </a:p>
          <a:p>
            <a:pPr>
              <a:defRPr/>
            </a:pPr>
            <a:r>
              <a:rPr lang="en-US" b="1" i="1">
                <a:effectLst>
                  <a:outerShdw blurRad="38100" dist="38100" dir="2700000" algn="tl">
                    <a:srgbClr val="C0C0C0"/>
                  </a:outerShdw>
                </a:effectLst>
                <a:latin typeface="Times" charset="0"/>
              </a:rPr>
              <a:t>A </a:t>
            </a:r>
            <a:r>
              <a:rPr lang="en-US" b="1" i="1">
                <a:solidFill>
                  <a:srgbClr val="FF3300"/>
                </a:solidFill>
                <a:effectLst>
                  <a:outerShdw blurRad="38100" dist="38100" dir="2700000" algn="tl">
                    <a:srgbClr val="C0C0C0"/>
                  </a:outerShdw>
                </a:effectLst>
                <a:latin typeface="Times" charset="0"/>
              </a:rPr>
              <a:t>CA</a:t>
            </a:r>
            <a:r>
              <a:rPr lang="en-US" b="1" i="1">
                <a:effectLst>
                  <a:outerShdw blurRad="38100" dist="38100" dir="2700000" algn="tl">
                    <a:srgbClr val="C0C0C0"/>
                  </a:outerShdw>
                </a:effectLst>
                <a:latin typeface="Times" charset="0"/>
              </a:rPr>
              <a:t> can certify the binding between </a:t>
            </a:r>
            <a:br>
              <a:rPr lang="en-US" b="1" i="1">
                <a:effectLst>
                  <a:outerShdw blurRad="38100" dist="38100" dir="2700000" algn="tl">
                    <a:srgbClr val="C0C0C0"/>
                  </a:outerShdw>
                </a:effectLst>
                <a:latin typeface="Times" charset="0"/>
              </a:rPr>
            </a:br>
            <a:r>
              <a:rPr lang="en-US" b="1" i="1">
                <a:effectLst>
                  <a:outerShdw blurRad="38100" dist="38100" dir="2700000" algn="tl">
                    <a:srgbClr val="C0C0C0"/>
                  </a:outerShdw>
                </a:effectLst>
                <a:latin typeface="Times" charset="0"/>
              </a:rPr>
              <a:t>a public key and the owner.</a:t>
            </a:r>
          </a:p>
          <a:p>
            <a:pPr>
              <a:defRPr/>
            </a:pPr>
            <a:endParaRPr lang="en-US" b="1" i="1">
              <a:effectLst>
                <a:outerShdw blurRad="38100" dist="38100" dir="2700000" algn="tl">
                  <a:srgbClr val="C0C0C0"/>
                </a:outerShdw>
              </a:effectLst>
              <a:latin typeface="Times" charset="0"/>
            </a:endParaRPr>
          </a:p>
          <a:p>
            <a:pPr algn="just">
              <a:defRPr/>
            </a:pPr>
            <a:endParaRPr lang="en-US" b="1" i="1">
              <a:effectLst>
                <a:outerShdw blurRad="38100" dist="38100" dir="2700000" algn="tl">
                  <a:srgbClr val="C0C0C0"/>
                </a:outerShdw>
              </a:effectLst>
              <a:latin typeface="Times" charset="0"/>
            </a:endParaRPr>
          </a:p>
          <a:p>
            <a:pPr>
              <a:defRPr/>
            </a:pPr>
            <a:endParaRPr lang="en-US"/>
          </a:p>
        </p:txBody>
      </p:sp>
      <p:pic>
        <p:nvPicPr>
          <p:cNvPr id="69636" name="Picture 3">
            <a:extLst>
              <a:ext uri="{FF2B5EF4-FFF2-40B4-BE49-F238E27FC236}">
                <a16:creationId xmlns:a16="http://schemas.microsoft.com/office/drawing/2014/main" id="{89A4918E-8A6C-690D-DC08-317712031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86201"/>
            <a:ext cx="8153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CAB465D-DE9B-22C9-9CD5-1A7E10122864}"/>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solidFill>
                  <a:srgbClr val="FF0000"/>
                </a:solidFill>
              </a:rPr>
              <a:t>Public-Key Characteristics</a:t>
            </a:r>
          </a:p>
        </p:txBody>
      </p:sp>
      <p:sp>
        <p:nvSpPr>
          <p:cNvPr id="70659" name="Rectangle 3">
            <a:extLst>
              <a:ext uri="{FF2B5EF4-FFF2-40B4-BE49-F238E27FC236}">
                <a16:creationId xmlns:a16="http://schemas.microsoft.com/office/drawing/2014/main" id="{55CC1175-A48E-47B8-965A-A1BBBB2001CB}"/>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AU" altLang="en-US">
                <a:solidFill>
                  <a:srgbClr val="002060"/>
                </a:solidFill>
              </a:rPr>
              <a:t>Public-Key algorithms rely on two keys with the characteristics that it is:</a:t>
            </a:r>
          </a:p>
          <a:p>
            <a:pPr lvl="1" eaLnBrk="1" hangingPunct="1">
              <a:lnSpc>
                <a:spcPct val="90000"/>
              </a:lnSpc>
            </a:pPr>
            <a:r>
              <a:rPr lang="en-AU" altLang="en-US">
                <a:solidFill>
                  <a:srgbClr val="002060"/>
                </a:solidFill>
              </a:rPr>
              <a:t>computationally infeasible to find decryption key knowing only algorithm &amp; encryption key</a:t>
            </a:r>
          </a:p>
          <a:p>
            <a:pPr lvl="1" eaLnBrk="1" hangingPunct="1">
              <a:lnSpc>
                <a:spcPct val="90000"/>
              </a:lnSpc>
            </a:pPr>
            <a:r>
              <a:rPr lang="en-AU" altLang="en-US">
                <a:solidFill>
                  <a:srgbClr val="002060"/>
                </a:solidFill>
              </a:rPr>
              <a:t>computationally easy to en/decrypt messages when the relevant (en/decrypt) key is known</a:t>
            </a:r>
          </a:p>
          <a:p>
            <a:pPr lvl="1" eaLnBrk="1" hangingPunct="1">
              <a:lnSpc>
                <a:spcPct val="90000"/>
              </a:lnSpc>
            </a:pPr>
            <a:r>
              <a:rPr lang="en-AU" altLang="en-US">
                <a:solidFill>
                  <a:srgbClr val="002060"/>
                </a:solidFill>
              </a:rPr>
              <a:t>either of the two related keys can be used for encryption, with the other used for decryption (in some schemes)</a:t>
            </a:r>
          </a:p>
          <a:p>
            <a:pPr lvl="1" eaLnBrk="1" hangingPunct="1">
              <a:lnSpc>
                <a:spcPct val="90000"/>
              </a:lnSpc>
            </a:pPr>
            <a:endParaRPr lang="en-AU" altLang="en-US"/>
          </a:p>
          <a:p>
            <a:pPr lvl="1" eaLnBrk="1" hangingPunct="1">
              <a:lnSpc>
                <a:spcPct val="90000"/>
              </a:lnSpc>
            </a:pPr>
            <a:endParaRPr lang="en-A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3">
            <a:extLst>
              <a:ext uri="{FF2B5EF4-FFF2-40B4-BE49-F238E27FC236}">
                <a16:creationId xmlns:a16="http://schemas.microsoft.com/office/drawing/2014/main" id="{0B076611-307E-1ECF-FF84-753A8351D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1"/>
            <a:ext cx="75692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4">
            <a:extLst>
              <a:ext uri="{FF2B5EF4-FFF2-40B4-BE49-F238E27FC236}">
                <a16:creationId xmlns:a16="http://schemas.microsoft.com/office/drawing/2014/main" id="{2E1F442F-5D34-0968-6016-174F42CF8858}"/>
              </a:ext>
            </a:extLst>
          </p:cNvPr>
          <p:cNvSpPr txBox="1">
            <a:spLocks noChangeArrowheads="1"/>
          </p:cNvSpPr>
          <p:nvPr/>
        </p:nvSpPr>
        <p:spPr bwMode="auto">
          <a:xfrm>
            <a:off x="4418013" y="95250"/>
            <a:ext cx="2462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b="1">
                <a:solidFill>
                  <a:schemeClr val="accent2"/>
                </a:solidFill>
              </a:rPr>
              <a:t>Combination</a:t>
            </a:r>
          </a:p>
        </p:txBody>
      </p:sp>
      <p:sp>
        <p:nvSpPr>
          <p:cNvPr id="5" name="Rectangle 4">
            <a:extLst>
              <a:ext uri="{FF2B5EF4-FFF2-40B4-BE49-F238E27FC236}">
                <a16:creationId xmlns:a16="http://schemas.microsoft.com/office/drawing/2014/main" id="{A7672D01-1480-C905-5E5A-ACC9EFEEBBFE}"/>
              </a:ext>
            </a:extLst>
          </p:cNvPr>
          <p:cNvSpPr/>
          <p:nvPr/>
        </p:nvSpPr>
        <p:spPr>
          <a:xfrm>
            <a:off x="1905000" y="762001"/>
            <a:ext cx="8458200" cy="646331"/>
          </a:xfrm>
          <a:prstGeom prst="rect">
            <a:avLst/>
          </a:prstGeom>
        </p:spPr>
        <p:txBody>
          <a:bodyPr>
            <a:spAutoFit/>
          </a:bodyPr>
          <a:lstStyle/>
          <a:p>
            <a:pPr algn="just">
              <a:spcBef>
                <a:spcPts val="1100"/>
              </a:spcBef>
              <a:spcAft>
                <a:spcPts val="1100"/>
              </a:spcAft>
              <a:defRPr/>
            </a:pPr>
            <a:r>
              <a:rPr lang="en-US" b="1" i="1" dirty="0">
                <a:effectLst>
                  <a:outerShdw blurRad="38100" dist="38100" dir="2700000" algn="tl">
                    <a:srgbClr val="FFFFFF"/>
                  </a:outerShdw>
                </a:effectLst>
                <a:latin typeface="Times" pitchFamily="18" charset="0"/>
              </a:rPr>
              <a:t>To have the advantages of both  secret-key and public-key  encryption, we can encrypt the secret key  using the public key and encrypt  the message using the secret key.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67CFD2-99CD-6730-482C-593273BA8DC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a:solidFill>
                  <a:srgbClr val="FF0000"/>
                </a:solidFill>
                <a:ea typeface="MS PGothic" panose="020B0600070205080204" pitchFamily="34" charset="-128"/>
              </a:rPr>
              <a:t>Model for Network Access Security</a:t>
            </a:r>
            <a:endParaRPr lang="en-AU" altLang="en-US" sz="4000">
              <a:solidFill>
                <a:srgbClr val="FF0000"/>
              </a:solidFill>
              <a:ea typeface="MS PGothic" panose="020B0600070205080204" pitchFamily="34" charset="-128"/>
            </a:endParaRPr>
          </a:p>
        </p:txBody>
      </p:sp>
      <p:pic>
        <p:nvPicPr>
          <p:cNvPr id="11267" name="Picture 4">
            <a:extLst>
              <a:ext uri="{FF2B5EF4-FFF2-40B4-BE49-F238E27FC236}">
                <a16:creationId xmlns:a16="http://schemas.microsoft.com/office/drawing/2014/main" id="{6005176D-7639-E552-4B26-B1815BE8CC3D}"/>
              </a:ext>
            </a:extLst>
          </p:cNvPr>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03388" y="2438400"/>
            <a:ext cx="8761412"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68FB51F-0FB1-CD00-7A3E-77A621E6E49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solidFill>
                  <a:srgbClr val="FF0000"/>
                </a:solidFill>
                <a:ea typeface="MS PGothic" panose="020B0600070205080204" pitchFamily="34" charset="-128"/>
              </a:rPr>
              <a:t>Model for Network Security</a:t>
            </a:r>
            <a:br>
              <a:rPr lang="en-US" altLang="en-US">
                <a:solidFill>
                  <a:srgbClr val="FF0000"/>
                </a:solidFill>
                <a:ea typeface="MS PGothic" panose="020B0600070205080204" pitchFamily="34" charset="-128"/>
              </a:rPr>
            </a:br>
            <a:r>
              <a:rPr lang="en-US" altLang="en-US" sz="3200"/>
              <a:t> </a:t>
            </a:r>
            <a:r>
              <a:rPr lang="en-US" altLang="en-US" sz="3200">
                <a:solidFill>
                  <a:srgbClr val="FF0000"/>
                </a:solidFill>
              </a:rPr>
              <a:t>(Enemy of our network )</a:t>
            </a:r>
            <a:endParaRPr lang="en-AU" altLang="en-US">
              <a:solidFill>
                <a:srgbClr val="FF0000"/>
              </a:solidFill>
              <a:ea typeface="MS PGothic" panose="020B0600070205080204" pitchFamily="34" charset="-128"/>
            </a:endParaRPr>
          </a:p>
        </p:txBody>
      </p:sp>
      <p:sp>
        <p:nvSpPr>
          <p:cNvPr id="40963" name="Rectangle 3">
            <a:extLst>
              <a:ext uri="{FF2B5EF4-FFF2-40B4-BE49-F238E27FC236}">
                <a16:creationId xmlns:a16="http://schemas.microsoft.com/office/drawing/2014/main" id="{0C414ED8-2FBD-1BC8-BF62-13D944C01522}"/>
              </a:ext>
            </a:extLst>
          </p:cNvPr>
          <p:cNvSpPr>
            <a:spLocks noGrp="1" noChangeArrowheads="1"/>
          </p:cNvSpPr>
          <p:nvPr>
            <p:ph type="body" idx="1"/>
          </p:nvPr>
        </p:nvSpPr>
        <p:spPr bwMode="auto">
          <a:ln>
            <a:miter lim="800000"/>
            <a:headEnd/>
            <a:tailEnd/>
          </a:ln>
        </p:spPr>
        <p:txBody>
          <a:bodyPr vert="horz" wrap="square" lIns="91440" tIns="45720" rIns="91440" bIns="45720" numCol="1" rtlCol="0" anchor="t" anchorCtr="0" compatLnSpc="1">
            <a:prstTxWarp prst="textNoShape">
              <a:avLst/>
            </a:prstTxWarp>
            <a:normAutofit fontScale="92500" lnSpcReduction="10000"/>
          </a:bodyPr>
          <a:lstStyle/>
          <a:p>
            <a:pPr marL="609600" indent="-609600" algn="just">
              <a:defRPr/>
            </a:pPr>
            <a:r>
              <a:rPr lang="en-US" sz="2400" b="1" dirty="0">
                <a:solidFill>
                  <a:schemeClr val="accent6"/>
                </a:solidFill>
                <a:ea typeface="ＭＳ Ｐゴシック" pitchFamily="34" charset="-128"/>
              </a:rPr>
              <a:t>A </a:t>
            </a:r>
            <a:r>
              <a:rPr lang="en-US" sz="2400" b="1" dirty="0">
                <a:solidFill>
                  <a:srgbClr val="00B0F0"/>
                </a:solidFill>
                <a:ea typeface="ＭＳ Ｐゴシック" pitchFamily="34" charset="-128"/>
              </a:rPr>
              <a:t>hacker</a:t>
            </a:r>
            <a:r>
              <a:rPr lang="en-US" sz="2400" b="1" dirty="0">
                <a:solidFill>
                  <a:schemeClr val="accent6"/>
                </a:solidFill>
                <a:ea typeface="ＭＳ Ｐゴシック" pitchFamily="34" charset="-128"/>
              </a:rPr>
              <a:t> and/or cracker is a person who will try to break the access security of our network.</a:t>
            </a:r>
          </a:p>
          <a:p>
            <a:pPr marL="609600" indent="-609600" algn="just">
              <a:defRPr/>
            </a:pPr>
            <a:endParaRPr lang="en-US" sz="2400" b="1" dirty="0">
              <a:solidFill>
                <a:schemeClr val="accent6"/>
              </a:solidFill>
              <a:ea typeface="ＭＳ Ｐゴシック" pitchFamily="34" charset="-128"/>
            </a:endParaRPr>
          </a:p>
          <a:p>
            <a:pPr marL="609600" indent="-609600" algn="just">
              <a:defRPr/>
            </a:pPr>
            <a:r>
              <a:rPr lang="en-US" sz="2400" b="1" dirty="0">
                <a:solidFill>
                  <a:schemeClr val="accent6"/>
                </a:solidFill>
                <a:ea typeface="ＭＳ Ｐゴシック" pitchFamily="34" charset="-128"/>
              </a:rPr>
              <a:t>A </a:t>
            </a:r>
            <a:r>
              <a:rPr lang="en-US" sz="2400" b="1" dirty="0">
                <a:solidFill>
                  <a:srgbClr val="00B0F0"/>
                </a:solidFill>
                <a:ea typeface="ＭＳ Ｐゴシック" pitchFamily="34" charset="-128"/>
              </a:rPr>
              <a:t>virus </a:t>
            </a:r>
            <a:r>
              <a:rPr lang="en-US" sz="2400" b="1" dirty="0">
                <a:solidFill>
                  <a:schemeClr val="accent6"/>
                </a:solidFill>
                <a:ea typeface="ＭＳ Ｐゴシック" pitchFamily="34" charset="-128"/>
              </a:rPr>
              <a:t>is a software that try to multiply itself inside our computer systems by making copies of itself in different programs. It required to be inside a program in order to be executed and/or propagate.</a:t>
            </a:r>
          </a:p>
          <a:p>
            <a:pPr marL="609600" indent="-609600" algn="just">
              <a:defRPr/>
            </a:pPr>
            <a:endParaRPr lang="en-US" sz="2400" b="1" dirty="0">
              <a:solidFill>
                <a:schemeClr val="accent6"/>
              </a:solidFill>
              <a:ea typeface="ＭＳ Ｐゴシック" pitchFamily="34" charset="-128"/>
            </a:endParaRPr>
          </a:p>
          <a:p>
            <a:pPr marL="609600" indent="-609600" algn="just">
              <a:defRPr/>
            </a:pPr>
            <a:r>
              <a:rPr lang="en-US" sz="2400" b="1" dirty="0">
                <a:solidFill>
                  <a:schemeClr val="accent6"/>
                </a:solidFill>
                <a:ea typeface="ＭＳ Ｐゴシック" pitchFamily="34" charset="-128"/>
              </a:rPr>
              <a:t>A </a:t>
            </a:r>
            <a:r>
              <a:rPr lang="en-US" sz="2400" b="1" dirty="0">
                <a:solidFill>
                  <a:srgbClr val="00B0F0"/>
                </a:solidFill>
                <a:ea typeface="ＭＳ Ｐゴシック" pitchFamily="34" charset="-128"/>
              </a:rPr>
              <a:t>worm</a:t>
            </a:r>
            <a:r>
              <a:rPr lang="en-US" sz="2400" b="1" dirty="0">
                <a:solidFill>
                  <a:schemeClr val="accent6"/>
                </a:solidFill>
                <a:ea typeface="ＭＳ Ｐゴシック" pitchFamily="34" charset="-128"/>
              </a:rPr>
              <a:t> is a program by itself that have the purpose of copy itself and disperse thought the network.</a:t>
            </a:r>
          </a:p>
          <a:p>
            <a:pPr marL="609600" indent="-609600" algn="just">
              <a:defRPr/>
            </a:pPr>
            <a:endParaRPr lang="en-US" sz="2400" b="1" dirty="0">
              <a:solidFill>
                <a:schemeClr val="accent6"/>
              </a:solidFill>
              <a:ea typeface="ＭＳ Ｐゴシック" pitchFamily="34" charset="-128"/>
            </a:endParaRPr>
          </a:p>
          <a:p>
            <a:pPr marL="609600" indent="-609600" algn="just">
              <a:defRPr/>
            </a:pPr>
            <a:r>
              <a:rPr lang="en-US" sz="2400" b="1" dirty="0">
                <a:solidFill>
                  <a:srgbClr val="00B0F0"/>
                </a:solidFill>
                <a:ea typeface="ＭＳ Ｐゴシック" pitchFamily="34" charset="-128"/>
              </a:rPr>
              <a:t>Trojans</a:t>
            </a:r>
            <a:r>
              <a:rPr lang="en-US" sz="2400" b="1" dirty="0">
                <a:solidFill>
                  <a:schemeClr val="accent6"/>
                </a:solidFill>
                <a:ea typeface="ＭＳ Ｐゴシック" pitchFamily="34" charset="-128"/>
              </a:rPr>
              <a:t> are programs that have an hidden functionality inside them that is unknown to the user and have nefarious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0003D9AE-8206-1558-B06B-6E7674FBB530}"/>
              </a:ext>
            </a:extLst>
          </p:cNvPr>
          <p:cNvSpPr>
            <a:spLocks noGrp="1"/>
          </p:cNvSpPr>
          <p:nvPr>
            <p:ph type="sldNum" sz="quarter" idx="4294967295"/>
          </p:nvPr>
        </p:nvSpPr>
        <p:spPr bwMode="auto">
          <a:xfrm>
            <a:off x="8077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BDC285-CF86-4065-A1E1-35CA0D6B6C1B}" type="slidenum">
              <a:rPr lang="en-US" altLang="en-US"/>
              <a:pPr eaLnBrk="1" hangingPunct="1"/>
              <a:t>7</a:t>
            </a:fld>
            <a:endParaRPr lang="en-US" altLang="en-US"/>
          </a:p>
        </p:txBody>
      </p:sp>
      <p:sp>
        <p:nvSpPr>
          <p:cNvPr id="18435" name="Rectangle 2">
            <a:extLst>
              <a:ext uri="{FF2B5EF4-FFF2-40B4-BE49-F238E27FC236}">
                <a16:creationId xmlns:a16="http://schemas.microsoft.com/office/drawing/2014/main" id="{3D9AB38F-85FA-CBA7-3C9E-EEB7F56B87CE}"/>
              </a:ext>
            </a:extLst>
          </p:cNvPr>
          <p:cNvSpPr>
            <a:spLocks noGrp="1" noChangeArrowheads="1"/>
          </p:cNvSpPr>
          <p:nvPr>
            <p:ph type="title"/>
          </p:nvPr>
        </p:nvSpPr>
        <p:spPr bwMode="auto">
          <a:xfrm>
            <a:off x="1981200" y="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AU" altLang="en-US">
                <a:solidFill>
                  <a:srgbClr val="FF0000"/>
                </a:solidFill>
              </a:rPr>
              <a:t>Some Basic Terminology</a:t>
            </a:r>
          </a:p>
        </p:txBody>
      </p:sp>
      <p:sp>
        <p:nvSpPr>
          <p:cNvPr id="18436" name="Rectangle 3">
            <a:extLst>
              <a:ext uri="{FF2B5EF4-FFF2-40B4-BE49-F238E27FC236}">
                <a16:creationId xmlns:a16="http://schemas.microsoft.com/office/drawing/2014/main" id="{4DCB31BB-0D5A-12B6-38AE-6A351DBBB9A1}"/>
              </a:ext>
            </a:extLst>
          </p:cNvPr>
          <p:cNvSpPr>
            <a:spLocks noGrp="1" noChangeArrowheads="1"/>
          </p:cNvSpPr>
          <p:nvPr>
            <p:ph type="body" idx="1"/>
          </p:nvPr>
        </p:nvSpPr>
        <p:spPr bwMode="auto">
          <a:xfrm>
            <a:off x="1981200" y="609601"/>
            <a:ext cx="8229600" cy="4779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eaLnBrk="1" hangingPunct="1">
              <a:lnSpc>
                <a:spcPct val="150000"/>
              </a:lnSpc>
            </a:pPr>
            <a:r>
              <a:rPr lang="en-AU" altLang="en-US" sz="2400" b="1">
                <a:solidFill>
                  <a:schemeClr val="accent2"/>
                </a:solidFill>
              </a:rPr>
              <a:t>plaintext</a:t>
            </a:r>
            <a:r>
              <a:rPr lang="en-AU" altLang="en-US" sz="2400">
                <a:solidFill>
                  <a:schemeClr val="accent2"/>
                </a:solidFill>
              </a:rPr>
              <a:t> - original message </a:t>
            </a:r>
            <a:r>
              <a:rPr lang="en-AU" altLang="en-US" sz="2400">
                <a:latin typeface="Courier New" panose="02070309020205020404" pitchFamily="49" charset="0"/>
              </a:rPr>
              <a:t>meet me </a:t>
            </a:r>
            <a:r>
              <a:rPr lang="en-AU" altLang="en-US" sz="2000">
                <a:latin typeface="Courier New" panose="02070309020205020404" pitchFamily="49" charset="0"/>
              </a:rPr>
              <a:t>(Original Data)</a:t>
            </a:r>
            <a:endParaRPr lang="en-AU" altLang="en-US" sz="2400">
              <a:solidFill>
                <a:schemeClr val="accent2"/>
              </a:solidFill>
            </a:endParaRPr>
          </a:p>
          <a:p>
            <a:pPr eaLnBrk="1" hangingPunct="1">
              <a:lnSpc>
                <a:spcPct val="150000"/>
              </a:lnSpc>
            </a:pPr>
            <a:r>
              <a:rPr lang="en-AU" altLang="en-US" sz="2400" b="1">
                <a:solidFill>
                  <a:schemeClr val="accent2"/>
                </a:solidFill>
              </a:rPr>
              <a:t>ciphertext</a:t>
            </a:r>
            <a:r>
              <a:rPr lang="en-AU" altLang="en-US" sz="2400">
                <a:solidFill>
                  <a:schemeClr val="accent2"/>
                </a:solidFill>
              </a:rPr>
              <a:t> - coded message </a:t>
            </a:r>
            <a:r>
              <a:rPr lang="en-AU" altLang="en-US" sz="2400">
                <a:latin typeface="Courier New" panose="02070309020205020404" pitchFamily="49" charset="0"/>
              </a:rPr>
              <a:t>PHHW PH</a:t>
            </a:r>
            <a:endParaRPr lang="en-AU" altLang="en-US" sz="2400">
              <a:solidFill>
                <a:schemeClr val="accent2"/>
              </a:solidFill>
            </a:endParaRPr>
          </a:p>
          <a:p>
            <a:pPr eaLnBrk="1" hangingPunct="1">
              <a:lnSpc>
                <a:spcPct val="150000"/>
              </a:lnSpc>
            </a:pPr>
            <a:r>
              <a:rPr lang="en-AU" altLang="en-US" sz="2400" b="1">
                <a:solidFill>
                  <a:schemeClr val="accent2"/>
                </a:solidFill>
              </a:rPr>
              <a:t>cipher</a:t>
            </a:r>
            <a:r>
              <a:rPr lang="en-AU" altLang="en-US" sz="2400">
                <a:solidFill>
                  <a:schemeClr val="accent2"/>
                </a:solidFill>
              </a:rPr>
              <a:t> - algorithm for transforming plaintext to ciphertext </a:t>
            </a:r>
          </a:p>
          <a:p>
            <a:pPr eaLnBrk="1" hangingPunct="1">
              <a:lnSpc>
                <a:spcPct val="150000"/>
              </a:lnSpc>
            </a:pPr>
            <a:r>
              <a:rPr lang="en-AU" altLang="en-US" sz="2400" b="1">
                <a:solidFill>
                  <a:schemeClr val="accent2"/>
                </a:solidFill>
              </a:rPr>
              <a:t>key</a:t>
            </a:r>
            <a:r>
              <a:rPr lang="en-AU" altLang="en-US" sz="2400">
                <a:solidFill>
                  <a:schemeClr val="accent2"/>
                </a:solidFill>
              </a:rPr>
              <a:t> - info used in cipher known only to sender/receiver </a:t>
            </a:r>
          </a:p>
          <a:p>
            <a:pPr eaLnBrk="1" hangingPunct="1">
              <a:lnSpc>
                <a:spcPct val="150000"/>
              </a:lnSpc>
            </a:pPr>
            <a:r>
              <a:rPr lang="en-AU" altLang="en-US" sz="2400" b="1">
                <a:solidFill>
                  <a:schemeClr val="accent2"/>
                </a:solidFill>
              </a:rPr>
              <a:t>encipher (encrypt)</a:t>
            </a:r>
            <a:r>
              <a:rPr lang="en-AU" altLang="en-US" sz="2400">
                <a:solidFill>
                  <a:schemeClr val="accent2"/>
                </a:solidFill>
              </a:rPr>
              <a:t> - converting plaintext to ciphertext </a:t>
            </a:r>
          </a:p>
          <a:p>
            <a:pPr eaLnBrk="1" hangingPunct="1">
              <a:lnSpc>
                <a:spcPct val="150000"/>
              </a:lnSpc>
            </a:pPr>
            <a:r>
              <a:rPr lang="en-AU" altLang="en-US" sz="2400" b="1">
                <a:solidFill>
                  <a:schemeClr val="accent2"/>
                </a:solidFill>
              </a:rPr>
              <a:t>decipher (decrypt)</a:t>
            </a:r>
            <a:r>
              <a:rPr lang="en-AU" altLang="en-US" sz="2400">
                <a:solidFill>
                  <a:schemeClr val="accent2"/>
                </a:solidFill>
              </a:rPr>
              <a:t> - recovering ciphertext from plaintext</a:t>
            </a:r>
          </a:p>
          <a:p>
            <a:pPr eaLnBrk="1" hangingPunct="1">
              <a:lnSpc>
                <a:spcPct val="150000"/>
              </a:lnSpc>
            </a:pPr>
            <a:r>
              <a:rPr lang="en-AU" altLang="en-US" sz="2400" b="1">
                <a:solidFill>
                  <a:schemeClr val="accent2"/>
                </a:solidFill>
              </a:rPr>
              <a:t>cryptography</a:t>
            </a:r>
            <a:r>
              <a:rPr lang="en-AU" altLang="en-US" sz="2400">
                <a:solidFill>
                  <a:schemeClr val="accent2"/>
                </a:solidFill>
              </a:rPr>
              <a:t> - study of encryption principles/methods</a:t>
            </a:r>
          </a:p>
          <a:p>
            <a:pPr eaLnBrk="1" hangingPunct="1">
              <a:lnSpc>
                <a:spcPct val="150000"/>
              </a:lnSpc>
            </a:pPr>
            <a:r>
              <a:rPr lang="en-AU" altLang="en-US" sz="2400" b="1">
                <a:solidFill>
                  <a:schemeClr val="accent2"/>
                </a:solidFill>
              </a:rPr>
              <a:t>cryptanalysis (codebreaking)</a:t>
            </a:r>
            <a:r>
              <a:rPr lang="en-AU" altLang="en-US" sz="2400">
                <a:solidFill>
                  <a:schemeClr val="accent2"/>
                </a:solidFill>
              </a:rPr>
              <a:t> - study of principles/ methods of deciphering ciphertext </a:t>
            </a:r>
            <a:r>
              <a:rPr lang="en-AU" altLang="en-US" sz="2400" i="1">
                <a:solidFill>
                  <a:schemeClr val="accent2"/>
                </a:solidFill>
              </a:rPr>
              <a:t>without</a:t>
            </a:r>
            <a:r>
              <a:rPr lang="en-AU" altLang="en-US" sz="2400">
                <a:solidFill>
                  <a:schemeClr val="accent2"/>
                </a:solidFill>
              </a:rPr>
              <a:t> knowing key</a:t>
            </a:r>
          </a:p>
          <a:p>
            <a:pPr eaLnBrk="1" hangingPunct="1">
              <a:lnSpc>
                <a:spcPct val="150000"/>
              </a:lnSpc>
            </a:pPr>
            <a:r>
              <a:rPr lang="en-AU" altLang="en-US" sz="2400" b="1">
                <a:solidFill>
                  <a:schemeClr val="accent2"/>
                </a:solidFill>
              </a:rPr>
              <a:t>cryptology</a:t>
            </a:r>
            <a:r>
              <a:rPr lang="en-AU" altLang="en-US" sz="2400">
                <a:solidFill>
                  <a:schemeClr val="accent2"/>
                </a:solidFill>
              </a:rPr>
              <a:t> - field of both cryptography and cryptanalysis</a:t>
            </a:r>
            <a:endParaRPr lang="en-AU" altLang="en-US" sz="20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511E01A1-B086-78B9-1ECE-C1615C37FB4B}"/>
              </a:ext>
            </a:extLst>
          </p:cNvPr>
          <p:cNvPicPr>
            <a:picLocks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2185989" y="488950"/>
            <a:ext cx="7818437" cy="542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982EE98-E73D-DB5F-D699-61C722C40BCA}"/>
              </a:ext>
            </a:extLst>
          </p:cNvPr>
          <p:cNvSpPr>
            <a:spLocks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solidFill>
                  <a:srgbClr val="FF0000"/>
                </a:solidFill>
              </a:rPr>
              <a:t>Private-Key Cryptography</a:t>
            </a:r>
          </a:p>
        </p:txBody>
      </p:sp>
      <p:sp>
        <p:nvSpPr>
          <p:cNvPr id="22531" name="Rectangle 3">
            <a:extLst>
              <a:ext uri="{FF2B5EF4-FFF2-40B4-BE49-F238E27FC236}">
                <a16:creationId xmlns:a16="http://schemas.microsoft.com/office/drawing/2014/main" id="{B5F45B57-3A6B-E850-3DA5-9A0ED0D5120B}"/>
              </a:ext>
            </a:extLst>
          </p:cNvPr>
          <p:cNvSpPr>
            <a:spLocks noChangeArrowheads="1"/>
          </p:cNvSpPr>
          <p:nvPr>
            <p:ph type="body" idx="1"/>
          </p:nvPr>
        </p:nvSpPr>
        <p:spPr bwMode="auto">
          <a:solidFill>
            <a:srgbClr val="FFFFFF"/>
          </a:solidFill>
          <a:ln>
            <a:solidFill>
              <a:srgbClr val="000000"/>
            </a:solidFill>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AU" altLang="en-US"/>
              <a:t>traditional </a:t>
            </a:r>
            <a:r>
              <a:rPr lang="en-AU" altLang="en-US" b="1"/>
              <a:t>private/secret/single key</a:t>
            </a:r>
            <a:r>
              <a:rPr lang="en-AU" altLang="en-US"/>
              <a:t> cryptography uses </a:t>
            </a:r>
            <a:r>
              <a:rPr lang="en-AU" altLang="en-US" b="1"/>
              <a:t>one</a:t>
            </a:r>
            <a:r>
              <a:rPr lang="en-AU" altLang="en-US"/>
              <a:t> key </a:t>
            </a:r>
          </a:p>
          <a:p>
            <a:pPr eaLnBrk="1" hangingPunct="1"/>
            <a:r>
              <a:rPr lang="en-AU" altLang="en-US"/>
              <a:t>Key is shared by both sender and receiver </a:t>
            </a:r>
          </a:p>
          <a:p>
            <a:pPr eaLnBrk="1" hangingPunct="1"/>
            <a:r>
              <a:rPr lang="en-AU" altLang="en-US"/>
              <a:t>if the key is disclosed communications are compromised </a:t>
            </a:r>
          </a:p>
          <a:p>
            <a:pPr eaLnBrk="1" hangingPunct="1"/>
            <a:r>
              <a:rPr lang="en-AU" altLang="en-US"/>
              <a:t>also known as </a:t>
            </a:r>
            <a:r>
              <a:rPr lang="en-AU" altLang="en-US" b="1"/>
              <a:t>symmetric</a:t>
            </a:r>
            <a:r>
              <a:rPr lang="en-AU" altLang="en-US"/>
              <a:t>, both parties are equal </a:t>
            </a:r>
          </a:p>
          <a:p>
            <a:pPr lvl="1" eaLnBrk="1" hangingPunct="1"/>
            <a:r>
              <a:rPr lang="en-AU" altLang="en-US"/>
              <a:t>hence does not protect sender from receiver forging a message &amp; claiming is sent by sender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4056</Words>
  <Application>Microsoft Office PowerPoint</Application>
  <PresentationFormat>Widescreen</PresentationFormat>
  <Paragraphs>957</Paragraphs>
  <Slides>45</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MS PGothic</vt:lpstr>
      <vt:lpstr>MS PGothic</vt:lpstr>
      <vt:lpstr>Arial</vt:lpstr>
      <vt:lpstr>Calibri</vt:lpstr>
      <vt:lpstr>Calibri Light</vt:lpstr>
      <vt:lpstr>Comic Sans MS</vt:lpstr>
      <vt:lpstr>Courier</vt:lpstr>
      <vt:lpstr>Courier New</vt:lpstr>
      <vt:lpstr>Monotype Sorts</vt:lpstr>
      <vt:lpstr>Times</vt:lpstr>
      <vt:lpstr>Times New Roman</vt:lpstr>
      <vt:lpstr>Times-Italic</vt:lpstr>
      <vt:lpstr>Verdana</vt:lpstr>
      <vt:lpstr>Office Theme</vt:lpstr>
      <vt:lpstr>Cryptography and Cryptographic Protocols:</vt:lpstr>
      <vt:lpstr>Cryptography and Cryptographic Protocols:</vt:lpstr>
      <vt:lpstr>Model for Network Security</vt:lpstr>
      <vt:lpstr>Model for Network Security</vt:lpstr>
      <vt:lpstr>Model for Network Access Security</vt:lpstr>
      <vt:lpstr>Model for Network Security  (Enemy of our network )</vt:lpstr>
      <vt:lpstr>Some Basic Terminology</vt:lpstr>
      <vt:lpstr>PowerPoint Presentation</vt:lpstr>
      <vt:lpstr>Private-Key Cryptography</vt:lpstr>
      <vt:lpstr>PowerPoint Presentation</vt:lpstr>
      <vt:lpstr>PowerPoint Presentation</vt:lpstr>
      <vt:lpstr>Classical Substitution Ciphers</vt:lpstr>
      <vt:lpstr>Ciphers</vt:lpstr>
      <vt:lpstr>Caesar Cipher</vt:lpstr>
      <vt:lpstr>Monoalphabetic Cipher</vt:lpstr>
      <vt:lpstr>Transposition Ciphers</vt:lpstr>
      <vt:lpstr>Rail Fence cipher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Vigenere cipher</vt:lpstr>
      <vt:lpstr>Vigenere table.</vt:lpstr>
      <vt:lpstr>Vigenere cipher</vt:lpstr>
      <vt:lpstr>One-Time Pad Vernam Cipher</vt:lpstr>
      <vt:lpstr>One-Time Pad</vt:lpstr>
      <vt:lpstr>One-Time Pad</vt:lpstr>
      <vt:lpstr>One-Time Pad</vt:lpstr>
      <vt:lpstr>One Time Padding</vt:lpstr>
      <vt:lpstr>PowerPoint Presentation</vt:lpstr>
      <vt:lpstr>PowerPoint Presentation</vt:lpstr>
      <vt:lpstr>Rotor Machines</vt:lpstr>
      <vt:lpstr>Hagelin Rotor Machine</vt:lpstr>
      <vt:lpstr>PowerPoint Presentation</vt:lpstr>
      <vt:lpstr>Public-Key Cryptography</vt:lpstr>
      <vt:lpstr>PowerPoint Presentation</vt:lpstr>
      <vt:lpstr>Factors</vt:lpstr>
      <vt:lpstr>RSA Algorithm</vt:lpstr>
      <vt:lpstr>RSA Algorithm</vt:lpstr>
      <vt:lpstr>Public-Key Encryption</vt:lpstr>
      <vt:lpstr>Public-Key Characteristics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Chinmoyee Biswas</dc:creator>
  <cp:lastModifiedBy>Chinmoyee Biswas</cp:lastModifiedBy>
  <cp:revision>1</cp:revision>
  <dcterms:created xsi:type="dcterms:W3CDTF">2025-02-16T08:50:18Z</dcterms:created>
  <dcterms:modified xsi:type="dcterms:W3CDTF">2025-02-16T08:52:15Z</dcterms:modified>
</cp:coreProperties>
</file>