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11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313" r:id="rId21"/>
    <p:sldId id="314" r:id="rId22"/>
    <p:sldId id="271" r:id="rId23"/>
    <p:sldId id="272" r:id="rId24"/>
    <p:sldId id="273" r:id="rId25"/>
    <p:sldId id="274" r:id="rId26"/>
    <p:sldId id="275" r:id="rId27"/>
    <p:sldId id="276" r:id="rId28"/>
    <p:sldId id="277" r:id="rId29"/>
    <p:sldId id="278" r:id="rId30"/>
    <p:sldId id="279" r:id="rId31"/>
    <p:sldId id="280" r:id="rId32"/>
    <p:sldId id="315" r:id="rId33"/>
    <p:sldId id="316" r:id="rId34"/>
    <p:sldId id="317" r:id="rId35"/>
    <p:sldId id="318" r:id="rId36"/>
    <p:sldId id="281" r:id="rId37"/>
    <p:sldId id="282" r:id="rId38"/>
    <p:sldId id="283" r:id="rId39"/>
    <p:sldId id="284" r:id="rId40"/>
    <p:sldId id="285" r:id="rId41"/>
    <p:sldId id="286" r:id="rId42"/>
    <p:sldId id="287" r:id="rId43"/>
    <p:sldId id="288" r:id="rId44"/>
    <p:sldId id="289" r:id="rId45"/>
    <p:sldId id="319" r:id="rId46"/>
    <p:sldId id="320" r:id="rId47"/>
    <p:sldId id="321" r:id="rId48"/>
    <p:sldId id="322" r:id="rId49"/>
    <p:sldId id="323" r:id="rId50"/>
    <p:sldId id="324" r:id="rId51"/>
    <p:sldId id="325" r:id="rId52"/>
    <p:sldId id="326" r:id="rId53"/>
    <p:sldId id="290" r:id="rId54"/>
    <p:sldId id="291" r:id="rId55"/>
    <p:sldId id="292" r:id="rId56"/>
    <p:sldId id="293" r:id="rId57"/>
    <p:sldId id="294" r:id="rId58"/>
    <p:sldId id="295" r:id="rId59"/>
    <p:sldId id="296" r:id="rId60"/>
    <p:sldId id="297" r:id="rId61"/>
    <p:sldId id="327" r:id="rId62"/>
    <p:sldId id="328" r:id="rId63"/>
    <p:sldId id="329" r:id="rId64"/>
    <p:sldId id="298" r:id="rId65"/>
    <p:sldId id="299" r:id="rId66"/>
    <p:sldId id="300" r:id="rId67"/>
    <p:sldId id="301" r:id="rId68"/>
    <p:sldId id="302" r:id="rId69"/>
    <p:sldId id="303" r:id="rId70"/>
    <p:sldId id="304" r:id="rId71"/>
    <p:sldId id="305"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06" r:id="rId100"/>
    <p:sldId id="307" r:id="rId101"/>
    <p:sldId id="357" r:id="rId102"/>
    <p:sldId id="358" r:id="rId103"/>
    <p:sldId id="359" r:id="rId104"/>
    <p:sldId id="360" r:id="rId105"/>
    <p:sldId id="361" r:id="rId106"/>
    <p:sldId id="362" r:id="rId107"/>
    <p:sldId id="363" r:id="rId108"/>
    <p:sldId id="364" r:id="rId109"/>
    <p:sldId id="365" r:id="rId110"/>
  </p:sldIdLst>
  <p:sldSz cx="9144000" cy="6858000" type="screen4x3"/>
  <p:notesSz cx="6858000" cy="9144000"/>
  <p:defaultTextStyle>
    <a:defPPr>
      <a:defRPr lang="en-GB"/>
    </a:defPPr>
    <a:lvl1pPr algn="l" defTabSz="449263" rtl="0" fontAlgn="base">
      <a:lnSpc>
        <a:spcPct val="102000"/>
      </a:lnSpc>
      <a:spcBef>
        <a:spcPct val="0"/>
      </a:spcBef>
      <a:spcAft>
        <a:spcPct val="0"/>
      </a:spcAft>
      <a:buClr>
        <a:srgbClr val="000000"/>
      </a:buClr>
      <a:buSzPct val="100000"/>
      <a:buFont typeface="Perpetua" pitchFamily="16" charset="0"/>
      <a:defRPr kern="1200">
        <a:solidFill>
          <a:schemeClr val="bg1"/>
        </a:solidFill>
        <a:latin typeface="Perpetua" pitchFamily="16" charset="0"/>
        <a:ea typeface="+mn-ea"/>
        <a:cs typeface="+mn-cs"/>
      </a:defRPr>
    </a:lvl1pPr>
    <a:lvl2pPr marL="457200" algn="l" defTabSz="449263" rtl="0" fontAlgn="base">
      <a:lnSpc>
        <a:spcPct val="102000"/>
      </a:lnSpc>
      <a:spcBef>
        <a:spcPct val="0"/>
      </a:spcBef>
      <a:spcAft>
        <a:spcPct val="0"/>
      </a:spcAft>
      <a:buClr>
        <a:srgbClr val="000000"/>
      </a:buClr>
      <a:buSzPct val="100000"/>
      <a:buFont typeface="Perpetua" pitchFamily="16" charset="0"/>
      <a:defRPr kern="1200">
        <a:solidFill>
          <a:schemeClr val="bg1"/>
        </a:solidFill>
        <a:latin typeface="Perpetua" pitchFamily="16" charset="0"/>
        <a:ea typeface="+mn-ea"/>
        <a:cs typeface="+mn-cs"/>
      </a:defRPr>
    </a:lvl2pPr>
    <a:lvl3pPr marL="914400" algn="l" defTabSz="449263" rtl="0" fontAlgn="base">
      <a:lnSpc>
        <a:spcPct val="102000"/>
      </a:lnSpc>
      <a:spcBef>
        <a:spcPct val="0"/>
      </a:spcBef>
      <a:spcAft>
        <a:spcPct val="0"/>
      </a:spcAft>
      <a:buClr>
        <a:srgbClr val="000000"/>
      </a:buClr>
      <a:buSzPct val="100000"/>
      <a:buFont typeface="Perpetua" pitchFamily="16" charset="0"/>
      <a:defRPr kern="1200">
        <a:solidFill>
          <a:schemeClr val="bg1"/>
        </a:solidFill>
        <a:latin typeface="Perpetua" pitchFamily="16" charset="0"/>
        <a:ea typeface="+mn-ea"/>
        <a:cs typeface="+mn-cs"/>
      </a:defRPr>
    </a:lvl3pPr>
    <a:lvl4pPr marL="1371600" algn="l" defTabSz="449263" rtl="0" fontAlgn="base">
      <a:lnSpc>
        <a:spcPct val="102000"/>
      </a:lnSpc>
      <a:spcBef>
        <a:spcPct val="0"/>
      </a:spcBef>
      <a:spcAft>
        <a:spcPct val="0"/>
      </a:spcAft>
      <a:buClr>
        <a:srgbClr val="000000"/>
      </a:buClr>
      <a:buSzPct val="100000"/>
      <a:buFont typeface="Perpetua" pitchFamily="16" charset="0"/>
      <a:defRPr kern="1200">
        <a:solidFill>
          <a:schemeClr val="bg1"/>
        </a:solidFill>
        <a:latin typeface="Perpetua" pitchFamily="16" charset="0"/>
        <a:ea typeface="+mn-ea"/>
        <a:cs typeface="+mn-cs"/>
      </a:defRPr>
    </a:lvl4pPr>
    <a:lvl5pPr marL="1828800" algn="l" defTabSz="449263" rtl="0" fontAlgn="base">
      <a:lnSpc>
        <a:spcPct val="102000"/>
      </a:lnSpc>
      <a:spcBef>
        <a:spcPct val="0"/>
      </a:spcBef>
      <a:spcAft>
        <a:spcPct val="0"/>
      </a:spcAft>
      <a:buClr>
        <a:srgbClr val="000000"/>
      </a:buClr>
      <a:buSzPct val="100000"/>
      <a:buFont typeface="Perpetua" pitchFamily="16" charset="0"/>
      <a:defRPr kern="1200">
        <a:solidFill>
          <a:schemeClr val="bg1"/>
        </a:solidFill>
        <a:latin typeface="Perpetua" pitchFamily="16" charset="0"/>
        <a:ea typeface="+mn-ea"/>
        <a:cs typeface="+mn-cs"/>
      </a:defRPr>
    </a:lvl5pPr>
    <a:lvl6pPr marL="2286000" algn="l" defTabSz="914400" rtl="0" eaLnBrk="1" latinLnBrk="0" hangingPunct="1">
      <a:defRPr kern="1200">
        <a:solidFill>
          <a:schemeClr val="bg1"/>
        </a:solidFill>
        <a:latin typeface="Perpetua" pitchFamily="16" charset="0"/>
        <a:ea typeface="+mn-ea"/>
        <a:cs typeface="+mn-cs"/>
      </a:defRPr>
    </a:lvl6pPr>
    <a:lvl7pPr marL="2743200" algn="l" defTabSz="914400" rtl="0" eaLnBrk="1" latinLnBrk="0" hangingPunct="1">
      <a:defRPr kern="1200">
        <a:solidFill>
          <a:schemeClr val="bg1"/>
        </a:solidFill>
        <a:latin typeface="Perpetua" pitchFamily="16" charset="0"/>
        <a:ea typeface="+mn-ea"/>
        <a:cs typeface="+mn-cs"/>
      </a:defRPr>
    </a:lvl7pPr>
    <a:lvl8pPr marL="3200400" algn="l" defTabSz="914400" rtl="0" eaLnBrk="1" latinLnBrk="0" hangingPunct="1">
      <a:defRPr kern="1200">
        <a:solidFill>
          <a:schemeClr val="bg1"/>
        </a:solidFill>
        <a:latin typeface="Perpetua" pitchFamily="16" charset="0"/>
        <a:ea typeface="+mn-ea"/>
        <a:cs typeface="+mn-cs"/>
      </a:defRPr>
    </a:lvl8pPr>
    <a:lvl9pPr marL="3657600" algn="l" defTabSz="914400" rtl="0" eaLnBrk="1" latinLnBrk="0" hangingPunct="1">
      <a:defRPr kern="1200">
        <a:solidFill>
          <a:schemeClr val="bg1"/>
        </a:solidFill>
        <a:latin typeface="Perpetua"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slide" Target="slides/slide105.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5.wmf"/><Relationship Id="rId1" Type="http://schemas.openxmlformats.org/officeDocument/2006/relationships/image" Target="../media/image34.wmf"/><Relationship Id="rId6" Type="http://schemas.openxmlformats.org/officeDocument/2006/relationships/image" Target="../media/image36.wmf"/><Relationship Id="rId5" Type="http://schemas.openxmlformats.org/officeDocument/2006/relationships/image" Target="../media/image47.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Rot="1" noChangeAspect="1" noChangeArrowheads="1"/>
          </p:cNvSpPr>
          <p:nvPr>
            <p:ph type="sldImg"/>
          </p:nvPr>
        </p:nvSpPr>
        <p:spPr bwMode="auto">
          <a:xfrm>
            <a:off x="0" y="695325"/>
            <a:ext cx="0" cy="0"/>
          </a:xfrm>
          <a:prstGeom prst="rect">
            <a:avLst/>
          </a:prstGeom>
          <a:noFill/>
          <a:ln w="9525">
            <a:noFill/>
            <a:round/>
            <a:headEnd/>
            <a:tailEnd/>
          </a:ln>
          <a:effectLst/>
        </p:spPr>
      </p:sp>
      <p:sp>
        <p:nvSpPr>
          <p:cNvPr id="6146"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98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19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86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3F8DD9E0-9C55-4565-95E3-F891BBCD1920}" type="slidenum">
              <a:rPr lang="ko-KR" altLang="en-US"/>
              <a:pPr/>
              <a:t>71</a:t>
            </a:fld>
            <a:endParaRPr lang="en-US" altLang="ko-KR"/>
          </a:p>
        </p:txBody>
      </p:sp>
      <p:sp>
        <p:nvSpPr>
          <p:cNvPr id="210946" name="Rectangle 2"/>
          <p:cNvSpPr>
            <a:spLocks noGrp="1" noRot="1" noChangeAspect="1" noChangeArrowheads="1" noTextEdit="1"/>
          </p:cNvSpPr>
          <p:nvPr>
            <p:ph type="sldImg"/>
          </p:nvPr>
        </p:nvSpPr>
        <p:spPr>
          <a:xfrm>
            <a:off x="1160083" y="689967"/>
            <a:ext cx="4545599" cy="3418681"/>
          </a:xfrm>
          <a:ln w="12700" cap="flat">
            <a:solidFill>
              <a:schemeClr val="tx1"/>
            </a:solidFill>
          </a:ln>
        </p:spPr>
      </p:sp>
      <p:sp>
        <p:nvSpPr>
          <p:cNvPr id="210947" name="Rectangle 3"/>
          <p:cNvSpPr>
            <a:spLocks noGrp="1" noChangeArrowheads="1"/>
          </p:cNvSpPr>
          <p:nvPr>
            <p:ph type="body" idx="1"/>
          </p:nvPr>
        </p:nvSpPr>
        <p:spPr>
          <a:xfrm>
            <a:off x="914711" y="4345386"/>
            <a:ext cx="5028579" cy="4114878"/>
          </a:xfrm>
          <a:ln/>
        </p:spPr>
        <p:txBody>
          <a:bodyPr lIns="84274" tIns="42137" rIns="84274" bIns="42137"/>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D39E079E-E826-4C6A-B3A8-37068AADAAA1}" type="slidenum">
              <a:rPr lang="ko-KR" altLang="en-US"/>
              <a:pPr/>
              <a:t>85</a:t>
            </a:fld>
            <a:endParaRPr lang="en-US" altLang="ko-KR"/>
          </a:p>
        </p:txBody>
      </p:sp>
      <p:sp>
        <p:nvSpPr>
          <p:cNvPr id="175106" name="Rectangle 2"/>
          <p:cNvSpPr>
            <a:spLocks noGrp="1" noRot="1" noChangeAspect="1" noChangeArrowheads="1" noTextEdit="1"/>
          </p:cNvSpPr>
          <p:nvPr>
            <p:ph type="sldImg"/>
          </p:nvPr>
        </p:nvSpPr>
        <p:spPr>
          <a:xfrm>
            <a:off x="1160083" y="689967"/>
            <a:ext cx="4545599" cy="3418681"/>
          </a:xfrm>
          <a:ln w="12700" cap="flat">
            <a:solidFill>
              <a:schemeClr val="tx1"/>
            </a:solidFill>
          </a:ln>
        </p:spPr>
      </p:sp>
      <p:sp>
        <p:nvSpPr>
          <p:cNvPr id="175107" name="Rectangle 3"/>
          <p:cNvSpPr>
            <a:spLocks noGrp="1" noChangeArrowheads="1"/>
          </p:cNvSpPr>
          <p:nvPr>
            <p:ph type="body" idx="1"/>
          </p:nvPr>
        </p:nvSpPr>
        <p:spPr>
          <a:xfrm>
            <a:off x="914711" y="4345386"/>
            <a:ext cx="5028579" cy="4114878"/>
          </a:xfrm>
          <a:ln/>
        </p:spPr>
        <p:txBody>
          <a:bodyPr lIns="84274" tIns="42137" rIns="84274" bIns="42137"/>
          <a:lstStyle/>
          <a:p>
            <a:endParaRPr lang="ko-KR" altLang="en-US">
              <a:ea typeface="굴림" pitchFamily="50" charset="-127"/>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83268E24-B87B-4252-A4F1-D13CE049C695}" type="slidenum">
              <a:rPr lang="ko-KR" altLang="en-US"/>
              <a:pPr/>
              <a:t>88</a:t>
            </a:fld>
            <a:endParaRPr lang="en-US" altLang="ko-K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14711" y="4343829"/>
            <a:ext cx="5028579" cy="4114878"/>
          </a:xfrm>
        </p:spPr>
        <p:txBody>
          <a:bodyPr/>
          <a:lstStyle/>
          <a:p>
            <a:pPr>
              <a:buFontTx/>
              <a:buChar char="•"/>
            </a:pPr>
            <a:r>
              <a:rPr lang="en-US" altLang="ko-KR">
                <a:ea typeface="굴림" pitchFamily="50" charset="-127"/>
              </a:rPr>
              <a:t>Error after adding each classifier compared against the previous error </a:t>
            </a:r>
          </a:p>
          <a:p>
            <a:pPr>
              <a:buFontTx/>
              <a:buChar char="•"/>
            </a:pPr>
            <a:r>
              <a:rPr lang="en-US" altLang="ko-KR">
                <a:ea typeface="굴림" pitchFamily="50" charset="-127"/>
              </a:rPr>
              <a:t>– process repeats as long as the error decreases</a:t>
            </a:r>
          </a:p>
          <a:p>
            <a:pPr>
              <a:buFontTx/>
              <a:buChar char="•"/>
            </a:pPr>
            <a:r>
              <a:rPr lang="en-US" altLang="ko-KR">
                <a:ea typeface="굴림" pitchFamily="50" charset="-127"/>
              </a:rPr>
              <a:t>He suggested two mechanisms for pasting votes</a:t>
            </a:r>
          </a:p>
          <a:p>
            <a:pPr>
              <a:buFontTx/>
              <a:buChar char="•"/>
            </a:pPr>
            <a:r>
              <a:rPr lang="en-US" altLang="ko-KR">
                <a:ea typeface="굴림" pitchFamily="50" charset="-127"/>
              </a:rPr>
              <a:t>Pasting Rvotes (Random Votes)</a:t>
            </a:r>
          </a:p>
          <a:p>
            <a:pPr lvl="1">
              <a:buFontTx/>
              <a:buChar char="•"/>
            </a:pPr>
            <a:r>
              <a:rPr lang="en-US" altLang="ko-KR">
                <a:ea typeface="굴림" pitchFamily="50" charset="-127"/>
              </a:rPr>
              <a:t>Simple approach -- each example has equal probability of getting selected</a:t>
            </a:r>
          </a:p>
          <a:p>
            <a:pPr>
              <a:buFontTx/>
              <a:buChar char="•"/>
            </a:pPr>
            <a:r>
              <a:rPr lang="en-US" altLang="ko-KR">
                <a:ea typeface="굴림" pitchFamily="50" charset="-127"/>
              </a:rPr>
              <a:t>A method for creating an ensemble classifier in a small number of passes through data </a:t>
            </a:r>
          </a:p>
          <a:p>
            <a:pPr>
              <a:buFontTx/>
              <a:buChar char="•"/>
            </a:pPr>
            <a:r>
              <a:rPr lang="en-US" altLang="ko-KR">
                <a:ea typeface="굴림" pitchFamily="50" charset="-127"/>
              </a:rPr>
              <a:t>Pasting Ivotes (Important Votes)</a:t>
            </a:r>
          </a:p>
          <a:p>
            <a:pPr lvl="1">
              <a:buFontTx/>
              <a:buChar char="•"/>
            </a:pPr>
            <a:r>
              <a:rPr lang="en-US" altLang="ko-KR">
                <a:ea typeface="굴림" pitchFamily="50" charset="-127"/>
              </a:rPr>
              <a:t>Select the examples based on whether the out-of-bag classifier classifies them correctly</a:t>
            </a:r>
          </a:p>
          <a:p>
            <a:pPr lvl="1">
              <a:buFontTx/>
              <a:buChar char="•"/>
            </a:pPr>
            <a:r>
              <a:rPr lang="en-US" altLang="ko-KR">
                <a:ea typeface="굴림" pitchFamily="50" charset="-127"/>
              </a:rPr>
              <a:t>An out0of-bag classifier is constructed by first forming bootstrap training sets and </a:t>
            </a:r>
          </a:p>
          <a:p>
            <a:pPr lvl="1">
              <a:buFontTx/>
              <a:buChar char="•"/>
            </a:pPr>
            <a:r>
              <a:rPr lang="en-US" altLang="ko-KR">
                <a:ea typeface="굴림" pitchFamily="50" charset="-127"/>
              </a:rPr>
              <a:t>collecting the bagging predictor votes from the examples omitted by the bootstrap sample</a:t>
            </a:r>
          </a:p>
          <a:p>
            <a:pPr>
              <a:buFontTx/>
              <a:buChar char="•"/>
            </a:pPr>
            <a:r>
              <a:rPr lang="en-US" altLang="ko-KR">
                <a:ea typeface="굴림" pitchFamily="50" charset="-127"/>
              </a:rPr>
              <a:t>Pasting Ivotes proves to be a more accurate method</a:t>
            </a:r>
          </a:p>
          <a:p>
            <a:pPr>
              <a:buFontTx/>
              <a:buChar char="•"/>
            </a:pPr>
            <a:r>
              <a:rPr lang="en-US" altLang="ko-KR">
                <a:ea typeface="굴림" pitchFamily="50" charset="-127"/>
              </a:rPr>
              <a:t>Similarity – entire database is never in main memory at a time</a:t>
            </a:r>
          </a:p>
          <a:p>
            <a:pPr>
              <a:buFontTx/>
              <a:buChar char="•"/>
            </a:pPr>
            <a:r>
              <a:rPr lang="en-US" altLang="ko-KR">
                <a:ea typeface="굴림" pitchFamily="50" charset="-127"/>
              </a:rPr>
              <a:t>Difference – we are able to use all of the data in building a single classifier</a:t>
            </a:r>
          </a:p>
          <a:p>
            <a:pPr>
              <a:buFontTx/>
              <a:buChar char="•"/>
            </a:pPr>
            <a:r>
              <a:rPr lang="en-US" altLang="ko-KR">
                <a:ea typeface="굴림" pitchFamily="50" charset="-127"/>
              </a:rPr>
              <a:t>A single classifier – possibly a more accurate single classifier and faster too..</a:t>
            </a:r>
          </a:p>
          <a:p>
            <a:pPr>
              <a:buFontTx/>
              <a:buChar char="•"/>
            </a:pPr>
            <a:r>
              <a:rPr lang="en-US" altLang="ko-KR">
                <a:ea typeface="굴림" pitchFamily="50" charset="-127"/>
              </a:rPr>
              <a:t>We also need only random access to the data on disk</a:t>
            </a:r>
          </a:p>
          <a:p>
            <a:pPr>
              <a:buFontTx/>
              <a:buChar char="•"/>
            </a:pPr>
            <a:endParaRPr lang="ko-KR" altLang="en-US">
              <a:ea typeface="굴림" pitchFamily="50" charset="-127"/>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14BFB346-CC53-4165-BD43-C167B93C0DD7}" type="slidenum">
              <a:rPr lang="ko-KR" altLang="en-US"/>
              <a:pPr/>
              <a:t>89</a:t>
            </a:fld>
            <a:endParaRPr lang="en-US" altLang="ko-K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711" y="4343829"/>
            <a:ext cx="5028579" cy="4114878"/>
          </a:xfrm>
        </p:spPr>
        <p:txBody>
          <a:bodyPr/>
          <a:lstStyle/>
          <a:p>
            <a:pPr>
              <a:buFontTx/>
              <a:buChar char="•"/>
            </a:pPr>
            <a:r>
              <a:rPr lang="en-US" altLang="ko-KR">
                <a:ea typeface="굴림" pitchFamily="50" charset="-127"/>
              </a:rPr>
              <a:t>Break the data into subsets, that can fit in memory</a:t>
            </a:r>
          </a:p>
          <a:p>
            <a:pPr>
              <a:buFontTx/>
              <a:buChar char="•"/>
            </a:pPr>
            <a:r>
              <a:rPr lang="en-US" altLang="ko-KR">
                <a:ea typeface="굴림" pitchFamily="50" charset="-127"/>
              </a:rPr>
              <a:t>Train one neural network on a series of the subsets</a:t>
            </a:r>
          </a:p>
          <a:p>
            <a:pPr>
              <a:buFontTx/>
              <a:buChar char="•"/>
            </a:pPr>
            <a:r>
              <a:rPr lang="en-US" altLang="ko-KR">
                <a:ea typeface="굴림" pitchFamily="50" charset="-127"/>
              </a:rPr>
              <a:t>The result is a single neural network model</a:t>
            </a:r>
          </a:p>
          <a:p>
            <a:pPr>
              <a:buFontTx/>
              <a:buChar char="•"/>
            </a:pPr>
            <a:r>
              <a:rPr lang="en-US" altLang="ko-KR">
                <a:ea typeface="굴림" pitchFamily="50" charset="-127"/>
              </a:rPr>
              <a:t>In this way, we attempt to overcome the difficulty addressed by catlett,</a:t>
            </a:r>
          </a:p>
          <a:p>
            <a:pPr>
              <a:buFontTx/>
              <a:buChar char="•"/>
            </a:pPr>
            <a:r>
              <a:rPr lang="en-US" altLang="ko-KR">
                <a:ea typeface="굴림" pitchFamily="50" charset="-127"/>
              </a:rPr>
              <a:t>making use of all the available data, without leaving anything</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133E4EAA-78CE-4655-A143-1F880E54598D}" type="slidenum">
              <a:rPr lang="ko-KR" altLang="en-US"/>
              <a:pPr/>
              <a:t>90</a:t>
            </a:fld>
            <a:endParaRPr lang="en-US" altLang="ko-K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4711" y="4343829"/>
            <a:ext cx="5028579" cy="4114878"/>
          </a:xfrm>
        </p:spPr>
        <p:txBody>
          <a:bodyPr/>
          <a:lstStyle/>
          <a:p>
            <a:pPr>
              <a:buFontTx/>
              <a:buChar char="•"/>
            </a:pPr>
            <a:r>
              <a:rPr lang="en-US" altLang="ko-KR">
                <a:ea typeface="굴림" pitchFamily="50" charset="-127"/>
              </a:rPr>
              <a:t>Error after adding each classifier compared against the previous error </a:t>
            </a:r>
          </a:p>
          <a:p>
            <a:pPr>
              <a:buFontTx/>
              <a:buChar char="•"/>
            </a:pPr>
            <a:r>
              <a:rPr lang="en-US" altLang="ko-KR">
                <a:ea typeface="굴림" pitchFamily="50" charset="-127"/>
              </a:rPr>
              <a:t>– process repeats as long as the error decreases</a:t>
            </a:r>
          </a:p>
          <a:p>
            <a:pPr>
              <a:buFontTx/>
              <a:buChar char="•"/>
            </a:pPr>
            <a:r>
              <a:rPr lang="en-US" altLang="ko-KR">
                <a:ea typeface="굴림" pitchFamily="50" charset="-127"/>
              </a:rPr>
              <a:t>He suggested two mechanisms for pasting votes</a:t>
            </a:r>
          </a:p>
          <a:p>
            <a:pPr>
              <a:buFontTx/>
              <a:buChar char="•"/>
            </a:pPr>
            <a:r>
              <a:rPr lang="en-US" altLang="ko-KR">
                <a:ea typeface="굴림" pitchFamily="50" charset="-127"/>
              </a:rPr>
              <a:t>Pasting Rvotes (Random Votes)</a:t>
            </a:r>
          </a:p>
          <a:p>
            <a:pPr lvl="1">
              <a:buFontTx/>
              <a:buChar char="•"/>
            </a:pPr>
            <a:r>
              <a:rPr lang="en-US" altLang="ko-KR">
                <a:ea typeface="굴림" pitchFamily="50" charset="-127"/>
              </a:rPr>
              <a:t>Simple approach -- each example has equal probability of getting selected</a:t>
            </a:r>
          </a:p>
          <a:p>
            <a:pPr>
              <a:buFontTx/>
              <a:buChar char="•"/>
            </a:pPr>
            <a:r>
              <a:rPr lang="en-US" altLang="ko-KR">
                <a:ea typeface="굴림" pitchFamily="50" charset="-127"/>
              </a:rPr>
              <a:t>A method for creating an ensemble classifier in a small number of passes through data </a:t>
            </a:r>
          </a:p>
          <a:p>
            <a:pPr>
              <a:buFontTx/>
              <a:buChar char="•"/>
            </a:pPr>
            <a:r>
              <a:rPr lang="en-US" altLang="ko-KR">
                <a:ea typeface="굴림" pitchFamily="50" charset="-127"/>
              </a:rPr>
              <a:t>Pasting Ivotes (Important Votes)</a:t>
            </a:r>
          </a:p>
          <a:p>
            <a:pPr lvl="1">
              <a:buFontTx/>
              <a:buChar char="•"/>
            </a:pPr>
            <a:r>
              <a:rPr lang="en-US" altLang="ko-KR">
                <a:ea typeface="굴림" pitchFamily="50" charset="-127"/>
              </a:rPr>
              <a:t>Select the examples based on whether the out-of-bag classifier classifies them correctly</a:t>
            </a:r>
          </a:p>
          <a:p>
            <a:pPr lvl="1">
              <a:buFontTx/>
              <a:buChar char="•"/>
            </a:pPr>
            <a:r>
              <a:rPr lang="en-US" altLang="ko-KR">
                <a:ea typeface="굴림" pitchFamily="50" charset="-127"/>
              </a:rPr>
              <a:t>An out0of-bag classifier is constructed by first forming bootstrap training sets and </a:t>
            </a:r>
          </a:p>
          <a:p>
            <a:pPr lvl="1">
              <a:buFontTx/>
              <a:buChar char="•"/>
            </a:pPr>
            <a:r>
              <a:rPr lang="en-US" altLang="ko-KR">
                <a:ea typeface="굴림" pitchFamily="50" charset="-127"/>
              </a:rPr>
              <a:t>collecting the bagging predictor votes from the examples omitted by the bootstrap sample</a:t>
            </a:r>
          </a:p>
          <a:p>
            <a:pPr>
              <a:buFontTx/>
              <a:buChar char="•"/>
            </a:pPr>
            <a:r>
              <a:rPr lang="en-US" altLang="ko-KR">
                <a:ea typeface="굴림" pitchFamily="50" charset="-127"/>
              </a:rPr>
              <a:t>Pasting Ivotes proves to be a more accurate method</a:t>
            </a:r>
          </a:p>
          <a:p>
            <a:pPr>
              <a:buFontTx/>
              <a:buChar char="•"/>
            </a:pPr>
            <a:r>
              <a:rPr lang="en-US" altLang="ko-KR">
                <a:ea typeface="굴림" pitchFamily="50" charset="-127"/>
              </a:rPr>
              <a:t>Similarity – entire database is never in main memory at a time</a:t>
            </a:r>
          </a:p>
          <a:p>
            <a:pPr>
              <a:buFontTx/>
              <a:buChar char="•"/>
            </a:pPr>
            <a:r>
              <a:rPr lang="en-US" altLang="ko-KR">
                <a:ea typeface="굴림" pitchFamily="50" charset="-127"/>
              </a:rPr>
              <a:t>Difference – we are able to use all of the data in building a single classifier</a:t>
            </a:r>
          </a:p>
          <a:p>
            <a:pPr>
              <a:buFontTx/>
              <a:buChar char="•"/>
            </a:pPr>
            <a:r>
              <a:rPr lang="en-US" altLang="ko-KR">
                <a:ea typeface="굴림" pitchFamily="50" charset="-127"/>
              </a:rPr>
              <a:t>A single classifier – possibly a more accurate single classifier and faster too..</a:t>
            </a:r>
          </a:p>
          <a:p>
            <a:pPr>
              <a:buFontTx/>
              <a:buChar char="•"/>
            </a:pPr>
            <a:r>
              <a:rPr lang="en-US" altLang="ko-KR">
                <a:ea typeface="굴림" pitchFamily="50" charset="-127"/>
              </a:rPr>
              <a:t>We also need only random access to the data on disk</a:t>
            </a:r>
          </a:p>
          <a:p>
            <a:pPr>
              <a:buFontTx/>
              <a:buChar char="•"/>
            </a:pPr>
            <a:endParaRPr lang="ko-KR" altLang="en-US">
              <a:ea typeface="굴림" pitchFamily="50" charset="-127"/>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97C68D03-4AF8-44E7-9F93-194EEB068479}" type="slidenum">
              <a:rPr lang="ko-KR" altLang="en-US"/>
              <a:pPr/>
              <a:t>91</a:t>
            </a:fld>
            <a:endParaRPr lang="en-US" altLang="ko-K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711" y="4343829"/>
            <a:ext cx="5028579" cy="4114878"/>
          </a:xfrm>
        </p:spPr>
        <p:txBody>
          <a:bodyPr/>
          <a:lstStyle/>
          <a:p>
            <a:endParaRPr lang="ko-KR" altLang="en-US">
              <a:ea typeface="굴림" pitchFamily="50" charset="-127"/>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9CC54BF8-87CC-4000-9E5C-B22B85DDDB3C}" type="slidenum">
              <a:rPr lang="ko-KR" altLang="en-US"/>
              <a:pPr/>
              <a:t>92</a:t>
            </a:fld>
            <a:endParaRPr lang="en-US" altLang="ko-K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4711" y="4343829"/>
            <a:ext cx="5028579" cy="4114878"/>
          </a:xfrm>
        </p:spPr>
        <p:txBody>
          <a:bodyPr/>
          <a:lstStyle/>
          <a:p>
            <a:endParaRPr lang="ko-KR" altLang="en-US">
              <a:ea typeface="굴림" pitchFamily="50" charset="-127"/>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027" y="8684542"/>
            <a:ext cx="2972421" cy="457901"/>
          </a:xfrm>
          <a:prstGeom prst="rect">
            <a:avLst/>
          </a:prstGeom>
          <a:ln/>
        </p:spPr>
        <p:txBody>
          <a:bodyPr lIns="89593" tIns="44796" rIns="89593" bIns="44796"/>
          <a:lstStyle/>
          <a:p>
            <a:fld id="{9BFF08F9-EE0A-48AF-9119-91574347E7B2}" type="slidenum">
              <a:rPr lang="ko-KR" altLang="en-US"/>
              <a:pPr/>
              <a:t>94</a:t>
            </a:fld>
            <a:endParaRPr lang="en-US" altLang="ko-K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xfrm>
            <a:off x="914711" y="4343829"/>
            <a:ext cx="5028579" cy="4114878"/>
          </a:xfrm>
        </p:spPr>
        <p:txBody>
          <a:bodyPr/>
          <a:lstStyle/>
          <a:p>
            <a:pPr>
              <a:buFontTx/>
              <a:buChar char="•"/>
            </a:pPr>
            <a:r>
              <a:rPr lang="en-US" altLang="ko-KR">
                <a:ea typeface="굴림" pitchFamily="50" charset="-127"/>
              </a:rPr>
              <a:t>An epoch is one presentation of all the training examples in the dataset</a:t>
            </a:r>
          </a:p>
          <a:p>
            <a:pPr>
              <a:buFontTx/>
              <a:buChar char="•"/>
            </a:pPr>
            <a:r>
              <a:rPr lang="en-US" altLang="ko-KR">
                <a:ea typeface="굴림" pitchFamily="50" charset="-127"/>
              </a:rPr>
              <a:t>Stochastic learning</a:t>
            </a:r>
          </a:p>
          <a:p>
            <a:pPr lvl="1">
              <a:buFontTx/>
              <a:buChar char="•"/>
            </a:pPr>
            <a:r>
              <a:rPr lang="en-US" altLang="ko-KR">
                <a:ea typeface="굴림" pitchFamily="50" charset="-127"/>
              </a:rPr>
              <a:t>Updates weights after each example, instead of updating them after one epoch</a:t>
            </a:r>
          </a:p>
          <a:p>
            <a:pPr>
              <a:buFontTx/>
              <a:buChar char="•"/>
            </a:pPr>
            <a:r>
              <a:rPr lang="en-US" altLang="ko-KR">
                <a:ea typeface="굴림" pitchFamily="50" charset="-127"/>
              </a:rPr>
              <a:t>Momentum term</a:t>
            </a:r>
          </a:p>
          <a:p>
            <a:pPr lvl="1">
              <a:buFontTx/>
              <a:buChar char="•"/>
            </a:pPr>
            <a:r>
              <a:rPr lang="en-US" altLang="ko-KR">
                <a:ea typeface="굴림" pitchFamily="50" charset="-127"/>
              </a:rPr>
              <a:t>This optimization is due to the fact that it speeds up the learning when the weights</a:t>
            </a:r>
          </a:p>
          <a:p>
            <a:pPr lvl="1">
              <a:buFontTx/>
              <a:buChar char="•"/>
            </a:pPr>
            <a:r>
              <a:rPr lang="en-US" altLang="ko-KR">
                <a:ea typeface="굴림" pitchFamily="50" charset="-127"/>
              </a:rPr>
              <a:t>are moving in a single direction continuously by increasing the size of steps</a:t>
            </a:r>
          </a:p>
          <a:p>
            <a:pPr lvl="1">
              <a:buFontTx/>
              <a:buChar char="•"/>
            </a:pPr>
            <a:r>
              <a:rPr lang="en-US" altLang="ko-KR">
                <a:ea typeface="굴림" pitchFamily="50" charset="-127"/>
              </a:rPr>
              <a:t>The closer this value is to one, the more each weight change will not only include </a:t>
            </a:r>
          </a:p>
          <a:p>
            <a:pPr lvl="1">
              <a:buFontTx/>
              <a:buChar char="•"/>
            </a:pPr>
            <a:r>
              <a:rPr lang="en-US" altLang="ko-KR">
                <a:ea typeface="굴림" pitchFamily="50" charset="-127"/>
              </a:rPr>
              <a:t>the current error, but also the weight change from previous examples </a:t>
            </a:r>
          </a:p>
          <a:p>
            <a:pPr lvl="1">
              <a:buFontTx/>
              <a:buChar char="•"/>
            </a:pPr>
            <a:r>
              <a:rPr lang="en-US" altLang="ko-KR">
                <a:ea typeface="굴림" pitchFamily="50" charset="-127"/>
              </a:rPr>
              <a:t>(which often leads to faster convergence)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003C7E9F-0603-42DC-893E-B5BF40321663}"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3E7D618A-D247-4E10-B0E7-3604B066B61A}"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325"/>
            <a:ext cx="1941513"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325"/>
            <a:ext cx="56769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9E0B1030-6803-4503-A1A9-6F22928921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2000" y="6391275"/>
            <a:ext cx="2057400" cy="457200"/>
          </a:xfrm>
        </p:spPr>
        <p:txBody>
          <a:bodyPr/>
          <a:lstStyle>
            <a:lvl1pPr>
              <a:defRPr/>
            </a:lvl1pPr>
          </a:lstStyle>
          <a:p>
            <a:endParaRPr lang="en-US"/>
          </a:p>
        </p:txBody>
      </p:sp>
      <p:sp>
        <p:nvSpPr>
          <p:cNvPr id="7" name="Footer Placeholder 6"/>
          <p:cNvSpPr>
            <a:spLocks noGrp="1"/>
          </p:cNvSpPr>
          <p:nvPr>
            <p:ph type="ftr" sz="quarter" idx="11"/>
          </p:nvPr>
        </p:nvSpPr>
        <p:spPr>
          <a:xfrm>
            <a:off x="3352800" y="6403975"/>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858000" y="6400800"/>
            <a:ext cx="1600200" cy="457200"/>
          </a:xfrm>
        </p:spPr>
        <p:txBody>
          <a:bodyPr/>
          <a:lstStyle>
            <a:lvl1pPr>
              <a:defRPr/>
            </a:lvl1pPr>
          </a:lstStyle>
          <a:p>
            <a:fld id="{8D3055B7-60B1-4DE4-AC17-EF1BD9BA826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62000" y="6391275"/>
            <a:ext cx="20574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403975"/>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858000" y="6400800"/>
            <a:ext cx="1600200" cy="457200"/>
          </a:xfrm>
        </p:spPr>
        <p:txBody>
          <a:bodyPr/>
          <a:lstStyle>
            <a:lvl1pPr>
              <a:defRPr/>
            </a:lvl1pPr>
          </a:lstStyle>
          <a:p>
            <a:fld id="{5E39D784-0C4B-49BB-B04C-C4ECE7B0F706}"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533400"/>
            <a:ext cx="76962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7620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7620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62000" y="6391275"/>
            <a:ext cx="2057400" cy="457200"/>
          </a:xfrm>
        </p:spPr>
        <p:txBody>
          <a:bodyPr/>
          <a:lstStyle>
            <a:lvl1pPr>
              <a:defRPr/>
            </a:lvl1pPr>
          </a:lstStyle>
          <a:p>
            <a:endParaRPr lang="en-US"/>
          </a:p>
        </p:txBody>
      </p:sp>
      <p:sp>
        <p:nvSpPr>
          <p:cNvPr id="8" name="Footer Placeholder 7"/>
          <p:cNvSpPr>
            <a:spLocks noGrp="1"/>
          </p:cNvSpPr>
          <p:nvPr>
            <p:ph type="ftr" sz="quarter" idx="11"/>
          </p:nvPr>
        </p:nvSpPr>
        <p:spPr>
          <a:xfrm>
            <a:off x="3352800" y="6403975"/>
            <a:ext cx="2895600" cy="45720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858000" y="6400800"/>
            <a:ext cx="1600200" cy="457200"/>
          </a:xfrm>
        </p:spPr>
        <p:txBody>
          <a:bodyPr/>
          <a:lstStyle>
            <a:lvl1pPr>
              <a:defRPr/>
            </a:lvl1pPr>
          </a:lstStyle>
          <a:p>
            <a:fld id="{86CB9642-622E-48A7-8922-8EFEC816075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905000"/>
            <a:ext cx="7696200" cy="4038600"/>
          </a:xfrm>
        </p:spPr>
        <p:txBody>
          <a:bodyPr/>
          <a:lstStyle/>
          <a:p>
            <a:endParaRPr lang="en-US"/>
          </a:p>
        </p:txBody>
      </p:sp>
      <p:sp>
        <p:nvSpPr>
          <p:cNvPr id="4" name="Date Placeholder 3"/>
          <p:cNvSpPr>
            <a:spLocks noGrp="1"/>
          </p:cNvSpPr>
          <p:nvPr>
            <p:ph type="dt" sz="half" idx="10"/>
          </p:nvPr>
        </p:nvSpPr>
        <p:spPr>
          <a:xfrm>
            <a:off x="762000" y="6391275"/>
            <a:ext cx="20574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403975"/>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858000" y="6400800"/>
            <a:ext cx="1600200" cy="457200"/>
          </a:xfrm>
        </p:spPr>
        <p:txBody>
          <a:bodyPr/>
          <a:lstStyle>
            <a:lvl1pPr>
              <a:defRPr/>
            </a:lvl1pPr>
          </a:lstStyle>
          <a:p>
            <a:fld id="{F405EE2D-1F6C-4BDC-BA48-57F008929FB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F32F8D41-BECC-43F7-A0ED-84F9A73606AF}" type="slidenum">
              <a:rPr lang="en-GB"/>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A4D448E5-0187-4309-A93C-0C326841A650}" type="slidenum">
              <a:rPr lang="en-GB"/>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19F3C33F-C69D-49BB-8CD9-A3FF1667EF95}" type="slidenum">
              <a:rPr lang="en-GB"/>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478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D052A0C6-9699-4D03-9C90-3FDCAB95DEB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E95389D4-FF1B-4728-B07E-6621AF746F47}"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Slide Number Placeholder 7"/>
          <p:cNvSpPr>
            <a:spLocks noGrp="1"/>
          </p:cNvSpPr>
          <p:nvPr>
            <p:ph type="sldNum" idx="11"/>
          </p:nvPr>
        </p:nvSpPr>
        <p:spPr/>
        <p:txBody>
          <a:bodyPr/>
          <a:lstStyle>
            <a:lvl1pPr>
              <a:defRPr/>
            </a:lvl1pPr>
          </a:lstStyle>
          <a:p>
            <a:fld id="{D6EF98F7-6F5A-43C7-ACE7-A2156DB709F6}" type="slidenum">
              <a:rPr lang="en-GB"/>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Slide Number Placeholder 3"/>
          <p:cNvSpPr>
            <a:spLocks noGrp="1"/>
          </p:cNvSpPr>
          <p:nvPr>
            <p:ph type="sldNum" idx="11"/>
          </p:nvPr>
        </p:nvSpPr>
        <p:spPr/>
        <p:txBody>
          <a:bodyPr/>
          <a:lstStyle>
            <a:lvl1pPr>
              <a:defRPr/>
            </a:lvl1pPr>
          </a:lstStyle>
          <a:p>
            <a:fld id="{2D26D1DD-6F2A-46A5-9B0C-43A1BBF7CC1A}" type="slidenum">
              <a:rPr lang="en-GB"/>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Slide Number Placeholder 2"/>
          <p:cNvSpPr>
            <a:spLocks noGrp="1"/>
          </p:cNvSpPr>
          <p:nvPr>
            <p:ph type="sldNum" idx="11"/>
          </p:nvPr>
        </p:nvSpPr>
        <p:spPr/>
        <p:txBody>
          <a:bodyPr/>
          <a:lstStyle>
            <a:lvl1pPr>
              <a:defRPr/>
            </a:lvl1pPr>
          </a:lstStyle>
          <a:p>
            <a:fld id="{D209E2EC-3825-45D1-9792-521C8FB0913B}" type="slidenum">
              <a:rPr lang="en-GB"/>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D18FCC11-901F-49CA-974D-E5780283E5FC}" type="slidenum">
              <a:rPr lang="en-GB"/>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7DA5FD62-66A8-41C0-BDDD-F16629EE0E27}" type="slidenum">
              <a:rPr lang="en-GB"/>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7845A281-3E3C-4BB1-BC37-45F35A5E88E6}" type="slidenum">
              <a:rPr lang="en-GB"/>
              <a:pPr/>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325"/>
            <a:ext cx="1941513"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325"/>
            <a:ext cx="56769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0A43B8E5-4378-4D83-88F3-5F0F789FFB94}" type="slidenum">
              <a:rPr lang="en-GB"/>
              <a:pPr/>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70C57F01-6ACE-4C56-8BAE-924716BEE02A}" type="slidenum">
              <a:rPr lang="en-GB"/>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2863B74E-A6E8-469D-89F9-2CDEB4C2E8DE}" type="slidenum">
              <a:rPr lang="en-GB"/>
              <a:pPr/>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86ACDA90-6EFA-4994-8C7A-D3C7977B71FB}"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B35F5C71-0FF5-4DE8-89E6-3BD56BCE512F}" type="slidenum">
              <a:rPr lang="en-GB"/>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478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6B655DB0-FBC2-4F6E-B5EA-BAF7B361ED40}" type="slidenum">
              <a:rPr lang="en-GB"/>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Slide Number Placeholder 7"/>
          <p:cNvSpPr>
            <a:spLocks noGrp="1"/>
          </p:cNvSpPr>
          <p:nvPr>
            <p:ph type="sldNum" idx="11"/>
          </p:nvPr>
        </p:nvSpPr>
        <p:spPr/>
        <p:txBody>
          <a:bodyPr/>
          <a:lstStyle>
            <a:lvl1pPr>
              <a:defRPr/>
            </a:lvl1pPr>
          </a:lstStyle>
          <a:p>
            <a:fld id="{359E8B0E-DDDF-4123-949B-94BCF2D5BFCA}" type="slidenum">
              <a:rPr lang="en-GB"/>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Slide Number Placeholder 3"/>
          <p:cNvSpPr>
            <a:spLocks noGrp="1"/>
          </p:cNvSpPr>
          <p:nvPr>
            <p:ph type="sldNum" idx="11"/>
          </p:nvPr>
        </p:nvSpPr>
        <p:spPr/>
        <p:txBody>
          <a:bodyPr/>
          <a:lstStyle>
            <a:lvl1pPr>
              <a:defRPr/>
            </a:lvl1pPr>
          </a:lstStyle>
          <a:p>
            <a:fld id="{F1EFEE7F-5C04-4DB0-B50C-F1FA44FAE6B1}" type="slidenum">
              <a:rPr lang="en-GB"/>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Slide Number Placeholder 2"/>
          <p:cNvSpPr>
            <a:spLocks noGrp="1"/>
          </p:cNvSpPr>
          <p:nvPr>
            <p:ph type="sldNum" idx="11"/>
          </p:nvPr>
        </p:nvSpPr>
        <p:spPr/>
        <p:txBody>
          <a:bodyPr/>
          <a:lstStyle>
            <a:lvl1pPr>
              <a:defRPr/>
            </a:lvl1pPr>
          </a:lstStyle>
          <a:p>
            <a:fld id="{4B53F64B-25FF-4EEF-8DEC-105F639CAC60}" type="slidenum">
              <a:rPr lang="en-GB"/>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6D37A0D2-F9C2-4FFB-B802-82438418F976}" type="slidenum">
              <a:rPr lang="en-GB"/>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16753EC4-FD0B-4B48-B910-B0B273A63468}" type="slidenum">
              <a:rPr lang="en-GB"/>
              <a:pPr/>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5484CAE8-CF5D-40C9-ADF9-F8475922B4EF}" type="slidenum">
              <a:rPr lang="en-GB"/>
              <a:pPr/>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325"/>
            <a:ext cx="1941513"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325"/>
            <a:ext cx="56769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73A3E7B8-1BF4-4085-9D08-33D488871258}" type="slidenum">
              <a:rPr lang="en-GB"/>
              <a:pPr/>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358AFDA9-9EB4-4F78-8B3E-9C25EC8A2FF6}" type="slidenum">
              <a:rPr lang="en-GB"/>
              <a:pPr/>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8421D736-1D98-41B2-984E-F9E94E8EF7CF}"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478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4ABFFFDF-F868-46B8-8A1E-9B0E35BDC5AA}" type="slidenum">
              <a:rPr lang="en-GB"/>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633D67DA-1F8C-4E74-BBA0-CE5A0DB917BA}" type="slidenum">
              <a:rPr lang="en-GB"/>
              <a:pPr/>
              <a:t>‹#›</a:t>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478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91026C60-9266-45B1-AD0E-8383C20937BF}" type="slidenum">
              <a:rPr lang="en-GB"/>
              <a:pPr/>
              <a:t>‹#›</a:t>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Slide Number Placeholder 7"/>
          <p:cNvSpPr>
            <a:spLocks noGrp="1"/>
          </p:cNvSpPr>
          <p:nvPr>
            <p:ph type="sldNum" idx="11"/>
          </p:nvPr>
        </p:nvSpPr>
        <p:spPr/>
        <p:txBody>
          <a:bodyPr/>
          <a:lstStyle>
            <a:lvl1pPr>
              <a:defRPr/>
            </a:lvl1pPr>
          </a:lstStyle>
          <a:p>
            <a:fld id="{BEC60F93-9554-4F6C-8BCF-AE1D9C003B16}" type="slidenum">
              <a:rPr lang="en-GB"/>
              <a:pPr/>
              <a:t>‹#›</a:t>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Slide Number Placeholder 3"/>
          <p:cNvSpPr>
            <a:spLocks noGrp="1"/>
          </p:cNvSpPr>
          <p:nvPr>
            <p:ph type="sldNum" idx="11"/>
          </p:nvPr>
        </p:nvSpPr>
        <p:spPr/>
        <p:txBody>
          <a:bodyPr/>
          <a:lstStyle>
            <a:lvl1pPr>
              <a:defRPr/>
            </a:lvl1pPr>
          </a:lstStyle>
          <a:p>
            <a:fld id="{1C39A84A-D2A9-4DAB-AAD9-3ABFFB3AE513}" type="slidenum">
              <a:rPr lang="en-GB"/>
              <a:pPr/>
              <a:t>‹#›</a:t>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Slide Number Placeholder 2"/>
          <p:cNvSpPr>
            <a:spLocks noGrp="1"/>
          </p:cNvSpPr>
          <p:nvPr>
            <p:ph type="sldNum" idx="11"/>
          </p:nvPr>
        </p:nvSpPr>
        <p:spPr/>
        <p:txBody>
          <a:bodyPr/>
          <a:lstStyle>
            <a:lvl1pPr>
              <a:defRPr/>
            </a:lvl1pPr>
          </a:lstStyle>
          <a:p>
            <a:fld id="{25243EBC-8096-4E5F-8BB3-3FDC65BB5DA7}" type="slidenum">
              <a:rPr lang="en-GB"/>
              <a:pPr/>
              <a:t>‹#›</a:t>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B25C24A7-E03A-445D-99F1-5A3A2D603BF1}" type="slidenum">
              <a:rPr lang="en-GB"/>
              <a:pPr/>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6DEE7EED-690D-4A1A-8DC3-5227BA2BE5F2}" type="slidenum">
              <a:rPr lang="en-GB"/>
              <a:pPr/>
              <a:t>‹#›</a:t>
            </a:fld>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7A3C47E6-BCD6-49BA-8582-AE232F6B01D6}" type="slidenum">
              <a:rPr lang="en-GB"/>
              <a:pPr/>
              <a:t>‹#›</a:t>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325"/>
            <a:ext cx="1941513"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325"/>
            <a:ext cx="56769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50DF976E-6B03-4E3B-AC9B-5607EDE2C3EC}" type="slidenum">
              <a:rPr lang="en-GB"/>
              <a:pPr/>
              <a:t>‹#›</a:t>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20FA6676-7039-433F-9BFB-E43A0237CABC}"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Slide Number Placeholder 7"/>
          <p:cNvSpPr>
            <a:spLocks noGrp="1"/>
          </p:cNvSpPr>
          <p:nvPr>
            <p:ph type="sldNum" idx="11"/>
          </p:nvPr>
        </p:nvSpPr>
        <p:spPr/>
        <p:txBody>
          <a:bodyPr/>
          <a:lstStyle>
            <a:lvl1pPr>
              <a:defRPr/>
            </a:lvl1pPr>
          </a:lstStyle>
          <a:p>
            <a:fld id="{4C005E57-DFE8-4DDB-90CB-EE009539D962}" type="slidenum">
              <a:rPr lang="en-GB"/>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3D707500-FBA5-4F09-9DEF-0A17D1455903}" type="slidenum">
              <a:rPr lang="en-GB"/>
              <a:pPr/>
              <a:t>‹#›</a:t>
            </a:fld>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ABBE3F21-B8E1-495A-9927-3A7D6B66E6C6}" type="slidenum">
              <a:rPr lang="en-GB"/>
              <a:pPr/>
              <a:t>‹#›</a:t>
            </a:fld>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808413"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447800"/>
            <a:ext cx="3810000" cy="4570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DC4FD410-A686-4C57-8D87-744FF308DA5F}" type="slidenum">
              <a:rPr lang="en-GB"/>
              <a:pPr/>
              <a:t>‹#›</a:t>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Slide Number Placeholder 7"/>
          <p:cNvSpPr>
            <a:spLocks noGrp="1"/>
          </p:cNvSpPr>
          <p:nvPr>
            <p:ph type="sldNum" idx="11"/>
          </p:nvPr>
        </p:nvSpPr>
        <p:spPr/>
        <p:txBody>
          <a:bodyPr/>
          <a:lstStyle>
            <a:lvl1pPr>
              <a:defRPr/>
            </a:lvl1pPr>
          </a:lstStyle>
          <a:p>
            <a:fld id="{84ED8EFB-772D-4E55-9F72-F2374DAEE9CA}" type="slidenum">
              <a:rPr lang="en-GB"/>
              <a:pPr/>
              <a:t>‹#›</a:t>
            </a:fld>
            <a:endParaRPr lang="en-GB"/>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Slide Number Placeholder 3"/>
          <p:cNvSpPr>
            <a:spLocks noGrp="1"/>
          </p:cNvSpPr>
          <p:nvPr>
            <p:ph type="sldNum" idx="11"/>
          </p:nvPr>
        </p:nvSpPr>
        <p:spPr/>
        <p:txBody>
          <a:bodyPr/>
          <a:lstStyle>
            <a:lvl1pPr>
              <a:defRPr/>
            </a:lvl1pPr>
          </a:lstStyle>
          <a:p>
            <a:fld id="{693BA11F-85FB-447B-B2E6-143FFDEB2BCB}" type="slidenum">
              <a:rPr lang="en-GB"/>
              <a:pPr/>
              <a:t>‹#›</a:t>
            </a:fld>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Slide Number Placeholder 2"/>
          <p:cNvSpPr>
            <a:spLocks noGrp="1"/>
          </p:cNvSpPr>
          <p:nvPr>
            <p:ph type="sldNum" idx="11"/>
          </p:nvPr>
        </p:nvSpPr>
        <p:spPr/>
        <p:txBody>
          <a:bodyPr/>
          <a:lstStyle>
            <a:lvl1pPr>
              <a:defRPr/>
            </a:lvl1pPr>
          </a:lstStyle>
          <a:p>
            <a:fld id="{BA0305D2-1762-45B9-A854-7F0CF1009F5E}" type="slidenum">
              <a:rPr lang="en-GB"/>
              <a:pPr/>
              <a:t>‹#›</a:t>
            </a:fld>
            <a:endParaRPr lang="en-GB"/>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00D30054-71BA-4664-AD83-5593F02EE09A}" type="slidenum">
              <a:rPr lang="en-GB"/>
              <a:pPr/>
              <a:t>‹#›</a:t>
            </a:fld>
            <a:endParaRPr lang="en-GB"/>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07C9C5A1-31A6-45C1-A100-791F80E0C009}" type="slidenum">
              <a:rPr lang="en-GB"/>
              <a:pPr/>
              <a:t>‹#›</a:t>
            </a:fld>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DC90E79B-FD6C-494A-AC34-FBCBD64F01D9}" type="slidenum">
              <a:rPr lang="en-GB"/>
              <a:pPr/>
              <a:t>‹#›</a:t>
            </a:fld>
            <a:endParaRPr 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325"/>
            <a:ext cx="1941513"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325"/>
            <a:ext cx="56769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Slide Number Placeholder 4"/>
          <p:cNvSpPr>
            <a:spLocks noGrp="1"/>
          </p:cNvSpPr>
          <p:nvPr>
            <p:ph type="sldNum" idx="11"/>
          </p:nvPr>
        </p:nvSpPr>
        <p:spPr/>
        <p:txBody>
          <a:bodyPr/>
          <a:lstStyle>
            <a:lvl1pPr>
              <a:defRPr/>
            </a:lvl1pPr>
          </a:lstStyle>
          <a:p>
            <a:fld id="{326FF74A-4C25-440C-BDD5-D6F7B4128A4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Slide Number Placeholder 3"/>
          <p:cNvSpPr>
            <a:spLocks noGrp="1"/>
          </p:cNvSpPr>
          <p:nvPr>
            <p:ph type="sldNum" idx="11"/>
          </p:nvPr>
        </p:nvSpPr>
        <p:spPr/>
        <p:txBody>
          <a:bodyPr/>
          <a:lstStyle>
            <a:lvl1pPr>
              <a:defRPr/>
            </a:lvl1pPr>
          </a:lstStyle>
          <a:p>
            <a:fld id="{006309BA-FE16-44BE-AA6A-02C2C287765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Slide Number Placeholder 2"/>
          <p:cNvSpPr>
            <a:spLocks noGrp="1"/>
          </p:cNvSpPr>
          <p:nvPr>
            <p:ph type="sldNum" idx="11"/>
          </p:nvPr>
        </p:nvSpPr>
        <p:spPr/>
        <p:txBody>
          <a:bodyPr/>
          <a:lstStyle>
            <a:lvl1pPr>
              <a:defRPr/>
            </a:lvl1pPr>
          </a:lstStyle>
          <a:p>
            <a:fld id="{FE315EDC-9D1C-4B69-A7D6-C16822A7AEBF}"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882EC046-6A39-490B-B9BC-5BB5DCAB7267}"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Slide Number Placeholder 5"/>
          <p:cNvSpPr>
            <a:spLocks noGrp="1"/>
          </p:cNvSpPr>
          <p:nvPr>
            <p:ph type="sldNum" idx="11"/>
          </p:nvPr>
        </p:nvSpPr>
        <p:spPr/>
        <p:txBody>
          <a:bodyPr/>
          <a:lstStyle>
            <a:lvl1pPr>
              <a:defRPr/>
            </a:lvl1pPr>
          </a:lstStyle>
          <a:p>
            <a:fld id="{18F64325-F830-444A-A652-4B0A58A2F432}"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sp>
        <p:nvSpPr>
          <p:cNvPr id="1026" name="AutoShape 2"/>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p:spPr>
        <p:txBody>
          <a:bodyPr wrap="none" anchor="ctr"/>
          <a:lstStyle/>
          <a:p>
            <a:endParaRPr lang="en-US"/>
          </a:p>
        </p:txBody>
      </p:sp>
      <p:sp>
        <p:nvSpPr>
          <p:cNvPr id="1027" name="Rectangle 3"/>
          <p:cNvSpPr>
            <a:spLocks noGrp="1" noChangeArrowheads="1"/>
          </p:cNvSpPr>
          <p:nvPr>
            <p:ph type="title"/>
          </p:nvPr>
        </p:nvSpPr>
        <p:spPr bwMode="auto">
          <a:xfrm>
            <a:off x="914400" y="60325"/>
            <a:ext cx="7770813" cy="1355725"/>
          </a:xfrm>
          <a:prstGeom prst="rect">
            <a:avLst/>
          </a:prstGeom>
          <a:noFill/>
          <a:ln w="9525">
            <a:noFill/>
            <a:round/>
            <a:headEnd/>
            <a:tailEnd/>
          </a:ln>
          <a:effectLst/>
        </p:spPr>
        <p:txBody>
          <a:bodyPr vert="horz" wrap="square" lIns="90000" tIns="46800" rIns="90000" bIns="91440" numCol="1" anchor="b" anchorCtr="0" compatLnSpc="1">
            <a:prstTxWarp prst="textNoShape">
              <a:avLst/>
            </a:prstTxWarp>
          </a:bodyPr>
          <a:lstStyle/>
          <a:p>
            <a:pPr lvl="0"/>
            <a:r>
              <a:rPr lang="en-GB" smtClean="0"/>
              <a:t>Cliquez pour éditer le format du texte-titre</a:t>
            </a:r>
          </a:p>
        </p:txBody>
      </p:sp>
      <p:sp>
        <p:nvSpPr>
          <p:cNvPr id="1028" name="Rectangle 4"/>
          <p:cNvSpPr>
            <a:spLocks noGrp="1" noChangeArrowheads="1"/>
          </p:cNvSpPr>
          <p:nvPr>
            <p:ph type="body" idx="1"/>
          </p:nvPr>
        </p:nvSpPr>
        <p:spPr bwMode="auto">
          <a:xfrm>
            <a:off x="914400" y="1447800"/>
            <a:ext cx="7770813" cy="4570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Cliquez pour éditer le format du plan de texte</a:t>
            </a:r>
          </a:p>
          <a:p>
            <a:pPr lvl="1"/>
            <a:r>
              <a:rPr lang="en-GB" smtClean="0"/>
              <a:t>Second niveau de plan</a:t>
            </a:r>
          </a:p>
          <a:p>
            <a:pPr lvl="2"/>
            <a:r>
              <a:rPr lang="en-GB" smtClean="0"/>
              <a:t>Troisième niveau de plan</a:t>
            </a:r>
          </a:p>
          <a:p>
            <a:pPr lvl="3"/>
            <a:r>
              <a:rPr lang="en-GB" smtClean="0"/>
              <a:t>Quatrième niveau de plan</a:t>
            </a:r>
          </a:p>
          <a:p>
            <a:pPr lvl="4"/>
            <a:r>
              <a:rPr lang="en-GB" smtClean="0"/>
              <a:t>Cinquième niveau de plan</a:t>
            </a:r>
          </a:p>
          <a:p>
            <a:pPr lvl="4"/>
            <a:r>
              <a:rPr lang="en-GB" smtClean="0"/>
              <a:t>Sixième niveau de plan</a:t>
            </a:r>
          </a:p>
          <a:p>
            <a:pPr lvl="4"/>
            <a:r>
              <a:rPr lang="en-GB" smtClean="0"/>
              <a:t>Septième niveau de plan</a:t>
            </a:r>
          </a:p>
          <a:p>
            <a:pPr lvl="4"/>
            <a:r>
              <a:rPr lang="en-GB" smtClean="0"/>
              <a:t>Huitième niveau de plan</a:t>
            </a:r>
          </a:p>
          <a:p>
            <a:pPr lvl="4"/>
            <a:r>
              <a:rPr lang="en-GB" smtClean="0"/>
              <a:t>Neuvième niveau de plan</a:t>
            </a:r>
          </a:p>
        </p:txBody>
      </p:sp>
      <p:sp>
        <p:nvSpPr>
          <p:cNvPr id="1029" name="Rectangle 5"/>
          <p:cNvSpPr>
            <a:spLocks noGrp="1" noChangeArrowheads="1"/>
          </p:cNvSpPr>
          <p:nvPr>
            <p:ph type="dt"/>
          </p:nvPr>
        </p:nvSpPr>
        <p:spPr bwMode="auto">
          <a:xfrm>
            <a:off x="6172200" y="6191250"/>
            <a:ext cx="2474913" cy="4746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696464"/>
                </a:solidFill>
                <a:ea typeface="Luxi Sans" charset="0"/>
                <a:cs typeface="Luxi Sans" charset="0"/>
              </a:defRPr>
            </a:lvl1pPr>
          </a:lstStyle>
          <a:p>
            <a:endParaRPr lang="en-GB"/>
          </a:p>
        </p:txBody>
      </p:sp>
      <p:sp>
        <p:nvSpPr>
          <p:cNvPr id="1030" name="Text Box 6"/>
          <p:cNvSpPr txBox="1">
            <a:spLocks noChangeArrowheads="1"/>
          </p:cNvSpPr>
          <p:nvPr/>
        </p:nvSpPr>
        <p:spPr bwMode="auto">
          <a:xfrm>
            <a:off x="914400" y="6170613"/>
            <a:ext cx="3962400" cy="460375"/>
          </a:xfrm>
          <a:prstGeom prst="rect">
            <a:avLst/>
          </a:prstGeom>
          <a:noFill/>
          <a:ln w="9525">
            <a:noFill/>
            <a:round/>
            <a:headEnd/>
            <a:tailEnd/>
          </a:ln>
          <a:effectLst/>
        </p:spPr>
        <p:txBody>
          <a:bodyPr wrap="none" anchor="ctr"/>
          <a:lstStyle/>
          <a:p>
            <a:endParaRPr lang="en-US"/>
          </a:p>
        </p:txBody>
      </p:sp>
      <p:sp>
        <p:nvSpPr>
          <p:cNvPr id="1031" name="Rectangle 7"/>
          <p:cNvSpPr>
            <a:spLocks noGrp="1" noChangeArrowheads="1"/>
          </p:cNvSpPr>
          <p:nvPr>
            <p:ph type="sldNum"/>
          </p:nvPr>
        </p:nvSpPr>
        <p:spPr bwMode="auto">
          <a:xfrm>
            <a:off x="214313" y="6278563"/>
            <a:ext cx="320675" cy="320675"/>
          </a:xfrm>
          <a:prstGeom prst="rect">
            <a:avLst/>
          </a:prstGeom>
          <a:solidFill>
            <a:srgbClr val="D34817"/>
          </a:solidFill>
          <a:ln w="9525">
            <a:noFill/>
            <a:round/>
            <a:headEnd/>
            <a:tailEnd/>
          </a:ln>
          <a:effec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FFFFFF"/>
                </a:solidFill>
                <a:latin typeface="+mj-lt"/>
                <a:ea typeface="Luxi Sans" charset="0"/>
                <a:cs typeface="Luxi Sans" charset="0"/>
              </a:defRPr>
            </a:lvl1pPr>
          </a:lstStyle>
          <a:p>
            <a:fld id="{DBFAA222-9D03-45EF-80F7-7F9F3400CBAB}"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708" r:id="rId12"/>
    <p:sldLayoutId id="2147483709" r:id="rId13"/>
    <p:sldLayoutId id="2147483710" r:id="rId14"/>
    <p:sldLayoutId id="2147483711" r:id="rId15"/>
  </p:sldLayoutIdLst>
  <p:txStyles>
    <p:titleStyle>
      <a:lvl1pPr algn="l" defTabSz="449263" rtl="0" fontAlgn="base">
        <a:lnSpc>
          <a:spcPct val="124000"/>
        </a:lnSpc>
        <a:spcBef>
          <a:spcPct val="0"/>
        </a:spcBef>
        <a:spcAft>
          <a:spcPct val="0"/>
        </a:spcAft>
        <a:buClr>
          <a:srgbClr val="696464"/>
        </a:buClr>
        <a:buSzPct val="100000"/>
        <a:buFont typeface="Franklin Gothic Book" pitchFamily="32" charset="0"/>
        <a:defRPr sz="40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2pPr>
      <a:lvl3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3pPr>
      <a:lvl4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4pPr>
      <a:lvl5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5pPr>
      <a:lvl6pPr marL="4572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6pPr>
      <a:lvl7pPr marL="9144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7pPr>
      <a:lvl8pPr marL="13716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8pPr>
      <a:lvl9pPr marL="18288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itchFamily="16" charset="2"/>
        <a:buChar char=""/>
        <a:defRPr sz="26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itchFamily="16" charset="2"/>
        <a:buChar char=""/>
        <a:defRPr sz="24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itchFamily="16" charset="2"/>
        <a:buChar char=""/>
        <a:defRPr sz="20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itchFamily="16" charset="2"/>
        <a:buChar char=""/>
        <a:defRPr sz="20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5pPr>
      <a:lvl6pPr marL="18288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6pPr>
      <a:lvl7pPr marL="22860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7pPr>
      <a:lvl8pPr marL="27432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8pPr>
      <a:lvl9pPr marL="32004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sp>
        <p:nvSpPr>
          <p:cNvPr id="2050" name="AutoShape 2"/>
          <p:cNvSpPr>
            <a:spLocks noChangeArrowheads="1"/>
          </p:cNvSpPr>
          <p:nvPr/>
        </p:nvSpPr>
        <p:spPr bwMode="auto">
          <a:xfrm>
            <a:off x="65088" y="69850"/>
            <a:ext cx="9013825" cy="6691313"/>
          </a:xfrm>
          <a:prstGeom prst="roundRect">
            <a:avLst>
              <a:gd name="adj" fmla="val 4931"/>
            </a:avLst>
          </a:prstGeom>
          <a:noFill/>
          <a:ln w="6480">
            <a:solidFill>
              <a:srgbClr val="000000"/>
            </a:solidFill>
            <a:miter lim="800000"/>
            <a:headEnd/>
            <a:tailEnd/>
          </a:ln>
          <a:effectLst/>
        </p:spPr>
        <p:txBody>
          <a:bodyPr wrap="none" anchor="ctr"/>
          <a:lstStyle/>
          <a:p>
            <a:endParaRPr lang="en-US"/>
          </a:p>
        </p:txBody>
      </p:sp>
      <p:sp>
        <p:nvSpPr>
          <p:cNvPr id="2051" name="Rectangle 3"/>
          <p:cNvSpPr>
            <a:spLocks noChangeArrowheads="1"/>
          </p:cNvSpPr>
          <p:nvPr/>
        </p:nvSpPr>
        <p:spPr bwMode="auto">
          <a:xfrm>
            <a:off x="63500" y="1449388"/>
            <a:ext cx="9020175" cy="1527175"/>
          </a:xfrm>
          <a:prstGeom prst="rect">
            <a:avLst/>
          </a:prstGeom>
          <a:solidFill>
            <a:srgbClr val="D34817"/>
          </a:solidFill>
          <a:ln w="9525">
            <a:noFill/>
            <a:round/>
            <a:headEnd/>
            <a:tailEnd/>
          </a:ln>
          <a:effectLst/>
        </p:spPr>
        <p:txBody>
          <a:bodyPr wrap="none" anchor="ctr"/>
          <a:lstStyle/>
          <a:p>
            <a:endParaRPr lang="en-US"/>
          </a:p>
        </p:txBody>
      </p:sp>
      <p:sp>
        <p:nvSpPr>
          <p:cNvPr id="2052" name="Rectangle 4"/>
          <p:cNvSpPr>
            <a:spLocks noChangeArrowheads="1"/>
          </p:cNvSpPr>
          <p:nvPr/>
        </p:nvSpPr>
        <p:spPr bwMode="auto">
          <a:xfrm>
            <a:off x="63500" y="1397000"/>
            <a:ext cx="9020175" cy="120650"/>
          </a:xfrm>
          <a:prstGeom prst="rect">
            <a:avLst/>
          </a:prstGeom>
          <a:solidFill>
            <a:srgbClr val="E6B1AB"/>
          </a:solidFill>
          <a:ln w="9525">
            <a:noFill/>
            <a:round/>
            <a:headEnd/>
            <a:tailEnd/>
          </a:ln>
          <a:effectLst/>
        </p:spPr>
        <p:txBody>
          <a:bodyPr wrap="none" anchor="ctr"/>
          <a:lstStyle/>
          <a:p>
            <a:endParaRPr lang="en-US"/>
          </a:p>
        </p:txBody>
      </p:sp>
      <p:sp>
        <p:nvSpPr>
          <p:cNvPr id="2053" name="Rectangle 5"/>
          <p:cNvSpPr>
            <a:spLocks noChangeArrowheads="1"/>
          </p:cNvSpPr>
          <p:nvPr/>
        </p:nvSpPr>
        <p:spPr bwMode="auto">
          <a:xfrm>
            <a:off x="63500" y="2976563"/>
            <a:ext cx="9020175" cy="111125"/>
          </a:xfrm>
          <a:prstGeom prst="rect">
            <a:avLst/>
          </a:prstGeom>
          <a:solidFill>
            <a:srgbClr val="918485"/>
          </a:solidFill>
          <a:ln w="9525">
            <a:noFill/>
            <a:round/>
            <a:headEnd/>
            <a:tailEnd/>
          </a:ln>
          <a:effectLst/>
        </p:spPr>
        <p:txBody>
          <a:bodyPr wrap="none" anchor="ctr"/>
          <a:lstStyle/>
          <a:p>
            <a:endParaRPr lang="en-US"/>
          </a:p>
        </p:txBody>
      </p:sp>
      <p:sp>
        <p:nvSpPr>
          <p:cNvPr id="2054" name="Rectangle 6"/>
          <p:cNvSpPr>
            <a:spLocks noGrp="1" noChangeArrowheads="1"/>
          </p:cNvSpPr>
          <p:nvPr>
            <p:ph type="title"/>
          </p:nvPr>
        </p:nvSpPr>
        <p:spPr bwMode="auto">
          <a:xfrm>
            <a:off x="914400" y="60325"/>
            <a:ext cx="7770813" cy="1355725"/>
          </a:xfrm>
          <a:prstGeom prst="rect">
            <a:avLst/>
          </a:prstGeom>
          <a:noFill/>
          <a:ln w="9525">
            <a:noFill/>
            <a:round/>
            <a:headEnd/>
            <a:tailEnd/>
          </a:ln>
          <a:effectLst/>
        </p:spPr>
        <p:txBody>
          <a:bodyPr vert="horz" wrap="square" lIns="90000" tIns="46800" rIns="90000" bIns="91440" numCol="1" anchor="b" anchorCtr="0" compatLnSpc="1">
            <a:prstTxWarp prst="textNoShape">
              <a:avLst/>
            </a:prstTxWarp>
          </a:bodyPr>
          <a:lstStyle/>
          <a:p>
            <a:pPr lvl="0"/>
            <a:r>
              <a:rPr lang="en-GB" smtClean="0"/>
              <a:t>Cliquez pour éditer le format du texte-titre</a:t>
            </a:r>
          </a:p>
        </p:txBody>
      </p:sp>
      <p:sp>
        <p:nvSpPr>
          <p:cNvPr id="2055" name="Rectangle 7"/>
          <p:cNvSpPr>
            <a:spLocks noGrp="1" noChangeArrowheads="1"/>
          </p:cNvSpPr>
          <p:nvPr>
            <p:ph type="body" idx="1"/>
          </p:nvPr>
        </p:nvSpPr>
        <p:spPr bwMode="auto">
          <a:xfrm>
            <a:off x="914400" y="1447800"/>
            <a:ext cx="7770813" cy="4570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Cliquez pour éditer le format du plan de texte</a:t>
            </a:r>
          </a:p>
          <a:p>
            <a:pPr lvl="1"/>
            <a:r>
              <a:rPr lang="en-GB" smtClean="0"/>
              <a:t>Second niveau de plan</a:t>
            </a:r>
          </a:p>
          <a:p>
            <a:pPr lvl="2"/>
            <a:r>
              <a:rPr lang="en-GB" smtClean="0"/>
              <a:t>Troisième niveau de plan</a:t>
            </a:r>
          </a:p>
          <a:p>
            <a:pPr lvl="3"/>
            <a:r>
              <a:rPr lang="en-GB" smtClean="0"/>
              <a:t>Quatrième niveau de plan</a:t>
            </a:r>
          </a:p>
          <a:p>
            <a:pPr lvl="4"/>
            <a:r>
              <a:rPr lang="en-GB" smtClean="0"/>
              <a:t>Cinquième niveau de plan</a:t>
            </a:r>
          </a:p>
          <a:p>
            <a:pPr lvl="4"/>
            <a:r>
              <a:rPr lang="en-GB" smtClean="0"/>
              <a:t>Sixième niveau de plan</a:t>
            </a:r>
          </a:p>
          <a:p>
            <a:pPr lvl="4"/>
            <a:r>
              <a:rPr lang="en-GB" smtClean="0"/>
              <a:t>Septième niveau de plan</a:t>
            </a:r>
          </a:p>
          <a:p>
            <a:pPr lvl="4"/>
            <a:r>
              <a:rPr lang="en-GB" smtClean="0"/>
              <a:t>Huitième niveau de plan</a:t>
            </a:r>
          </a:p>
          <a:p>
            <a:pPr lvl="4"/>
            <a:r>
              <a:rPr lang="en-GB" smtClean="0"/>
              <a:t>Neuvième niveau de plan</a:t>
            </a:r>
          </a:p>
        </p:txBody>
      </p:sp>
      <p:sp>
        <p:nvSpPr>
          <p:cNvPr id="2056" name="Rectangle 8"/>
          <p:cNvSpPr>
            <a:spLocks noGrp="1" noChangeArrowheads="1"/>
          </p:cNvSpPr>
          <p:nvPr>
            <p:ph type="dt"/>
          </p:nvPr>
        </p:nvSpPr>
        <p:spPr bwMode="auto">
          <a:xfrm>
            <a:off x="6172200" y="6191250"/>
            <a:ext cx="2474913" cy="4746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ea typeface="Luxi Sans" charset="0"/>
                <a:cs typeface="Luxi Sans" charset="0"/>
              </a:defRPr>
            </a:lvl1pPr>
          </a:lstStyle>
          <a:p>
            <a:endParaRPr lang="en-GB"/>
          </a:p>
        </p:txBody>
      </p:sp>
      <p:sp>
        <p:nvSpPr>
          <p:cNvPr id="2057" name="Text Box 9"/>
          <p:cNvSpPr txBox="1">
            <a:spLocks noChangeArrowheads="1"/>
          </p:cNvSpPr>
          <p:nvPr/>
        </p:nvSpPr>
        <p:spPr bwMode="auto">
          <a:xfrm>
            <a:off x="914400" y="6170613"/>
            <a:ext cx="3962400" cy="460375"/>
          </a:xfrm>
          <a:prstGeom prst="rect">
            <a:avLst/>
          </a:prstGeom>
          <a:noFill/>
          <a:ln w="9525">
            <a:noFill/>
            <a:round/>
            <a:headEnd/>
            <a:tailEnd/>
          </a:ln>
          <a:effectLst/>
        </p:spPr>
        <p:txBody>
          <a:bodyPr wrap="none" anchor="ctr"/>
          <a:lstStyle/>
          <a:p>
            <a:endParaRPr lang="en-US"/>
          </a:p>
        </p:txBody>
      </p:sp>
      <p:sp>
        <p:nvSpPr>
          <p:cNvPr id="2058" name="Rectangle 10"/>
          <p:cNvSpPr>
            <a:spLocks noGrp="1" noChangeArrowheads="1"/>
          </p:cNvSpPr>
          <p:nvPr>
            <p:ph type="sldNum"/>
          </p:nvPr>
        </p:nvSpPr>
        <p:spPr bwMode="auto">
          <a:xfrm>
            <a:off x="214313" y="6278563"/>
            <a:ext cx="320675" cy="320675"/>
          </a:xfrm>
          <a:prstGeom prst="rect">
            <a:avLst/>
          </a:prstGeom>
          <a:solidFill>
            <a:srgbClr val="D34817"/>
          </a:solidFill>
          <a:ln w="9525">
            <a:noFill/>
            <a:round/>
            <a:headEnd/>
            <a:tailEnd/>
          </a:ln>
          <a:effec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itchFamily="32" charset="0"/>
              <a:buNone/>
              <a:defRPr sz="1400">
                <a:solidFill>
                  <a:srgbClr val="FFFFFF"/>
                </a:solidFill>
                <a:latin typeface="+mj-lt"/>
                <a:ea typeface="Luxi Sans" charset="0"/>
                <a:cs typeface="Luxi Sans" charset="0"/>
              </a:defRPr>
            </a:lvl1pPr>
          </a:lstStyle>
          <a:p>
            <a:fld id="{E2AD81DA-F09C-47B1-8B27-50BB6B24CD99}"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449263" rtl="0" fontAlgn="base">
        <a:lnSpc>
          <a:spcPct val="124000"/>
        </a:lnSpc>
        <a:spcBef>
          <a:spcPct val="0"/>
        </a:spcBef>
        <a:spcAft>
          <a:spcPct val="0"/>
        </a:spcAft>
        <a:buClr>
          <a:srgbClr val="696464"/>
        </a:buClr>
        <a:buSzPct val="100000"/>
        <a:buFont typeface="Franklin Gothic Book" pitchFamily="32" charset="0"/>
        <a:defRPr sz="40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2pPr>
      <a:lvl3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3pPr>
      <a:lvl4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4pPr>
      <a:lvl5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5pPr>
      <a:lvl6pPr marL="4572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6pPr>
      <a:lvl7pPr marL="9144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7pPr>
      <a:lvl8pPr marL="13716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8pPr>
      <a:lvl9pPr marL="18288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itchFamily="16" charset="2"/>
        <a:buChar char=""/>
        <a:defRPr sz="26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itchFamily="16" charset="2"/>
        <a:buChar char=""/>
        <a:defRPr sz="24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itchFamily="16" charset="2"/>
        <a:buChar char=""/>
        <a:defRPr sz="20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itchFamily="16" charset="2"/>
        <a:buChar char=""/>
        <a:defRPr sz="20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5pPr>
      <a:lvl6pPr marL="18288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6pPr>
      <a:lvl7pPr marL="22860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7pPr>
      <a:lvl8pPr marL="27432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8pPr>
      <a:lvl9pPr marL="32004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grpSp>
        <p:nvGrpSpPr>
          <p:cNvPr id="3074" name="Group 2"/>
          <p:cNvGrpSpPr>
            <a:grpSpLocks/>
          </p:cNvGrpSpPr>
          <p:nvPr/>
        </p:nvGrpSpPr>
        <p:grpSpPr bwMode="auto">
          <a:xfrm>
            <a:off x="60325" y="60325"/>
            <a:ext cx="9026525" cy="6710363"/>
            <a:chOff x="38" y="38"/>
            <a:chExt cx="5686" cy="4227"/>
          </a:xfrm>
        </p:grpSpPr>
        <p:pic>
          <p:nvPicPr>
            <p:cNvPr id="3075" name="Picture 3"/>
            <p:cNvPicPr>
              <a:picLocks noChangeAspect="1" noChangeArrowheads="1"/>
            </p:cNvPicPr>
            <p:nvPr/>
          </p:nvPicPr>
          <p:blipFill>
            <a:blip r:embed="rId14"/>
            <a:srcRect/>
            <a:stretch>
              <a:fillRect/>
            </a:stretch>
          </p:blipFill>
          <p:spPr bwMode="auto">
            <a:xfrm>
              <a:off x="38" y="38"/>
              <a:ext cx="5687" cy="4228"/>
            </a:xfrm>
            <a:prstGeom prst="rect">
              <a:avLst/>
            </a:prstGeom>
            <a:noFill/>
            <a:ln w="9525">
              <a:noFill/>
              <a:round/>
              <a:headEnd/>
              <a:tailEnd/>
            </a:ln>
            <a:effectLst/>
          </p:spPr>
        </p:pic>
        <p:sp>
          <p:nvSpPr>
            <p:cNvPr id="3076" name="Text Box 4"/>
            <p:cNvSpPr txBox="1">
              <a:spLocks noChangeArrowheads="1"/>
            </p:cNvSpPr>
            <p:nvPr/>
          </p:nvSpPr>
          <p:spPr bwMode="auto">
            <a:xfrm>
              <a:off x="102" y="105"/>
              <a:ext cx="5556" cy="4094"/>
            </a:xfrm>
            <a:prstGeom prst="rect">
              <a:avLst/>
            </a:prstGeom>
            <a:noFill/>
            <a:ln w="9525">
              <a:noFill/>
              <a:round/>
              <a:headEnd/>
              <a:tailEnd/>
            </a:ln>
            <a:effectLst/>
          </p:spPr>
          <p:txBody>
            <a:bodyPr wrap="none" anchor="ctr"/>
            <a:lstStyle/>
            <a:p>
              <a:endParaRPr lang="en-US"/>
            </a:p>
          </p:txBody>
        </p:sp>
      </p:grpSp>
      <p:sp>
        <p:nvSpPr>
          <p:cNvPr id="3077" name="Rectangle 5"/>
          <p:cNvSpPr>
            <a:spLocks noChangeArrowheads="1"/>
          </p:cNvSpPr>
          <p:nvPr/>
        </p:nvSpPr>
        <p:spPr bwMode="auto">
          <a:xfrm flipV="1">
            <a:off x="69850" y="2376488"/>
            <a:ext cx="9013825" cy="92075"/>
          </a:xfrm>
          <a:prstGeom prst="rect">
            <a:avLst/>
          </a:prstGeom>
          <a:solidFill>
            <a:srgbClr val="D34817"/>
          </a:solidFill>
          <a:ln w="9525">
            <a:noFill/>
            <a:round/>
            <a:headEnd/>
            <a:tailEnd/>
          </a:ln>
          <a:effectLst/>
        </p:spPr>
        <p:txBody>
          <a:bodyPr wrap="none" anchor="ctr"/>
          <a:lstStyle/>
          <a:p>
            <a:endParaRPr lang="en-US"/>
          </a:p>
        </p:txBody>
      </p:sp>
      <p:sp>
        <p:nvSpPr>
          <p:cNvPr id="3078" name="Rectangle 6"/>
          <p:cNvSpPr>
            <a:spLocks noChangeArrowheads="1"/>
          </p:cNvSpPr>
          <p:nvPr/>
        </p:nvSpPr>
        <p:spPr bwMode="auto">
          <a:xfrm>
            <a:off x="69850" y="2341563"/>
            <a:ext cx="9013825" cy="46037"/>
          </a:xfrm>
          <a:prstGeom prst="rect">
            <a:avLst/>
          </a:prstGeom>
          <a:solidFill>
            <a:srgbClr val="E6B1AB"/>
          </a:solidFill>
          <a:ln w="9525">
            <a:noFill/>
            <a:round/>
            <a:headEnd/>
            <a:tailEnd/>
          </a:ln>
          <a:effectLst/>
        </p:spPr>
        <p:txBody>
          <a:bodyPr wrap="none" anchor="ctr"/>
          <a:lstStyle/>
          <a:p>
            <a:endParaRPr lang="en-US"/>
          </a:p>
        </p:txBody>
      </p:sp>
      <p:sp>
        <p:nvSpPr>
          <p:cNvPr id="3079" name="Rectangle 7"/>
          <p:cNvSpPr>
            <a:spLocks noChangeArrowheads="1"/>
          </p:cNvSpPr>
          <p:nvPr/>
        </p:nvSpPr>
        <p:spPr bwMode="auto">
          <a:xfrm>
            <a:off x="68263" y="2468563"/>
            <a:ext cx="9015412" cy="46037"/>
          </a:xfrm>
          <a:prstGeom prst="rect">
            <a:avLst/>
          </a:prstGeom>
          <a:solidFill>
            <a:srgbClr val="918485"/>
          </a:solidFill>
          <a:ln w="9525">
            <a:noFill/>
            <a:round/>
            <a:headEnd/>
            <a:tailEnd/>
          </a:ln>
          <a:effectLst/>
        </p:spPr>
        <p:txBody>
          <a:bodyPr wrap="none" anchor="ctr"/>
          <a:lstStyle/>
          <a:p>
            <a:endParaRPr lang="en-US"/>
          </a:p>
        </p:txBody>
      </p:sp>
      <p:sp>
        <p:nvSpPr>
          <p:cNvPr id="3080" name="Rectangle 8"/>
          <p:cNvSpPr>
            <a:spLocks noGrp="1" noChangeArrowheads="1"/>
          </p:cNvSpPr>
          <p:nvPr>
            <p:ph type="title"/>
          </p:nvPr>
        </p:nvSpPr>
        <p:spPr bwMode="auto">
          <a:xfrm>
            <a:off x="914400" y="60325"/>
            <a:ext cx="7770813" cy="1355725"/>
          </a:xfrm>
          <a:prstGeom prst="rect">
            <a:avLst/>
          </a:prstGeom>
          <a:noFill/>
          <a:ln w="9525">
            <a:noFill/>
            <a:round/>
            <a:headEnd/>
            <a:tailEnd/>
          </a:ln>
          <a:effectLst/>
        </p:spPr>
        <p:txBody>
          <a:bodyPr vert="horz" wrap="square" lIns="90000" tIns="46800" rIns="90000" bIns="91440" numCol="1" anchor="b" anchorCtr="0" compatLnSpc="1">
            <a:prstTxWarp prst="textNoShape">
              <a:avLst/>
            </a:prstTxWarp>
          </a:bodyPr>
          <a:lstStyle/>
          <a:p>
            <a:pPr lvl="0"/>
            <a:r>
              <a:rPr lang="en-GB" smtClean="0"/>
              <a:t>Cliquez pour éditer le format du texte-titre</a:t>
            </a:r>
          </a:p>
        </p:txBody>
      </p:sp>
      <p:sp>
        <p:nvSpPr>
          <p:cNvPr id="3081" name="Rectangle 9"/>
          <p:cNvSpPr>
            <a:spLocks noGrp="1" noChangeArrowheads="1"/>
          </p:cNvSpPr>
          <p:nvPr>
            <p:ph type="body" idx="1"/>
          </p:nvPr>
        </p:nvSpPr>
        <p:spPr bwMode="auto">
          <a:xfrm>
            <a:off x="914400" y="1447800"/>
            <a:ext cx="7770813" cy="4570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Cliquez pour éditer le format du plan de texte</a:t>
            </a:r>
          </a:p>
          <a:p>
            <a:pPr lvl="1"/>
            <a:r>
              <a:rPr lang="en-GB" smtClean="0"/>
              <a:t>Second niveau de plan</a:t>
            </a:r>
          </a:p>
          <a:p>
            <a:pPr lvl="2"/>
            <a:r>
              <a:rPr lang="en-GB" smtClean="0"/>
              <a:t>Troisième niveau de plan</a:t>
            </a:r>
          </a:p>
          <a:p>
            <a:pPr lvl="3"/>
            <a:r>
              <a:rPr lang="en-GB" smtClean="0"/>
              <a:t>Quatrième niveau de plan</a:t>
            </a:r>
          </a:p>
          <a:p>
            <a:pPr lvl="4"/>
            <a:r>
              <a:rPr lang="en-GB" smtClean="0"/>
              <a:t>Cinquième niveau de plan</a:t>
            </a:r>
          </a:p>
          <a:p>
            <a:pPr lvl="4"/>
            <a:r>
              <a:rPr lang="en-GB" smtClean="0"/>
              <a:t>Sixième niveau de plan</a:t>
            </a:r>
          </a:p>
          <a:p>
            <a:pPr lvl="4"/>
            <a:r>
              <a:rPr lang="en-GB" smtClean="0"/>
              <a:t>Septième niveau de plan</a:t>
            </a:r>
          </a:p>
          <a:p>
            <a:pPr lvl="4"/>
            <a:r>
              <a:rPr lang="en-GB" smtClean="0"/>
              <a:t>Huitième niveau de plan</a:t>
            </a:r>
          </a:p>
          <a:p>
            <a:pPr lvl="4"/>
            <a:r>
              <a:rPr lang="en-GB" smtClean="0"/>
              <a:t>Neuvième niveau de plan</a:t>
            </a:r>
          </a:p>
        </p:txBody>
      </p:sp>
      <p:sp>
        <p:nvSpPr>
          <p:cNvPr id="3082" name="Rectangle 10"/>
          <p:cNvSpPr>
            <a:spLocks noGrp="1" noChangeArrowheads="1"/>
          </p:cNvSpPr>
          <p:nvPr>
            <p:ph type="dt"/>
          </p:nvPr>
        </p:nvSpPr>
        <p:spPr bwMode="auto">
          <a:xfrm>
            <a:off x="6172200" y="6191250"/>
            <a:ext cx="2474913" cy="4746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ea typeface="Luxi Sans" charset="0"/>
                <a:cs typeface="Luxi Sans" charset="0"/>
              </a:defRPr>
            </a:lvl1pPr>
          </a:lstStyle>
          <a:p>
            <a:endParaRPr lang="en-GB"/>
          </a:p>
        </p:txBody>
      </p:sp>
      <p:sp>
        <p:nvSpPr>
          <p:cNvPr id="3083" name="Text Box 11"/>
          <p:cNvSpPr txBox="1">
            <a:spLocks noChangeArrowheads="1"/>
          </p:cNvSpPr>
          <p:nvPr/>
        </p:nvSpPr>
        <p:spPr bwMode="auto">
          <a:xfrm>
            <a:off x="800100" y="6170613"/>
            <a:ext cx="4000500" cy="460375"/>
          </a:xfrm>
          <a:prstGeom prst="rect">
            <a:avLst/>
          </a:prstGeom>
          <a:noFill/>
          <a:ln w="9525">
            <a:noFill/>
            <a:round/>
            <a:headEnd/>
            <a:tailEnd/>
          </a:ln>
          <a:effectLst/>
        </p:spPr>
        <p:txBody>
          <a:bodyPr wrap="none" anchor="ctr"/>
          <a:lstStyle/>
          <a:p>
            <a:endParaRPr lang="en-US"/>
          </a:p>
        </p:txBody>
      </p:sp>
      <p:sp>
        <p:nvSpPr>
          <p:cNvPr id="3084" name="Rectangle 12"/>
          <p:cNvSpPr>
            <a:spLocks noGrp="1" noChangeArrowheads="1"/>
          </p:cNvSpPr>
          <p:nvPr>
            <p:ph type="sldNum"/>
          </p:nvPr>
        </p:nvSpPr>
        <p:spPr bwMode="auto">
          <a:xfrm>
            <a:off x="214313" y="6276975"/>
            <a:ext cx="320675" cy="320675"/>
          </a:xfrm>
          <a:prstGeom prst="rect">
            <a:avLst/>
          </a:prstGeom>
          <a:solidFill>
            <a:srgbClr val="D34817"/>
          </a:solidFill>
          <a:ln w="9525">
            <a:noFill/>
            <a:round/>
            <a:headEnd/>
            <a:tailEnd/>
          </a:ln>
          <a:effec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itchFamily="32" charset="0"/>
              <a:buNone/>
              <a:defRPr sz="1400">
                <a:solidFill>
                  <a:srgbClr val="FFFFFF"/>
                </a:solidFill>
                <a:latin typeface="+mj-lt"/>
                <a:ea typeface="Luxi Sans" charset="0"/>
                <a:cs typeface="Luxi Sans" charset="0"/>
              </a:defRPr>
            </a:lvl1pPr>
          </a:lstStyle>
          <a:p>
            <a:fld id="{1CA408AB-B47E-4E61-BFDA-ACB0B2FE4BF0}"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49263" rtl="0" fontAlgn="base">
        <a:lnSpc>
          <a:spcPct val="124000"/>
        </a:lnSpc>
        <a:spcBef>
          <a:spcPct val="0"/>
        </a:spcBef>
        <a:spcAft>
          <a:spcPct val="0"/>
        </a:spcAft>
        <a:buClr>
          <a:srgbClr val="696464"/>
        </a:buClr>
        <a:buSzPct val="100000"/>
        <a:buFont typeface="Franklin Gothic Book" pitchFamily="32" charset="0"/>
        <a:defRPr sz="40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2pPr>
      <a:lvl3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3pPr>
      <a:lvl4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4pPr>
      <a:lvl5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5pPr>
      <a:lvl6pPr marL="4572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6pPr>
      <a:lvl7pPr marL="9144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7pPr>
      <a:lvl8pPr marL="13716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8pPr>
      <a:lvl9pPr marL="18288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itchFamily="16" charset="2"/>
        <a:buChar char=""/>
        <a:defRPr sz="26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itchFamily="16" charset="2"/>
        <a:buChar char=""/>
        <a:defRPr sz="24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itchFamily="16" charset="2"/>
        <a:buChar char=""/>
        <a:defRPr sz="20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itchFamily="16" charset="2"/>
        <a:buChar char=""/>
        <a:defRPr sz="20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5pPr>
      <a:lvl6pPr marL="18288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6pPr>
      <a:lvl7pPr marL="22860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7pPr>
      <a:lvl8pPr marL="27432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8pPr>
      <a:lvl9pPr marL="32004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sp>
        <p:nvSpPr>
          <p:cNvPr id="4098" name="AutoShape 2"/>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p:spPr>
        <p:txBody>
          <a:bodyPr wrap="none" anchor="ctr"/>
          <a:lstStyle/>
          <a:p>
            <a:endParaRPr lang="en-US"/>
          </a:p>
        </p:txBody>
      </p:sp>
      <p:sp>
        <p:nvSpPr>
          <p:cNvPr id="4099" name="Rectangle 3"/>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sp>
        <p:nvSpPr>
          <p:cNvPr id="4100" name="AutoShape 4"/>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p:spPr>
        <p:txBody>
          <a:bodyPr wrap="none" anchor="ctr"/>
          <a:lstStyle/>
          <a:p>
            <a:endParaRPr lang="en-US"/>
          </a:p>
        </p:txBody>
      </p:sp>
      <p:sp>
        <p:nvSpPr>
          <p:cNvPr id="4101" name="Rectangle 5"/>
          <p:cNvSpPr>
            <a:spLocks noGrp="1" noChangeArrowheads="1"/>
          </p:cNvSpPr>
          <p:nvPr>
            <p:ph type="title"/>
          </p:nvPr>
        </p:nvSpPr>
        <p:spPr bwMode="auto">
          <a:xfrm>
            <a:off x="914400" y="60325"/>
            <a:ext cx="7770813" cy="1355725"/>
          </a:xfrm>
          <a:prstGeom prst="rect">
            <a:avLst/>
          </a:prstGeom>
          <a:noFill/>
          <a:ln w="9525">
            <a:noFill/>
            <a:round/>
            <a:headEnd/>
            <a:tailEnd/>
          </a:ln>
          <a:effectLst/>
        </p:spPr>
        <p:txBody>
          <a:bodyPr vert="horz" wrap="square" lIns="90000" tIns="46800" rIns="90000" bIns="91440" numCol="1" anchor="b" anchorCtr="0" compatLnSpc="1">
            <a:prstTxWarp prst="textNoShape">
              <a:avLst/>
            </a:prstTxWarp>
          </a:bodyPr>
          <a:lstStyle/>
          <a:p>
            <a:pPr lvl="0"/>
            <a:r>
              <a:rPr lang="en-GB" smtClean="0"/>
              <a:t>Cliquez pour éditer le format du texte-titre</a:t>
            </a:r>
          </a:p>
        </p:txBody>
      </p:sp>
      <p:sp>
        <p:nvSpPr>
          <p:cNvPr id="4102" name="Rectangle 6"/>
          <p:cNvSpPr>
            <a:spLocks noGrp="1" noChangeArrowheads="1"/>
          </p:cNvSpPr>
          <p:nvPr>
            <p:ph type="body" idx="1"/>
          </p:nvPr>
        </p:nvSpPr>
        <p:spPr bwMode="auto">
          <a:xfrm>
            <a:off x="914400" y="1447800"/>
            <a:ext cx="7770813" cy="4570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Cliquez pour éditer le format du plan de texte</a:t>
            </a:r>
          </a:p>
          <a:p>
            <a:pPr lvl="1"/>
            <a:r>
              <a:rPr lang="en-GB" smtClean="0"/>
              <a:t>Second niveau de plan</a:t>
            </a:r>
          </a:p>
          <a:p>
            <a:pPr lvl="2"/>
            <a:r>
              <a:rPr lang="en-GB" smtClean="0"/>
              <a:t>Troisième niveau de plan</a:t>
            </a:r>
          </a:p>
          <a:p>
            <a:pPr lvl="3"/>
            <a:r>
              <a:rPr lang="en-GB" smtClean="0"/>
              <a:t>Quatrième niveau de plan</a:t>
            </a:r>
          </a:p>
          <a:p>
            <a:pPr lvl="4"/>
            <a:r>
              <a:rPr lang="en-GB" smtClean="0"/>
              <a:t>Cinquième niveau de plan</a:t>
            </a:r>
          </a:p>
          <a:p>
            <a:pPr lvl="4"/>
            <a:r>
              <a:rPr lang="en-GB" smtClean="0"/>
              <a:t>Sixième niveau de plan</a:t>
            </a:r>
          </a:p>
          <a:p>
            <a:pPr lvl="4"/>
            <a:r>
              <a:rPr lang="en-GB" smtClean="0"/>
              <a:t>Septième niveau de plan</a:t>
            </a:r>
          </a:p>
          <a:p>
            <a:pPr lvl="4"/>
            <a:r>
              <a:rPr lang="en-GB" smtClean="0"/>
              <a:t>Huitième niveau de plan</a:t>
            </a:r>
          </a:p>
          <a:p>
            <a:pPr lvl="4"/>
            <a:r>
              <a:rPr lang="en-GB" smtClean="0"/>
              <a:t>Neuvième niveau de plan</a:t>
            </a:r>
          </a:p>
        </p:txBody>
      </p:sp>
      <p:sp>
        <p:nvSpPr>
          <p:cNvPr id="4103" name="Rectangle 7"/>
          <p:cNvSpPr>
            <a:spLocks noGrp="1" noChangeArrowheads="1"/>
          </p:cNvSpPr>
          <p:nvPr>
            <p:ph type="dt"/>
          </p:nvPr>
        </p:nvSpPr>
        <p:spPr bwMode="auto">
          <a:xfrm>
            <a:off x="6172200" y="6191250"/>
            <a:ext cx="2474913" cy="4746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ea typeface="Luxi Sans" charset="0"/>
                <a:cs typeface="Luxi Sans" charset="0"/>
              </a:defRPr>
            </a:lvl1pPr>
          </a:lstStyle>
          <a:p>
            <a:endParaRPr lang="en-GB"/>
          </a:p>
        </p:txBody>
      </p:sp>
      <p:sp>
        <p:nvSpPr>
          <p:cNvPr id="4104" name="Text Box 8"/>
          <p:cNvSpPr txBox="1">
            <a:spLocks noChangeArrowheads="1"/>
          </p:cNvSpPr>
          <p:nvPr/>
        </p:nvSpPr>
        <p:spPr bwMode="auto">
          <a:xfrm>
            <a:off x="914400" y="6170613"/>
            <a:ext cx="3962400" cy="460375"/>
          </a:xfrm>
          <a:prstGeom prst="rect">
            <a:avLst/>
          </a:prstGeom>
          <a:noFill/>
          <a:ln w="9525">
            <a:noFill/>
            <a:round/>
            <a:headEnd/>
            <a:tailEnd/>
          </a:ln>
          <a:effectLst/>
        </p:spPr>
        <p:txBody>
          <a:bodyPr wrap="none" anchor="ctr"/>
          <a:lstStyle/>
          <a:p>
            <a:endParaRPr lang="en-US"/>
          </a:p>
        </p:txBody>
      </p:sp>
      <p:sp>
        <p:nvSpPr>
          <p:cNvPr id="4105" name="Rectangle 9"/>
          <p:cNvSpPr>
            <a:spLocks noGrp="1" noChangeArrowheads="1"/>
          </p:cNvSpPr>
          <p:nvPr>
            <p:ph type="sldNum"/>
          </p:nvPr>
        </p:nvSpPr>
        <p:spPr bwMode="auto">
          <a:xfrm>
            <a:off x="214313" y="6278563"/>
            <a:ext cx="320675" cy="320675"/>
          </a:xfrm>
          <a:prstGeom prst="rect">
            <a:avLst/>
          </a:prstGeom>
          <a:solidFill>
            <a:srgbClr val="D34817"/>
          </a:solidFill>
          <a:ln w="9525">
            <a:noFill/>
            <a:round/>
            <a:headEnd/>
            <a:tailEnd/>
          </a:ln>
          <a:effec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itchFamily="32" charset="0"/>
              <a:buNone/>
              <a:defRPr sz="1400">
                <a:solidFill>
                  <a:srgbClr val="FFFFFF"/>
                </a:solidFill>
                <a:latin typeface="+mj-lt"/>
                <a:ea typeface="Luxi Sans" charset="0"/>
                <a:cs typeface="Luxi Sans" charset="0"/>
              </a:defRPr>
            </a:lvl1pPr>
          </a:lstStyle>
          <a:p>
            <a:fld id="{FCE28265-4C0F-43DF-AAED-F19833D8EB12}"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49263" rtl="0" fontAlgn="base">
        <a:lnSpc>
          <a:spcPct val="124000"/>
        </a:lnSpc>
        <a:spcBef>
          <a:spcPct val="0"/>
        </a:spcBef>
        <a:spcAft>
          <a:spcPct val="0"/>
        </a:spcAft>
        <a:buClr>
          <a:srgbClr val="696464"/>
        </a:buClr>
        <a:buSzPct val="100000"/>
        <a:buFont typeface="Franklin Gothic Book" pitchFamily="32" charset="0"/>
        <a:defRPr sz="40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2pPr>
      <a:lvl3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3pPr>
      <a:lvl4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4pPr>
      <a:lvl5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5pPr>
      <a:lvl6pPr marL="4572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6pPr>
      <a:lvl7pPr marL="9144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7pPr>
      <a:lvl8pPr marL="13716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8pPr>
      <a:lvl9pPr marL="18288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itchFamily="16" charset="2"/>
        <a:buChar char=""/>
        <a:defRPr sz="26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itchFamily="16" charset="2"/>
        <a:buChar char=""/>
        <a:defRPr sz="24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itchFamily="16" charset="2"/>
        <a:buChar char=""/>
        <a:defRPr sz="20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itchFamily="16" charset="2"/>
        <a:buChar char=""/>
        <a:defRPr sz="20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5pPr>
      <a:lvl6pPr marL="18288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6pPr>
      <a:lvl7pPr marL="22860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7pPr>
      <a:lvl8pPr marL="27432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8pPr>
      <a:lvl9pPr marL="32004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ChangeArrowheads="1"/>
          </p:cNvSpPr>
          <p:nvPr/>
        </p:nvSpPr>
        <p:spPr bwMode="auto">
          <a:xfrm>
            <a:off x="0" y="0"/>
            <a:ext cx="9144000" cy="6858000"/>
          </a:xfrm>
          <a:prstGeom prst="rect">
            <a:avLst/>
          </a:prstGeom>
          <a:solidFill>
            <a:srgbClr val="FFFFFF"/>
          </a:solidFill>
          <a:ln w="9525">
            <a:noFill/>
            <a:round/>
            <a:headEnd/>
            <a:tailEnd/>
          </a:ln>
          <a:effectLst/>
        </p:spPr>
        <p:txBody>
          <a:bodyPr wrap="none" anchor="ctr"/>
          <a:lstStyle/>
          <a:p>
            <a:endParaRPr lang="en-US"/>
          </a:p>
        </p:txBody>
      </p:sp>
      <p:sp>
        <p:nvSpPr>
          <p:cNvPr id="5122" name="AutoShape 2"/>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p:spPr>
        <p:txBody>
          <a:bodyPr wrap="none" anchor="ctr"/>
          <a:lstStyle/>
          <a:p>
            <a:endParaRPr lang="en-US"/>
          </a:p>
        </p:txBody>
      </p:sp>
      <p:sp>
        <p:nvSpPr>
          <p:cNvPr id="5123" name="Rectangle 3"/>
          <p:cNvSpPr>
            <a:spLocks noChangeArrowheads="1"/>
          </p:cNvSpPr>
          <p:nvPr/>
        </p:nvSpPr>
        <p:spPr bwMode="auto">
          <a:xfrm flipV="1">
            <a:off x="68263" y="4683125"/>
            <a:ext cx="9007475" cy="92075"/>
          </a:xfrm>
          <a:prstGeom prst="rect">
            <a:avLst/>
          </a:prstGeom>
          <a:solidFill>
            <a:srgbClr val="D34817"/>
          </a:solidFill>
          <a:ln w="9525">
            <a:noFill/>
            <a:round/>
            <a:headEnd/>
            <a:tailEnd/>
          </a:ln>
          <a:effectLst/>
        </p:spPr>
        <p:txBody>
          <a:bodyPr wrap="none" anchor="ctr"/>
          <a:lstStyle/>
          <a:p>
            <a:endParaRPr lang="en-US"/>
          </a:p>
        </p:txBody>
      </p:sp>
      <p:sp>
        <p:nvSpPr>
          <p:cNvPr id="5124" name="Rectangle 4"/>
          <p:cNvSpPr>
            <a:spLocks noChangeArrowheads="1"/>
          </p:cNvSpPr>
          <p:nvPr/>
        </p:nvSpPr>
        <p:spPr bwMode="auto">
          <a:xfrm>
            <a:off x="68263" y="4649788"/>
            <a:ext cx="9007475" cy="46037"/>
          </a:xfrm>
          <a:prstGeom prst="rect">
            <a:avLst/>
          </a:prstGeom>
          <a:solidFill>
            <a:srgbClr val="E6B1AB"/>
          </a:solidFill>
          <a:ln w="9525">
            <a:noFill/>
            <a:round/>
            <a:headEnd/>
            <a:tailEnd/>
          </a:ln>
          <a:effectLst/>
        </p:spPr>
        <p:txBody>
          <a:bodyPr wrap="none" anchor="ctr"/>
          <a:lstStyle/>
          <a:p>
            <a:endParaRPr lang="en-US"/>
          </a:p>
        </p:txBody>
      </p:sp>
      <p:sp>
        <p:nvSpPr>
          <p:cNvPr id="5125" name="Rectangle 5"/>
          <p:cNvSpPr>
            <a:spLocks noChangeArrowheads="1"/>
          </p:cNvSpPr>
          <p:nvPr/>
        </p:nvSpPr>
        <p:spPr bwMode="auto">
          <a:xfrm>
            <a:off x="68263" y="4773613"/>
            <a:ext cx="9007475" cy="47625"/>
          </a:xfrm>
          <a:prstGeom prst="rect">
            <a:avLst/>
          </a:prstGeom>
          <a:solidFill>
            <a:srgbClr val="918485"/>
          </a:solidFill>
          <a:ln w="9525">
            <a:noFill/>
            <a:round/>
            <a:headEnd/>
            <a:tailEnd/>
          </a:ln>
          <a:effectLst/>
        </p:spPr>
        <p:txBody>
          <a:bodyPr wrap="none" anchor="ctr"/>
          <a:lstStyle/>
          <a:p>
            <a:endParaRPr lang="en-US"/>
          </a:p>
        </p:txBody>
      </p:sp>
      <p:sp>
        <p:nvSpPr>
          <p:cNvPr id="5126" name="Rectangle 6"/>
          <p:cNvSpPr>
            <a:spLocks noGrp="1" noChangeArrowheads="1"/>
          </p:cNvSpPr>
          <p:nvPr>
            <p:ph type="title"/>
          </p:nvPr>
        </p:nvSpPr>
        <p:spPr bwMode="auto">
          <a:xfrm>
            <a:off x="914400" y="60325"/>
            <a:ext cx="7770813" cy="1355725"/>
          </a:xfrm>
          <a:prstGeom prst="rect">
            <a:avLst/>
          </a:prstGeom>
          <a:noFill/>
          <a:ln w="9525">
            <a:noFill/>
            <a:round/>
            <a:headEnd/>
            <a:tailEnd/>
          </a:ln>
          <a:effectLst/>
        </p:spPr>
        <p:txBody>
          <a:bodyPr vert="horz" wrap="square" lIns="90000" tIns="46800" rIns="90000" bIns="91440" numCol="1" anchor="b" anchorCtr="0" compatLnSpc="1">
            <a:prstTxWarp prst="textNoShape">
              <a:avLst/>
            </a:prstTxWarp>
          </a:bodyPr>
          <a:lstStyle/>
          <a:p>
            <a:pPr lvl="0"/>
            <a:r>
              <a:rPr lang="en-GB" smtClean="0"/>
              <a:t>Cliquez pour éditer le format du texte-titre</a:t>
            </a:r>
          </a:p>
        </p:txBody>
      </p:sp>
      <p:sp>
        <p:nvSpPr>
          <p:cNvPr id="5127" name="Rectangle 7"/>
          <p:cNvSpPr>
            <a:spLocks noGrp="1" noChangeArrowheads="1"/>
          </p:cNvSpPr>
          <p:nvPr>
            <p:ph type="body" idx="1"/>
          </p:nvPr>
        </p:nvSpPr>
        <p:spPr bwMode="auto">
          <a:xfrm>
            <a:off x="914400" y="1447800"/>
            <a:ext cx="7770813" cy="4570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Cliquez pour éditer le format du plan de texte</a:t>
            </a:r>
          </a:p>
          <a:p>
            <a:pPr lvl="1"/>
            <a:r>
              <a:rPr lang="en-GB" smtClean="0"/>
              <a:t>Second niveau de plan</a:t>
            </a:r>
          </a:p>
          <a:p>
            <a:pPr lvl="2"/>
            <a:r>
              <a:rPr lang="en-GB" smtClean="0"/>
              <a:t>Troisième niveau de plan</a:t>
            </a:r>
          </a:p>
          <a:p>
            <a:pPr lvl="3"/>
            <a:r>
              <a:rPr lang="en-GB" smtClean="0"/>
              <a:t>Quatrième niveau de plan</a:t>
            </a:r>
          </a:p>
          <a:p>
            <a:pPr lvl="4"/>
            <a:r>
              <a:rPr lang="en-GB" smtClean="0"/>
              <a:t>Cinquième niveau de plan</a:t>
            </a:r>
          </a:p>
          <a:p>
            <a:pPr lvl="4"/>
            <a:r>
              <a:rPr lang="en-GB" smtClean="0"/>
              <a:t>Sixième niveau de plan</a:t>
            </a:r>
          </a:p>
          <a:p>
            <a:pPr lvl="4"/>
            <a:r>
              <a:rPr lang="en-GB" smtClean="0"/>
              <a:t>Septième niveau de plan</a:t>
            </a:r>
          </a:p>
          <a:p>
            <a:pPr lvl="4"/>
            <a:r>
              <a:rPr lang="en-GB" smtClean="0"/>
              <a:t>Huitième niveau de plan</a:t>
            </a:r>
          </a:p>
          <a:p>
            <a:pPr lvl="4"/>
            <a:r>
              <a:rPr lang="en-GB" smtClean="0"/>
              <a:t>Neuvième niveau de plan</a:t>
            </a:r>
          </a:p>
        </p:txBody>
      </p:sp>
      <p:sp>
        <p:nvSpPr>
          <p:cNvPr id="5128" name="Rectangle 8"/>
          <p:cNvSpPr>
            <a:spLocks noGrp="1" noChangeArrowheads="1"/>
          </p:cNvSpPr>
          <p:nvPr>
            <p:ph type="dt"/>
          </p:nvPr>
        </p:nvSpPr>
        <p:spPr bwMode="auto">
          <a:xfrm>
            <a:off x="6172200" y="6191250"/>
            <a:ext cx="2474913" cy="47466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ea typeface="Luxi Sans" charset="0"/>
                <a:cs typeface="Luxi Sans" charset="0"/>
              </a:defRPr>
            </a:lvl1pPr>
          </a:lstStyle>
          <a:p>
            <a:endParaRPr lang="en-GB"/>
          </a:p>
        </p:txBody>
      </p:sp>
      <p:sp>
        <p:nvSpPr>
          <p:cNvPr id="5129" name="Text Box 9"/>
          <p:cNvSpPr txBox="1">
            <a:spLocks noChangeArrowheads="1"/>
          </p:cNvSpPr>
          <p:nvPr/>
        </p:nvSpPr>
        <p:spPr bwMode="auto">
          <a:xfrm>
            <a:off x="914400" y="6170613"/>
            <a:ext cx="3886200" cy="460375"/>
          </a:xfrm>
          <a:prstGeom prst="rect">
            <a:avLst/>
          </a:prstGeom>
          <a:noFill/>
          <a:ln w="9525">
            <a:noFill/>
            <a:round/>
            <a:headEnd/>
            <a:tailEnd/>
          </a:ln>
          <a:effectLst/>
        </p:spPr>
        <p:txBody>
          <a:bodyPr wrap="none" anchor="ctr"/>
          <a:lstStyle/>
          <a:p>
            <a:endParaRPr lang="en-US"/>
          </a:p>
        </p:txBody>
      </p:sp>
      <p:sp>
        <p:nvSpPr>
          <p:cNvPr id="5130" name="Rectangle 10"/>
          <p:cNvSpPr>
            <a:spLocks noGrp="1" noChangeArrowheads="1"/>
          </p:cNvSpPr>
          <p:nvPr>
            <p:ph type="sldNum"/>
          </p:nvPr>
        </p:nvSpPr>
        <p:spPr bwMode="auto">
          <a:xfrm>
            <a:off x="214313" y="6276975"/>
            <a:ext cx="320675" cy="320675"/>
          </a:xfrm>
          <a:prstGeom prst="rect">
            <a:avLst/>
          </a:prstGeom>
          <a:solidFill>
            <a:srgbClr val="D34817"/>
          </a:solidFill>
          <a:ln w="9525">
            <a:noFill/>
            <a:round/>
            <a:headEnd/>
            <a:tailEnd/>
          </a:ln>
          <a:effec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itchFamily="32" charset="0"/>
              <a:buNone/>
              <a:defRPr sz="1400">
                <a:solidFill>
                  <a:srgbClr val="FFFFFF"/>
                </a:solidFill>
                <a:latin typeface="+mj-lt"/>
                <a:ea typeface="Luxi Sans" charset="0"/>
                <a:cs typeface="Luxi Sans" charset="0"/>
              </a:defRPr>
            </a:lvl1pPr>
          </a:lstStyle>
          <a:p>
            <a:fld id="{616140FF-1456-4211-B782-A2FE1E8F30E4}"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49263" rtl="0" fontAlgn="base">
        <a:lnSpc>
          <a:spcPct val="124000"/>
        </a:lnSpc>
        <a:spcBef>
          <a:spcPct val="0"/>
        </a:spcBef>
        <a:spcAft>
          <a:spcPct val="0"/>
        </a:spcAft>
        <a:buClr>
          <a:srgbClr val="696464"/>
        </a:buClr>
        <a:buSzPct val="100000"/>
        <a:buFont typeface="Franklin Gothic Book" pitchFamily="32" charset="0"/>
        <a:defRPr sz="40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2pPr>
      <a:lvl3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3pPr>
      <a:lvl4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4pPr>
      <a:lvl5pPr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5pPr>
      <a:lvl6pPr marL="4572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6pPr>
      <a:lvl7pPr marL="9144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7pPr>
      <a:lvl8pPr marL="13716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8pPr>
      <a:lvl9pPr marL="1828800" algn="l" defTabSz="449263" rtl="0" fontAlgn="base">
        <a:spcBef>
          <a:spcPct val="0"/>
        </a:spcBef>
        <a:spcAft>
          <a:spcPct val="0"/>
        </a:spcAft>
        <a:buClr>
          <a:srgbClr val="696464"/>
        </a:buClr>
        <a:buSzPct val="100000"/>
        <a:buFont typeface="Franklin Gothic Book" pitchFamily="32" charset="0"/>
        <a:defRPr sz="4400">
          <a:solidFill>
            <a:srgbClr val="000000"/>
          </a:solidFill>
          <a:latin typeface="Times New Roman" pitchFamily="16" charset="0"/>
          <a:ea typeface="HG Mincho Light J"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itchFamily="16" charset="2"/>
        <a:buChar char=""/>
        <a:defRPr sz="26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itchFamily="16" charset="2"/>
        <a:buChar char=""/>
        <a:defRPr sz="24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itchFamily="16" charset="2"/>
        <a:buChar char=""/>
        <a:defRPr sz="20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itchFamily="16" charset="2"/>
        <a:buChar char=""/>
        <a:defRPr sz="20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5pPr>
      <a:lvl6pPr marL="18288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6pPr>
      <a:lvl7pPr marL="22860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7pPr>
      <a:lvl8pPr marL="27432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8pPr>
      <a:lvl9pPr marL="3200400" indent="-228600" algn="l" defTabSz="449263" rtl="0" fontAlgn="base">
        <a:lnSpc>
          <a:spcPct val="102000"/>
        </a:lnSpc>
        <a:spcBef>
          <a:spcPts val="375"/>
        </a:spcBef>
        <a:spcAft>
          <a:spcPct val="0"/>
        </a:spcAft>
        <a:buClr>
          <a:srgbClr val="A28E6A"/>
        </a:buClr>
        <a:buSzPct val="100000"/>
        <a:buFont typeface="Perpetua" pitchFamily="16" charset="0"/>
        <a:buChar char="o"/>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0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0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0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oleObject" Target="../embeddings/oleObject23.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4.v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4.xml"/><Relationship Id="rId1" Type="http://schemas.openxmlformats.org/officeDocument/2006/relationships/vmlDrawing" Target="../drawings/vmlDrawing16.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85800" y="1316038"/>
            <a:ext cx="7772400" cy="1784350"/>
          </a:xfrm>
          <a:prstGeom prst="rect">
            <a:avLst/>
          </a:prstGeom>
          <a:noFill/>
          <a:ln w="9525">
            <a:noFill/>
            <a:round/>
            <a:headEnd/>
            <a:tailEnd/>
          </a:ln>
          <a:effectLst/>
        </p:spPr>
        <p:txBody>
          <a:bodyPr lIns="90000" tIns="46800" rIns="90000" bIns="91440" anchor="ctr">
            <a:spAutoFit/>
          </a:bodyPr>
          <a:lstStyle/>
          <a:p>
            <a:pPr algn="ctr">
              <a:lnSpc>
                <a:spcPct val="100000"/>
              </a:lnSpc>
              <a:buClr>
                <a:srgbClr val="0D0D0D"/>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a:solidFill>
                  <a:srgbClr val="0D0D0D"/>
                </a:solidFill>
                <a:latin typeface="Franklin Gothic Book" pitchFamily="32" charset="0"/>
                <a:ea typeface="HG Mincho Light J" charset="0"/>
                <a:cs typeface="HG Mincho Light J" charset="0"/>
              </a:rPr>
              <a:t>Artificial Neural Networks</a:t>
            </a:r>
          </a:p>
        </p:txBody>
      </p:sp>
      <p:pic>
        <p:nvPicPr>
          <p:cNvPr id="7171" name="Picture 3"/>
          <p:cNvPicPr>
            <a:picLocks noChangeAspect="1" noChangeArrowheads="1"/>
          </p:cNvPicPr>
          <p:nvPr/>
        </p:nvPicPr>
        <p:blipFill>
          <a:blip r:embed="rId3"/>
          <a:srcRect/>
          <a:stretch>
            <a:fillRect/>
          </a:stretch>
        </p:blipFill>
        <p:spPr bwMode="auto">
          <a:xfrm>
            <a:off x="2438400" y="3200400"/>
            <a:ext cx="4267200" cy="2667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Artificial Neural Network</a:t>
            </a:r>
          </a:p>
        </p:txBody>
      </p:sp>
      <p:sp>
        <p:nvSpPr>
          <p:cNvPr id="16386" name="Text Box 2"/>
          <p:cNvSpPr txBox="1">
            <a:spLocks noChangeArrowheads="1"/>
          </p:cNvSpPr>
          <p:nvPr/>
        </p:nvSpPr>
        <p:spPr bwMode="auto">
          <a:xfrm>
            <a:off x="457200" y="1600200"/>
            <a:ext cx="8229600" cy="24384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An artificial neural network consists of a pool of simple processing units which communicate by sending signals to each other over a large number of weighted connections.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6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499F5F"/>
                </a:solidFill>
              </a:rPr>
              <a:t>Neural Network web</a:t>
            </a:r>
            <a:endParaRPr lang="en-US" dirty="0">
              <a:solidFill>
                <a:srgbClr val="499F5F"/>
              </a:solidFill>
            </a:endParaRPr>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396959" y="1424310"/>
            <a:ext cx="4078080" cy="2287943"/>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327839" y="4051146"/>
            <a:ext cx="4078080" cy="22268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ox(in)">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web</a:t>
            </a:r>
            <a:endParaRPr lang="en-US" dirty="0"/>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3189599" y="1286055"/>
            <a:ext cx="4216320" cy="2306817"/>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120479" y="3912891"/>
            <a:ext cx="4285440" cy="2501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web</a:t>
            </a:r>
            <a:endParaRPr lang="en-US" dirty="0"/>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3051359" y="1355183"/>
            <a:ext cx="4700160" cy="220855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2982239" y="3704007"/>
            <a:ext cx="4976640" cy="274856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ppt_x"/>
                                          </p:val>
                                        </p:tav>
                                        <p:tav tm="100000">
                                          <p:val>
                                            <p:strVal val="#ppt_x"/>
                                          </p:val>
                                        </p:tav>
                                      </p:tavLst>
                                    </p:anim>
                                    <p:anim calcmode="lin" valueType="num">
                                      <p:cBhvr additive="base">
                                        <p:cTn id="1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web</a:t>
            </a:r>
            <a:endParaRPr lang="en-US" dirty="0"/>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3051359" y="1286056"/>
            <a:ext cx="3317760" cy="201333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2982239" y="3567255"/>
            <a:ext cx="5667840" cy="26935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additive="base">
                                        <p:cTn id="12" dur="500" fill="hold"/>
                                        <p:tgtEl>
                                          <p:spTgt spid="6147"/>
                                        </p:tgtEl>
                                        <p:attrNameLst>
                                          <p:attrName>ppt_x</p:attrName>
                                        </p:attrNameLst>
                                      </p:cBhvr>
                                      <p:tavLst>
                                        <p:tav tm="0">
                                          <p:val>
                                            <p:strVal val="#ppt_x"/>
                                          </p:val>
                                        </p:tav>
                                        <p:tav tm="100000">
                                          <p:val>
                                            <p:strVal val="#ppt_x"/>
                                          </p:val>
                                        </p:tav>
                                      </p:tavLst>
                                    </p:anim>
                                    <p:anim calcmode="lin" valueType="num">
                                      <p:cBhvr additive="base">
                                        <p:cTn id="13"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499F5F"/>
                </a:solidFill>
              </a:rPr>
              <a:t>Neural Network web</a:t>
            </a:r>
            <a:endParaRPr lang="en-US" dirty="0">
              <a:solidFill>
                <a:srgbClr val="499F5F"/>
              </a:solidFill>
            </a:endParaRPr>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2774880" y="1216928"/>
            <a:ext cx="3413825" cy="214294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438239" y="1216929"/>
            <a:ext cx="2419200" cy="223799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2705759" y="3636382"/>
            <a:ext cx="6082560" cy="240468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499F5F"/>
                </a:solidFill>
              </a:rPr>
              <a:t>Neural Network web</a:t>
            </a:r>
            <a:endParaRPr lang="en-US" dirty="0">
              <a:solidFill>
                <a:srgbClr val="499F5F"/>
              </a:solidFill>
            </a:endParaRPr>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636639" y="1286054"/>
            <a:ext cx="3939840" cy="1813768"/>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6922079" y="1286055"/>
            <a:ext cx="2015540" cy="1866436"/>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a:srcRect/>
          <a:stretch>
            <a:fillRect/>
          </a:stretch>
        </p:blipFill>
        <p:spPr bwMode="auto">
          <a:xfrm>
            <a:off x="4157279" y="3359873"/>
            <a:ext cx="3179520" cy="27842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linds(horizontal)">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4638"/>
            <a:ext cx="8229600" cy="94615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Artificial Neural Network</a:t>
            </a:r>
          </a:p>
        </p:txBody>
      </p:sp>
      <p:sp>
        <p:nvSpPr>
          <p:cNvPr id="17410" name="Text Box 2"/>
          <p:cNvSpPr txBox="1">
            <a:spLocks noChangeArrowheads="1"/>
          </p:cNvSpPr>
          <p:nvPr/>
        </p:nvSpPr>
        <p:spPr bwMode="auto">
          <a:xfrm>
            <a:off x="457200" y="1371600"/>
            <a:ext cx="8229600" cy="538321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A set of major aspects of a parallel distributed model include:</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 set of processing units (cells).</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 state of activation for every unit, which equivalent to the output of the unit.</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connections between the units. Generally each connection is defined by a weight.</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 propagation rule, which determines the effective input of a unit from its external inputs.</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an activation function, which determines the new level of activation based on the effective input and the current activation.</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an external input for each unit.</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 method for information gathering (the learning rule).</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an environment within which the system must operate, providing input signals and _ if necessary _ error signals.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0" y="0"/>
            <a:ext cx="9144000" cy="914400"/>
          </a:xfrm>
          <a:prstGeom prst="rect">
            <a:avLst/>
          </a:prstGeom>
          <a:noFill/>
          <a:ln w="9525">
            <a:noFill/>
            <a:round/>
            <a:headEnd/>
            <a:tailEnd/>
          </a:ln>
          <a:effectLst/>
        </p:spPr>
        <p:txBody>
          <a:bodyPr lIns="90000" tIns="46800" rIns="90000" bIns="91440" anchor="b">
            <a:spAutoFit/>
          </a:bodyPr>
          <a:lstStyle/>
          <a:p>
            <a:pPr algn="ct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Computers vs. Neural Networks</a:t>
            </a:r>
          </a:p>
        </p:txBody>
      </p:sp>
      <p:sp>
        <p:nvSpPr>
          <p:cNvPr id="18434" name="Text Box 2"/>
          <p:cNvSpPr txBox="1">
            <a:spLocks noChangeArrowheads="1"/>
          </p:cNvSpPr>
          <p:nvPr/>
        </p:nvSpPr>
        <p:spPr bwMode="auto">
          <a:xfrm>
            <a:off x="228600" y="1143000"/>
            <a:ext cx="8686800" cy="5029200"/>
          </a:xfrm>
          <a:prstGeom prst="rect">
            <a:avLst/>
          </a:prstGeom>
          <a:noFill/>
          <a:ln w="9525">
            <a:noFill/>
            <a:round/>
            <a:headEnd/>
            <a:tailEnd/>
          </a:ln>
          <a:effectLst/>
        </p:spPr>
        <p:txBody>
          <a:bodyPr lIns="90000" tIns="46800" rIns="90000" bIns="46800">
            <a:spAutoFit/>
          </a:bodyPr>
          <a:lstStyle/>
          <a:p>
            <a:pPr>
              <a:lnSpc>
                <a:spcPct val="100000"/>
              </a:lnSpc>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rgbClr val="0070C0"/>
                </a:solidFill>
                <a:latin typeface="Times New Roman" pitchFamily="16" charset="0"/>
                <a:cs typeface="Times New Roman" pitchFamily="16" charset="0"/>
              </a:rPr>
              <a:t>“Standard” Computers	          Neural Networks</a:t>
            </a:r>
          </a:p>
          <a:p>
            <a:pPr algn="ctr">
              <a:lnSpc>
                <a:spcPct val="100000"/>
              </a:lnSpc>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b="1">
              <a:solidFill>
                <a:srgbClr val="00FFFF"/>
              </a:solidFill>
              <a:latin typeface="Times New Roman" pitchFamily="16" charset="0"/>
              <a:cs typeface="Times New Roman" pitchFamily="16" charset="0"/>
            </a:endParaRPr>
          </a:p>
          <a:p>
            <a:pPr>
              <a:lnSpc>
                <a:spcPct val="100000"/>
              </a:lnSpc>
              <a:buClr>
                <a:srgbClr val="D34817"/>
              </a:buClr>
              <a:buSzPct val="85000"/>
              <a:buFont typeface="Wingdings 2" pitchFamily="16"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Times New Roman" pitchFamily="16" charset="0"/>
                <a:cs typeface="Times New Roman" pitchFamily="16" charset="0"/>
              </a:rPr>
              <a:t> one CPU                               highly parallel processing</a:t>
            </a:r>
          </a:p>
          <a:p>
            <a:pPr algn="ctr">
              <a:lnSpc>
                <a:spcPct val="100000"/>
              </a:lnSpc>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a:solidFill>
                <a:srgbClr val="000000"/>
              </a:solidFill>
              <a:latin typeface="Times New Roman" pitchFamily="16" charset="0"/>
              <a:cs typeface="Times New Roman" pitchFamily="16" charset="0"/>
            </a:endParaRPr>
          </a:p>
          <a:p>
            <a:pPr>
              <a:lnSpc>
                <a:spcPct val="100000"/>
              </a:lnSpc>
              <a:buClr>
                <a:srgbClr val="D34817"/>
              </a:buClr>
              <a:buSzPct val="85000"/>
              <a:buFont typeface="Wingdings 2" pitchFamily="16"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Times New Roman" pitchFamily="16" charset="0"/>
                <a:cs typeface="Times New Roman" pitchFamily="16" charset="0"/>
              </a:rPr>
              <a:t>fast processing units		slow processing units</a:t>
            </a:r>
          </a:p>
          <a:p>
            <a:pPr algn="ctr">
              <a:lnSpc>
                <a:spcPct val="100000"/>
              </a:lnSpc>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a:solidFill>
                <a:srgbClr val="000000"/>
              </a:solidFill>
              <a:latin typeface="Times New Roman" pitchFamily="16" charset="0"/>
              <a:cs typeface="Times New Roman" pitchFamily="16" charset="0"/>
            </a:endParaRPr>
          </a:p>
          <a:p>
            <a:pPr>
              <a:lnSpc>
                <a:spcPct val="100000"/>
              </a:lnSpc>
              <a:buClr>
                <a:srgbClr val="D34817"/>
              </a:buClr>
              <a:buSzPct val="85000"/>
              <a:buFont typeface="Wingdings 2" pitchFamily="16"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Times New Roman" pitchFamily="16" charset="0"/>
                <a:cs typeface="Times New Roman" pitchFamily="16" charset="0"/>
              </a:rPr>
              <a:t>reliable units			unreliable units</a:t>
            </a:r>
          </a:p>
          <a:p>
            <a:pPr algn="ctr">
              <a:lnSpc>
                <a:spcPct val="100000"/>
              </a:lnSpc>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a:solidFill>
                <a:srgbClr val="000000"/>
              </a:solidFill>
              <a:latin typeface="Times New Roman" pitchFamily="16" charset="0"/>
              <a:cs typeface="Times New Roman" pitchFamily="16" charset="0"/>
            </a:endParaRPr>
          </a:p>
          <a:p>
            <a:pPr>
              <a:lnSpc>
                <a:spcPct val="100000"/>
              </a:lnSpc>
              <a:buClr>
                <a:srgbClr val="D34817"/>
              </a:buClr>
              <a:buSzPct val="85000"/>
              <a:buFont typeface="Wingdings 2" pitchFamily="16"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Times New Roman" pitchFamily="16" charset="0"/>
                <a:cs typeface="Times New Roman" pitchFamily="16" charset="0"/>
              </a:rPr>
              <a:t>static infrastructure		dynamic infrastructure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0" y="0"/>
            <a:ext cx="91440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Why Artificial Neural Networks?</a:t>
            </a:r>
          </a:p>
        </p:txBody>
      </p:sp>
      <p:sp>
        <p:nvSpPr>
          <p:cNvPr id="19458" name="Text Box 2"/>
          <p:cNvSpPr txBox="1">
            <a:spLocks noChangeArrowheads="1"/>
          </p:cNvSpPr>
          <p:nvPr/>
        </p:nvSpPr>
        <p:spPr bwMode="auto">
          <a:xfrm>
            <a:off x="228600" y="914400"/>
            <a:ext cx="8686800" cy="5257800"/>
          </a:xfrm>
          <a:prstGeom prst="rect">
            <a:avLst/>
          </a:prstGeom>
          <a:noFill/>
          <a:ln w="9525">
            <a:noFill/>
            <a:round/>
            <a:headEnd/>
            <a:tailEnd/>
          </a:ln>
          <a:effectLst/>
        </p:spPr>
        <p:txBody>
          <a:bodyPr lIns="90000" tIns="46800" rIns="90000" bIns="46800">
            <a:spAutoFit/>
          </a:bodyPr>
          <a:lstStyle/>
          <a:p>
            <a:pPr>
              <a:lnSpc>
                <a:spcPct val="100000"/>
              </a:lnSpc>
              <a:buClr>
                <a:srgbClr val="D34817"/>
              </a:buClr>
              <a:buSzPct val="85000"/>
              <a:buFont typeface="Wingdings 2" pitchFamily="16" charset="2"/>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6" charset="0"/>
                <a:cs typeface="Times New Roman" pitchFamily="16" charset="0"/>
              </a:rPr>
              <a:t>There are two basic reasons why we are interested in building artificial neural networks (ANNs):</a:t>
            </a:r>
          </a:p>
          <a:p>
            <a:pPr>
              <a:lnSpc>
                <a:spcPct val="100000"/>
              </a:lnSpc>
              <a:buClr>
                <a:srgbClr val="D34817"/>
              </a:buClr>
              <a:buSzPct val="85000"/>
              <a:buFont typeface="Wingdings 2" pitchFamily="16"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en-GB" sz="2800">
              <a:solidFill>
                <a:srgbClr val="000000"/>
              </a:solidFill>
              <a:latin typeface="Times New Roman" pitchFamily="16" charset="0"/>
              <a:cs typeface="Times New Roman" pitchFamily="16" charset="0"/>
            </a:endParaRPr>
          </a:p>
          <a:p>
            <a:pPr>
              <a:lnSpc>
                <a:spcPct val="100000"/>
              </a:lnSpc>
              <a:buClr>
                <a:srgbClr val="D34817"/>
              </a:buClr>
              <a:buSzPct val="85000"/>
              <a:buFont typeface="Times New Roman" pitchFamily="16" charset="0"/>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6" charset="0"/>
                <a:cs typeface="Times New Roman" pitchFamily="16" charset="0"/>
              </a:rPr>
              <a:t>  </a:t>
            </a:r>
            <a:r>
              <a:rPr lang="en-GB" sz="2800" b="1">
                <a:solidFill>
                  <a:srgbClr val="0070C0"/>
                </a:solidFill>
                <a:latin typeface="Times New Roman" pitchFamily="16" charset="0"/>
                <a:cs typeface="Times New Roman" pitchFamily="16" charset="0"/>
              </a:rPr>
              <a:t>Technical viewpoint:</a:t>
            </a:r>
            <a:r>
              <a:rPr lang="en-GB" sz="2800">
                <a:solidFill>
                  <a:srgbClr val="0070C0"/>
                </a:solidFill>
                <a:latin typeface="Times New Roman" pitchFamily="16" charset="0"/>
                <a:cs typeface="Times New Roman" pitchFamily="16" charset="0"/>
              </a:rPr>
              <a:t> </a:t>
            </a:r>
            <a:r>
              <a:rPr lang="en-GB" sz="2800">
                <a:solidFill>
                  <a:srgbClr val="000000"/>
                </a:solidFill>
                <a:latin typeface="Times New Roman" pitchFamily="16" charset="0"/>
                <a:cs typeface="Times New Roman" pitchFamily="16" charset="0"/>
              </a:rPr>
              <a:t>Some problems such as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character recognition or the prediction of future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states of a system require massively parallel and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adaptive processing.</a:t>
            </a:r>
          </a:p>
          <a:p>
            <a:pPr>
              <a:lnSpc>
                <a:spcPct val="100000"/>
              </a:lnSpc>
              <a:buClr>
                <a:srgbClr val="D34817"/>
              </a:buClr>
              <a:buSzPct val="85000"/>
              <a:buFont typeface="Wingdings 2" pitchFamily="16"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en-GB" sz="2800">
              <a:solidFill>
                <a:srgbClr val="000000"/>
              </a:solidFill>
              <a:latin typeface="Times New Roman" pitchFamily="16" charset="0"/>
              <a:cs typeface="Times New Roman" pitchFamily="16" charset="0"/>
            </a:endParaRPr>
          </a:p>
          <a:p>
            <a:pPr>
              <a:lnSpc>
                <a:spcPct val="100000"/>
              </a:lnSpc>
              <a:buClr>
                <a:srgbClr val="D34817"/>
              </a:buClr>
              <a:buSzPct val="85000"/>
              <a:buFont typeface="Times New Roman" pitchFamily="16" charset="0"/>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6" charset="0"/>
                <a:cs typeface="Times New Roman" pitchFamily="16" charset="0"/>
              </a:rPr>
              <a:t>  </a:t>
            </a:r>
            <a:r>
              <a:rPr lang="en-GB" sz="2800" b="1">
                <a:solidFill>
                  <a:srgbClr val="0070C0"/>
                </a:solidFill>
                <a:latin typeface="Times New Roman" pitchFamily="16" charset="0"/>
                <a:cs typeface="Times New Roman" pitchFamily="16" charset="0"/>
              </a:rPr>
              <a:t>Biological viewpoint:</a:t>
            </a:r>
            <a:r>
              <a:rPr lang="en-GB" sz="2800">
                <a:solidFill>
                  <a:srgbClr val="0070C0"/>
                </a:solidFill>
                <a:latin typeface="Times New Roman" pitchFamily="16" charset="0"/>
                <a:cs typeface="Times New Roman" pitchFamily="16" charset="0"/>
              </a:rPr>
              <a:t> </a:t>
            </a:r>
            <a:r>
              <a:rPr lang="en-GB" sz="2800">
                <a:solidFill>
                  <a:srgbClr val="000000"/>
                </a:solidFill>
                <a:latin typeface="Times New Roman" pitchFamily="16" charset="0"/>
                <a:cs typeface="Times New Roman" pitchFamily="16" charset="0"/>
              </a:rPr>
              <a:t>ANNs can be used to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replicate and simulate components of the human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(or animal) brain, thereby giving us insight into </a:t>
            </a:r>
            <a:br>
              <a:rPr lang="en-GB" sz="2800">
                <a:solidFill>
                  <a:srgbClr val="000000"/>
                </a:solidFill>
                <a:latin typeface="Times New Roman" pitchFamily="16" charset="0"/>
                <a:cs typeface="Times New Roman" pitchFamily="16" charset="0"/>
              </a:rPr>
            </a:br>
            <a:r>
              <a:rPr lang="en-GB" sz="2800">
                <a:solidFill>
                  <a:srgbClr val="000000"/>
                </a:solidFill>
                <a:latin typeface="Times New Roman" pitchFamily="16" charset="0"/>
                <a:cs typeface="Times New Roman" pitchFamily="16" charset="0"/>
              </a:rPr>
              <a:t>   natural information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Artificial Neural Networks</a:t>
            </a:r>
          </a:p>
        </p:txBody>
      </p:sp>
      <p:sp>
        <p:nvSpPr>
          <p:cNvPr id="20482" name="Text Box 2"/>
          <p:cNvSpPr txBox="1">
            <a:spLocks noChangeArrowheads="1"/>
          </p:cNvSpPr>
          <p:nvPr/>
        </p:nvSpPr>
        <p:spPr bwMode="auto">
          <a:xfrm>
            <a:off x="228600" y="990600"/>
            <a:ext cx="8686800" cy="5181600"/>
          </a:xfrm>
          <a:prstGeom prst="rect">
            <a:avLst/>
          </a:prstGeom>
          <a:noFill/>
          <a:ln w="9525">
            <a:noFill/>
            <a:round/>
            <a:headEnd/>
            <a:tailEnd/>
          </a:ln>
          <a:effectLst/>
        </p:spPr>
        <p:txBody>
          <a:bodyPr lIns="90000" tIns="46800" rIns="90000" bIns="46800">
            <a:spAutoFit/>
          </a:bodyPr>
          <a:lstStyle/>
          <a:p>
            <a:pPr marL="336550" indent="-336550">
              <a:lnSpc>
                <a:spcPct val="10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The “building blocks” of neural networks are the </a:t>
            </a:r>
            <a:r>
              <a:rPr lang="en-GB" sz="2800" b="1">
                <a:solidFill>
                  <a:srgbClr val="0070C0"/>
                </a:solidFill>
                <a:latin typeface="Times New Roman" pitchFamily="16" charset="0"/>
                <a:cs typeface="Times New Roman" pitchFamily="16" charset="0"/>
              </a:rPr>
              <a:t>neurons</a:t>
            </a:r>
            <a:r>
              <a:rPr lang="en-GB" sz="2800">
                <a:solidFill>
                  <a:srgbClr val="000000"/>
                </a:solidFill>
                <a:latin typeface="Times New Roman" pitchFamily="16" charset="0"/>
                <a:cs typeface="Times New Roman" pitchFamily="16" charset="0"/>
              </a:rPr>
              <a:t>.</a:t>
            </a:r>
          </a:p>
          <a:p>
            <a:pPr marL="736600" lvl="1" indent="-336550">
              <a:lnSpc>
                <a:spcPct val="100000"/>
              </a:lnSpc>
              <a:buClr>
                <a:srgbClr val="9B2D1F"/>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400">
                <a:solidFill>
                  <a:srgbClr val="000000"/>
                </a:solidFill>
                <a:latin typeface="Times New Roman" pitchFamily="16" charset="0"/>
                <a:cs typeface="Times New Roman" pitchFamily="16" charset="0"/>
              </a:rPr>
              <a:t>In technical systems, we also refer to them as </a:t>
            </a:r>
            <a:r>
              <a:rPr lang="en-GB" sz="2400" b="1">
                <a:solidFill>
                  <a:srgbClr val="0070C0"/>
                </a:solidFill>
                <a:latin typeface="Times New Roman" pitchFamily="16" charset="0"/>
                <a:cs typeface="Times New Roman" pitchFamily="16" charset="0"/>
              </a:rPr>
              <a:t>units</a:t>
            </a:r>
            <a:r>
              <a:rPr lang="en-GB" sz="2400">
                <a:solidFill>
                  <a:srgbClr val="000000"/>
                </a:solidFill>
                <a:latin typeface="Times New Roman" pitchFamily="16" charset="0"/>
                <a:cs typeface="Times New Roman" pitchFamily="16" charset="0"/>
              </a:rPr>
              <a:t> or </a:t>
            </a:r>
            <a:r>
              <a:rPr lang="en-GB" sz="2400" b="1">
                <a:solidFill>
                  <a:srgbClr val="0070C0"/>
                </a:solidFill>
                <a:latin typeface="Times New Roman" pitchFamily="16" charset="0"/>
                <a:cs typeface="Times New Roman" pitchFamily="16" charset="0"/>
              </a:rPr>
              <a:t>nodes</a:t>
            </a:r>
            <a:r>
              <a:rPr lang="en-GB" sz="2400">
                <a:solidFill>
                  <a:srgbClr val="000000"/>
                </a:solidFill>
                <a:latin typeface="Times New Roman" pitchFamily="16" charset="0"/>
                <a:cs typeface="Times New Roman" pitchFamily="16" charset="0"/>
              </a:rPr>
              <a:t>.</a:t>
            </a:r>
          </a:p>
          <a:p>
            <a:pPr marL="336550" indent="-336550">
              <a:lnSpc>
                <a:spcPct val="10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Basically, each neuron</a:t>
            </a:r>
          </a:p>
          <a:p>
            <a:pPr marL="736600" lvl="1" indent="-336550">
              <a:lnSpc>
                <a:spcPct val="100000"/>
              </a:lnSpc>
              <a:buClr>
                <a:srgbClr val="9B2D1F"/>
              </a:buClr>
              <a:buSzPct val="85000"/>
              <a:buFont typeface="Wingdings 2" pitchFamily="16" charset="2"/>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400">
                <a:solidFill>
                  <a:srgbClr val="000000"/>
                </a:solidFill>
                <a:latin typeface="Times New Roman" pitchFamily="16" charset="0"/>
                <a:cs typeface="Times New Roman" pitchFamily="16" charset="0"/>
              </a:rPr>
              <a:t>receives </a:t>
            </a:r>
            <a:r>
              <a:rPr lang="en-GB" sz="2400" b="1">
                <a:solidFill>
                  <a:srgbClr val="0070C0"/>
                </a:solidFill>
                <a:latin typeface="Times New Roman" pitchFamily="16" charset="0"/>
                <a:cs typeface="Times New Roman" pitchFamily="16" charset="0"/>
              </a:rPr>
              <a:t>input</a:t>
            </a:r>
            <a:r>
              <a:rPr lang="en-GB" sz="2400">
                <a:solidFill>
                  <a:srgbClr val="0070C0"/>
                </a:solidFill>
                <a:latin typeface="Times New Roman" pitchFamily="16" charset="0"/>
                <a:cs typeface="Times New Roman" pitchFamily="16" charset="0"/>
              </a:rPr>
              <a:t> </a:t>
            </a:r>
            <a:r>
              <a:rPr lang="en-GB" sz="2400">
                <a:solidFill>
                  <a:srgbClr val="000000"/>
                </a:solidFill>
                <a:latin typeface="Times New Roman" pitchFamily="16" charset="0"/>
                <a:cs typeface="Times New Roman" pitchFamily="16" charset="0"/>
              </a:rPr>
              <a:t>from many other neurons.</a:t>
            </a:r>
          </a:p>
          <a:p>
            <a:pPr marL="736600" lvl="1" indent="-336550">
              <a:lnSpc>
                <a:spcPct val="100000"/>
              </a:lnSpc>
              <a:buClr>
                <a:srgbClr val="9B2D1F"/>
              </a:buClr>
              <a:buSzPct val="85000"/>
              <a:buFont typeface="Wingdings 2" pitchFamily="16" charset="2"/>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400">
                <a:solidFill>
                  <a:srgbClr val="000000"/>
                </a:solidFill>
                <a:latin typeface="Times New Roman" pitchFamily="16" charset="0"/>
                <a:cs typeface="Times New Roman" pitchFamily="16" charset="0"/>
              </a:rPr>
              <a:t>changes its internal state (</a:t>
            </a:r>
            <a:r>
              <a:rPr lang="en-GB" sz="2400" b="1">
                <a:solidFill>
                  <a:srgbClr val="0070C0"/>
                </a:solidFill>
                <a:latin typeface="Times New Roman" pitchFamily="16" charset="0"/>
                <a:cs typeface="Times New Roman" pitchFamily="16" charset="0"/>
              </a:rPr>
              <a:t>activation</a:t>
            </a:r>
            <a:r>
              <a:rPr lang="en-GB" sz="2400">
                <a:solidFill>
                  <a:srgbClr val="000000"/>
                </a:solidFill>
                <a:latin typeface="Times New Roman" pitchFamily="16" charset="0"/>
                <a:cs typeface="Times New Roman" pitchFamily="16" charset="0"/>
              </a:rPr>
              <a:t>) based on the current input.</a:t>
            </a:r>
          </a:p>
          <a:p>
            <a:pPr marL="736600" lvl="1" indent="-336550">
              <a:lnSpc>
                <a:spcPct val="100000"/>
              </a:lnSpc>
              <a:buClr>
                <a:srgbClr val="9B2D1F"/>
              </a:buClr>
              <a:buSzPct val="85000"/>
              <a:buFont typeface="Wingdings 2" pitchFamily="16" charset="2"/>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400">
                <a:solidFill>
                  <a:srgbClr val="000000"/>
                </a:solidFill>
                <a:latin typeface="Times New Roman" pitchFamily="16" charset="0"/>
                <a:cs typeface="Times New Roman" pitchFamily="16" charset="0"/>
              </a:rPr>
              <a:t>sends </a:t>
            </a:r>
            <a:r>
              <a:rPr lang="en-GB" sz="2400" b="1">
                <a:solidFill>
                  <a:srgbClr val="0070C0"/>
                </a:solidFill>
                <a:latin typeface="Times New Roman" pitchFamily="16" charset="0"/>
                <a:cs typeface="Times New Roman" pitchFamily="16" charset="0"/>
              </a:rPr>
              <a:t>one output signal</a:t>
            </a:r>
            <a:r>
              <a:rPr lang="en-GB" sz="2400">
                <a:solidFill>
                  <a:srgbClr val="0070C0"/>
                </a:solidFill>
                <a:latin typeface="Times New Roman" pitchFamily="16" charset="0"/>
                <a:cs typeface="Times New Roman" pitchFamily="16" charset="0"/>
              </a:rPr>
              <a:t> </a:t>
            </a:r>
            <a:r>
              <a:rPr lang="en-GB" sz="2400">
                <a:solidFill>
                  <a:srgbClr val="000000"/>
                </a:solidFill>
                <a:latin typeface="Times New Roman" pitchFamily="16" charset="0"/>
                <a:cs typeface="Times New Roman" pitchFamily="16" charset="0"/>
              </a:rPr>
              <a:t>to many other neurons, possibly including its input neurons (recurrent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Artificial Neural Networks</a:t>
            </a:r>
          </a:p>
        </p:txBody>
      </p:sp>
      <p:sp>
        <p:nvSpPr>
          <p:cNvPr id="21506" name="Text Box 2"/>
          <p:cNvSpPr txBox="1">
            <a:spLocks noChangeArrowheads="1"/>
          </p:cNvSpPr>
          <p:nvPr/>
        </p:nvSpPr>
        <p:spPr bwMode="auto">
          <a:xfrm>
            <a:off x="228600" y="990600"/>
            <a:ext cx="8686800" cy="5181600"/>
          </a:xfrm>
          <a:prstGeom prst="rect">
            <a:avLst/>
          </a:prstGeom>
          <a:noFill/>
          <a:ln w="9525">
            <a:noFill/>
            <a:round/>
            <a:headEnd/>
            <a:tailEnd/>
          </a:ln>
          <a:effectLst/>
        </p:spPr>
        <p:txBody>
          <a:bodyPr lIns="90000" tIns="46800" rIns="90000" bIns="46800">
            <a:spAutoFit/>
          </a:bodyPr>
          <a:lstStyle/>
          <a:p>
            <a:pPr marL="336550" indent="-336550">
              <a:lnSpc>
                <a:spcPct val="9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Information is transmitted as a series of electric impulses, so-called </a:t>
            </a:r>
            <a:r>
              <a:rPr lang="en-GB" sz="2800" b="1">
                <a:solidFill>
                  <a:srgbClr val="0070C0"/>
                </a:solidFill>
                <a:latin typeface="Times New Roman" pitchFamily="16" charset="0"/>
                <a:cs typeface="Times New Roman" pitchFamily="16" charset="0"/>
              </a:rPr>
              <a:t>spikes</a:t>
            </a:r>
            <a:r>
              <a:rPr lang="en-GB" sz="2800">
                <a:solidFill>
                  <a:srgbClr val="000000"/>
                </a:solidFill>
                <a:latin typeface="Times New Roman" pitchFamily="16" charset="0"/>
                <a:cs typeface="Times New Roman" pitchFamily="16" charset="0"/>
              </a:rPr>
              <a:t>.</a:t>
            </a:r>
          </a:p>
          <a:p>
            <a:pPr marL="336550" indent="-336550">
              <a:lnSpc>
                <a:spcPct val="90000"/>
              </a:lnSpc>
              <a:buClr>
                <a:srgbClr val="D34817"/>
              </a:buClr>
              <a:buSzPct val="85000"/>
              <a:buFont typeface="Wingdings 2" pitchFamily="16" charset="2"/>
              <a:buNone/>
              <a:tabLst>
                <a:tab pos="976313" algn="l"/>
                <a:tab pos="1890713" algn="l"/>
                <a:tab pos="2805113" algn="l"/>
                <a:tab pos="3719513" algn="l"/>
                <a:tab pos="4633913" algn="l"/>
                <a:tab pos="5548313" algn="l"/>
                <a:tab pos="6462713" algn="l"/>
                <a:tab pos="7377113" algn="l"/>
                <a:tab pos="8291513" algn="l"/>
                <a:tab pos="9205913" algn="l"/>
                <a:tab pos="10120313" algn="l"/>
              </a:tabLst>
            </a:pPr>
            <a:endParaRPr lang="en-GB" sz="2800">
              <a:solidFill>
                <a:srgbClr val="000000"/>
              </a:solidFill>
              <a:latin typeface="Times New Roman" pitchFamily="16" charset="0"/>
              <a:cs typeface="Times New Roman" pitchFamily="16" charset="0"/>
            </a:endParaRPr>
          </a:p>
          <a:p>
            <a:pPr marL="336550" indent="-336550">
              <a:lnSpc>
                <a:spcPct val="9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The </a:t>
            </a:r>
            <a:r>
              <a:rPr lang="en-GB" sz="2800" b="1">
                <a:solidFill>
                  <a:srgbClr val="0070C0"/>
                </a:solidFill>
                <a:latin typeface="Times New Roman" pitchFamily="16" charset="0"/>
                <a:cs typeface="Times New Roman" pitchFamily="16" charset="0"/>
              </a:rPr>
              <a:t>frequency</a:t>
            </a:r>
            <a:r>
              <a:rPr lang="en-GB" sz="2800">
                <a:solidFill>
                  <a:srgbClr val="000000"/>
                </a:solidFill>
                <a:latin typeface="Times New Roman" pitchFamily="16" charset="0"/>
                <a:cs typeface="Times New Roman" pitchFamily="16" charset="0"/>
              </a:rPr>
              <a:t> and </a:t>
            </a:r>
            <a:r>
              <a:rPr lang="en-GB" sz="2800" b="1">
                <a:solidFill>
                  <a:srgbClr val="0070C0"/>
                </a:solidFill>
                <a:latin typeface="Times New Roman" pitchFamily="16" charset="0"/>
                <a:cs typeface="Times New Roman" pitchFamily="16" charset="0"/>
              </a:rPr>
              <a:t>phase</a:t>
            </a:r>
            <a:r>
              <a:rPr lang="en-GB" sz="2800">
                <a:solidFill>
                  <a:srgbClr val="000000"/>
                </a:solidFill>
                <a:latin typeface="Times New Roman" pitchFamily="16" charset="0"/>
                <a:cs typeface="Times New Roman" pitchFamily="16" charset="0"/>
              </a:rPr>
              <a:t> of these spikes encodes the information.</a:t>
            </a:r>
          </a:p>
          <a:p>
            <a:pPr marL="336550" indent="-336550">
              <a:lnSpc>
                <a:spcPct val="90000"/>
              </a:lnSpc>
              <a:buClr>
                <a:srgbClr val="D34817"/>
              </a:buClr>
              <a:buSzPct val="85000"/>
              <a:buFont typeface="Wingdings 2" pitchFamily="16" charset="2"/>
              <a:buNone/>
              <a:tabLst>
                <a:tab pos="976313" algn="l"/>
                <a:tab pos="1890713" algn="l"/>
                <a:tab pos="2805113" algn="l"/>
                <a:tab pos="3719513" algn="l"/>
                <a:tab pos="4633913" algn="l"/>
                <a:tab pos="5548313" algn="l"/>
                <a:tab pos="6462713" algn="l"/>
                <a:tab pos="7377113" algn="l"/>
                <a:tab pos="8291513" algn="l"/>
                <a:tab pos="9205913" algn="l"/>
                <a:tab pos="10120313" algn="l"/>
              </a:tabLst>
            </a:pPr>
            <a:endParaRPr lang="en-GB" sz="2800">
              <a:solidFill>
                <a:srgbClr val="000000"/>
              </a:solidFill>
              <a:latin typeface="Times New Roman" pitchFamily="16" charset="0"/>
              <a:cs typeface="Times New Roman" pitchFamily="16" charset="0"/>
            </a:endParaRPr>
          </a:p>
          <a:p>
            <a:pPr marL="336550" indent="-336550">
              <a:lnSpc>
                <a:spcPct val="9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In biological systems, one neuron can be connected to as many as </a:t>
            </a:r>
            <a:r>
              <a:rPr lang="en-GB" sz="2800" b="1">
                <a:solidFill>
                  <a:srgbClr val="0070C0"/>
                </a:solidFill>
                <a:latin typeface="Times New Roman" pitchFamily="16" charset="0"/>
                <a:cs typeface="Times New Roman" pitchFamily="16" charset="0"/>
              </a:rPr>
              <a:t>10,000</a:t>
            </a:r>
            <a:r>
              <a:rPr lang="en-GB" sz="2800">
                <a:solidFill>
                  <a:srgbClr val="000000"/>
                </a:solidFill>
                <a:latin typeface="Times New Roman" pitchFamily="16" charset="0"/>
                <a:cs typeface="Times New Roman" pitchFamily="16" charset="0"/>
              </a:rPr>
              <a:t> other neurons.</a:t>
            </a:r>
            <a:br>
              <a:rPr lang="en-GB" sz="2800">
                <a:solidFill>
                  <a:srgbClr val="000000"/>
                </a:solidFill>
                <a:latin typeface="Times New Roman" pitchFamily="16" charset="0"/>
                <a:cs typeface="Times New Roman" pitchFamily="16" charset="0"/>
              </a:rPr>
            </a:br>
            <a:endParaRPr lang="en-GB" sz="2800">
              <a:solidFill>
                <a:srgbClr val="000000"/>
              </a:solidFill>
              <a:latin typeface="Times New Roman" pitchFamily="16" charset="0"/>
              <a:cs typeface="Times New Roman" pitchFamily="16" charset="0"/>
            </a:endParaRPr>
          </a:p>
          <a:p>
            <a:pPr marL="336550" indent="-336550">
              <a:lnSpc>
                <a:spcPct val="90000"/>
              </a:lnSpc>
              <a:buClr>
                <a:srgbClr val="D34817"/>
              </a:buClr>
              <a:buSzPct val="85000"/>
              <a:buFont typeface="Times New Roman" pitchFamily="16" charset="0"/>
              <a:buChar char="•"/>
              <a:tabLst>
                <a:tab pos="976313" algn="l"/>
                <a:tab pos="1890713" algn="l"/>
                <a:tab pos="2805113" algn="l"/>
                <a:tab pos="3719513" algn="l"/>
                <a:tab pos="4633913" algn="l"/>
                <a:tab pos="5548313" algn="l"/>
                <a:tab pos="6462713" algn="l"/>
                <a:tab pos="7377113" algn="l"/>
                <a:tab pos="8291513" algn="l"/>
                <a:tab pos="9205913" algn="l"/>
                <a:tab pos="10120313" algn="l"/>
              </a:tabLst>
            </a:pPr>
            <a:r>
              <a:rPr lang="en-GB" sz="2800">
                <a:solidFill>
                  <a:srgbClr val="000000"/>
                </a:solidFill>
                <a:latin typeface="Times New Roman" pitchFamily="16" charset="0"/>
                <a:cs typeface="Times New Roman" pitchFamily="16" charset="0"/>
              </a:rPr>
              <a:t>Usually, a neuron receives its information from other neurons in a confined area, its so-called </a:t>
            </a:r>
            <a:r>
              <a:rPr lang="en-GB" sz="2800" b="1">
                <a:solidFill>
                  <a:srgbClr val="0070C0"/>
                </a:solidFill>
                <a:latin typeface="Times New Roman" pitchFamily="16" charset="0"/>
                <a:cs typeface="Times New Roman" pitchFamily="16" charset="0"/>
              </a:rPr>
              <a:t>receptive field</a:t>
            </a:r>
            <a:r>
              <a:rPr lang="en-GB" sz="2800">
                <a:solidFill>
                  <a:srgbClr val="000000"/>
                </a:solidFill>
                <a:latin typeface="Times New Roman" pitchFamily="16" charset="0"/>
                <a:cs typeface="Times New Roman" pitchFamily="16"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228600" y="228600"/>
            <a:ext cx="8686800" cy="609600"/>
          </a:xfrm>
        </p:spPr>
        <p:txBody>
          <a:bodyPr/>
          <a:lstStyle/>
          <a:p>
            <a:r>
              <a:rPr lang="ko-KR" altLang="en-US" sz="2900">
                <a:ea typeface="굴림" pitchFamily="50" charset="-127"/>
              </a:rPr>
              <a:t>              </a:t>
            </a:r>
            <a:r>
              <a:rPr lang="en-US" altLang="ko-KR" sz="3200">
                <a:ea typeface="굴림" pitchFamily="50" charset="-127"/>
              </a:rPr>
              <a:t>Neural Network</a:t>
            </a:r>
          </a:p>
        </p:txBody>
      </p:sp>
      <p:sp>
        <p:nvSpPr>
          <p:cNvPr id="196611" name="Rectangle 3"/>
          <p:cNvSpPr>
            <a:spLocks noGrp="1" noChangeArrowheads="1"/>
          </p:cNvSpPr>
          <p:nvPr>
            <p:ph type="body" idx="1"/>
          </p:nvPr>
        </p:nvSpPr>
        <p:spPr>
          <a:xfrm>
            <a:off x="457200" y="1524000"/>
            <a:ext cx="7772400" cy="4648200"/>
          </a:xfrm>
        </p:spPr>
        <p:txBody>
          <a:bodyPr/>
          <a:lstStyle/>
          <a:p>
            <a:pPr>
              <a:lnSpc>
                <a:spcPct val="90000"/>
              </a:lnSpc>
            </a:pPr>
            <a:endParaRPr lang="ko-KR" altLang="en-US" sz="2800" dirty="0">
              <a:solidFill>
                <a:srgbClr val="FF3300"/>
              </a:solidFill>
              <a:ea typeface="굴림" pitchFamily="50" charset="-127"/>
            </a:endParaRPr>
          </a:p>
          <a:p>
            <a:pPr>
              <a:lnSpc>
                <a:spcPct val="90000"/>
              </a:lnSpc>
            </a:pPr>
            <a:r>
              <a:rPr lang="en-US" altLang="ko-KR" sz="2800" dirty="0">
                <a:solidFill>
                  <a:srgbClr val="FF3300"/>
                </a:solidFill>
                <a:ea typeface="굴림" pitchFamily="50" charset="-127"/>
              </a:rPr>
              <a:t>Neural Network</a:t>
            </a:r>
            <a:r>
              <a:rPr lang="en-US" altLang="ko-KR" sz="2800" dirty="0">
                <a:ea typeface="굴림" pitchFamily="50" charset="-127"/>
              </a:rPr>
              <a:t> is a set of connected </a:t>
            </a:r>
          </a:p>
          <a:p>
            <a:pPr>
              <a:lnSpc>
                <a:spcPct val="90000"/>
              </a:lnSpc>
              <a:buFont typeface="Wingdings" pitchFamily="2" charset="2"/>
              <a:buNone/>
            </a:pPr>
            <a:r>
              <a:rPr lang="en-US" altLang="ko-KR" sz="2800" dirty="0">
                <a:ea typeface="굴림" pitchFamily="50" charset="-127"/>
              </a:rPr>
              <a:t>    INPUT/OUTPUT UNITS, where each connection has a WEIGHT associated with it.</a:t>
            </a:r>
          </a:p>
          <a:p>
            <a:pPr>
              <a:lnSpc>
                <a:spcPct val="90000"/>
              </a:lnSpc>
            </a:pPr>
            <a:endParaRPr lang="en-US" altLang="ko-KR" sz="2400" dirty="0">
              <a:solidFill>
                <a:srgbClr val="FF3300"/>
              </a:solidFill>
              <a:ea typeface="굴림" pitchFamily="50" charset="-127"/>
            </a:endParaRPr>
          </a:p>
          <a:p>
            <a:pPr>
              <a:lnSpc>
                <a:spcPct val="90000"/>
              </a:lnSpc>
            </a:pPr>
            <a:r>
              <a:rPr lang="en-US" altLang="ko-KR" sz="2400" dirty="0">
                <a:solidFill>
                  <a:srgbClr val="FF3300"/>
                </a:solidFill>
                <a:ea typeface="굴림" pitchFamily="50" charset="-127"/>
              </a:rPr>
              <a:t>Neural Network</a:t>
            </a:r>
            <a:r>
              <a:rPr lang="en-US" altLang="ko-KR" sz="2400" dirty="0">
                <a:ea typeface="굴림" pitchFamily="50" charset="-127"/>
              </a:rPr>
              <a:t> learning is also called CONNECTIONIST learning due to the connections between units.</a:t>
            </a:r>
          </a:p>
          <a:p>
            <a:pPr>
              <a:lnSpc>
                <a:spcPct val="90000"/>
              </a:lnSpc>
            </a:pPr>
            <a:endParaRPr lang="en-US" altLang="ko-KR" sz="2800" dirty="0">
              <a:solidFill>
                <a:srgbClr val="FF6600"/>
              </a:solidFill>
              <a:ea typeface="굴림" pitchFamily="50" charset="-127"/>
            </a:endParaRPr>
          </a:p>
          <a:p>
            <a:pPr>
              <a:lnSpc>
                <a:spcPct val="90000"/>
              </a:lnSpc>
            </a:pPr>
            <a:r>
              <a:rPr lang="en-US" altLang="ko-KR" sz="2800" dirty="0">
                <a:solidFill>
                  <a:schemeClr val="tx1"/>
                </a:solidFill>
                <a:ea typeface="굴림" pitchFamily="50" charset="-127"/>
              </a:rPr>
              <a:t>It is a case of SUPERVISED, INDUCTIVE or </a:t>
            </a:r>
            <a:r>
              <a:rPr lang="en-US" altLang="ko-KR" sz="2800" dirty="0">
                <a:solidFill>
                  <a:srgbClr val="FF0000"/>
                </a:solidFill>
                <a:ea typeface="굴림" pitchFamily="50" charset="-127"/>
              </a:rPr>
              <a:t>CLASSIFICATION</a:t>
            </a:r>
            <a:r>
              <a:rPr lang="en-US" altLang="ko-KR" sz="2800" dirty="0">
                <a:solidFill>
                  <a:schemeClr val="folHlink"/>
                </a:solidFill>
                <a:ea typeface="굴림" pitchFamily="50" charset="-127"/>
              </a:rPr>
              <a:t> </a:t>
            </a:r>
            <a:r>
              <a:rPr lang="en-US" altLang="ko-KR" sz="2800" dirty="0">
                <a:solidFill>
                  <a:schemeClr val="tx1"/>
                </a:solidFill>
                <a:ea typeface="굴림" pitchFamily="50" charset="-127"/>
              </a:rPr>
              <a:t>learning.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ko-KR" sz="3600">
                <a:ea typeface="굴림" pitchFamily="50" charset="-127"/>
              </a:rPr>
              <a:t>Neural Network</a:t>
            </a:r>
          </a:p>
        </p:txBody>
      </p:sp>
      <p:sp>
        <p:nvSpPr>
          <p:cNvPr id="226307" name="Rectangle 3"/>
          <p:cNvSpPr>
            <a:spLocks noGrp="1" noChangeArrowheads="1"/>
          </p:cNvSpPr>
          <p:nvPr>
            <p:ph type="body" idx="1"/>
          </p:nvPr>
        </p:nvSpPr>
        <p:spPr/>
        <p:txBody>
          <a:bodyPr/>
          <a:lstStyle/>
          <a:p>
            <a:pPr>
              <a:lnSpc>
                <a:spcPct val="90000"/>
              </a:lnSpc>
            </a:pPr>
            <a:r>
              <a:rPr lang="en-US" altLang="ko-KR" sz="2800">
                <a:solidFill>
                  <a:srgbClr val="3366FF"/>
                </a:solidFill>
                <a:ea typeface="굴림" pitchFamily="50" charset="-127"/>
              </a:rPr>
              <a:t>Neural Network</a:t>
            </a:r>
            <a:r>
              <a:rPr lang="en-US" altLang="ko-KR" sz="2800">
                <a:ea typeface="굴림" pitchFamily="50" charset="-127"/>
              </a:rPr>
              <a:t> learns by adjusting the weights so as to be able to correctly classify the training data and hence, after testing phase, to classify unknown data.</a:t>
            </a:r>
          </a:p>
          <a:p>
            <a:pPr>
              <a:lnSpc>
                <a:spcPct val="90000"/>
              </a:lnSpc>
            </a:pPr>
            <a:endParaRPr lang="en-US" altLang="ko-KR" sz="2800">
              <a:solidFill>
                <a:srgbClr val="FF3300"/>
              </a:solidFill>
              <a:ea typeface="굴림" pitchFamily="50" charset="-127"/>
            </a:endParaRPr>
          </a:p>
          <a:p>
            <a:pPr>
              <a:lnSpc>
                <a:spcPct val="90000"/>
              </a:lnSpc>
            </a:pPr>
            <a:r>
              <a:rPr lang="en-US" altLang="ko-KR" sz="2800">
                <a:solidFill>
                  <a:srgbClr val="FF3300"/>
                </a:solidFill>
                <a:ea typeface="굴림" pitchFamily="50" charset="-127"/>
              </a:rPr>
              <a:t>Neural Network</a:t>
            </a:r>
            <a:r>
              <a:rPr lang="en-US" altLang="ko-KR" sz="2800">
                <a:ea typeface="굴림" pitchFamily="50" charset="-127"/>
              </a:rPr>
              <a:t> needs long time for training.</a:t>
            </a:r>
          </a:p>
          <a:p>
            <a:pPr>
              <a:lnSpc>
                <a:spcPct val="90000"/>
              </a:lnSpc>
            </a:pPr>
            <a:endParaRPr lang="en-US" altLang="ko-KR" sz="2800">
              <a:solidFill>
                <a:srgbClr val="FF3300"/>
              </a:solidFill>
              <a:ea typeface="굴림" pitchFamily="50" charset="-127"/>
            </a:endParaRPr>
          </a:p>
          <a:p>
            <a:pPr>
              <a:lnSpc>
                <a:spcPct val="90000"/>
              </a:lnSpc>
            </a:pPr>
            <a:r>
              <a:rPr lang="en-US" altLang="ko-KR" sz="2800">
                <a:solidFill>
                  <a:srgbClr val="FF3300"/>
                </a:solidFill>
                <a:ea typeface="굴림" pitchFamily="50" charset="-127"/>
              </a:rPr>
              <a:t>Neural Network</a:t>
            </a:r>
            <a:r>
              <a:rPr lang="en-US" altLang="ko-KR" sz="2800">
                <a:solidFill>
                  <a:schemeClr val="accent2"/>
                </a:solidFill>
                <a:ea typeface="굴림" pitchFamily="50" charset="-127"/>
              </a:rPr>
              <a:t> </a:t>
            </a:r>
            <a:r>
              <a:rPr lang="en-US" altLang="ko-KR" sz="2800">
                <a:ea typeface="굴림" pitchFamily="50" charset="-127"/>
              </a:rPr>
              <a:t>has a high tolerance to noisy and incomplete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sp>
        <p:nvSpPr>
          <p:cNvPr id="22530" name="Text Box 2"/>
          <p:cNvSpPr txBox="1">
            <a:spLocks noChangeArrowheads="1"/>
          </p:cNvSpPr>
          <p:nvPr/>
        </p:nvSpPr>
        <p:spPr bwMode="auto">
          <a:xfrm>
            <a:off x="228600" y="990600"/>
            <a:ext cx="8686800" cy="51816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An artificial neural network (ANN) is either a </a:t>
            </a:r>
            <a:r>
              <a:rPr lang="en-GB" sz="2800">
                <a:solidFill>
                  <a:srgbClr val="0070C0"/>
                </a:solidFill>
                <a:latin typeface="Times New Roman" pitchFamily="16" charset="0"/>
                <a:cs typeface="Times New Roman" pitchFamily="16" charset="0"/>
              </a:rPr>
              <a:t>hardware</a:t>
            </a:r>
            <a:r>
              <a:rPr lang="en-GB" sz="2800" b="1">
                <a:solidFill>
                  <a:srgbClr val="0070C0"/>
                </a:solidFill>
                <a:latin typeface="Times New Roman" pitchFamily="16" charset="0"/>
                <a:cs typeface="Times New Roman" pitchFamily="16" charset="0"/>
              </a:rPr>
              <a:t> </a:t>
            </a:r>
            <a:r>
              <a:rPr lang="en-GB" sz="2800">
                <a:solidFill>
                  <a:srgbClr val="0070C0"/>
                </a:solidFill>
                <a:latin typeface="Times New Roman" pitchFamily="16" charset="0"/>
                <a:cs typeface="Times New Roman" pitchFamily="16" charset="0"/>
              </a:rPr>
              <a:t>implementation</a:t>
            </a:r>
            <a:r>
              <a:rPr lang="en-GB" sz="2400">
                <a:solidFill>
                  <a:srgbClr val="000000"/>
                </a:solidFill>
                <a:latin typeface="Times New Roman" pitchFamily="16" charset="0"/>
                <a:cs typeface="Times New Roman" pitchFamily="16" charset="0"/>
              </a:rPr>
              <a:t> or a </a:t>
            </a:r>
            <a:r>
              <a:rPr lang="en-GB" sz="2800">
                <a:solidFill>
                  <a:srgbClr val="0070C0"/>
                </a:solidFill>
                <a:latin typeface="Times New Roman" pitchFamily="16" charset="0"/>
                <a:cs typeface="Times New Roman" pitchFamily="16" charset="0"/>
              </a:rPr>
              <a:t>computer program </a:t>
            </a:r>
            <a:r>
              <a:rPr lang="en-GB" sz="2400">
                <a:solidFill>
                  <a:srgbClr val="000000"/>
                </a:solidFill>
                <a:latin typeface="Times New Roman" pitchFamily="16" charset="0"/>
                <a:cs typeface="Times New Roman" pitchFamily="16" charset="0"/>
              </a:rPr>
              <a:t>which strives to simulate the information processing capabilities of its biological exemplar. ANNs are typically composed of a great number of interconnected artificial neurons. The artificial neurons are simplified models of their biological counterparts.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ANN is a technique for solving problems by constructing software that works like our brains. </a:t>
            </a:r>
          </a:p>
        </p:txBody>
      </p:sp>
      <p:pic>
        <p:nvPicPr>
          <p:cNvPr id="22531" name="Picture 3"/>
          <p:cNvPicPr>
            <a:picLocks noChangeAspect="1" noChangeArrowheads="1"/>
          </p:cNvPicPr>
          <p:nvPr/>
        </p:nvPicPr>
        <p:blipFill>
          <a:blip r:embed="rId3"/>
          <a:srcRect/>
          <a:stretch>
            <a:fillRect/>
          </a:stretch>
        </p:blipFill>
        <p:spPr bwMode="auto">
          <a:xfrm>
            <a:off x="3810000" y="4038600"/>
            <a:ext cx="4419600" cy="2514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3554" name="Text Box 2"/>
          <p:cNvSpPr txBox="1">
            <a:spLocks noChangeArrowheads="1"/>
          </p:cNvSpPr>
          <p:nvPr/>
        </p:nvSpPr>
        <p:spPr bwMode="auto">
          <a:xfrm>
            <a:off x="228600" y="990600"/>
            <a:ext cx="8686800" cy="5181600"/>
          </a:xfrm>
          <a:prstGeom prst="rect">
            <a:avLst/>
          </a:prstGeom>
          <a:noFill/>
          <a:ln w="9525">
            <a:noFill/>
            <a:round/>
            <a:headEnd/>
            <a:tailEnd/>
          </a:ln>
          <a:effectLst/>
        </p:spPr>
        <p:txBody>
          <a:bodyPr lIns="90000" tIns="46800" rIns="90000" bIns="46800">
            <a:spAutoFit/>
          </a:bodyPr>
          <a:lstStyle/>
          <a:p>
            <a:pPr marL="820738" lvl="2" indent="-228600">
              <a:spcBef>
                <a:spcPts val="375"/>
              </a:spcBef>
              <a:buClr>
                <a:srgbClr val="E6B1AB"/>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a typeface="HG Mincho Light J" charset="0"/>
                <a:cs typeface="HG Mincho Light J" charset="0"/>
              </a:rPr>
              <a:t>The Brain is A massively parallel information processing system.</a:t>
            </a:r>
          </a:p>
          <a:p>
            <a:pPr marL="820738" lvl="2" indent="-228600">
              <a:spcBef>
                <a:spcPts val="375"/>
              </a:spcBef>
              <a:buClr>
                <a:srgbClr val="E6B1AB"/>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a typeface="HG Mincho Light J" charset="0"/>
                <a:cs typeface="HG Mincho Light J" charset="0"/>
              </a:rPr>
              <a:t>Our brains are a huge network of processing elements. A typical brain contains a network of 10 billion neurons.</a:t>
            </a:r>
          </a:p>
        </p:txBody>
      </p:sp>
      <p:pic>
        <p:nvPicPr>
          <p:cNvPr id="23555" name="Picture 3"/>
          <p:cNvPicPr>
            <a:picLocks noChangeAspect="1" noChangeArrowheads="1"/>
          </p:cNvPicPr>
          <p:nvPr/>
        </p:nvPicPr>
        <p:blipFill>
          <a:blip r:embed="rId3"/>
          <a:srcRect/>
          <a:stretch>
            <a:fillRect/>
          </a:stretch>
        </p:blipFill>
        <p:spPr bwMode="auto">
          <a:xfrm>
            <a:off x="1600200" y="3505200"/>
            <a:ext cx="5562600" cy="2667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Agenda</a:t>
            </a:r>
          </a:p>
        </p:txBody>
      </p:sp>
      <p:sp>
        <p:nvSpPr>
          <p:cNvPr id="8194" name="Text Box 2"/>
          <p:cNvSpPr txBox="1">
            <a:spLocks noChangeArrowheads="1"/>
          </p:cNvSpPr>
          <p:nvPr/>
        </p:nvSpPr>
        <p:spPr bwMode="auto">
          <a:xfrm>
            <a:off x="914400" y="1447800"/>
            <a:ext cx="7772400" cy="468153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History of Artificial Neural Networks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What is an Artificial Neural Networks?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How it works?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Learning</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Learning paradigms</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Supervised learning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Unsupervised learning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Reinforcement learning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 Applications areas</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Advantages and Disadvantages</a:t>
            </a:r>
          </a:p>
          <a:p>
            <a:pPr marL="820738" lvl="2" indent="-228600">
              <a:lnSpc>
                <a:spcPct val="100000"/>
              </a:lnSpc>
              <a:spcBef>
                <a:spcPts val="375"/>
              </a:spcBef>
              <a:buClr>
                <a:srgbClr val="E6B1AB"/>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latin typeface="Times New Roman" pitchFamily="16" charset="0"/>
              <a:cs typeface="Times New Roman" pitchFamily="16" charset="0"/>
            </a:endParaRP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4578"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4579"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4580" name="Text Box 4"/>
          <p:cNvSpPr txBox="1">
            <a:spLocks noChangeArrowheads="1"/>
          </p:cNvSpPr>
          <p:nvPr/>
        </p:nvSpPr>
        <p:spPr bwMode="auto">
          <a:xfrm>
            <a:off x="381000" y="5029200"/>
            <a:ext cx="8305800" cy="2654300"/>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Dendrites: Input</a:t>
            </a:r>
          </a:p>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Cell body: Processor</a:t>
            </a:r>
          </a:p>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Synaptic: Link</a:t>
            </a:r>
          </a:p>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Axon: Output</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5602"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5603"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5604" name="Text Box 4"/>
          <p:cNvSpPr txBox="1">
            <a:spLocks noChangeArrowheads="1"/>
          </p:cNvSpPr>
          <p:nvPr/>
        </p:nvSpPr>
        <p:spPr bwMode="auto">
          <a:xfrm>
            <a:off x="381000" y="5105400"/>
            <a:ext cx="8305800" cy="825500"/>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A neuron is connected to other neurons through about </a:t>
            </a:r>
            <a:r>
              <a:rPr lang="en-GB" sz="2400" i="1">
                <a:solidFill>
                  <a:srgbClr val="000000"/>
                </a:solidFill>
                <a:latin typeface="Times New Roman" pitchFamily="16" charset="0"/>
                <a:cs typeface="Times New Roman" pitchFamily="16" charset="0"/>
              </a:rPr>
              <a:t>10,000 synapses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6626"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6627"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6628" name="Text Box 4"/>
          <p:cNvSpPr txBox="1">
            <a:spLocks noChangeArrowheads="1"/>
          </p:cNvSpPr>
          <p:nvPr/>
        </p:nvSpPr>
        <p:spPr bwMode="auto">
          <a:xfrm>
            <a:off x="381000" y="5048250"/>
            <a:ext cx="8305800" cy="46037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A neuron receives input from other neurons. Inputs are combined.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7650"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7651"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7652" name="Text Box 4"/>
          <p:cNvSpPr txBox="1">
            <a:spLocks noChangeArrowheads="1"/>
          </p:cNvSpPr>
          <p:nvPr/>
        </p:nvSpPr>
        <p:spPr bwMode="auto">
          <a:xfrm>
            <a:off x="381000" y="5105400"/>
            <a:ext cx="8305800" cy="1192213"/>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Once input exceeds a critical level, the neuron discharges a spike ‐ an electrical pulse that travels from the body, down the axon, to the next neuron(s)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8674"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8675"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8676" name="Text Box 4"/>
          <p:cNvSpPr txBox="1">
            <a:spLocks noChangeArrowheads="1"/>
          </p:cNvSpPr>
          <p:nvPr/>
        </p:nvSpPr>
        <p:spPr bwMode="auto">
          <a:xfrm>
            <a:off x="381000" y="5105400"/>
            <a:ext cx="8305800" cy="825500"/>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The axon endings almost touch the dendrites or cell body of the next neuron.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29698"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9699"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9700" name="Text Box 4"/>
          <p:cNvSpPr txBox="1">
            <a:spLocks noChangeArrowheads="1"/>
          </p:cNvSpPr>
          <p:nvPr/>
        </p:nvSpPr>
        <p:spPr bwMode="auto">
          <a:xfrm>
            <a:off x="381000" y="5105400"/>
            <a:ext cx="8305800" cy="825500"/>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Transmission of an electrical signal from one neuron to the next is effected by neurotransmitters.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30722"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30723"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30724" name="Text Box 4"/>
          <p:cNvSpPr txBox="1">
            <a:spLocks noChangeArrowheads="1"/>
          </p:cNvSpPr>
          <p:nvPr/>
        </p:nvSpPr>
        <p:spPr bwMode="auto">
          <a:xfrm>
            <a:off x="381000" y="5105400"/>
            <a:ext cx="8305800" cy="1192213"/>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ea typeface="HG Mincho Light J" charset="0"/>
                <a:cs typeface="HG Mincho Light J" charset="0"/>
              </a:rPr>
              <a:t>Neurotransmitters are chemicals which are released from the first neuron and which bind to the</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ea typeface="HG Mincho Light J" charset="0"/>
                <a:cs typeface="HG Mincho Light J" charset="0"/>
              </a:rPr>
              <a:t>Second.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our brains work?</a:t>
            </a:r>
          </a:p>
        </p:txBody>
      </p:sp>
      <p:sp>
        <p:nvSpPr>
          <p:cNvPr id="31746"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31747"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31748" name="Text Box 4"/>
          <p:cNvSpPr txBox="1">
            <a:spLocks noChangeArrowheads="1"/>
          </p:cNvSpPr>
          <p:nvPr/>
        </p:nvSpPr>
        <p:spPr bwMode="auto">
          <a:xfrm>
            <a:off x="381000" y="5048250"/>
            <a:ext cx="8305800" cy="1192213"/>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This link is called a synapse. The strength of the signal that reaches the next neuron depends on factors such as the amount of neurotransmitter available.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ko-KR">
                <a:ea typeface="굴림" pitchFamily="50" charset="-127"/>
              </a:rPr>
              <a:t>Neural Network Classifier</a:t>
            </a:r>
          </a:p>
        </p:txBody>
      </p:sp>
      <p:sp>
        <p:nvSpPr>
          <p:cNvPr id="183299" name="Rectangle 3"/>
          <p:cNvSpPr>
            <a:spLocks noGrp="1" noChangeArrowheads="1"/>
          </p:cNvSpPr>
          <p:nvPr>
            <p:ph type="body" idx="1"/>
          </p:nvPr>
        </p:nvSpPr>
        <p:spPr/>
        <p:txBody>
          <a:bodyPr/>
          <a:lstStyle/>
          <a:p>
            <a:pPr>
              <a:lnSpc>
                <a:spcPct val="80000"/>
              </a:lnSpc>
            </a:pPr>
            <a:r>
              <a:rPr lang="en-US" altLang="ko-KR" sz="2000" b="1">
                <a:solidFill>
                  <a:srgbClr val="FF3300"/>
                </a:solidFill>
                <a:ea typeface="굴림" pitchFamily="50" charset="-127"/>
              </a:rPr>
              <a:t>Input: Classification data </a:t>
            </a:r>
          </a:p>
          <a:p>
            <a:pPr>
              <a:lnSpc>
                <a:spcPct val="80000"/>
              </a:lnSpc>
              <a:buFont typeface="Wingdings" pitchFamily="2" charset="2"/>
              <a:buNone/>
            </a:pPr>
            <a:r>
              <a:rPr lang="en-US" altLang="ko-KR" sz="2000">
                <a:ea typeface="굴림" pitchFamily="50" charset="-127"/>
              </a:rPr>
              <a:t>             </a:t>
            </a:r>
            <a:r>
              <a:rPr lang="en-US" altLang="ko-KR" sz="2000">
                <a:solidFill>
                  <a:srgbClr val="3366FF"/>
                </a:solidFill>
                <a:latin typeface="Arial Black" pitchFamily="34" charset="0"/>
                <a:ea typeface="굴림" pitchFamily="50" charset="-127"/>
              </a:rPr>
              <a:t>It contains classification attribute</a:t>
            </a:r>
          </a:p>
          <a:p>
            <a:pPr>
              <a:lnSpc>
                <a:spcPct val="80000"/>
              </a:lnSpc>
            </a:pPr>
            <a:r>
              <a:rPr lang="en-US" altLang="ko-KR" sz="2000">
                <a:ea typeface="굴림" pitchFamily="50" charset="-127"/>
              </a:rPr>
              <a:t>Data is divided, as in any classification problem.</a:t>
            </a:r>
          </a:p>
          <a:p>
            <a:pPr>
              <a:lnSpc>
                <a:spcPct val="80000"/>
              </a:lnSpc>
              <a:buFont typeface="Wingdings" pitchFamily="2" charset="2"/>
              <a:buNone/>
            </a:pPr>
            <a:r>
              <a:rPr lang="en-US" altLang="ko-KR" sz="2000">
                <a:ea typeface="굴림" pitchFamily="50" charset="-127"/>
              </a:rPr>
              <a:t>           [</a:t>
            </a:r>
            <a:r>
              <a:rPr lang="en-US" altLang="ko-KR" sz="2000">
                <a:solidFill>
                  <a:srgbClr val="3366FF"/>
                </a:solidFill>
                <a:ea typeface="굴림" pitchFamily="50" charset="-127"/>
              </a:rPr>
              <a:t>Training data and Testing data</a:t>
            </a:r>
            <a:r>
              <a:rPr lang="en-US" altLang="ko-KR" sz="2000">
                <a:ea typeface="굴림" pitchFamily="50" charset="-127"/>
              </a:rPr>
              <a:t>]</a:t>
            </a:r>
          </a:p>
          <a:p>
            <a:pPr>
              <a:lnSpc>
                <a:spcPct val="80000"/>
              </a:lnSpc>
              <a:buFont typeface="Wingdings" pitchFamily="2" charset="2"/>
              <a:buNone/>
            </a:pPr>
            <a:endParaRPr lang="en-US" altLang="ko-KR" sz="2000">
              <a:ea typeface="굴림" pitchFamily="50" charset="-127"/>
            </a:endParaRPr>
          </a:p>
          <a:p>
            <a:pPr>
              <a:lnSpc>
                <a:spcPct val="80000"/>
              </a:lnSpc>
            </a:pPr>
            <a:r>
              <a:rPr lang="en-US" altLang="ko-KR" sz="2000" b="1" u="sng">
                <a:solidFill>
                  <a:srgbClr val="FF3300"/>
                </a:solidFill>
                <a:ea typeface="굴림" pitchFamily="50" charset="-127"/>
              </a:rPr>
              <a:t>All data must be normalized.</a:t>
            </a:r>
          </a:p>
          <a:p>
            <a:pPr>
              <a:lnSpc>
                <a:spcPct val="80000"/>
              </a:lnSpc>
              <a:buFont typeface="Wingdings" pitchFamily="2" charset="2"/>
              <a:buNone/>
            </a:pPr>
            <a:r>
              <a:rPr lang="en-US" altLang="ko-KR" sz="2000">
                <a:ea typeface="굴림" pitchFamily="50" charset="-127"/>
              </a:rPr>
              <a:t>   (i.e. all values of attributes in the database are changed to contain values in the internal [0,1] or[-1,1])</a:t>
            </a:r>
          </a:p>
          <a:p>
            <a:pPr>
              <a:lnSpc>
                <a:spcPct val="80000"/>
              </a:lnSpc>
              <a:buFont typeface="Wingdings" pitchFamily="2" charset="2"/>
              <a:buNone/>
            </a:pPr>
            <a:r>
              <a:rPr lang="en-US" altLang="ko-KR" sz="2000">
                <a:ea typeface="굴림" pitchFamily="50" charset="-127"/>
              </a:rPr>
              <a:t> </a:t>
            </a:r>
            <a:r>
              <a:rPr lang="en-US" altLang="ko-KR" sz="2000">
                <a:solidFill>
                  <a:srgbClr val="3366FF"/>
                </a:solidFill>
                <a:ea typeface="굴림" pitchFamily="50" charset="-127"/>
              </a:rPr>
              <a:t>Neural Network can work with data in the range of (0,1) or (-1,1)</a:t>
            </a:r>
          </a:p>
          <a:p>
            <a:pPr>
              <a:lnSpc>
                <a:spcPct val="80000"/>
              </a:lnSpc>
              <a:buFont typeface="Wingdings" pitchFamily="2" charset="2"/>
              <a:buNone/>
            </a:pPr>
            <a:endParaRPr lang="en-US" altLang="ko-KR" sz="2000" u="sng">
              <a:solidFill>
                <a:srgbClr val="3366FF"/>
              </a:solidFill>
              <a:ea typeface="굴림" pitchFamily="50" charset="-127"/>
            </a:endParaRPr>
          </a:p>
          <a:p>
            <a:pPr>
              <a:lnSpc>
                <a:spcPct val="80000"/>
              </a:lnSpc>
            </a:pPr>
            <a:r>
              <a:rPr lang="en-US" altLang="ko-KR" sz="2000" b="1">
                <a:solidFill>
                  <a:srgbClr val="FF3300"/>
                </a:solidFill>
                <a:ea typeface="굴림" pitchFamily="50" charset="-127"/>
              </a:rPr>
              <a:t>Two basic normalization techniques</a:t>
            </a:r>
          </a:p>
          <a:p>
            <a:pPr>
              <a:lnSpc>
                <a:spcPct val="80000"/>
              </a:lnSpc>
              <a:buFont typeface="Wingdings" pitchFamily="2" charset="2"/>
              <a:buNone/>
            </a:pPr>
            <a:r>
              <a:rPr lang="en-US" altLang="ko-KR" sz="2000">
                <a:ea typeface="굴림" pitchFamily="50" charset="-127"/>
              </a:rPr>
              <a:t>       [1] Max-Min normalization</a:t>
            </a:r>
          </a:p>
          <a:p>
            <a:pPr>
              <a:lnSpc>
                <a:spcPct val="80000"/>
              </a:lnSpc>
              <a:buFont typeface="Wingdings" pitchFamily="2" charset="2"/>
              <a:buNone/>
            </a:pPr>
            <a:r>
              <a:rPr lang="en-US" altLang="ko-KR" sz="2000">
                <a:ea typeface="굴림" pitchFamily="50" charset="-127"/>
              </a:rPr>
              <a:t>       [2] Decimal Scaling normalization</a:t>
            </a:r>
          </a:p>
          <a:p>
            <a:pPr>
              <a:lnSpc>
                <a:spcPct val="80000"/>
              </a:lnSpc>
            </a:pPr>
            <a:endParaRPr lang="en-US" altLang="ko-KR" sz="2000">
              <a:ea typeface="굴림" pitchFamily="50" charset="-127"/>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74825" y="533400"/>
            <a:ext cx="5129213" cy="666750"/>
          </a:xfrm>
          <a:noFill/>
          <a:ln>
            <a:solidFill>
              <a:schemeClr val="tx1"/>
            </a:solidFill>
          </a:ln>
        </p:spPr>
        <p:txBody>
          <a:bodyPr lIns="92075" tIns="46038" rIns="92075" bIns="46038"/>
          <a:lstStyle/>
          <a:p>
            <a:r>
              <a:rPr lang="en-US" altLang="ko-KR" sz="2500">
                <a:ea typeface="굴림" pitchFamily="50" charset="-127"/>
              </a:rPr>
              <a:t>Data Normalization</a:t>
            </a:r>
          </a:p>
        </p:txBody>
      </p:sp>
      <p:graphicFrame>
        <p:nvGraphicFramePr>
          <p:cNvPr id="22531" name="Object 3"/>
          <p:cNvGraphicFramePr>
            <a:graphicFrameLocks noChangeAspect="1"/>
          </p:cNvGraphicFramePr>
          <p:nvPr/>
        </p:nvGraphicFramePr>
        <p:xfrm>
          <a:off x="152400" y="2209800"/>
          <a:ext cx="8732838" cy="762000"/>
        </p:xfrm>
        <a:graphic>
          <a:graphicData uri="http://schemas.openxmlformats.org/presentationml/2006/ole">
            <p:oleObj spid="_x0000_s1026" name="Equation" r:id="rId3" imgW="3848040" imgH="393480" progId="Equation.3">
              <p:embed/>
            </p:oleObj>
          </a:graphicData>
        </a:graphic>
      </p:graphicFrame>
      <p:sp>
        <p:nvSpPr>
          <p:cNvPr id="22532" name="Text Box 4"/>
          <p:cNvSpPr txBox="1">
            <a:spLocks noChangeArrowheads="1"/>
          </p:cNvSpPr>
          <p:nvPr/>
        </p:nvSpPr>
        <p:spPr bwMode="auto">
          <a:xfrm>
            <a:off x="838200" y="1295400"/>
            <a:ext cx="7192963" cy="457200"/>
          </a:xfrm>
          <a:prstGeom prst="rect">
            <a:avLst/>
          </a:prstGeom>
          <a:noFill/>
          <a:ln w="9525">
            <a:noFill/>
            <a:miter lim="800000"/>
            <a:headEnd/>
            <a:tailEnd/>
          </a:ln>
          <a:effectLst/>
        </p:spPr>
        <p:txBody>
          <a:bodyPr>
            <a:spAutoFit/>
          </a:bodyPr>
          <a:lstStyle/>
          <a:p>
            <a:r>
              <a:rPr lang="en-US" altLang="ko-KR" sz="2400">
                <a:solidFill>
                  <a:srgbClr val="FF3300"/>
                </a:solidFill>
                <a:ea typeface="굴림" pitchFamily="50" charset="-127"/>
              </a:rPr>
              <a:t>[1] Max- Min normalization formula is as follows:</a:t>
            </a:r>
          </a:p>
        </p:txBody>
      </p:sp>
      <p:sp>
        <p:nvSpPr>
          <p:cNvPr id="22533" name="Text Box 5"/>
          <p:cNvSpPr txBox="1">
            <a:spLocks noChangeArrowheads="1"/>
          </p:cNvSpPr>
          <p:nvPr/>
        </p:nvSpPr>
        <p:spPr bwMode="auto">
          <a:xfrm>
            <a:off x="685800" y="3581400"/>
            <a:ext cx="8458200" cy="1616075"/>
          </a:xfrm>
          <a:prstGeom prst="rect">
            <a:avLst/>
          </a:prstGeom>
          <a:noFill/>
          <a:ln w="9525">
            <a:noFill/>
            <a:miter lim="800000"/>
            <a:headEnd/>
            <a:tailEnd/>
          </a:ln>
          <a:effectLst/>
        </p:spPr>
        <p:txBody>
          <a:bodyPr>
            <a:spAutoFit/>
          </a:bodyPr>
          <a:lstStyle/>
          <a:p>
            <a:r>
              <a:rPr lang="en-US" altLang="ko-KR" sz="2000" b="1">
                <a:solidFill>
                  <a:schemeClr val="tx2"/>
                </a:solidFill>
                <a:ea typeface="굴림" pitchFamily="50" charset="-127"/>
              </a:rPr>
              <a:t>[minA, maxA , the minimun and maximum values of the attribute A</a:t>
            </a:r>
          </a:p>
          <a:p>
            <a:r>
              <a:rPr lang="en-US" altLang="ko-KR" sz="2000" b="1">
                <a:solidFill>
                  <a:schemeClr val="tx2"/>
                </a:solidFill>
                <a:ea typeface="굴림" pitchFamily="50" charset="-127"/>
              </a:rPr>
              <a:t> max-min normalization maps a value  v of A to v’ in the  range    {new_minA, new_maxA} ]</a:t>
            </a:r>
          </a:p>
          <a:p>
            <a:endParaRPr lang="en-US" altLang="ko-KR" sz="2000" b="1">
              <a:solidFill>
                <a:schemeClr val="tx2"/>
              </a:solidFill>
              <a:ea typeface="굴림" pitchFamily="50" charset="-127"/>
            </a:endParaRPr>
          </a:p>
          <a:p>
            <a:endParaRPr lang="ko-KR" altLang="en-US" sz="2000" b="1">
              <a:solidFill>
                <a:schemeClr val="tx2"/>
              </a:solidFill>
              <a:ea typeface="굴림" pitchFamily="50" charset="-127"/>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9218"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history of the ANNs stems from the 1940s, the decade of the first electronic computer. </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However, the first important step took place in 1957 when Rosenblatt introduced the first concrete neural model, the perceptron. Rosenblatt also took part in constructing the first successful neurocomputer, the Mark I Perceptron. After this, the development of ANNs has proceeded as described in </a:t>
            </a:r>
            <a:r>
              <a:rPr lang="en-GB" sz="2000" i="1">
                <a:solidFill>
                  <a:srgbClr val="000000"/>
                </a:solidFill>
                <a:latin typeface="Times New Roman" pitchFamily="16" charset="0"/>
                <a:cs typeface="Times New Roman" pitchFamily="16" charset="0"/>
              </a:rPr>
              <a:t>Figure</a:t>
            </a:r>
            <a:r>
              <a:rPr lang="en-GB" sz="2000">
                <a:solidFill>
                  <a:srgbClr val="000000"/>
                </a:solidFill>
                <a:latin typeface="Times New Roman" pitchFamily="16" charset="0"/>
                <a:cs typeface="Times New Roman" pitchFamily="16" charset="0"/>
              </a:rPr>
              <a:t>.</a:t>
            </a:r>
          </a:p>
        </p:txBody>
      </p:sp>
      <p:pic>
        <p:nvPicPr>
          <p:cNvPr id="9219"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774825" y="533400"/>
            <a:ext cx="5129213" cy="666750"/>
          </a:xfrm>
          <a:noFill/>
          <a:ln>
            <a:solidFill>
              <a:schemeClr val="tx1"/>
            </a:solidFill>
          </a:ln>
        </p:spPr>
        <p:txBody>
          <a:bodyPr lIns="92075" tIns="46038" rIns="92075" bIns="46038"/>
          <a:lstStyle/>
          <a:p>
            <a:r>
              <a:rPr lang="en-US" altLang="ko-KR" sz="2500">
                <a:ea typeface="굴림" pitchFamily="50" charset="-127"/>
              </a:rPr>
              <a:t>Example of Max-Min Normalization</a:t>
            </a:r>
          </a:p>
        </p:txBody>
      </p:sp>
      <p:graphicFrame>
        <p:nvGraphicFramePr>
          <p:cNvPr id="194563" name="Object 3"/>
          <p:cNvGraphicFramePr>
            <a:graphicFrameLocks noChangeAspect="1"/>
          </p:cNvGraphicFramePr>
          <p:nvPr/>
        </p:nvGraphicFramePr>
        <p:xfrm>
          <a:off x="228600" y="1855788"/>
          <a:ext cx="8504238" cy="735012"/>
        </p:xfrm>
        <a:graphic>
          <a:graphicData uri="http://schemas.openxmlformats.org/presentationml/2006/ole">
            <p:oleObj spid="_x0000_s2050" name="Equation" r:id="rId3" imgW="3848040" imgH="393480" progId="Equation.3">
              <p:embed/>
            </p:oleObj>
          </a:graphicData>
        </a:graphic>
      </p:graphicFrame>
      <p:sp>
        <p:nvSpPr>
          <p:cNvPr id="194564" name="Text Box 4"/>
          <p:cNvSpPr txBox="1">
            <a:spLocks noChangeArrowheads="1"/>
          </p:cNvSpPr>
          <p:nvPr/>
        </p:nvSpPr>
        <p:spPr bwMode="auto">
          <a:xfrm>
            <a:off x="838200" y="1295400"/>
            <a:ext cx="7192963" cy="457200"/>
          </a:xfrm>
          <a:prstGeom prst="rect">
            <a:avLst/>
          </a:prstGeom>
          <a:noFill/>
          <a:ln w="9525">
            <a:noFill/>
            <a:miter lim="800000"/>
            <a:headEnd/>
            <a:tailEnd/>
          </a:ln>
          <a:effectLst/>
        </p:spPr>
        <p:txBody>
          <a:bodyPr>
            <a:spAutoFit/>
          </a:bodyPr>
          <a:lstStyle/>
          <a:p>
            <a:r>
              <a:rPr lang="en-US" altLang="ko-KR" sz="2400">
                <a:solidFill>
                  <a:srgbClr val="FF3300"/>
                </a:solidFill>
                <a:ea typeface="굴림" pitchFamily="50" charset="-127"/>
              </a:rPr>
              <a:t>Max- Min normalization formula</a:t>
            </a:r>
          </a:p>
        </p:txBody>
      </p:sp>
      <p:sp>
        <p:nvSpPr>
          <p:cNvPr id="194565" name="Text Box 5"/>
          <p:cNvSpPr txBox="1">
            <a:spLocks noChangeArrowheads="1"/>
          </p:cNvSpPr>
          <p:nvPr/>
        </p:nvSpPr>
        <p:spPr bwMode="auto">
          <a:xfrm>
            <a:off x="304800" y="2743200"/>
            <a:ext cx="8458200" cy="3598863"/>
          </a:xfrm>
          <a:prstGeom prst="rect">
            <a:avLst/>
          </a:prstGeom>
          <a:noFill/>
          <a:ln w="9525">
            <a:noFill/>
            <a:miter lim="800000"/>
            <a:headEnd/>
            <a:tailEnd/>
          </a:ln>
          <a:effectLst/>
        </p:spPr>
        <p:txBody>
          <a:bodyPr>
            <a:spAutoFit/>
          </a:bodyPr>
          <a:lstStyle/>
          <a:p>
            <a:r>
              <a:rPr lang="en-US" altLang="ko-KR" b="1">
                <a:solidFill>
                  <a:srgbClr val="FF3300"/>
                </a:solidFill>
                <a:ea typeface="굴림" pitchFamily="50" charset="-127"/>
              </a:rPr>
              <a:t>Example:</a:t>
            </a:r>
            <a:r>
              <a:rPr lang="en-US" altLang="ko-KR">
                <a:solidFill>
                  <a:schemeClr val="tx2"/>
                </a:solidFill>
                <a:ea typeface="굴림" pitchFamily="50" charset="-127"/>
              </a:rPr>
              <a:t> </a:t>
            </a:r>
            <a:r>
              <a:rPr lang="en-US" altLang="ko-KR" b="1">
                <a:solidFill>
                  <a:schemeClr val="tx2"/>
                </a:solidFill>
                <a:ea typeface="굴림" pitchFamily="50" charset="-127"/>
              </a:rPr>
              <a:t>We want to normalize data to range of the interval [0,1].</a:t>
            </a:r>
          </a:p>
          <a:p>
            <a:r>
              <a:rPr lang="en-US" altLang="ko-KR" b="1">
                <a:solidFill>
                  <a:schemeClr val="tx2"/>
                </a:solidFill>
                <a:ea typeface="굴림" pitchFamily="50" charset="-127"/>
              </a:rPr>
              <a:t>We put:  </a:t>
            </a:r>
            <a:r>
              <a:rPr lang="en-US" altLang="ko-KR" b="1">
                <a:solidFill>
                  <a:srgbClr val="FF3300"/>
                </a:solidFill>
                <a:ea typeface="굴림" pitchFamily="50" charset="-127"/>
              </a:rPr>
              <a:t>new_max A= 1, new_minA =0.</a:t>
            </a:r>
          </a:p>
          <a:p>
            <a:endParaRPr lang="en-US" altLang="ko-KR" b="1">
              <a:solidFill>
                <a:srgbClr val="FF3300"/>
              </a:solidFill>
              <a:ea typeface="굴림" pitchFamily="50" charset="-127"/>
            </a:endParaRPr>
          </a:p>
          <a:p>
            <a:r>
              <a:rPr lang="en-US" altLang="ko-KR" b="1">
                <a:solidFill>
                  <a:schemeClr val="tx2"/>
                </a:solidFill>
                <a:ea typeface="굴림" pitchFamily="50" charset="-127"/>
              </a:rPr>
              <a:t>Say, max A was 100 and min A was 20 ( That means maximum and minimum values for the attribute ).</a:t>
            </a:r>
          </a:p>
          <a:p>
            <a:endParaRPr lang="en-US" altLang="ko-KR" sz="2000" b="1">
              <a:solidFill>
                <a:schemeClr val="tx2"/>
              </a:solidFill>
              <a:ea typeface="굴림" pitchFamily="50" charset="-127"/>
            </a:endParaRPr>
          </a:p>
          <a:p>
            <a:r>
              <a:rPr lang="en-US" altLang="ko-KR" sz="2000" b="1">
                <a:solidFill>
                  <a:schemeClr val="tx2"/>
                </a:solidFill>
                <a:ea typeface="굴림" pitchFamily="50" charset="-127"/>
              </a:rPr>
              <a:t>Now, if v = 40  ( If for this particular pattern , attribute value is 40 ), v’ will be calculated as , v’ = (40-20) x (1-0) / (100-20) + 0 </a:t>
            </a:r>
          </a:p>
          <a:p>
            <a:r>
              <a:rPr lang="en-US" altLang="ko-KR" sz="2000" b="1">
                <a:solidFill>
                  <a:schemeClr val="tx2"/>
                </a:solidFill>
                <a:ea typeface="굴림" pitchFamily="50" charset="-127"/>
              </a:rPr>
              <a:t>                            =&gt; v’ = 20 x 1/80</a:t>
            </a:r>
          </a:p>
          <a:p>
            <a:r>
              <a:rPr lang="en-US" altLang="ko-KR" sz="2000" b="1">
                <a:solidFill>
                  <a:schemeClr val="tx2"/>
                </a:solidFill>
                <a:ea typeface="굴림" pitchFamily="50" charset="-127"/>
              </a:rPr>
              <a:t>                            =&gt;  v’ = 0.4 </a:t>
            </a:r>
          </a:p>
          <a:p>
            <a:endParaRPr lang="en-US" altLang="ko-KR" sz="2000" b="1">
              <a:solidFill>
                <a:schemeClr val="tx2"/>
              </a:solidFill>
              <a:ea typeface="굴림" pitchFamily="50" charset="-127"/>
            </a:endParaRPr>
          </a:p>
          <a:p>
            <a:endParaRPr lang="ko-KR" altLang="en-US" sz="2000" b="1">
              <a:solidFill>
                <a:schemeClr val="tx2"/>
              </a:solidFill>
              <a:ea typeface="굴림" pitchFamily="50" charset="-127"/>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28600" y="685800"/>
            <a:ext cx="8686800" cy="762000"/>
          </a:xfrm>
        </p:spPr>
        <p:txBody>
          <a:bodyPr/>
          <a:lstStyle/>
          <a:p>
            <a:r>
              <a:rPr lang="en-US" altLang="ko-KR">
                <a:solidFill>
                  <a:srgbClr val="FF3300"/>
                </a:solidFill>
                <a:ea typeface="굴림" pitchFamily="50" charset="-127"/>
              </a:rPr>
              <a:t>     Decimal Scaling Normalization</a:t>
            </a:r>
            <a:br>
              <a:rPr lang="en-US" altLang="ko-KR">
                <a:solidFill>
                  <a:srgbClr val="FF3300"/>
                </a:solidFill>
                <a:ea typeface="굴림" pitchFamily="50" charset="-127"/>
              </a:rPr>
            </a:br>
            <a:endParaRPr lang="en-US" altLang="ko-KR">
              <a:solidFill>
                <a:srgbClr val="FF3300"/>
              </a:solidFill>
              <a:ea typeface="굴림" pitchFamily="50" charset="-127"/>
            </a:endParaRPr>
          </a:p>
        </p:txBody>
      </p:sp>
      <p:sp>
        <p:nvSpPr>
          <p:cNvPr id="173059" name="Rectangle 3"/>
          <p:cNvSpPr>
            <a:spLocks noGrp="1" noChangeArrowheads="1"/>
          </p:cNvSpPr>
          <p:nvPr>
            <p:ph type="body" sz="half" idx="1"/>
          </p:nvPr>
        </p:nvSpPr>
        <p:spPr>
          <a:xfrm>
            <a:off x="838200" y="1295400"/>
            <a:ext cx="7162800" cy="1981200"/>
          </a:xfrm>
        </p:spPr>
        <p:txBody>
          <a:bodyPr/>
          <a:lstStyle/>
          <a:p>
            <a:pPr>
              <a:lnSpc>
                <a:spcPct val="80000"/>
              </a:lnSpc>
              <a:buFont typeface="Wingdings" pitchFamily="2" charset="2"/>
              <a:buNone/>
            </a:pPr>
            <a:r>
              <a:rPr lang="en-US" altLang="ko-KR" sz="2700">
                <a:solidFill>
                  <a:srgbClr val="FF3300"/>
                </a:solidFill>
                <a:ea typeface="굴림" pitchFamily="50" charset="-127"/>
              </a:rPr>
              <a:t>[2]Decimal Scaling Normalization</a:t>
            </a:r>
          </a:p>
          <a:p>
            <a:pPr>
              <a:lnSpc>
                <a:spcPct val="80000"/>
              </a:lnSpc>
              <a:buFont typeface="Wingdings" pitchFamily="2" charset="2"/>
              <a:buNone/>
            </a:pPr>
            <a:endParaRPr lang="en-US" altLang="ko-KR" sz="2700">
              <a:solidFill>
                <a:srgbClr val="FF3300"/>
              </a:solidFill>
              <a:ea typeface="굴림" pitchFamily="50" charset="-127"/>
            </a:endParaRPr>
          </a:p>
          <a:p>
            <a:pPr>
              <a:lnSpc>
                <a:spcPct val="80000"/>
              </a:lnSpc>
              <a:buFont typeface="Wingdings" pitchFamily="2" charset="2"/>
              <a:buNone/>
            </a:pPr>
            <a:r>
              <a:rPr lang="en-US" altLang="ko-KR" sz="2000">
                <a:ea typeface="굴림" pitchFamily="50" charset="-127"/>
              </a:rPr>
              <a:t>Normalization by decimal scaling normalizes by moving the decimal point of values of attribute A.</a:t>
            </a:r>
          </a:p>
          <a:p>
            <a:pPr>
              <a:lnSpc>
                <a:spcPct val="80000"/>
              </a:lnSpc>
              <a:buFont typeface="Wingdings" pitchFamily="2" charset="2"/>
              <a:buNone/>
            </a:pPr>
            <a:endParaRPr lang="en-US" altLang="ko-KR" sz="2000">
              <a:ea typeface="굴림" pitchFamily="50" charset="-127"/>
            </a:endParaRPr>
          </a:p>
          <a:p>
            <a:pPr>
              <a:lnSpc>
                <a:spcPct val="80000"/>
              </a:lnSpc>
              <a:buFont typeface="Wingdings" pitchFamily="2" charset="2"/>
              <a:buNone/>
            </a:pPr>
            <a:endParaRPr lang="en-US" altLang="ko-KR" sz="2000">
              <a:ea typeface="굴림" pitchFamily="50" charset="-127"/>
            </a:endParaRPr>
          </a:p>
          <a:p>
            <a:pPr>
              <a:lnSpc>
                <a:spcPct val="80000"/>
              </a:lnSpc>
              <a:buFont typeface="Wingdings" pitchFamily="2" charset="2"/>
              <a:buNone/>
            </a:pPr>
            <a:endParaRPr lang="en-US" altLang="ko-KR" sz="2000">
              <a:ea typeface="굴림" pitchFamily="50" charset="-127"/>
            </a:endParaRPr>
          </a:p>
          <a:p>
            <a:pPr>
              <a:lnSpc>
                <a:spcPct val="80000"/>
              </a:lnSpc>
              <a:buFont typeface="Wingdings" pitchFamily="2" charset="2"/>
              <a:buNone/>
            </a:pPr>
            <a:endParaRPr lang="en-US" altLang="ko-KR" sz="2000">
              <a:ea typeface="굴림" pitchFamily="50" charset="-127"/>
            </a:endParaRPr>
          </a:p>
          <a:p>
            <a:pPr>
              <a:lnSpc>
                <a:spcPct val="80000"/>
              </a:lnSpc>
            </a:pPr>
            <a:endParaRPr lang="en-US" altLang="ko-KR" sz="2000">
              <a:ea typeface="굴림" pitchFamily="50" charset="-127"/>
            </a:endParaRPr>
          </a:p>
          <a:p>
            <a:pPr>
              <a:lnSpc>
                <a:spcPct val="80000"/>
              </a:lnSpc>
              <a:buFont typeface="Wingdings" pitchFamily="2" charset="2"/>
              <a:buNone/>
            </a:pPr>
            <a:endParaRPr lang="en-US" altLang="ko-KR" sz="2000">
              <a:ea typeface="굴림" pitchFamily="50" charset="-127"/>
            </a:endParaRPr>
          </a:p>
          <a:p>
            <a:pPr>
              <a:lnSpc>
                <a:spcPct val="80000"/>
              </a:lnSpc>
              <a:buFont typeface="Wingdings" pitchFamily="2" charset="2"/>
              <a:buNone/>
            </a:pPr>
            <a:r>
              <a:rPr lang="en-US" altLang="ko-KR" sz="1000">
                <a:ea typeface="굴림" pitchFamily="50" charset="-127"/>
              </a:rPr>
              <a:t>	</a:t>
            </a:r>
          </a:p>
        </p:txBody>
      </p:sp>
      <p:graphicFrame>
        <p:nvGraphicFramePr>
          <p:cNvPr id="173060" name="Object 4"/>
          <p:cNvGraphicFramePr>
            <a:graphicFrameLocks noChangeAspect="1"/>
          </p:cNvGraphicFramePr>
          <p:nvPr>
            <p:ph sz="quarter" idx="2"/>
          </p:nvPr>
        </p:nvGraphicFramePr>
        <p:xfrm>
          <a:off x="3276600" y="2819400"/>
          <a:ext cx="1130300" cy="788988"/>
        </p:xfrm>
        <a:graphic>
          <a:graphicData uri="http://schemas.openxmlformats.org/presentationml/2006/ole">
            <p:oleObj spid="_x0000_s3074" name="Equation" r:id="rId3" imgW="507960" imgH="393480" progId="Equation.3">
              <p:embed/>
            </p:oleObj>
          </a:graphicData>
        </a:graphic>
      </p:graphicFrame>
      <p:sp>
        <p:nvSpPr>
          <p:cNvPr id="173061" name="Text Box 5"/>
          <p:cNvSpPr txBox="1">
            <a:spLocks noChangeArrowheads="1"/>
          </p:cNvSpPr>
          <p:nvPr/>
        </p:nvSpPr>
        <p:spPr bwMode="auto">
          <a:xfrm>
            <a:off x="381000" y="3657600"/>
            <a:ext cx="8305800" cy="2838450"/>
          </a:xfrm>
          <a:prstGeom prst="rect">
            <a:avLst/>
          </a:prstGeom>
          <a:noFill/>
          <a:ln w="9525">
            <a:noFill/>
            <a:miter lim="800000"/>
            <a:headEnd/>
            <a:tailEnd/>
          </a:ln>
          <a:effectLst/>
        </p:spPr>
        <p:txBody>
          <a:bodyPr>
            <a:spAutoFit/>
          </a:bodyPr>
          <a:lstStyle/>
          <a:p>
            <a:r>
              <a:rPr lang="en-US" altLang="ko-KR" b="1">
                <a:ea typeface="굴림" pitchFamily="50" charset="-127"/>
              </a:rPr>
              <a:t>Here j is the smallest integer such that max|v’|&lt;1. </a:t>
            </a:r>
          </a:p>
          <a:p>
            <a:endParaRPr lang="en-US" altLang="ko-KR">
              <a:solidFill>
                <a:srgbClr val="FF3300"/>
              </a:solidFill>
              <a:ea typeface="굴림" pitchFamily="50" charset="-127"/>
            </a:endParaRPr>
          </a:p>
          <a:p>
            <a:r>
              <a:rPr lang="en-US" altLang="ko-KR">
                <a:solidFill>
                  <a:srgbClr val="FF3300"/>
                </a:solidFill>
                <a:ea typeface="굴림" pitchFamily="50" charset="-127"/>
              </a:rPr>
              <a:t>Example : </a:t>
            </a:r>
          </a:p>
          <a:p>
            <a:endParaRPr lang="en-US" altLang="ko-KR">
              <a:solidFill>
                <a:srgbClr val="FF3300"/>
              </a:solidFill>
              <a:ea typeface="굴림" pitchFamily="50" charset="-127"/>
            </a:endParaRPr>
          </a:p>
          <a:p>
            <a:r>
              <a:rPr lang="en-US" altLang="ko-KR" b="1">
                <a:solidFill>
                  <a:srgbClr val="FF3300"/>
                </a:solidFill>
                <a:ea typeface="굴림" pitchFamily="50" charset="-127"/>
              </a:rPr>
              <a:t>A – values range from -986 to 917.     Max |v| = 986.</a:t>
            </a:r>
          </a:p>
          <a:p>
            <a:endParaRPr lang="en-US" altLang="ko-KR" b="1">
              <a:solidFill>
                <a:srgbClr val="FF3300"/>
              </a:solidFill>
              <a:ea typeface="굴림" pitchFamily="50" charset="-127"/>
            </a:endParaRPr>
          </a:p>
          <a:p>
            <a:endParaRPr lang="en-US" altLang="ko-KR" b="1">
              <a:solidFill>
                <a:srgbClr val="FF3300"/>
              </a:solidFill>
              <a:ea typeface="굴림" pitchFamily="50" charset="-127"/>
            </a:endParaRPr>
          </a:p>
          <a:p>
            <a:r>
              <a:rPr lang="en-US" altLang="ko-KR" b="1">
                <a:solidFill>
                  <a:srgbClr val="FF3300"/>
                </a:solidFill>
                <a:ea typeface="굴림" pitchFamily="50" charset="-127"/>
              </a:rPr>
              <a:t>v = -986 normalize to v’ = -986/1000 = -0.986</a:t>
            </a:r>
          </a:p>
          <a:p>
            <a:endParaRPr lang="en-US" altLang="ko-KR" b="1">
              <a:solidFill>
                <a:srgbClr val="FF3300"/>
              </a:solidFill>
              <a:ea typeface="굴림" pitchFamily="50" charset="-127"/>
            </a:endParaRPr>
          </a:p>
          <a:p>
            <a:endParaRPr lang="en-US" altLang="ko-KR">
              <a:solidFill>
                <a:srgbClr val="FF3300"/>
              </a:solidFill>
              <a:ea typeface="굴림" pitchFamily="50" charset="-127"/>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pic>
        <p:nvPicPr>
          <p:cNvPr id="32770" name="Picture 2"/>
          <p:cNvPicPr>
            <a:picLocks noChangeAspect="1" noChangeArrowheads="1"/>
          </p:cNvPicPr>
          <p:nvPr/>
        </p:nvPicPr>
        <p:blipFill>
          <a:blip r:embed="rId3"/>
          <a:srcRect/>
          <a:stretch>
            <a:fillRect/>
          </a:stretch>
        </p:blipFill>
        <p:spPr bwMode="auto">
          <a:xfrm>
            <a:off x="762000" y="990600"/>
            <a:ext cx="7467600" cy="4572000"/>
          </a:xfrm>
          <a:prstGeom prst="rect">
            <a:avLst/>
          </a:prstGeom>
          <a:noFill/>
          <a:ln w="9525">
            <a:noFill/>
            <a:round/>
            <a:headEnd/>
            <a:tailEnd/>
          </a:ln>
          <a:effectLst/>
        </p:spPr>
      </p:pic>
      <p:sp>
        <p:nvSpPr>
          <p:cNvPr id="32771" name="Text Box 3"/>
          <p:cNvSpPr txBox="1">
            <a:spLocks noChangeArrowheads="1"/>
          </p:cNvSpPr>
          <p:nvPr/>
        </p:nvSpPr>
        <p:spPr bwMode="auto">
          <a:xfrm>
            <a:off x="609600" y="5943600"/>
            <a:ext cx="7848600" cy="46037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An artificial neuron is an imitation of a human neuron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sp>
        <p:nvSpPr>
          <p:cNvPr id="33794" name="Text Box 2"/>
          <p:cNvSpPr txBox="1">
            <a:spLocks noChangeArrowheads="1"/>
          </p:cNvSpPr>
          <p:nvPr/>
        </p:nvSpPr>
        <p:spPr bwMode="auto">
          <a:xfrm>
            <a:off x="228600" y="914400"/>
            <a:ext cx="8686800" cy="51816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 Now, let us have a look at the model of an artificial neuron.</a:t>
            </a:r>
          </a:p>
        </p:txBody>
      </p:sp>
      <p:pic>
        <p:nvPicPr>
          <p:cNvPr id="33795" name="Picture 3"/>
          <p:cNvPicPr>
            <a:picLocks noChangeAspect="1" noChangeArrowheads="1"/>
          </p:cNvPicPr>
          <p:nvPr/>
        </p:nvPicPr>
        <p:blipFill>
          <a:blip r:embed="rId3"/>
          <a:srcRect/>
          <a:stretch>
            <a:fillRect/>
          </a:stretch>
        </p:blipFill>
        <p:spPr bwMode="auto">
          <a:xfrm>
            <a:off x="609600" y="1524000"/>
            <a:ext cx="8001000" cy="4495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sp>
        <p:nvSpPr>
          <p:cNvPr id="34818" name="Text Box 2"/>
          <p:cNvSpPr txBox="1">
            <a:spLocks noChangeArrowheads="1"/>
          </p:cNvSpPr>
          <p:nvPr/>
        </p:nvSpPr>
        <p:spPr bwMode="auto">
          <a:xfrm>
            <a:off x="76200" y="4572000"/>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Output</a:t>
            </a:r>
          </a:p>
        </p:txBody>
      </p:sp>
      <p:sp>
        <p:nvSpPr>
          <p:cNvPr id="34819" name="Oval 3"/>
          <p:cNvSpPr>
            <a:spLocks noChangeArrowheads="1"/>
          </p:cNvSpPr>
          <p:nvPr/>
        </p:nvSpPr>
        <p:spPr bwMode="auto">
          <a:xfrm>
            <a:off x="6553200" y="1371600"/>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34820" name="Oval 4"/>
          <p:cNvSpPr>
            <a:spLocks noChangeArrowheads="1"/>
          </p:cNvSpPr>
          <p:nvPr/>
        </p:nvSpPr>
        <p:spPr bwMode="auto">
          <a:xfrm>
            <a:off x="4191000" y="13716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34821" name="Oval 5"/>
          <p:cNvSpPr>
            <a:spLocks noChangeArrowheads="1"/>
          </p:cNvSpPr>
          <p:nvPr/>
        </p:nvSpPr>
        <p:spPr bwMode="auto">
          <a:xfrm>
            <a:off x="1828800" y="13716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34822" name="Oval 6"/>
          <p:cNvSpPr>
            <a:spLocks noChangeArrowheads="1"/>
          </p:cNvSpPr>
          <p:nvPr/>
        </p:nvSpPr>
        <p:spPr bwMode="auto">
          <a:xfrm>
            <a:off x="4191000" y="2743200"/>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4823" name="Oval 7"/>
          <p:cNvSpPr>
            <a:spLocks noChangeArrowheads="1"/>
          </p:cNvSpPr>
          <p:nvPr/>
        </p:nvSpPr>
        <p:spPr bwMode="auto">
          <a:xfrm>
            <a:off x="4191000" y="4572000"/>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4824" name="Text Box 8"/>
          <p:cNvSpPr txBox="1">
            <a:spLocks noChangeArrowheads="1"/>
          </p:cNvSpPr>
          <p:nvPr/>
        </p:nvSpPr>
        <p:spPr bwMode="auto">
          <a:xfrm>
            <a:off x="76200" y="2743200"/>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Processing</a:t>
            </a:r>
          </a:p>
        </p:txBody>
      </p:sp>
      <p:sp>
        <p:nvSpPr>
          <p:cNvPr id="34825" name="Text Box 9"/>
          <p:cNvSpPr txBox="1">
            <a:spLocks noChangeArrowheads="1"/>
          </p:cNvSpPr>
          <p:nvPr/>
        </p:nvSpPr>
        <p:spPr bwMode="auto">
          <a:xfrm>
            <a:off x="76200" y="14478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Input</a:t>
            </a:r>
          </a:p>
        </p:txBody>
      </p:sp>
      <p:sp>
        <p:nvSpPr>
          <p:cNvPr id="34826" name="Rectangle 10"/>
          <p:cNvSpPr>
            <a:spLocks noChangeArrowheads="1"/>
          </p:cNvSpPr>
          <p:nvPr/>
        </p:nvSpPr>
        <p:spPr bwMode="auto">
          <a:xfrm>
            <a:off x="5105400" y="3073400"/>
            <a:ext cx="4197350" cy="649288"/>
          </a:xfrm>
          <a:prstGeom prst="rect">
            <a:avLst/>
          </a:prstGeom>
          <a:solidFill>
            <a:srgbClr val="EF8C6A"/>
          </a:solidFill>
          <a:ln w="9525">
            <a:noFill/>
            <a:round/>
            <a:headEnd/>
            <a:tailEnd/>
          </a:ln>
          <a:effectLst/>
        </p:spPr>
        <p:txBody>
          <a:bodyPr wrap="none"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 </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1</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2</a:t>
            </a:r>
            <a:r>
              <a:rPr lang="en-GB" sz="3200">
                <a:solidFill>
                  <a:srgbClr val="000000"/>
                </a:solidFill>
                <a:ea typeface="HG Mincho Light J" charset="0"/>
                <a:cs typeface="HG Mincho Light J" charset="0"/>
              </a:rPr>
              <a:t> + ….+X</a:t>
            </a:r>
            <a:r>
              <a:rPr lang="en-GB" sz="3200" baseline="-25000">
                <a:solidFill>
                  <a:srgbClr val="000000"/>
                </a:solidFill>
                <a:ea typeface="HG Mincho Light J" charset="0"/>
                <a:cs typeface="HG Mincho Light J" charset="0"/>
              </a:rPr>
              <a:t>m</a:t>
            </a:r>
            <a:r>
              <a:rPr lang="en-GB" sz="3200">
                <a:solidFill>
                  <a:srgbClr val="000000"/>
                </a:solidFill>
                <a:ea typeface="HG Mincho Light J" charset="0"/>
                <a:cs typeface="HG Mincho Light J" charset="0"/>
              </a:rPr>
              <a:t> =y</a:t>
            </a:r>
          </a:p>
        </p:txBody>
      </p:sp>
      <p:cxnSp>
        <p:nvCxnSpPr>
          <p:cNvPr id="34827" name="AutoShape 11"/>
          <p:cNvCxnSpPr>
            <a:cxnSpLocks noChangeShapeType="1"/>
            <a:stCxn id="34822" idx="2"/>
            <a:endCxn id="34823" idx="0"/>
          </p:cNvCxnSpPr>
          <p:nvPr/>
        </p:nvCxnSpPr>
        <p:spPr bwMode="auto">
          <a:xfrm>
            <a:off x="4533900" y="3429000"/>
            <a:ext cx="1588" cy="1143000"/>
          </a:xfrm>
          <a:prstGeom prst="straightConnector1">
            <a:avLst/>
          </a:prstGeom>
          <a:noFill/>
          <a:ln w="9360">
            <a:solidFill>
              <a:srgbClr val="AF3408"/>
            </a:solidFill>
            <a:miter lim="800000"/>
            <a:headEnd/>
            <a:tailEnd type="triangle" w="med" len="med"/>
          </a:ln>
          <a:effectLst/>
        </p:spPr>
      </p:cxnSp>
      <p:sp>
        <p:nvSpPr>
          <p:cNvPr id="34828" name="Line 12"/>
          <p:cNvSpPr>
            <a:spLocks noChangeShapeType="1"/>
          </p:cNvSpPr>
          <p:nvPr/>
        </p:nvSpPr>
        <p:spPr bwMode="auto">
          <a:xfrm flipH="1">
            <a:off x="4875213" y="1957388"/>
            <a:ext cx="1779587" cy="1128712"/>
          </a:xfrm>
          <a:prstGeom prst="line">
            <a:avLst/>
          </a:prstGeom>
          <a:noFill/>
          <a:ln w="9360">
            <a:solidFill>
              <a:srgbClr val="AF3408"/>
            </a:solidFill>
            <a:miter lim="800000"/>
            <a:headEnd/>
            <a:tailEnd/>
          </a:ln>
          <a:effectLst/>
        </p:spPr>
        <p:txBody>
          <a:bodyPr/>
          <a:lstStyle/>
          <a:p>
            <a:endParaRPr lang="en-US"/>
          </a:p>
        </p:txBody>
      </p:sp>
      <p:sp>
        <p:nvSpPr>
          <p:cNvPr id="34829" name="Line 13"/>
          <p:cNvSpPr>
            <a:spLocks noChangeShapeType="1"/>
          </p:cNvSpPr>
          <p:nvPr/>
        </p:nvSpPr>
        <p:spPr bwMode="auto">
          <a:xfrm flipH="1">
            <a:off x="4530725" y="2058988"/>
            <a:ext cx="6350" cy="685800"/>
          </a:xfrm>
          <a:prstGeom prst="line">
            <a:avLst/>
          </a:prstGeom>
          <a:noFill/>
          <a:ln w="9360">
            <a:solidFill>
              <a:srgbClr val="AF3408"/>
            </a:solidFill>
            <a:miter lim="800000"/>
            <a:headEnd/>
            <a:tailEnd/>
          </a:ln>
          <a:effectLst/>
        </p:spPr>
        <p:txBody>
          <a:bodyPr/>
          <a:lstStyle/>
          <a:p>
            <a:endParaRPr lang="en-US"/>
          </a:p>
        </p:txBody>
      </p:sp>
      <p:sp>
        <p:nvSpPr>
          <p:cNvPr id="34830" name="Line 14"/>
          <p:cNvSpPr>
            <a:spLocks noChangeShapeType="1"/>
          </p:cNvSpPr>
          <p:nvPr/>
        </p:nvSpPr>
        <p:spPr bwMode="auto">
          <a:xfrm>
            <a:off x="2514600" y="1828800"/>
            <a:ext cx="1676400" cy="1257300"/>
          </a:xfrm>
          <a:prstGeom prst="line">
            <a:avLst/>
          </a:prstGeom>
          <a:noFill/>
          <a:ln w="9360">
            <a:solidFill>
              <a:srgbClr val="AF3408"/>
            </a:solidFill>
            <a:miter lim="800000"/>
            <a:headEnd/>
            <a:tailEnd/>
          </a:ln>
          <a:effectLst/>
        </p:spPr>
        <p:txBody>
          <a:bodyPr/>
          <a:lstStyle/>
          <a:p>
            <a:endParaRPr lang="en-US"/>
          </a:p>
        </p:txBody>
      </p:sp>
      <p:sp>
        <p:nvSpPr>
          <p:cNvPr id="34831" name="Text Box 15"/>
          <p:cNvSpPr txBox="1">
            <a:spLocks noChangeArrowheads="1"/>
          </p:cNvSpPr>
          <p:nvPr/>
        </p:nvSpPr>
        <p:spPr bwMode="auto">
          <a:xfrm>
            <a:off x="2667000" y="1458913"/>
            <a:ext cx="1447800" cy="642937"/>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sp>
        <p:nvSpPr>
          <p:cNvPr id="35842" name="Text Box 2"/>
          <p:cNvSpPr txBox="1">
            <a:spLocks noChangeArrowheads="1"/>
          </p:cNvSpPr>
          <p:nvPr/>
        </p:nvSpPr>
        <p:spPr bwMode="auto">
          <a:xfrm>
            <a:off x="2133600" y="863600"/>
            <a:ext cx="46482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Not all inputs are equal</a:t>
            </a:r>
          </a:p>
        </p:txBody>
      </p:sp>
      <p:sp>
        <p:nvSpPr>
          <p:cNvPr id="35843" name="Text Box 3"/>
          <p:cNvSpPr txBox="1">
            <a:spLocks noChangeArrowheads="1"/>
          </p:cNvSpPr>
          <p:nvPr/>
        </p:nvSpPr>
        <p:spPr bwMode="auto">
          <a:xfrm>
            <a:off x="0" y="5305425"/>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Output</a:t>
            </a:r>
          </a:p>
        </p:txBody>
      </p:sp>
      <p:sp>
        <p:nvSpPr>
          <p:cNvPr id="35844" name="Oval 4"/>
          <p:cNvSpPr>
            <a:spLocks noChangeArrowheads="1"/>
          </p:cNvSpPr>
          <p:nvPr/>
        </p:nvSpPr>
        <p:spPr bwMode="auto">
          <a:xfrm>
            <a:off x="6477000" y="1447800"/>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35845" name="Oval 5"/>
          <p:cNvSpPr>
            <a:spLocks noChangeArrowheads="1"/>
          </p:cNvSpPr>
          <p:nvPr/>
        </p:nvSpPr>
        <p:spPr bwMode="auto">
          <a:xfrm>
            <a:off x="4114800" y="14478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35846" name="Oval 6"/>
          <p:cNvSpPr>
            <a:spLocks noChangeArrowheads="1"/>
          </p:cNvSpPr>
          <p:nvPr/>
        </p:nvSpPr>
        <p:spPr bwMode="auto">
          <a:xfrm>
            <a:off x="1752600" y="14478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35847" name="Oval 7"/>
          <p:cNvSpPr>
            <a:spLocks noChangeArrowheads="1"/>
          </p:cNvSpPr>
          <p:nvPr/>
        </p:nvSpPr>
        <p:spPr bwMode="auto">
          <a:xfrm>
            <a:off x="4114800" y="3476625"/>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5848" name="Oval 8"/>
          <p:cNvSpPr>
            <a:spLocks noChangeArrowheads="1"/>
          </p:cNvSpPr>
          <p:nvPr/>
        </p:nvSpPr>
        <p:spPr bwMode="auto">
          <a:xfrm>
            <a:off x="4114800" y="5305425"/>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5849" name="Text Box 9"/>
          <p:cNvSpPr txBox="1">
            <a:spLocks noChangeArrowheads="1"/>
          </p:cNvSpPr>
          <p:nvPr/>
        </p:nvSpPr>
        <p:spPr bwMode="auto">
          <a:xfrm>
            <a:off x="0" y="3476625"/>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Processing</a:t>
            </a:r>
          </a:p>
        </p:txBody>
      </p:sp>
      <p:sp>
        <p:nvSpPr>
          <p:cNvPr id="35850" name="Text Box 10"/>
          <p:cNvSpPr txBox="1">
            <a:spLocks noChangeArrowheads="1"/>
          </p:cNvSpPr>
          <p:nvPr/>
        </p:nvSpPr>
        <p:spPr bwMode="auto">
          <a:xfrm>
            <a:off x="0" y="1800225"/>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Input</a:t>
            </a:r>
          </a:p>
        </p:txBody>
      </p:sp>
      <p:sp>
        <p:nvSpPr>
          <p:cNvPr id="35851" name="Rectangle 11"/>
          <p:cNvSpPr>
            <a:spLocks noChangeArrowheads="1"/>
          </p:cNvSpPr>
          <p:nvPr/>
        </p:nvSpPr>
        <p:spPr bwMode="auto">
          <a:xfrm>
            <a:off x="5029200" y="3806825"/>
            <a:ext cx="3886200" cy="876300"/>
          </a:xfrm>
          <a:prstGeom prst="rect">
            <a:avLst/>
          </a:prstGeom>
          <a:solidFill>
            <a:srgbClr val="EF8C6A"/>
          </a:solidFill>
          <a:ln w="9525">
            <a:noFill/>
            <a:round/>
            <a:headEnd/>
            <a:tailEnd/>
          </a:ln>
          <a:effectLst/>
        </p:spPr>
        <p:txBody>
          <a:bodyPr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 </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 + ….+X</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 =y</a:t>
            </a:r>
          </a:p>
        </p:txBody>
      </p:sp>
      <p:cxnSp>
        <p:nvCxnSpPr>
          <p:cNvPr id="35852" name="AutoShape 12"/>
          <p:cNvCxnSpPr>
            <a:cxnSpLocks noChangeShapeType="1"/>
            <a:stCxn id="35847" idx="2"/>
            <a:endCxn id="35848" idx="0"/>
          </p:cNvCxnSpPr>
          <p:nvPr/>
        </p:nvCxnSpPr>
        <p:spPr bwMode="auto">
          <a:xfrm>
            <a:off x="4457700" y="4162425"/>
            <a:ext cx="1588" cy="1143000"/>
          </a:xfrm>
          <a:prstGeom prst="straightConnector1">
            <a:avLst/>
          </a:prstGeom>
          <a:noFill/>
          <a:ln w="9360">
            <a:solidFill>
              <a:srgbClr val="AF3408"/>
            </a:solidFill>
            <a:miter lim="800000"/>
            <a:headEnd/>
            <a:tailEnd type="triangle" w="med" len="med"/>
          </a:ln>
          <a:effectLst/>
        </p:spPr>
      </p:cxnSp>
      <p:sp>
        <p:nvSpPr>
          <p:cNvPr id="35853" name="Oval 13"/>
          <p:cNvSpPr>
            <a:spLocks noChangeArrowheads="1"/>
          </p:cNvSpPr>
          <p:nvPr/>
        </p:nvSpPr>
        <p:spPr bwMode="auto">
          <a:xfrm>
            <a:off x="5486400" y="2562225"/>
            <a:ext cx="685800" cy="685800"/>
          </a:xfrm>
          <a:prstGeom prst="ellipse">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1</a:t>
            </a:r>
          </a:p>
        </p:txBody>
      </p:sp>
      <p:sp>
        <p:nvSpPr>
          <p:cNvPr id="35854" name="Oval 14"/>
          <p:cNvSpPr>
            <a:spLocks noChangeArrowheads="1"/>
          </p:cNvSpPr>
          <p:nvPr/>
        </p:nvSpPr>
        <p:spPr bwMode="auto">
          <a:xfrm>
            <a:off x="4114800" y="2562225"/>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2</a:t>
            </a:r>
          </a:p>
        </p:txBody>
      </p:sp>
      <p:sp>
        <p:nvSpPr>
          <p:cNvPr id="35855" name="Oval 15"/>
          <p:cNvSpPr>
            <a:spLocks noChangeArrowheads="1"/>
          </p:cNvSpPr>
          <p:nvPr/>
        </p:nvSpPr>
        <p:spPr bwMode="auto">
          <a:xfrm>
            <a:off x="2743200" y="2514600"/>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m</a:t>
            </a:r>
          </a:p>
        </p:txBody>
      </p:sp>
      <p:sp>
        <p:nvSpPr>
          <p:cNvPr id="35856" name="Text Box 16"/>
          <p:cNvSpPr txBox="1">
            <a:spLocks noChangeArrowheads="1"/>
          </p:cNvSpPr>
          <p:nvPr/>
        </p:nvSpPr>
        <p:spPr bwMode="auto">
          <a:xfrm>
            <a:off x="0" y="2663825"/>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weights</a:t>
            </a:r>
          </a:p>
        </p:txBody>
      </p:sp>
      <p:sp>
        <p:nvSpPr>
          <p:cNvPr id="35857" name="Rectangle 17"/>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US"/>
          </a:p>
        </p:txBody>
      </p:sp>
      <p:sp>
        <p:nvSpPr>
          <p:cNvPr id="35858" name="Rectangle 18"/>
          <p:cNvSpPr>
            <a:spLocks noChangeArrowheads="1"/>
          </p:cNvSpPr>
          <p:nvPr/>
        </p:nvSpPr>
        <p:spPr bwMode="auto">
          <a:xfrm>
            <a:off x="0" y="1219200"/>
            <a:ext cx="9144000" cy="457200"/>
          </a:xfrm>
          <a:prstGeom prst="rect">
            <a:avLst/>
          </a:prstGeom>
          <a:noFill/>
          <a:ln w="9525">
            <a:noFill/>
            <a:round/>
            <a:headEnd/>
            <a:tailEnd/>
          </a:ln>
          <a:effectLst/>
        </p:spPr>
        <p:txBody>
          <a:bodyPr wrap="none" anchor="ctr"/>
          <a:lstStyle/>
          <a:p>
            <a:endParaRPr lang="en-US"/>
          </a:p>
        </p:txBody>
      </p:sp>
      <p:sp>
        <p:nvSpPr>
          <p:cNvPr id="35859" name="Rectangle 19"/>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US"/>
          </a:p>
        </p:txBody>
      </p:sp>
      <p:pic>
        <p:nvPicPr>
          <p:cNvPr id="35860" name="Picture 20"/>
          <p:cNvPicPr>
            <a:picLocks noChangeAspect="1" noChangeArrowheads="1"/>
          </p:cNvPicPr>
          <p:nvPr/>
        </p:nvPicPr>
        <p:blipFill>
          <a:blip r:embed="rId3"/>
          <a:srcRect/>
          <a:stretch>
            <a:fillRect/>
          </a:stretch>
        </p:blipFill>
        <p:spPr bwMode="auto">
          <a:xfrm>
            <a:off x="5181600" y="5534025"/>
            <a:ext cx="1143000" cy="609600"/>
          </a:xfrm>
          <a:prstGeom prst="rect">
            <a:avLst/>
          </a:prstGeom>
          <a:solidFill>
            <a:srgbClr val="EF8C6A"/>
          </a:solidFill>
          <a:ln w="9525">
            <a:noFill/>
            <a:round/>
            <a:headEnd/>
            <a:tailEnd/>
          </a:ln>
          <a:effectLst/>
        </p:spPr>
      </p:pic>
      <p:sp>
        <p:nvSpPr>
          <p:cNvPr id="35861" name="Rectangle 21"/>
          <p:cNvSpPr>
            <a:spLocks noChangeArrowheads="1"/>
          </p:cNvSpPr>
          <p:nvPr/>
        </p:nvSpPr>
        <p:spPr bwMode="auto">
          <a:xfrm>
            <a:off x="0" y="942975"/>
            <a:ext cx="9144000" cy="457200"/>
          </a:xfrm>
          <a:prstGeom prst="rect">
            <a:avLst/>
          </a:prstGeom>
          <a:noFill/>
          <a:ln w="9525">
            <a:noFill/>
            <a:round/>
            <a:headEnd/>
            <a:tailEnd/>
          </a:ln>
          <a:effectLst/>
        </p:spPr>
        <p:txBody>
          <a:bodyPr wrap="none" anchor="ctr"/>
          <a:lstStyle/>
          <a:p>
            <a:endParaRPr lang="en-US"/>
          </a:p>
        </p:txBody>
      </p:sp>
      <p:sp>
        <p:nvSpPr>
          <p:cNvPr id="35862" name="Text Box 22"/>
          <p:cNvSpPr txBox="1">
            <a:spLocks noChangeArrowheads="1"/>
          </p:cNvSpPr>
          <p:nvPr/>
        </p:nvSpPr>
        <p:spPr bwMode="auto">
          <a:xfrm>
            <a:off x="2514600" y="1524000"/>
            <a:ext cx="1447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cxnSp>
        <p:nvCxnSpPr>
          <p:cNvPr id="35863" name="AutoShape 23"/>
          <p:cNvCxnSpPr>
            <a:cxnSpLocks noChangeShapeType="1"/>
            <a:stCxn id="35846" idx="3"/>
            <a:endCxn id="35855" idx="1"/>
          </p:cNvCxnSpPr>
          <p:nvPr/>
        </p:nvCxnSpPr>
        <p:spPr bwMode="auto">
          <a:xfrm>
            <a:off x="2338388" y="2033588"/>
            <a:ext cx="504825" cy="581025"/>
          </a:xfrm>
          <a:prstGeom prst="straightConnector1">
            <a:avLst/>
          </a:prstGeom>
          <a:noFill/>
          <a:ln w="9360">
            <a:solidFill>
              <a:srgbClr val="AF3408"/>
            </a:solidFill>
            <a:miter lim="800000"/>
            <a:headEnd/>
            <a:tailEnd type="triangle" w="med" len="med"/>
          </a:ln>
          <a:effectLst/>
        </p:spPr>
      </p:cxnSp>
      <p:cxnSp>
        <p:nvCxnSpPr>
          <p:cNvPr id="35864" name="AutoShape 24"/>
          <p:cNvCxnSpPr>
            <a:cxnSpLocks noChangeShapeType="1"/>
            <a:stCxn id="35845" idx="2"/>
            <a:endCxn id="35854" idx="0"/>
          </p:cNvCxnSpPr>
          <p:nvPr/>
        </p:nvCxnSpPr>
        <p:spPr bwMode="auto">
          <a:xfrm>
            <a:off x="4457700" y="2133600"/>
            <a:ext cx="1588" cy="428625"/>
          </a:xfrm>
          <a:prstGeom prst="straightConnector1">
            <a:avLst/>
          </a:prstGeom>
          <a:noFill/>
          <a:ln w="9360">
            <a:solidFill>
              <a:srgbClr val="AF3408"/>
            </a:solidFill>
            <a:miter lim="800000"/>
            <a:headEnd/>
            <a:tailEnd type="triangle" w="med" len="med"/>
          </a:ln>
          <a:effectLst/>
        </p:spPr>
      </p:cxnSp>
      <p:cxnSp>
        <p:nvCxnSpPr>
          <p:cNvPr id="35865" name="AutoShape 25"/>
          <p:cNvCxnSpPr>
            <a:cxnSpLocks noChangeShapeType="1"/>
          </p:cNvCxnSpPr>
          <p:nvPr/>
        </p:nvCxnSpPr>
        <p:spPr bwMode="auto">
          <a:xfrm flipH="1">
            <a:off x="6172200" y="2133600"/>
            <a:ext cx="533400" cy="609600"/>
          </a:xfrm>
          <a:prstGeom prst="straightConnector1">
            <a:avLst/>
          </a:prstGeom>
          <a:noFill/>
          <a:ln w="9360">
            <a:solidFill>
              <a:srgbClr val="AF3408"/>
            </a:solidFill>
            <a:miter lim="800000"/>
            <a:headEnd/>
            <a:tailEnd type="triangle" w="med" len="med"/>
          </a:ln>
          <a:effectLst/>
        </p:spPr>
      </p:cxnSp>
      <p:cxnSp>
        <p:nvCxnSpPr>
          <p:cNvPr id="35866" name="AutoShape 26"/>
          <p:cNvCxnSpPr>
            <a:cxnSpLocks noChangeShapeType="1"/>
            <a:stCxn id="35853" idx="1"/>
            <a:endCxn id="35847" idx="3"/>
          </p:cNvCxnSpPr>
          <p:nvPr/>
        </p:nvCxnSpPr>
        <p:spPr bwMode="auto">
          <a:xfrm flipH="1">
            <a:off x="4800600" y="3148013"/>
            <a:ext cx="785813" cy="671512"/>
          </a:xfrm>
          <a:prstGeom prst="straightConnector1">
            <a:avLst/>
          </a:prstGeom>
          <a:noFill/>
          <a:ln w="9360">
            <a:solidFill>
              <a:srgbClr val="AF3408"/>
            </a:solidFill>
            <a:miter lim="800000"/>
            <a:headEnd/>
            <a:tailEnd type="triangle" w="med" len="med"/>
          </a:ln>
          <a:effectLst/>
        </p:spPr>
      </p:cxnSp>
      <p:cxnSp>
        <p:nvCxnSpPr>
          <p:cNvPr id="35867" name="AutoShape 27"/>
          <p:cNvCxnSpPr>
            <a:cxnSpLocks noChangeShapeType="1"/>
            <a:stCxn id="35854" idx="2"/>
            <a:endCxn id="35847" idx="0"/>
          </p:cNvCxnSpPr>
          <p:nvPr/>
        </p:nvCxnSpPr>
        <p:spPr bwMode="auto">
          <a:xfrm>
            <a:off x="4457700" y="3248025"/>
            <a:ext cx="1588" cy="228600"/>
          </a:xfrm>
          <a:prstGeom prst="straightConnector1">
            <a:avLst/>
          </a:prstGeom>
          <a:noFill/>
          <a:ln w="9360">
            <a:solidFill>
              <a:srgbClr val="AF3408"/>
            </a:solidFill>
            <a:miter lim="800000"/>
            <a:headEnd/>
            <a:tailEnd type="triangle" w="med" len="med"/>
          </a:ln>
          <a:effectLst/>
        </p:spPr>
      </p:cxnSp>
      <p:cxnSp>
        <p:nvCxnSpPr>
          <p:cNvPr id="35868" name="AutoShape 28"/>
          <p:cNvCxnSpPr>
            <a:cxnSpLocks noChangeShapeType="1"/>
            <a:stCxn id="35855" idx="3"/>
            <a:endCxn id="35847" idx="1"/>
          </p:cNvCxnSpPr>
          <p:nvPr/>
        </p:nvCxnSpPr>
        <p:spPr bwMode="auto">
          <a:xfrm>
            <a:off x="3328988" y="3100388"/>
            <a:ext cx="785812" cy="719137"/>
          </a:xfrm>
          <a:prstGeom prst="straightConnector1">
            <a:avLst/>
          </a:prstGeom>
          <a:noFill/>
          <a:ln w="9360">
            <a:solidFill>
              <a:srgbClr val="AF3408"/>
            </a:solidFill>
            <a:miter lim="800000"/>
            <a:headEnd/>
            <a:tailEnd type="triangle" w="med" len="med"/>
          </a:ln>
          <a:effectLst/>
        </p:spPr>
      </p:cxnSp>
      <p:sp>
        <p:nvSpPr>
          <p:cNvPr id="35869" name="Text Box 29"/>
          <p:cNvSpPr txBox="1">
            <a:spLocks noChangeArrowheads="1"/>
          </p:cNvSpPr>
          <p:nvPr/>
        </p:nvSpPr>
        <p:spPr bwMode="auto">
          <a:xfrm>
            <a:off x="3429000" y="2667000"/>
            <a:ext cx="685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do ANNs work?</a:t>
            </a:r>
          </a:p>
        </p:txBody>
      </p:sp>
      <p:sp>
        <p:nvSpPr>
          <p:cNvPr id="36866" name="Text Box 2"/>
          <p:cNvSpPr txBox="1">
            <a:spLocks noChangeArrowheads="1"/>
          </p:cNvSpPr>
          <p:nvPr/>
        </p:nvSpPr>
        <p:spPr bwMode="auto">
          <a:xfrm>
            <a:off x="381000" y="685800"/>
            <a:ext cx="8458200" cy="1069975"/>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ea typeface="HG Mincho Light J" charset="0"/>
                <a:cs typeface="HG Mincho Light J" charset="0"/>
              </a:rPr>
              <a:t>The signal is not passed down to the</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ea typeface="HG Mincho Light J" charset="0"/>
                <a:cs typeface="HG Mincho Light J" charset="0"/>
              </a:rPr>
              <a:t>next neuron verbatim</a:t>
            </a:r>
          </a:p>
        </p:txBody>
      </p:sp>
      <p:sp>
        <p:nvSpPr>
          <p:cNvPr id="36867" name="AutoShape 3"/>
          <p:cNvSpPr>
            <a:spLocks/>
          </p:cNvSpPr>
          <p:nvPr/>
        </p:nvSpPr>
        <p:spPr bwMode="auto">
          <a:xfrm>
            <a:off x="609600" y="4648200"/>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D0D0D"/>
                </a:solidFill>
                <a:latin typeface="Times New Roman" pitchFamily="16" charset="0"/>
                <a:cs typeface="Times New Roman" pitchFamily="16" charset="0"/>
              </a:rPr>
              <a:t>Transfer Function (Activation Function)</a:t>
            </a:r>
          </a:p>
        </p:txBody>
      </p:sp>
      <p:sp>
        <p:nvSpPr>
          <p:cNvPr id="36868" name="Text Box 4"/>
          <p:cNvSpPr txBox="1">
            <a:spLocks noChangeArrowheads="1"/>
          </p:cNvSpPr>
          <p:nvPr/>
        </p:nvSpPr>
        <p:spPr bwMode="auto">
          <a:xfrm>
            <a:off x="0" y="5715000"/>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Output</a:t>
            </a:r>
          </a:p>
        </p:txBody>
      </p:sp>
      <p:sp>
        <p:nvSpPr>
          <p:cNvPr id="36869" name="Oval 5"/>
          <p:cNvSpPr>
            <a:spLocks noChangeArrowheads="1"/>
          </p:cNvSpPr>
          <p:nvPr/>
        </p:nvSpPr>
        <p:spPr bwMode="auto">
          <a:xfrm>
            <a:off x="6477000" y="1857375"/>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36870" name="Oval 6"/>
          <p:cNvSpPr>
            <a:spLocks noChangeArrowheads="1"/>
          </p:cNvSpPr>
          <p:nvPr/>
        </p:nvSpPr>
        <p:spPr bwMode="auto">
          <a:xfrm>
            <a:off x="4114800" y="1857375"/>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36871" name="Oval 7"/>
          <p:cNvSpPr>
            <a:spLocks noChangeArrowheads="1"/>
          </p:cNvSpPr>
          <p:nvPr/>
        </p:nvSpPr>
        <p:spPr bwMode="auto">
          <a:xfrm>
            <a:off x="1752600" y="1857375"/>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36872" name="Oval 8"/>
          <p:cNvSpPr>
            <a:spLocks noChangeArrowheads="1"/>
          </p:cNvSpPr>
          <p:nvPr/>
        </p:nvSpPr>
        <p:spPr bwMode="auto">
          <a:xfrm>
            <a:off x="4114800" y="3886200"/>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6873" name="Oval 9"/>
          <p:cNvSpPr>
            <a:spLocks noChangeArrowheads="1"/>
          </p:cNvSpPr>
          <p:nvPr/>
        </p:nvSpPr>
        <p:spPr bwMode="auto">
          <a:xfrm>
            <a:off x="4114800" y="5715000"/>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6874" name="Text Box 10"/>
          <p:cNvSpPr txBox="1">
            <a:spLocks noChangeArrowheads="1"/>
          </p:cNvSpPr>
          <p:nvPr/>
        </p:nvSpPr>
        <p:spPr bwMode="auto">
          <a:xfrm>
            <a:off x="0" y="3886200"/>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Processing</a:t>
            </a:r>
          </a:p>
        </p:txBody>
      </p:sp>
      <p:sp>
        <p:nvSpPr>
          <p:cNvPr id="36875" name="Text Box 11"/>
          <p:cNvSpPr txBox="1">
            <a:spLocks noChangeArrowheads="1"/>
          </p:cNvSpPr>
          <p:nvPr/>
        </p:nvSpPr>
        <p:spPr bwMode="auto">
          <a:xfrm>
            <a:off x="0" y="22098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Input</a:t>
            </a:r>
          </a:p>
        </p:txBody>
      </p:sp>
      <p:cxnSp>
        <p:nvCxnSpPr>
          <p:cNvPr id="36876" name="AutoShape 12"/>
          <p:cNvCxnSpPr>
            <a:cxnSpLocks noChangeShapeType="1"/>
            <a:stCxn id="36872" idx="2"/>
            <a:endCxn id="36894" idx="0"/>
          </p:cNvCxnSpPr>
          <p:nvPr/>
        </p:nvCxnSpPr>
        <p:spPr bwMode="auto">
          <a:xfrm>
            <a:off x="4457700" y="4572000"/>
            <a:ext cx="1588" cy="333375"/>
          </a:xfrm>
          <a:prstGeom prst="straightConnector1">
            <a:avLst/>
          </a:prstGeom>
          <a:noFill/>
          <a:ln w="9360">
            <a:solidFill>
              <a:srgbClr val="AF3408"/>
            </a:solidFill>
            <a:miter lim="800000"/>
            <a:headEnd/>
            <a:tailEnd type="triangle" w="med" len="med"/>
          </a:ln>
          <a:effectLst/>
        </p:spPr>
      </p:cxnSp>
      <p:sp>
        <p:nvSpPr>
          <p:cNvPr id="36877" name="Oval 13"/>
          <p:cNvSpPr>
            <a:spLocks noChangeArrowheads="1"/>
          </p:cNvSpPr>
          <p:nvPr/>
        </p:nvSpPr>
        <p:spPr bwMode="auto">
          <a:xfrm>
            <a:off x="5486400" y="2971800"/>
            <a:ext cx="685800" cy="685800"/>
          </a:xfrm>
          <a:prstGeom prst="ellipse">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1</a:t>
            </a:r>
          </a:p>
        </p:txBody>
      </p:sp>
      <p:sp>
        <p:nvSpPr>
          <p:cNvPr id="36878" name="Oval 14"/>
          <p:cNvSpPr>
            <a:spLocks noChangeArrowheads="1"/>
          </p:cNvSpPr>
          <p:nvPr/>
        </p:nvSpPr>
        <p:spPr bwMode="auto">
          <a:xfrm>
            <a:off x="4114800" y="2971800"/>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2</a:t>
            </a:r>
          </a:p>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aseline="-25000">
              <a:solidFill>
                <a:srgbClr val="FFFFFF"/>
              </a:solidFill>
              <a:ea typeface="HG Mincho Light J" charset="0"/>
              <a:cs typeface="HG Mincho Light J" charset="0"/>
            </a:endParaRPr>
          </a:p>
        </p:txBody>
      </p:sp>
      <p:sp>
        <p:nvSpPr>
          <p:cNvPr id="36879" name="Oval 15"/>
          <p:cNvSpPr>
            <a:spLocks noChangeArrowheads="1"/>
          </p:cNvSpPr>
          <p:nvPr/>
        </p:nvSpPr>
        <p:spPr bwMode="auto">
          <a:xfrm>
            <a:off x="2743200" y="2924175"/>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400" baseline="-25000">
                <a:solidFill>
                  <a:srgbClr val="FFFFFF"/>
                </a:solidFill>
                <a:ea typeface="HG Mincho Light J" charset="0"/>
                <a:cs typeface="HG Mincho Light J" charset="0"/>
              </a:rPr>
              <a:t>m</a:t>
            </a:r>
          </a:p>
        </p:txBody>
      </p:sp>
      <p:sp>
        <p:nvSpPr>
          <p:cNvPr id="36880" name="Text Box 16"/>
          <p:cNvSpPr txBox="1">
            <a:spLocks noChangeArrowheads="1"/>
          </p:cNvSpPr>
          <p:nvPr/>
        </p:nvSpPr>
        <p:spPr bwMode="auto">
          <a:xfrm>
            <a:off x="0" y="30734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weights</a:t>
            </a:r>
          </a:p>
        </p:txBody>
      </p:sp>
      <p:sp>
        <p:nvSpPr>
          <p:cNvPr id="36881" name="Text Box 17"/>
          <p:cNvSpPr txBox="1">
            <a:spLocks noChangeArrowheads="1"/>
          </p:cNvSpPr>
          <p:nvPr/>
        </p:nvSpPr>
        <p:spPr bwMode="auto">
          <a:xfrm>
            <a:off x="2514600" y="1933575"/>
            <a:ext cx="1447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cxnSp>
        <p:nvCxnSpPr>
          <p:cNvPr id="36882" name="AutoShape 18"/>
          <p:cNvCxnSpPr>
            <a:cxnSpLocks noChangeShapeType="1"/>
            <a:stCxn id="36871" idx="3"/>
            <a:endCxn id="36879" idx="1"/>
          </p:cNvCxnSpPr>
          <p:nvPr/>
        </p:nvCxnSpPr>
        <p:spPr bwMode="auto">
          <a:xfrm>
            <a:off x="2338388" y="2443163"/>
            <a:ext cx="504825" cy="581025"/>
          </a:xfrm>
          <a:prstGeom prst="straightConnector1">
            <a:avLst/>
          </a:prstGeom>
          <a:noFill/>
          <a:ln w="9360">
            <a:solidFill>
              <a:srgbClr val="AF3408"/>
            </a:solidFill>
            <a:miter lim="800000"/>
            <a:headEnd/>
            <a:tailEnd type="triangle" w="med" len="med"/>
          </a:ln>
          <a:effectLst/>
        </p:spPr>
      </p:cxnSp>
      <p:cxnSp>
        <p:nvCxnSpPr>
          <p:cNvPr id="36883" name="AutoShape 19"/>
          <p:cNvCxnSpPr>
            <a:cxnSpLocks noChangeShapeType="1"/>
            <a:stCxn id="36870" idx="2"/>
            <a:endCxn id="36878" idx="0"/>
          </p:cNvCxnSpPr>
          <p:nvPr/>
        </p:nvCxnSpPr>
        <p:spPr bwMode="auto">
          <a:xfrm>
            <a:off x="4457700" y="2543175"/>
            <a:ext cx="1588" cy="428625"/>
          </a:xfrm>
          <a:prstGeom prst="straightConnector1">
            <a:avLst/>
          </a:prstGeom>
          <a:noFill/>
          <a:ln w="9360">
            <a:solidFill>
              <a:srgbClr val="AF3408"/>
            </a:solidFill>
            <a:miter lim="800000"/>
            <a:headEnd/>
            <a:tailEnd type="triangle" w="med" len="med"/>
          </a:ln>
          <a:effectLst/>
        </p:spPr>
      </p:cxnSp>
      <p:cxnSp>
        <p:nvCxnSpPr>
          <p:cNvPr id="36884" name="AutoShape 20"/>
          <p:cNvCxnSpPr>
            <a:cxnSpLocks noChangeShapeType="1"/>
          </p:cNvCxnSpPr>
          <p:nvPr/>
        </p:nvCxnSpPr>
        <p:spPr bwMode="auto">
          <a:xfrm flipH="1">
            <a:off x="6172200" y="2543175"/>
            <a:ext cx="533400" cy="609600"/>
          </a:xfrm>
          <a:prstGeom prst="straightConnector1">
            <a:avLst/>
          </a:prstGeom>
          <a:noFill/>
          <a:ln w="9360">
            <a:solidFill>
              <a:srgbClr val="AF3408"/>
            </a:solidFill>
            <a:miter lim="800000"/>
            <a:headEnd/>
            <a:tailEnd type="triangle" w="med" len="med"/>
          </a:ln>
          <a:effectLst/>
        </p:spPr>
      </p:cxnSp>
      <p:cxnSp>
        <p:nvCxnSpPr>
          <p:cNvPr id="36885" name="AutoShape 21"/>
          <p:cNvCxnSpPr>
            <a:cxnSpLocks noChangeShapeType="1"/>
            <a:stCxn id="36877" idx="1"/>
            <a:endCxn id="36872" idx="3"/>
          </p:cNvCxnSpPr>
          <p:nvPr/>
        </p:nvCxnSpPr>
        <p:spPr bwMode="auto">
          <a:xfrm flipH="1">
            <a:off x="4800600" y="3557588"/>
            <a:ext cx="785813" cy="671512"/>
          </a:xfrm>
          <a:prstGeom prst="straightConnector1">
            <a:avLst/>
          </a:prstGeom>
          <a:noFill/>
          <a:ln w="9360">
            <a:solidFill>
              <a:srgbClr val="AF3408"/>
            </a:solidFill>
            <a:miter lim="800000"/>
            <a:headEnd/>
            <a:tailEnd type="triangle" w="med" len="med"/>
          </a:ln>
          <a:effectLst/>
        </p:spPr>
      </p:cxnSp>
      <p:cxnSp>
        <p:nvCxnSpPr>
          <p:cNvPr id="36886" name="AutoShape 22"/>
          <p:cNvCxnSpPr>
            <a:cxnSpLocks noChangeShapeType="1"/>
            <a:stCxn id="36878" idx="2"/>
            <a:endCxn id="36872" idx="0"/>
          </p:cNvCxnSpPr>
          <p:nvPr/>
        </p:nvCxnSpPr>
        <p:spPr bwMode="auto">
          <a:xfrm>
            <a:off x="4457700" y="3657600"/>
            <a:ext cx="1588" cy="228600"/>
          </a:xfrm>
          <a:prstGeom prst="straightConnector1">
            <a:avLst/>
          </a:prstGeom>
          <a:noFill/>
          <a:ln w="9360">
            <a:solidFill>
              <a:srgbClr val="AF3408"/>
            </a:solidFill>
            <a:miter lim="800000"/>
            <a:headEnd/>
            <a:tailEnd type="triangle" w="med" len="med"/>
          </a:ln>
          <a:effectLst/>
        </p:spPr>
      </p:cxnSp>
      <p:cxnSp>
        <p:nvCxnSpPr>
          <p:cNvPr id="36887" name="AutoShape 23"/>
          <p:cNvCxnSpPr>
            <a:cxnSpLocks noChangeShapeType="1"/>
            <a:stCxn id="36879" idx="3"/>
            <a:endCxn id="36872" idx="1"/>
          </p:cNvCxnSpPr>
          <p:nvPr/>
        </p:nvCxnSpPr>
        <p:spPr bwMode="auto">
          <a:xfrm>
            <a:off x="3328988" y="3509963"/>
            <a:ext cx="785812" cy="719137"/>
          </a:xfrm>
          <a:prstGeom prst="straightConnector1">
            <a:avLst/>
          </a:prstGeom>
          <a:noFill/>
          <a:ln w="9360">
            <a:solidFill>
              <a:srgbClr val="AF3408"/>
            </a:solidFill>
            <a:miter lim="800000"/>
            <a:headEnd/>
            <a:tailEnd type="triangle" w="med" len="med"/>
          </a:ln>
          <a:effectLst/>
        </p:spPr>
      </p:cxnSp>
      <p:sp>
        <p:nvSpPr>
          <p:cNvPr id="36888" name="Rectangle 24"/>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US"/>
          </a:p>
        </p:txBody>
      </p:sp>
      <p:pic>
        <p:nvPicPr>
          <p:cNvPr id="36889" name="Picture 25"/>
          <p:cNvPicPr>
            <a:picLocks noChangeAspect="1" noChangeArrowheads="1"/>
          </p:cNvPicPr>
          <p:nvPr/>
        </p:nvPicPr>
        <p:blipFill>
          <a:blip r:embed="rId3"/>
          <a:srcRect/>
          <a:stretch>
            <a:fillRect/>
          </a:stretch>
        </p:blipFill>
        <p:spPr bwMode="auto">
          <a:xfrm>
            <a:off x="5410200" y="4371975"/>
            <a:ext cx="1295400" cy="714375"/>
          </a:xfrm>
          <a:prstGeom prst="rect">
            <a:avLst/>
          </a:prstGeom>
          <a:solidFill>
            <a:srgbClr val="EF8C6A"/>
          </a:solidFill>
          <a:ln w="9525">
            <a:noFill/>
            <a:round/>
            <a:headEnd/>
            <a:tailEnd/>
          </a:ln>
          <a:effectLst/>
        </p:spPr>
      </p:pic>
      <p:sp>
        <p:nvSpPr>
          <p:cNvPr id="36890" name="Rectangle 26"/>
          <p:cNvSpPr>
            <a:spLocks noChangeArrowheads="1"/>
          </p:cNvSpPr>
          <p:nvPr/>
        </p:nvSpPr>
        <p:spPr bwMode="auto">
          <a:xfrm>
            <a:off x="0" y="942975"/>
            <a:ext cx="9144000" cy="457200"/>
          </a:xfrm>
          <a:prstGeom prst="rect">
            <a:avLst/>
          </a:prstGeom>
          <a:noFill/>
          <a:ln w="9525">
            <a:noFill/>
            <a:round/>
            <a:headEnd/>
            <a:tailEnd/>
          </a:ln>
          <a:effectLst/>
        </p:spPr>
        <p:txBody>
          <a:bodyPr wrap="none" anchor="ctr"/>
          <a:lstStyle/>
          <a:p>
            <a:endParaRPr lang="en-US"/>
          </a:p>
        </p:txBody>
      </p:sp>
      <p:sp>
        <p:nvSpPr>
          <p:cNvPr id="36891" name="Rectangle 27"/>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US"/>
          </a:p>
        </p:txBody>
      </p:sp>
      <p:pic>
        <p:nvPicPr>
          <p:cNvPr id="36892" name="Picture 28"/>
          <p:cNvPicPr>
            <a:picLocks noChangeAspect="1" noChangeArrowheads="1"/>
          </p:cNvPicPr>
          <p:nvPr/>
        </p:nvPicPr>
        <p:blipFill>
          <a:blip r:embed="rId4"/>
          <a:srcRect/>
          <a:stretch>
            <a:fillRect/>
          </a:stretch>
        </p:blipFill>
        <p:spPr bwMode="auto">
          <a:xfrm>
            <a:off x="5410200" y="5514975"/>
            <a:ext cx="1447800" cy="457200"/>
          </a:xfrm>
          <a:prstGeom prst="rect">
            <a:avLst/>
          </a:prstGeom>
          <a:solidFill>
            <a:srgbClr val="EF8C6A"/>
          </a:solidFill>
          <a:ln w="9525">
            <a:noFill/>
            <a:round/>
            <a:headEnd/>
            <a:tailEnd/>
          </a:ln>
          <a:effectLst/>
        </p:spPr>
      </p:pic>
      <p:sp>
        <p:nvSpPr>
          <p:cNvPr id="36893" name="Rectangle 29"/>
          <p:cNvSpPr>
            <a:spLocks noChangeArrowheads="1"/>
          </p:cNvSpPr>
          <p:nvPr/>
        </p:nvSpPr>
        <p:spPr bwMode="auto">
          <a:xfrm>
            <a:off x="0" y="647700"/>
            <a:ext cx="9144000" cy="457200"/>
          </a:xfrm>
          <a:prstGeom prst="rect">
            <a:avLst/>
          </a:prstGeom>
          <a:noFill/>
          <a:ln w="9525">
            <a:noFill/>
            <a:round/>
            <a:headEnd/>
            <a:tailEnd/>
          </a:ln>
          <a:effectLst/>
        </p:spPr>
        <p:txBody>
          <a:bodyPr wrap="none" anchor="ctr"/>
          <a:lstStyle/>
          <a:p>
            <a:endParaRPr lang="en-US"/>
          </a:p>
        </p:txBody>
      </p:sp>
      <p:sp>
        <p:nvSpPr>
          <p:cNvPr id="36894" name="Rectangle 30"/>
          <p:cNvSpPr>
            <a:spLocks noChangeArrowheads="1"/>
          </p:cNvSpPr>
          <p:nvPr/>
        </p:nvSpPr>
        <p:spPr bwMode="auto">
          <a:xfrm>
            <a:off x="3962400" y="4905375"/>
            <a:ext cx="990600" cy="457200"/>
          </a:xfrm>
          <a:prstGeom prst="rect">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f(v</a:t>
            </a:r>
            <a:r>
              <a:rPr lang="en-GB" baseline="-25000">
                <a:solidFill>
                  <a:srgbClr val="000000"/>
                </a:solidFill>
                <a:ea typeface="HG Mincho Light J" charset="0"/>
                <a:cs typeface="HG Mincho Light J" charset="0"/>
              </a:rPr>
              <a:t>k</a:t>
            </a:r>
            <a:r>
              <a:rPr lang="en-GB">
                <a:solidFill>
                  <a:srgbClr val="000000"/>
                </a:solidFill>
                <a:ea typeface="HG Mincho Light J" charset="0"/>
                <a:cs typeface="HG Mincho Light J" charset="0"/>
              </a:rPr>
              <a:t>)</a:t>
            </a:r>
          </a:p>
        </p:txBody>
      </p:sp>
      <p:sp>
        <p:nvSpPr>
          <p:cNvPr id="36895" name="Text Box 31"/>
          <p:cNvSpPr txBox="1">
            <a:spLocks noChangeArrowheads="1"/>
          </p:cNvSpPr>
          <p:nvPr/>
        </p:nvSpPr>
        <p:spPr bwMode="auto">
          <a:xfrm>
            <a:off x="3429000" y="3076575"/>
            <a:ext cx="685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a:t>
            </a:r>
          </a:p>
        </p:txBody>
      </p:sp>
      <p:cxnSp>
        <p:nvCxnSpPr>
          <p:cNvPr id="36896" name="AutoShape 32"/>
          <p:cNvCxnSpPr>
            <a:cxnSpLocks noChangeShapeType="1"/>
            <a:stCxn id="36894" idx="2"/>
            <a:endCxn id="36873" idx="0"/>
          </p:cNvCxnSpPr>
          <p:nvPr/>
        </p:nvCxnSpPr>
        <p:spPr bwMode="auto">
          <a:xfrm>
            <a:off x="4457700" y="5362575"/>
            <a:ext cx="1588" cy="352425"/>
          </a:xfrm>
          <a:prstGeom prst="straightConnector1">
            <a:avLst/>
          </a:prstGeom>
          <a:noFill/>
          <a:ln w="9360">
            <a:solidFill>
              <a:srgbClr val="AF3408"/>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a:srcRect/>
          <a:stretch>
            <a:fillRect/>
          </a:stretch>
        </p:blipFill>
        <p:spPr bwMode="auto">
          <a:xfrm>
            <a:off x="152400" y="762000"/>
            <a:ext cx="8763000" cy="5867400"/>
          </a:xfrm>
          <a:prstGeom prst="rect">
            <a:avLst/>
          </a:prstGeom>
          <a:noFill/>
          <a:ln w="9525">
            <a:noFill/>
            <a:round/>
            <a:headEnd/>
            <a:tailEnd/>
          </a:ln>
          <a:effectLst/>
        </p:spPr>
      </p:pic>
      <p:sp>
        <p:nvSpPr>
          <p:cNvPr id="37890" name="Text Box 2"/>
          <p:cNvSpPr txBox="1">
            <a:spLocks noChangeArrowheads="1"/>
          </p:cNvSpPr>
          <p:nvPr/>
        </p:nvSpPr>
        <p:spPr bwMode="auto">
          <a:xfrm>
            <a:off x="838200" y="-1588"/>
            <a:ext cx="7772400" cy="1601788"/>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96464"/>
                </a:solidFill>
                <a:latin typeface="Times New Roman" pitchFamily="16" charset="0"/>
                <a:cs typeface="Times New Roman" pitchFamily="16" charset="0"/>
              </a:rPr>
              <a:t>The output is a function of the input, that is affected by the weights, and the transfer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914400" y="180975"/>
            <a:ext cx="7772400" cy="1236663"/>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696464"/>
                </a:solidFill>
                <a:latin typeface="Times New Roman" pitchFamily="16" charset="0"/>
                <a:cs typeface="Times New Roman" pitchFamily="16" charset="0"/>
              </a:rPr>
              <a:t>Three types of layers: Input, Hidden, and Output</a:t>
            </a:r>
          </a:p>
        </p:txBody>
      </p:sp>
      <p:grpSp>
        <p:nvGrpSpPr>
          <p:cNvPr id="38914" name="Group 2"/>
          <p:cNvGrpSpPr>
            <a:grpSpLocks/>
          </p:cNvGrpSpPr>
          <p:nvPr/>
        </p:nvGrpSpPr>
        <p:grpSpPr bwMode="auto">
          <a:xfrm>
            <a:off x="533400" y="1752600"/>
            <a:ext cx="7999413" cy="4559300"/>
            <a:chOff x="336" y="1104"/>
            <a:chExt cx="5039" cy="2872"/>
          </a:xfrm>
        </p:grpSpPr>
        <p:pic>
          <p:nvPicPr>
            <p:cNvPr id="38915" name="Picture 3"/>
            <p:cNvPicPr>
              <a:picLocks noChangeAspect="1" noChangeArrowheads="1"/>
            </p:cNvPicPr>
            <p:nvPr/>
          </p:nvPicPr>
          <p:blipFill>
            <a:blip r:embed="rId3"/>
            <a:srcRect/>
            <a:stretch>
              <a:fillRect/>
            </a:stretch>
          </p:blipFill>
          <p:spPr bwMode="auto">
            <a:xfrm>
              <a:off x="336" y="1104"/>
              <a:ext cx="5040" cy="2873"/>
            </a:xfrm>
            <a:prstGeom prst="rect">
              <a:avLst/>
            </a:prstGeom>
            <a:noFill/>
            <a:ln w="9525">
              <a:noFill/>
              <a:round/>
              <a:headEnd/>
              <a:tailEnd/>
            </a:ln>
            <a:effectLst/>
          </p:spPr>
        </p:pic>
        <p:sp>
          <p:nvSpPr>
            <p:cNvPr id="38916" name="Text Box 4"/>
            <p:cNvSpPr txBox="1">
              <a:spLocks noChangeArrowheads="1"/>
            </p:cNvSpPr>
            <p:nvPr/>
          </p:nvSpPr>
          <p:spPr bwMode="auto">
            <a:xfrm>
              <a:off x="336" y="1104"/>
              <a:ext cx="5040" cy="2873"/>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Artificial Neural Networks</a:t>
            </a:r>
          </a:p>
        </p:txBody>
      </p:sp>
      <p:sp>
        <p:nvSpPr>
          <p:cNvPr id="39938" name="Text Box 2"/>
          <p:cNvSpPr txBox="1">
            <a:spLocks noChangeArrowheads="1"/>
          </p:cNvSpPr>
          <p:nvPr/>
        </p:nvSpPr>
        <p:spPr bwMode="auto">
          <a:xfrm>
            <a:off x="457200" y="15240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An ANN can:</a:t>
            </a:r>
          </a:p>
          <a:p>
            <a:pPr marL="914400" lvl="1" indent="-457200">
              <a:lnSpc>
                <a:spcPct val="100000"/>
              </a:lnSpc>
              <a:spcBef>
                <a:spcPts val="375"/>
              </a:spcBef>
              <a:buClr>
                <a:srgbClr val="9B2D1F"/>
              </a:buClr>
              <a:buSzPct val="85000"/>
              <a:buFont typeface="Times New Roman" pitchFamily="16"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compute </a:t>
            </a:r>
            <a:r>
              <a:rPr lang="en-GB" sz="2400" i="1">
                <a:solidFill>
                  <a:srgbClr val="000000"/>
                </a:solidFill>
                <a:latin typeface="Times New Roman" pitchFamily="16" charset="0"/>
                <a:cs typeface="Times New Roman" pitchFamily="16" charset="0"/>
              </a:rPr>
              <a:t>any computable </a:t>
            </a:r>
            <a:r>
              <a:rPr lang="en-GB" sz="2400">
                <a:solidFill>
                  <a:srgbClr val="000000"/>
                </a:solidFill>
                <a:latin typeface="Times New Roman" pitchFamily="16" charset="0"/>
                <a:cs typeface="Times New Roman" pitchFamily="16" charset="0"/>
              </a:rPr>
              <a:t>function, by the appropriate selection of the network topology and weights values.</a:t>
            </a:r>
          </a:p>
          <a:p>
            <a:pPr marL="914400" lvl="1" indent="-457200">
              <a:lnSpc>
                <a:spcPct val="100000"/>
              </a:lnSpc>
              <a:spcBef>
                <a:spcPts val="375"/>
              </a:spcBef>
              <a:buClr>
                <a:srgbClr val="9B2D1F"/>
              </a:buClr>
              <a:buSzPct val="85000"/>
              <a:buFont typeface="Times New Roman" pitchFamily="16"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learn from experience!</a:t>
            </a:r>
          </a:p>
          <a:p>
            <a:pPr marL="914400" lvl="1" indent="-4572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 Specifically, by trial‐and‐error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10242"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Rosenblatt's original perceptron model contained only one layer. From this, a multi-layered model was derived in 1960. At first, the use of the multi-layer perceptron (MLP) was complicated by the lack of a appropriate learning algorithm. </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In 1974, Werbos came to introduce a so-called backpropagation algorithm for the three-layered perceptron network. </a:t>
            </a:r>
          </a:p>
        </p:txBody>
      </p:sp>
      <p:pic>
        <p:nvPicPr>
          <p:cNvPr id="10243"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Learning by trial‐and‐error</a:t>
            </a:r>
          </a:p>
        </p:txBody>
      </p:sp>
      <p:sp>
        <p:nvSpPr>
          <p:cNvPr id="40962" name="Text Box 2"/>
          <p:cNvSpPr txBox="1">
            <a:spLocks noChangeArrowheads="1"/>
          </p:cNvSpPr>
          <p:nvPr/>
        </p:nvSpPr>
        <p:spPr bwMode="auto">
          <a:xfrm>
            <a:off x="457200" y="1524000"/>
            <a:ext cx="8229600" cy="472598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Continuous process of:</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Trial:</a:t>
            </a:r>
          </a:p>
          <a:p>
            <a:pPr marL="546100" lvl="1" indent="-228600">
              <a:lnSpc>
                <a:spcPct val="100000"/>
              </a:lnSpc>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ea typeface="HG Mincho Light J" charset="0"/>
                <a:cs typeface="HG Mincho Light J" charset="0"/>
              </a:rPr>
              <a:t>Processing an input to produce an output (In terms of ANN: Compute the output function of a given input)</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Evaluate:</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a:solidFill>
                  <a:srgbClr val="000000"/>
                </a:solidFill>
                <a:ea typeface="HG Mincho Light J" charset="0"/>
                <a:cs typeface="HG Mincho Light J" charset="0"/>
              </a:rPr>
              <a:t>Evaluating this output by </a:t>
            </a:r>
            <a:r>
              <a:rPr lang="en-GB" sz="2600">
                <a:solidFill>
                  <a:srgbClr val="000000"/>
                </a:solidFill>
                <a:ea typeface="HG Mincho Light J" charset="0"/>
                <a:cs typeface="HG Mincho Light J" charset="0"/>
              </a:rPr>
              <a:t>comparing the actual output with the expected output.</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Adjust:</a:t>
            </a:r>
          </a:p>
          <a:p>
            <a:pPr marL="546100" lvl="1" indent="-228600">
              <a:lnSpc>
                <a:spcPct val="100000"/>
              </a:lnSpc>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ea typeface="HG Mincho Light J" charset="0"/>
                <a:cs typeface="HG Mincho Light J" charset="0"/>
              </a:rPr>
              <a:t>Adjust the </a:t>
            </a:r>
            <a:r>
              <a:rPr lang="en-GB" sz="2400" i="1">
                <a:solidFill>
                  <a:srgbClr val="000000"/>
                </a:solidFill>
                <a:ea typeface="HG Mincho Light J" charset="0"/>
                <a:cs typeface="HG Mincho Light J" charset="0"/>
              </a:rPr>
              <a:t>weights.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48200" y="228600"/>
            <a:ext cx="4114800" cy="1371600"/>
          </a:xfrm>
        </p:spPr>
        <p:txBody>
          <a:bodyPr/>
          <a:lstStyle/>
          <a:p>
            <a:r>
              <a:rPr lang="fr-CA">
                <a:solidFill>
                  <a:srgbClr val="800080"/>
                </a:solidFill>
              </a:rPr>
              <a:t>One Neuron as a Network</a:t>
            </a:r>
            <a:endParaRPr lang="en-CA">
              <a:solidFill>
                <a:srgbClr val="800080"/>
              </a:solidFill>
            </a:endParaRPr>
          </a:p>
        </p:txBody>
      </p:sp>
      <p:sp>
        <p:nvSpPr>
          <p:cNvPr id="28675" name="Rectangle 3"/>
          <p:cNvSpPr>
            <a:spLocks noGrp="1" noChangeArrowheads="1"/>
          </p:cNvSpPr>
          <p:nvPr>
            <p:ph type="body" idx="1"/>
          </p:nvPr>
        </p:nvSpPr>
        <p:spPr>
          <a:xfrm>
            <a:off x="1066800" y="2057400"/>
            <a:ext cx="7199313" cy="4264025"/>
          </a:xfrm>
        </p:spPr>
        <p:txBody>
          <a:bodyPr/>
          <a:lstStyle/>
          <a:p>
            <a:pPr>
              <a:lnSpc>
                <a:spcPct val="80000"/>
              </a:lnSpc>
            </a:pPr>
            <a:r>
              <a:rPr lang="fr-CA" sz="1500" b="1">
                <a:solidFill>
                  <a:srgbClr val="FF3300"/>
                </a:solidFill>
              </a:rPr>
              <a:t>Here x1 and x2 are normalized attribute value of data. </a:t>
            </a:r>
          </a:p>
          <a:p>
            <a:pPr>
              <a:lnSpc>
                <a:spcPct val="80000"/>
              </a:lnSpc>
            </a:pPr>
            <a:endParaRPr lang="fr-CA" sz="1500" b="1">
              <a:solidFill>
                <a:srgbClr val="FF3300"/>
              </a:solidFill>
            </a:endParaRPr>
          </a:p>
          <a:p>
            <a:pPr>
              <a:lnSpc>
                <a:spcPct val="80000"/>
              </a:lnSpc>
            </a:pPr>
            <a:r>
              <a:rPr lang="fr-CA" sz="1500" b="1">
                <a:solidFill>
                  <a:srgbClr val="FF3300"/>
                </a:solidFill>
              </a:rPr>
              <a:t>y is the output of the neuron , i.e the class label.</a:t>
            </a:r>
          </a:p>
          <a:p>
            <a:pPr>
              <a:lnSpc>
                <a:spcPct val="80000"/>
              </a:lnSpc>
            </a:pPr>
            <a:endParaRPr lang="fr-CA" sz="1500" b="1">
              <a:solidFill>
                <a:srgbClr val="FF3300"/>
              </a:solidFill>
            </a:endParaRPr>
          </a:p>
          <a:p>
            <a:pPr>
              <a:lnSpc>
                <a:spcPct val="80000"/>
              </a:lnSpc>
            </a:pPr>
            <a:r>
              <a:rPr lang="fr-CA" sz="1500" b="1">
                <a:solidFill>
                  <a:srgbClr val="3366FF"/>
                </a:solidFill>
              </a:rPr>
              <a:t>x1 and x2  values multiplied by weight values w1 and w2 are input to the neuron x. </a:t>
            </a:r>
          </a:p>
          <a:p>
            <a:pPr>
              <a:lnSpc>
                <a:spcPct val="80000"/>
              </a:lnSpc>
            </a:pPr>
            <a:endParaRPr lang="fr-CA" sz="1500" b="1">
              <a:solidFill>
                <a:srgbClr val="FF3300"/>
              </a:solidFill>
            </a:endParaRPr>
          </a:p>
          <a:p>
            <a:pPr>
              <a:lnSpc>
                <a:spcPct val="80000"/>
              </a:lnSpc>
            </a:pPr>
            <a:r>
              <a:rPr lang="fr-CA" sz="1500" b="1">
                <a:solidFill>
                  <a:srgbClr val="FF3300"/>
                </a:solidFill>
              </a:rPr>
              <a:t>Value of x1 is multiplied by a weight w1 and values of x2 is multiplied by a weight w2.</a:t>
            </a:r>
          </a:p>
          <a:p>
            <a:pPr>
              <a:lnSpc>
                <a:spcPct val="80000"/>
              </a:lnSpc>
            </a:pPr>
            <a:endParaRPr lang="fr-CA" sz="1300" b="1"/>
          </a:p>
          <a:p>
            <a:pPr>
              <a:lnSpc>
                <a:spcPct val="80000"/>
              </a:lnSpc>
            </a:pPr>
            <a:r>
              <a:rPr lang="fr-CA" sz="1300" b="1"/>
              <a:t>Given that</a:t>
            </a:r>
          </a:p>
          <a:p>
            <a:pPr lvl="1">
              <a:lnSpc>
                <a:spcPct val="80000"/>
              </a:lnSpc>
            </a:pPr>
            <a:endParaRPr lang="fr-CA" sz="1800" b="1"/>
          </a:p>
          <a:p>
            <a:pPr lvl="1">
              <a:lnSpc>
                <a:spcPct val="80000"/>
              </a:lnSpc>
            </a:pPr>
            <a:r>
              <a:rPr lang="fr-CA" sz="1800" b="1"/>
              <a:t>w1 = 0.5 and w2 = 0.5</a:t>
            </a:r>
          </a:p>
          <a:p>
            <a:pPr lvl="1">
              <a:lnSpc>
                <a:spcPct val="80000"/>
              </a:lnSpc>
            </a:pPr>
            <a:r>
              <a:rPr lang="fr-CA" sz="1800" b="1"/>
              <a:t>Say value of x1 is 0.3 and value of x2 is 0.8,</a:t>
            </a:r>
          </a:p>
          <a:p>
            <a:pPr lvl="1">
              <a:lnSpc>
                <a:spcPct val="80000"/>
              </a:lnSpc>
            </a:pPr>
            <a:endParaRPr lang="fr-CA" sz="1800" b="1"/>
          </a:p>
          <a:p>
            <a:pPr lvl="1">
              <a:lnSpc>
                <a:spcPct val="80000"/>
              </a:lnSpc>
            </a:pPr>
            <a:r>
              <a:rPr lang="fr-CA" sz="1800" b="1"/>
              <a:t>So, weighted sum is : </a:t>
            </a:r>
          </a:p>
          <a:p>
            <a:pPr lvl="1">
              <a:lnSpc>
                <a:spcPct val="80000"/>
              </a:lnSpc>
            </a:pPr>
            <a:endParaRPr lang="fr-CA" sz="1800" b="1"/>
          </a:p>
          <a:p>
            <a:pPr lvl="1">
              <a:lnSpc>
                <a:spcPct val="80000"/>
              </a:lnSpc>
            </a:pPr>
            <a:r>
              <a:rPr lang="fr-CA" sz="1800" b="1"/>
              <a:t>sum= </a:t>
            </a:r>
            <a:r>
              <a:rPr lang="fr-CA" sz="1800" b="1">
                <a:solidFill>
                  <a:srgbClr val="FF3300"/>
                </a:solidFill>
              </a:rPr>
              <a:t>w1 x x1 + w2 x x2</a:t>
            </a:r>
            <a:r>
              <a:rPr lang="fr-CA" sz="1800" b="1"/>
              <a:t> = 0.5 x 0.3 + 0.5 x 0.8 = 0.55</a:t>
            </a:r>
          </a:p>
          <a:p>
            <a:pPr lvl="1">
              <a:lnSpc>
                <a:spcPct val="80000"/>
              </a:lnSpc>
            </a:pPr>
            <a:endParaRPr lang="fr-CA" sz="1800" b="1"/>
          </a:p>
          <a:p>
            <a:pPr lvl="1">
              <a:lnSpc>
                <a:spcPct val="80000"/>
              </a:lnSpc>
            </a:pPr>
            <a:endParaRPr lang="fr-CA" sz="1800" b="1"/>
          </a:p>
          <a:p>
            <a:pPr>
              <a:lnSpc>
                <a:spcPct val="80000"/>
              </a:lnSpc>
            </a:pPr>
            <a:r>
              <a:rPr lang="fr-CA" sz="800"/>
              <a:t>    </a:t>
            </a:r>
          </a:p>
          <a:p>
            <a:pPr>
              <a:lnSpc>
                <a:spcPct val="80000"/>
              </a:lnSpc>
            </a:pPr>
            <a:endParaRPr lang="fr-CA" sz="800"/>
          </a:p>
        </p:txBody>
      </p:sp>
      <p:pic>
        <p:nvPicPr>
          <p:cNvPr id="28676" name="Picture 4" descr="fig1"/>
          <p:cNvPicPr>
            <a:picLocks noChangeAspect="1" noChangeArrowheads="1"/>
          </p:cNvPicPr>
          <p:nvPr/>
        </p:nvPicPr>
        <p:blipFill>
          <a:blip r:embed="rId2"/>
          <a:srcRect/>
          <a:stretch>
            <a:fillRect/>
          </a:stretch>
        </p:blipFill>
        <p:spPr bwMode="auto">
          <a:xfrm>
            <a:off x="457200" y="609600"/>
            <a:ext cx="38100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914400" y="228600"/>
            <a:ext cx="7848600" cy="990600"/>
          </a:xfrm>
        </p:spPr>
        <p:txBody>
          <a:bodyPr/>
          <a:lstStyle/>
          <a:p>
            <a:r>
              <a:rPr lang="fr-CA">
                <a:solidFill>
                  <a:srgbClr val="800080"/>
                </a:solidFill>
              </a:rPr>
              <a:t>One Neuron as a Network</a:t>
            </a:r>
            <a:endParaRPr lang="en-CA">
              <a:solidFill>
                <a:srgbClr val="800080"/>
              </a:solidFill>
            </a:endParaRPr>
          </a:p>
        </p:txBody>
      </p:sp>
      <p:sp>
        <p:nvSpPr>
          <p:cNvPr id="195587" name="Rectangle 3"/>
          <p:cNvSpPr>
            <a:spLocks noGrp="1" noChangeArrowheads="1"/>
          </p:cNvSpPr>
          <p:nvPr>
            <p:ph type="body" idx="1"/>
          </p:nvPr>
        </p:nvSpPr>
        <p:spPr>
          <a:xfrm>
            <a:off x="1066800" y="2057400"/>
            <a:ext cx="7199313" cy="4264025"/>
          </a:xfrm>
        </p:spPr>
        <p:txBody>
          <a:bodyPr/>
          <a:lstStyle/>
          <a:p>
            <a:pPr lvl="1">
              <a:lnSpc>
                <a:spcPct val="80000"/>
              </a:lnSpc>
            </a:pPr>
            <a:r>
              <a:rPr lang="fr-CA" sz="1600" b="1">
                <a:solidFill>
                  <a:srgbClr val="3366FF"/>
                </a:solidFill>
              </a:rPr>
              <a:t>The neuron receives the weighted sum as input and calculates the output as a function of input as follows :</a:t>
            </a:r>
          </a:p>
          <a:p>
            <a:pPr lvl="1">
              <a:lnSpc>
                <a:spcPct val="80000"/>
              </a:lnSpc>
            </a:pPr>
            <a:endParaRPr lang="fr-CA" sz="1600" b="1">
              <a:solidFill>
                <a:srgbClr val="3366FF"/>
              </a:solidFill>
            </a:endParaRPr>
          </a:p>
          <a:p>
            <a:pPr lvl="1">
              <a:lnSpc>
                <a:spcPct val="80000"/>
              </a:lnSpc>
            </a:pPr>
            <a:r>
              <a:rPr lang="fr-CA" sz="1300" b="1">
                <a:solidFill>
                  <a:srgbClr val="FF6600"/>
                </a:solidFill>
              </a:rPr>
              <a:t>y = f(x) , where f(x) is defined as </a:t>
            </a:r>
          </a:p>
          <a:p>
            <a:pPr lvl="1">
              <a:lnSpc>
                <a:spcPct val="80000"/>
              </a:lnSpc>
            </a:pPr>
            <a:endParaRPr lang="fr-CA" sz="1300" b="1">
              <a:solidFill>
                <a:srgbClr val="FF6600"/>
              </a:solidFill>
            </a:endParaRPr>
          </a:p>
          <a:p>
            <a:pPr lvl="1">
              <a:lnSpc>
                <a:spcPct val="80000"/>
              </a:lnSpc>
            </a:pPr>
            <a:r>
              <a:rPr lang="fr-CA" sz="1300" b="1">
                <a:solidFill>
                  <a:srgbClr val="FF6600"/>
                </a:solidFill>
              </a:rPr>
              <a:t>f(x) = 0 { when x&lt; 0.5 }</a:t>
            </a:r>
          </a:p>
          <a:p>
            <a:pPr lvl="1">
              <a:lnSpc>
                <a:spcPct val="80000"/>
              </a:lnSpc>
            </a:pPr>
            <a:r>
              <a:rPr lang="fr-CA" sz="1300" b="1">
                <a:solidFill>
                  <a:srgbClr val="FF6600"/>
                </a:solidFill>
              </a:rPr>
              <a:t>f(x) = 1 { when x &gt;= 0.5 }</a:t>
            </a:r>
          </a:p>
          <a:p>
            <a:pPr lvl="1">
              <a:lnSpc>
                <a:spcPct val="80000"/>
              </a:lnSpc>
            </a:pPr>
            <a:endParaRPr lang="fr-CA" sz="1300" b="1">
              <a:solidFill>
                <a:srgbClr val="FF6600"/>
              </a:solidFill>
            </a:endParaRPr>
          </a:p>
          <a:p>
            <a:pPr lvl="1">
              <a:lnSpc>
                <a:spcPct val="80000"/>
              </a:lnSpc>
            </a:pPr>
            <a:r>
              <a:rPr lang="fr-CA" sz="1300" b="1">
                <a:solidFill>
                  <a:srgbClr val="3366FF"/>
                </a:solidFill>
              </a:rPr>
              <a:t>For our example, x ( weighted sum ) is 0.55,  so y = 1 , </a:t>
            </a:r>
          </a:p>
          <a:p>
            <a:pPr lvl="1">
              <a:lnSpc>
                <a:spcPct val="80000"/>
              </a:lnSpc>
            </a:pPr>
            <a:endParaRPr lang="fr-CA" sz="1300" b="1">
              <a:solidFill>
                <a:srgbClr val="3366FF"/>
              </a:solidFill>
            </a:endParaRPr>
          </a:p>
          <a:p>
            <a:pPr lvl="1">
              <a:lnSpc>
                <a:spcPct val="80000"/>
              </a:lnSpc>
            </a:pPr>
            <a:r>
              <a:rPr lang="fr-CA" sz="1600">
                <a:solidFill>
                  <a:srgbClr val="FF6600"/>
                </a:solidFill>
              </a:rPr>
              <a:t>That means corresponding input attribute values are classified in class 1.</a:t>
            </a:r>
          </a:p>
          <a:p>
            <a:pPr lvl="1">
              <a:lnSpc>
                <a:spcPct val="80000"/>
              </a:lnSpc>
            </a:pPr>
            <a:endParaRPr lang="fr-CA" sz="1600">
              <a:solidFill>
                <a:srgbClr val="FF6600"/>
              </a:solidFill>
            </a:endParaRPr>
          </a:p>
          <a:p>
            <a:pPr lvl="1">
              <a:lnSpc>
                <a:spcPct val="80000"/>
              </a:lnSpc>
            </a:pPr>
            <a:r>
              <a:rPr lang="fr-CA" sz="1800" b="1">
                <a:solidFill>
                  <a:srgbClr val="FF6600"/>
                </a:solidFill>
              </a:rPr>
              <a:t>If  for another input values , x = 0.45 , then f(x) = 0, </a:t>
            </a:r>
          </a:p>
          <a:p>
            <a:pPr lvl="1">
              <a:lnSpc>
                <a:spcPct val="80000"/>
              </a:lnSpc>
            </a:pPr>
            <a:r>
              <a:rPr lang="fr-CA" sz="1800" b="1">
                <a:solidFill>
                  <a:srgbClr val="FF6600"/>
                </a:solidFill>
              </a:rPr>
              <a:t>so we could conclude that input values are classified to class 0.</a:t>
            </a:r>
          </a:p>
          <a:p>
            <a:pPr lvl="1">
              <a:lnSpc>
                <a:spcPct val="80000"/>
              </a:lnSpc>
            </a:pPr>
            <a:endParaRPr lang="fr-CA" sz="1800" b="1">
              <a:solidFill>
                <a:srgbClr val="FF6600"/>
              </a:solidFill>
            </a:endParaRPr>
          </a:p>
          <a:p>
            <a:pPr lvl="1">
              <a:lnSpc>
                <a:spcPct val="80000"/>
              </a:lnSpc>
            </a:pPr>
            <a:endParaRPr lang="fr-CA" sz="1300"/>
          </a:p>
          <a:p>
            <a:pPr>
              <a:lnSpc>
                <a:spcPct val="80000"/>
              </a:lnSpc>
            </a:pPr>
            <a:r>
              <a:rPr lang="fr-CA" sz="900"/>
              <a:t>    </a:t>
            </a:r>
          </a:p>
          <a:p>
            <a:pPr>
              <a:lnSpc>
                <a:spcPct val="80000"/>
              </a:lnSpc>
            </a:pPr>
            <a:endParaRPr lang="fr-CA" sz="9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itchFamily="50" charset="-127"/>
              </a:rPr>
              <a:t>Bias of a Neuron </a:t>
            </a:r>
            <a:br>
              <a:rPr lang="en-US" altLang="ko-KR">
                <a:ea typeface="굴림" pitchFamily="50" charset="-127"/>
              </a:rPr>
            </a:br>
            <a:r>
              <a:rPr lang="en-US" altLang="ko-KR">
                <a:ea typeface="굴림" pitchFamily="50" charset="-127"/>
              </a:rPr>
              <a:t> </a:t>
            </a:r>
          </a:p>
        </p:txBody>
      </p:sp>
      <p:sp>
        <p:nvSpPr>
          <p:cNvPr id="25603" name="Rectangle 3"/>
          <p:cNvSpPr>
            <a:spLocks noGrp="1" noChangeArrowheads="1"/>
          </p:cNvSpPr>
          <p:nvPr>
            <p:ph type="body" sz="half" idx="1"/>
          </p:nvPr>
        </p:nvSpPr>
        <p:spPr>
          <a:xfrm>
            <a:off x="762000" y="1905000"/>
            <a:ext cx="7239000" cy="914400"/>
          </a:xfrm>
        </p:spPr>
        <p:txBody>
          <a:bodyPr/>
          <a:lstStyle/>
          <a:p>
            <a:pPr>
              <a:lnSpc>
                <a:spcPct val="80000"/>
              </a:lnSpc>
            </a:pPr>
            <a:r>
              <a:rPr lang="en-US" altLang="ko-KR" sz="2100">
                <a:ea typeface="굴림" pitchFamily="50" charset="-127"/>
              </a:rPr>
              <a:t>We need the bias value to be added to the weighted sum </a:t>
            </a:r>
            <a:r>
              <a:rPr lang="en-US" altLang="ko-KR" sz="2100">
                <a:solidFill>
                  <a:srgbClr val="3366FF"/>
                </a:solidFill>
                <a:ea typeface="굴림" pitchFamily="50" charset="-127"/>
              </a:rPr>
              <a:t>∑wixi </a:t>
            </a:r>
            <a:r>
              <a:rPr lang="en-US" altLang="ko-KR" sz="2100">
                <a:ea typeface="굴림" pitchFamily="50" charset="-127"/>
              </a:rPr>
              <a:t>so that we can transform it from the origin.</a:t>
            </a:r>
            <a:endParaRPr lang="en-US" altLang="ko-KR" sz="2100">
              <a:solidFill>
                <a:srgbClr val="3366FF"/>
              </a:solidFill>
              <a:ea typeface="굴림" pitchFamily="50" charset="-127"/>
            </a:endParaRPr>
          </a:p>
          <a:p>
            <a:pPr lvl="4">
              <a:lnSpc>
                <a:spcPct val="80000"/>
              </a:lnSpc>
              <a:buFontTx/>
              <a:buNone/>
            </a:pPr>
            <a:r>
              <a:rPr lang="en-US" altLang="ko-KR" b="1" i="1">
                <a:solidFill>
                  <a:srgbClr val="009900"/>
                </a:solidFill>
                <a:ea typeface="굴림" pitchFamily="50" charset="-127"/>
              </a:rPr>
              <a:t>v = </a:t>
            </a:r>
            <a:r>
              <a:rPr lang="en-US" altLang="ko-KR" b="1">
                <a:solidFill>
                  <a:srgbClr val="3366FF"/>
                </a:solidFill>
                <a:ea typeface="굴림" pitchFamily="50" charset="-127"/>
              </a:rPr>
              <a:t>∑wixi</a:t>
            </a:r>
            <a:r>
              <a:rPr lang="en-US" altLang="ko-KR" b="1" i="1">
                <a:solidFill>
                  <a:srgbClr val="009900"/>
                </a:solidFill>
                <a:ea typeface="굴림" pitchFamily="50" charset="-127"/>
              </a:rPr>
              <a:t> + b, here b is the bias</a:t>
            </a:r>
          </a:p>
        </p:txBody>
      </p:sp>
      <p:sp>
        <p:nvSpPr>
          <p:cNvPr id="25605" name="Line 5"/>
          <p:cNvSpPr>
            <a:spLocks noChangeShapeType="1"/>
          </p:cNvSpPr>
          <p:nvPr/>
        </p:nvSpPr>
        <p:spPr bwMode="auto">
          <a:xfrm flipV="1">
            <a:off x="3581400" y="3505200"/>
            <a:ext cx="0" cy="2286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6" name="Line 6"/>
          <p:cNvSpPr>
            <a:spLocks noChangeShapeType="1"/>
          </p:cNvSpPr>
          <p:nvPr/>
        </p:nvSpPr>
        <p:spPr bwMode="auto">
          <a:xfrm>
            <a:off x="1752600" y="4876800"/>
            <a:ext cx="449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7" name="Line 7"/>
          <p:cNvSpPr>
            <a:spLocks noChangeShapeType="1"/>
          </p:cNvSpPr>
          <p:nvPr/>
        </p:nvSpPr>
        <p:spPr bwMode="auto">
          <a:xfrm flipH="1">
            <a:off x="2438400" y="3657600"/>
            <a:ext cx="1905000" cy="1905000"/>
          </a:xfrm>
          <a:prstGeom prst="line">
            <a:avLst/>
          </a:prstGeom>
          <a:noFill/>
          <a:ln w="28575">
            <a:solidFill>
              <a:srgbClr val="009900"/>
            </a:solidFill>
            <a:round/>
            <a:headEnd/>
            <a:tailEnd/>
          </a:ln>
          <a:effectLst/>
        </p:spPr>
        <p:txBody>
          <a:bodyPr wrap="none" anchor="ctr"/>
          <a:lstStyle/>
          <a:p>
            <a:endParaRPr lang="en-US"/>
          </a:p>
        </p:txBody>
      </p:sp>
      <p:sp>
        <p:nvSpPr>
          <p:cNvPr id="25608" name="Line 8"/>
          <p:cNvSpPr>
            <a:spLocks noChangeShapeType="1"/>
          </p:cNvSpPr>
          <p:nvPr/>
        </p:nvSpPr>
        <p:spPr bwMode="auto">
          <a:xfrm flipH="1">
            <a:off x="2667000" y="3886200"/>
            <a:ext cx="1905000" cy="1905000"/>
          </a:xfrm>
          <a:prstGeom prst="line">
            <a:avLst/>
          </a:prstGeom>
          <a:noFill/>
          <a:ln w="28575">
            <a:solidFill>
              <a:srgbClr val="0000FF"/>
            </a:solidFill>
            <a:round/>
            <a:headEnd/>
            <a:tailEnd/>
          </a:ln>
          <a:effectLst/>
        </p:spPr>
        <p:txBody>
          <a:bodyPr wrap="none" anchor="ctr"/>
          <a:lstStyle/>
          <a:p>
            <a:endParaRPr lang="en-US"/>
          </a:p>
        </p:txBody>
      </p:sp>
      <p:sp>
        <p:nvSpPr>
          <p:cNvPr id="25609" name="Line 9"/>
          <p:cNvSpPr>
            <a:spLocks noChangeShapeType="1"/>
          </p:cNvSpPr>
          <p:nvPr/>
        </p:nvSpPr>
        <p:spPr bwMode="auto">
          <a:xfrm flipH="1">
            <a:off x="2971800" y="4114800"/>
            <a:ext cx="1905000" cy="1905000"/>
          </a:xfrm>
          <a:prstGeom prst="line">
            <a:avLst/>
          </a:prstGeom>
          <a:noFill/>
          <a:ln w="28575">
            <a:solidFill>
              <a:schemeClr val="tx2"/>
            </a:solidFill>
            <a:round/>
            <a:headEnd/>
            <a:tailEnd/>
          </a:ln>
          <a:effectLst/>
        </p:spPr>
        <p:txBody>
          <a:bodyPr wrap="none" anchor="ctr"/>
          <a:lstStyle/>
          <a:p>
            <a:endParaRPr lang="en-US"/>
          </a:p>
        </p:txBody>
      </p:sp>
      <p:sp>
        <p:nvSpPr>
          <p:cNvPr id="25611" name="Text Box 11"/>
          <p:cNvSpPr txBox="1">
            <a:spLocks noChangeArrowheads="1"/>
          </p:cNvSpPr>
          <p:nvPr/>
        </p:nvSpPr>
        <p:spPr bwMode="auto">
          <a:xfrm>
            <a:off x="4632325" y="3516313"/>
            <a:ext cx="887413" cy="304800"/>
          </a:xfrm>
          <a:prstGeom prst="rect">
            <a:avLst/>
          </a:prstGeom>
          <a:noFill/>
          <a:ln w="9525">
            <a:noFill/>
            <a:miter lim="800000"/>
            <a:headEnd/>
            <a:tailEnd/>
          </a:ln>
          <a:effectLst/>
        </p:spPr>
        <p:txBody>
          <a:bodyPr wrap="none">
            <a:spAutoFit/>
          </a:bodyPr>
          <a:lstStyle/>
          <a:p>
            <a:pPr eaLnBrk="0" hangingPunct="0"/>
            <a:r>
              <a:rPr lang="ko-KR" altLang="en-US" sz="1400">
                <a:ea typeface="굴림" pitchFamily="50" charset="-127"/>
              </a:rPr>
              <a:t> </a:t>
            </a:r>
            <a:r>
              <a:rPr lang="en-US" altLang="ko-KR" sz="1400" b="1">
                <a:ea typeface="굴림" pitchFamily="50" charset="-127"/>
              </a:rPr>
              <a:t>x1-x2=0</a:t>
            </a:r>
          </a:p>
        </p:txBody>
      </p:sp>
      <p:sp>
        <p:nvSpPr>
          <p:cNvPr id="25612" name="Text Box 12"/>
          <p:cNvSpPr txBox="1">
            <a:spLocks noChangeArrowheads="1"/>
          </p:cNvSpPr>
          <p:nvPr/>
        </p:nvSpPr>
        <p:spPr bwMode="auto">
          <a:xfrm>
            <a:off x="4876800" y="3962400"/>
            <a:ext cx="985838" cy="304800"/>
          </a:xfrm>
          <a:prstGeom prst="rect">
            <a:avLst/>
          </a:prstGeom>
          <a:noFill/>
          <a:ln w="9525">
            <a:noFill/>
            <a:miter lim="800000"/>
            <a:headEnd/>
            <a:tailEnd/>
          </a:ln>
          <a:effectLst/>
        </p:spPr>
        <p:txBody>
          <a:bodyPr wrap="none">
            <a:spAutoFit/>
          </a:bodyPr>
          <a:lstStyle/>
          <a:p>
            <a:pPr eaLnBrk="0" hangingPunct="0"/>
            <a:r>
              <a:rPr lang="ko-KR" altLang="en-US" sz="1400">
                <a:ea typeface="굴림" pitchFamily="50" charset="-127"/>
              </a:rPr>
              <a:t> </a:t>
            </a:r>
            <a:r>
              <a:rPr lang="en-US" altLang="ko-KR" sz="1400" b="1">
                <a:ea typeface="굴림" pitchFamily="50" charset="-127"/>
              </a:rPr>
              <a:t>x1-x2= 1</a:t>
            </a:r>
            <a:r>
              <a:rPr lang="en-US" altLang="ko-KR" sz="1400">
                <a:ea typeface="굴림" pitchFamily="50" charset="-127"/>
              </a:rPr>
              <a:t> </a:t>
            </a:r>
          </a:p>
        </p:txBody>
      </p:sp>
      <p:sp>
        <p:nvSpPr>
          <p:cNvPr id="25613" name="Text Box 13"/>
          <p:cNvSpPr txBox="1">
            <a:spLocks noChangeArrowheads="1"/>
          </p:cNvSpPr>
          <p:nvPr/>
        </p:nvSpPr>
        <p:spPr bwMode="auto">
          <a:xfrm>
            <a:off x="5867400" y="4953000"/>
            <a:ext cx="420688" cy="304800"/>
          </a:xfrm>
          <a:prstGeom prst="rect">
            <a:avLst/>
          </a:prstGeom>
          <a:noFill/>
          <a:ln w="9525">
            <a:noFill/>
            <a:miter lim="800000"/>
            <a:headEnd/>
            <a:tailEnd/>
          </a:ln>
          <a:effectLst/>
        </p:spPr>
        <p:txBody>
          <a:bodyPr wrap="none">
            <a:spAutoFit/>
          </a:bodyPr>
          <a:lstStyle/>
          <a:p>
            <a:pPr eaLnBrk="0" hangingPunct="0"/>
            <a:r>
              <a:rPr lang="ko-KR" altLang="en-US" sz="1400">
                <a:ea typeface="굴림" pitchFamily="50" charset="-127"/>
              </a:rPr>
              <a:t> </a:t>
            </a:r>
            <a:r>
              <a:rPr lang="en-US" altLang="ko-KR" sz="1400">
                <a:ea typeface="굴림" pitchFamily="50" charset="-127"/>
              </a:rPr>
              <a:t>x1</a:t>
            </a:r>
          </a:p>
        </p:txBody>
      </p:sp>
      <p:sp>
        <p:nvSpPr>
          <p:cNvPr id="25614" name="Text Box 14"/>
          <p:cNvSpPr txBox="1">
            <a:spLocks noChangeArrowheads="1"/>
          </p:cNvSpPr>
          <p:nvPr/>
        </p:nvSpPr>
        <p:spPr bwMode="auto">
          <a:xfrm>
            <a:off x="2895600" y="3429000"/>
            <a:ext cx="457200" cy="304800"/>
          </a:xfrm>
          <a:prstGeom prst="rect">
            <a:avLst/>
          </a:prstGeom>
          <a:noFill/>
          <a:ln w="9525">
            <a:noFill/>
            <a:miter lim="800000"/>
            <a:headEnd/>
            <a:tailEnd/>
          </a:ln>
          <a:effectLst/>
        </p:spPr>
        <p:txBody>
          <a:bodyPr>
            <a:spAutoFit/>
          </a:bodyPr>
          <a:lstStyle/>
          <a:p>
            <a:pPr eaLnBrk="0" hangingPunct="0"/>
            <a:r>
              <a:rPr lang="ko-KR" altLang="en-US" sz="1400">
                <a:ea typeface="굴림" pitchFamily="50" charset="-127"/>
              </a:rPr>
              <a:t> </a:t>
            </a:r>
            <a:r>
              <a:rPr lang="en-US" altLang="ko-KR" sz="1400">
                <a:ea typeface="굴림" pitchFamily="50" charset="-127"/>
              </a:rPr>
              <a:t>x2</a:t>
            </a:r>
          </a:p>
        </p:txBody>
      </p:sp>
      <p:sp>
        <p:nvSpPr>
          <p:cNvPr id="25615" name="Text Box 15"/>
          <p:cNvSpPr txBox="1">
            <a:spLocks noChangeArrowheads="1"/>
          </p:cNvSpPr>
          <p:nvPr/>
        </p:nvSpPr>
        <p:spPr bwMode="auto">
          <a:xfrm>
            <a:off x="4114800" y="3124200"/>
            <a:ext cx="1025525" cy="304800"/>
          </a:xfrm>
          <a:prstGeom prst="rect">
            <a:avLst/>
          </a:prstGeom>
          <a:noFill/>
          <a:ln w="9525">
            <a:noFill/>
            <a:miter lim="800000"/>
            <a:headEnd/>
            <a:tailEnd/>
          </a:ln>
          <a:effectLst/>
        </p:spPr>
        <p:txBody>
          <a:bodyPr>
            <a:spAutoFit/>
          </a:bodyPr>
          <a:lstStyle/>
          <a:p>
            <a:pPr eaLnBrk="0" hangingPunct="0"/>
            <a:r>
              <a:rPr lang="ko-KR" altLang="en-US" sz="1400">
                <a:ea typeface="굴림" pitchFamily="50" charset="-127"/>
              </a:rPr>
              <a:t> </a:t>
            </a:r>
            <a:r>
              <a:rPr lang="en-US" altLang="ko-KR" sz="1400" b="1">
                <a:ea typeface="굴림" pitchFamily="50" charset="-127"/>
              </a:rPr>
              <a:t>x1-x2= -1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8600" y="381000"/>
            <a:ext cx="7772400" cy="1143000"/>
          </a:xfrm>
          <a:prstGeom prst="rect">
            <a:avLst/>
          </a:prstGeom>
          <a:noFill/>
          <a:ln w="9525">
            <a:noFill/>
            <a:miter lim="800000"/>
            <a:headEnd/>
            <a:tailEnd/>
          </a:ln>
          <a:effectLst/>
        </p:spPr>
        <p:txBody>
          <a:bodyPr anchor="ctr"/>
          <a:lstStyle/>
          <a:p>
            <a:pPr algn="ctr"/>
            <a:r>
              <a:rPr lang="en-US" altLang="ko-KR" sz="4000" b="1">
                <a:solidFill>
                  <a:schemeClr val="tx2"/>
                </a:solidFill>
                <a:latin typeface="Arial Black" pitchFamily="34" charset="0"/>
                <a:ea typeface="굴림" pitchFamily="50" charset="-127"/>
              </a:rPr>
              <a:t>Bias as extra input</a:t>
            </a:r>
          </a:p>
        </p:txBody>
      </p:sp>
      <p:sp>
        <p:nvSpPr>
          <p:cNvPr id="26628" name="Line 4"/>
          <p:cNvSpPr>
            <a:spLocks noChangeShapeType="1"/>
          </p:cNvSpPr>
          <p:nvPr/>
        </p:nvSpPr>
        <p:spPr bwMode="auto">
          <a:xfrm>
            <a:off x="1600200" y="1905000"/>
            <a:ext cx="1066800" cy="1588"/>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2" name="Group 5"/>
          <p:cNvGrpSpPr>
            <a:grpSpLocks/>
          </p:cNvGrpSpPr>
          <p:nvPr/>
        </p:nvGrpSpPr>
        <p:grpSpPr bwMode="auto">
          <a:xfrm>
            <a:off x="228600" y="1143000"/>
            <a:ext cx="7658100" cy="2659063"/>
            <a:chOff x="0" y="1152"/>
            <a:chExt cx="5823" cy="2900"/>
          </a:xfrm>
        </p:grpSpPr>
        <p:sp>
          <p:nvSpPr>
            <p:cNvPr id="26630" name="Oval 6"/>
            <p:cNvSpPr>
              <a:spLocks noChangeArrowheads="1"/>
            </p:cNvSpPr>
            <p:nvPr/>
          </p:nvSpPr>
          <p:spPr bwMode="auto">
            <a:xfrm>
              <a:off x="2880" y="2352"/>
              <a:ext cx="576" cy="57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31" name="Rectangle 7"/>
            <p:cNvSpPr>
              <a:spLocks noChangeArrowheads="1"/>
            </p:cNvSpPr>
            <p:nvPr/>
          </p:nvSpPr>
          <p:spPr bwMode="auto">
            <a:xfrm>
              <a:off x="4272" y="2352"/>
              <a:ext cx="576" cy="57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6632" name="Oval 8"/>
            <p:cNvSpPr>
              <a:spLocks noChangeArrowheads="1"/>
            </p:cNvSpPr>
            <p:nvPr/>
          </p:nvSpPr>
          <p:spPr bwMode="auto">
            <a:xfrm>
              <a:off x="1008" y="192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33" name="Oval 9"/>
            <p:cNvSpPr>
              <a:spLocks noChangeArrowheads="1"/>
            </p:cNvSpPr>
            <p:nvPr/>
          </p:nvSpPr>
          <p:spPr bwMode="auto">
            <a:xfrm>
              <a:off x="1008" y="3648"/>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34" name="Oval 10"/>
            <p:cNvSpPr>
              <a:spLocks noChangeArrowheads="1"/>
            </p:cNvSpPr>
            <p:nvPr/>
          </p:nvSpPr>
          <p:spPr bwMode="auto">
            <a:xfrm>
              <a:off x="1008" y="2592"/>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635" name="AutoShape 11"/>
            <p:cNvSpPr>
              <a:spLocks/>
            </p:cNvSpPr>
            <p:nvPr/>
          </p:nvSpPr>
          <p:spPr bwMode="auto">
            <a:xfrm>
              <a:off x="432" y="1200"/>
              <a:ext cx="192" cy="2640"/>
            </a:xfrm>
            <a:prstGeom prst="leftBrace">
              <a:avLst>
                <a:gd name="adj1" fmla="val 114583"/>
                <a:gd name="adj2" fmla="val 50000"/>
              </a:avLst>
            </a:prstGeom>
            <a:noFill/>
            <a:ln w="19050">
              <a:solidFill>
                <a:srgbClr val="0000FF"/>
              </a:solidFill>
              <a:round/>
              <a:headEnd/>
              <a:tailEnd/>
            </a:ln>
            <a:effectLst/>
          </p:spPr>
          <p:txBody>
            <a:bodyPr wrap="none" anchor="ctr"/>
            <a:lstStyle/>
            <a:p>
              <a:endParaRPr lang="en-US"/>
            </a:p>
          </p:txBody>
        </p:sp>
        <p:sp>
          <p:nvSpPr>
            <p:cNvPr id="26636" name="Text Box 12"/>
            <p:cNvSpPr txBox="1">
              <a:spLocks noChangeArrowheads="1"/>
            </p:cNvSpPr>
            <p:nvPr/>
          </p:nvSpPr>
          <p:spPr bwMode="auto">
            <a:xfrm>
              <a:off x="0" y="2330"/>
              <a:ext cx="864" cy="999"/>
            </a:xfrm>
            <a:prstGeom prst="rect">
              <a:avLst/>
            </a:prstGeom>
            <a:noFill/>
            <a:ln w="9525">
              <a:noFill/>
              <a:miter lim="800000"/>
              <a:headEnd/>
              <a:tailEnd/>
            </a:ln>
            <a:effectLst/>
          </p:spPr>
          <p:txBody>
            <a:bodyPr wrap="none">
              <a:spAutoFit/>
            </a:bodyPr>
            <a:lstStyle/>
            <a:p>
              <a:pPr eaLnBrk="0" hangingPunct="0"/>
              <a:r>
                <a:rPr lang="en-US" altLang="ko-KR" b="1">
                  <a:solidFill>
                    <a:srgbClr val="0000FF"/>
                  </a:solidFill>
                  <a:ea typeface="굴림" pitchFamily="50" charset="-127"/>
                </a:rPr>
                <a:t>Input</a:t>
              </a:r>
            </a:p>
            <a:p>
              <a:pPr eaLnBrk="0" hangingPunct="0"/>
              <a:r>
                <a:rPr lang="en-US" altLang="ko-KR" b="1">
                  <a:solidFill>
                    <a:srgbClr val="3366FF"/>
                  </a:solidFill>
                  <a:ea typeface="굴림" pitchFamily="50" charset="-127"/>
                </a:rPr>
                <a:t>Attribute</a:t>
              </a:r>
            </a:p>
            <a:p>
              <a:pPr eaLnBrk="0" hangingPunct="0"/>
              <a:r>
                <a:rPr lang="en-US" altLang="ko-KR" b="1">
                  <a:solidFill>
                    <a:srgbClr val="3366FF"/>
                  </a:solidFill>
                  <a:ea typeface="굴림" pitchFamily="50" charset="-127"/>
                </a:rPr>
                <a:t>values</a:t>
              </a:r>
              <a:r>
                <a:rPr lang="en-US" altLang="ko-KR">
                  <a:ea typeface="굴림" pitchFamily="50" charset="-127"/>
                </a:rPr>
                <a:t> </a:t>
              </a:r>
            </a:p>
          </p:txBody>
        </p:sp>
        <p:sp>
          <p:nvSpPr>
            <p:cNvPr id="26637" name="Text Box 13"/>
            <p:cNvSpPr txBox="1">
              <a:spLocks noChangeArrowheads="1"/>
            </p:cNvSpPr>
            <p:nvPr/>
          </p:nvSpPr>
          <p:spPr bwMode="auto">
            <a:xfrm>
              <a:off x="2257" y="3504"/>
              <a:ext cx="796" cy="433"/>
            </a:xfrm>
            <a:prstGeom prst="rect">
              <a:avLst/>
            </a:prstGeom>
            <a:noFill/>
            <a:ln w="9525">
              <a:noFill/>
              <a:miter lim="800000"/>
              <a:headEnd/>
              <a:tailEnd/>
            </a:ln>
            <a:effectLst/>
          </p:spPr>
          <p:txBody>
            <a:bodyPr wrap="none">
              <a:spAutoFit/>
            </a:bodyPr>
            <a:lstStyle/>
            <a:p>
              <a:pPr eaLnBrk="0" hangingPunct="0"/>
              <a:r>
                <a:rPr lang="en-US" altLang="ko-KR" sz="2000">
                  <a:solidFill>
                    <a:srgbClr val="0000FF"/>
                  </a:solidFill>
                  <a:ea typeface="굴림" pitchFamily="50" charset="-127"/>
                </a:rPr>
                <a:t>weights</a:t>
              </a:r>
              <a:endParaRPr lang="en-US" altLang="ko-KR" sz="2000">
                <a:ea typeface="굴림" pitchFamily="50" charset="-127"/>
              </a:endParaRPr>
            </a:p>
          </p:txBody>
        </p:sp>
        <p:sp>
          <p:nvSpPr>
            <p:cNvPr id="26638" name="Text Box 14"/>
            <p:cNvSpPr txBox="1">
              <a:spLocks noChangeArrowheads="1"/>
            </p:cNvSpPr>
            <p:nvPr/>
          </p:nvSpPr>
          <p:spPr bwMode="auto">
            <a:xfrm>
              <a:off x="3217" y="2880"/>
              <a:ext cx="1685" cy="766"/>
            </a:xfrm>
            <a:prstGeom prst="rect">
              <a:avLst/>
            </a:prstGeom>
            <a:noFill/>
            <a:ln w="9525">
              <a:noFill/>
              <a:miter lim="800000"/>
              <a:headEnd/>
              <a:tailEnd/>
            </a:ln>
            <a:effectLst/>
          </p:spPr>
          <p:txBody>
            <a:bodyPr wrap="none">
              <a:spAutoFit/>
            </a:bodyPr>
            <a:lstStyle/>
            <a:p>
              <a:pPr eaLnBrk="0" hangingPunct="0"/>
              <a:endParaRPr lang="en-US" altLang="ko-KR" sz="2000">
                <a:solidFill>
                  <a:srgbClr val="0000FF"/>
                </a:solidFill>
                <a:ea typeface="굴림" pitchFamily="50" charset="-127"/>
              </a:endParaRPr>
            </a:p>
            <a:p>
              <a:pPr eaLnBrk="0" hangingPunct="0"/>
              <a:r>
                <a:rPr lang="en-US" altLang="ko-KR" sz="2000">
                  <a:solidFill>
                    <a:srgbClr val="0000FF"/>
                  </a:solidFill>
                  <a:ea typeface="굴림" pitchFamily="50" charset="-127"/>
                </a:rPr>
                <a:t>Summing function</a:t>
              </a:r>
              <a:endParaRPr lang="en-US" altLang="ko-KR" sz="2000">
                <a:ea typeface="굴림" pitchFamily="50" charset="-127"/>
              </a:endParaRPr>
            </a:p>
          </p:txBody>
        </p:sp>
        <p:sp>
          <p:nvSpPr>
            <p:cNvPr id="26639" name="Text Box 15"/>
            <p:cNvSpPr txBox="1">
              <a:spLocks noChangeArrowheads="1"/>
            </p:cNvSpPr>
            <p:nvPr/>
          </p:nvSpPr>
          <p:spPr bwMode="auto">
            <a:xfrm>
              <a:off x="4273" y="1869"/>
              <a:ext cx="1509" cy="765"/>
            </a:xfrm>
            <a:prstGeom prst="rect">
              <a:avLst/>
            </a:prstGeom>
            <a:noFill/>
            <a:ln w="9525">
              <a:noFill/>
              <a:miter lim="800000"/>
              <a:headEnd/>
              <a:tailEnd/>
            </a:ln>
            <a:effectLst/>
          </p:spPr>
          <p:txBody>
            <a:bodyPr wrap="none">
              <a:spAutoFit/>
            </a:bodyPr>
            <a:lstStyle/>
            <a:p>
              <a:pPr eaLnBrk="0" hangingPunct="0"/>
              <a:r>
                <a:rPr lang="en-US" altLang="ko-KR" sz="2000">
                  <a:solidFill>
                    <a:srgbClr val="0000FF"/>
                  </a:solidFill>
                  <a:ea typeface="굴림" pitchFamily="50" charset="-127"/>
                </a:rPr>
                <a:t>          Activation</a:t>
              </a:r>
            </a:p>
            <a:p>
              <a:pPr eaLnBrk="0" hangingPunct="0"/>
              <a:r>
                <a:rPr lang="en-US" altLang="ko-KR" sz="2000">
                  <a:solidFill>
                    <a:srgbClr val="0000FF"/>
                  </a:solidFill>
                  <a:ea typeface="굴림" pitchFamily="50" charset="-127"/>
                </a:rPr>
                <a:t>          function</a:t>
              </a:r>
              <a:endParaRPr lang="en-US" altLang="ko-KR" sz="2000">
                <a:ea typeface="굴림" pitchFamily="50" charset="-127"/>
              </a:endParaRPr>
            </a:p>
          </p:txBody>
        </p:sp>
        <p:sp>
          <p:nvSpPr>
            <p:cNvPr id="26640" name="Text Box 16"/>
            <p:cNvSpPr txBox="1">
              <a:spLocks noChangeArrowheads="1"/>
            </p:cNvSpPr>
            <p:nvPr/>
          </p:nvSpPr>
          <p:spPr bwMode="auto">
            <a:xfrm>
              <a:off x="3673" y="1962"/>
              <a:ext cx="256" cy="499"/>
            </a:xfrm>
            <a:prstGeom prst="rect">
              <a:avLst/>
            </a:prstGeom>
            <a:noFill/>
            <a:ln w="9525">
              <a:noFill/>
              <a:miter lim="800000"/>
              <a:headEnd/>
              <a:tailEnd/>
            </a:ln>
            <a:effectLst/>
          </p:spPr>
          <p:txBody>
            <a:bodyPr wrap="none">
              <a:spAutoFit/>
            </a:bodyPr>
            <a:lstStyle/>
            <a:p>
              <a:pPr algn="ctr" eaLnBrk="0" hangingPunct="0"/>
              <a:r>
                <a:rPr lang="en-US" altLang="ko-KR" sz="2400" i="1">
                  <a:ea typeface="굴림" pitchFamily="50" charset="-127"/>
                </a:rPr>
                <a:t>v</a:t>
              </a:r>
              <a:endParaRPr lang="en-US" altLang="ko-KR" sz="2000">
                <a:ea typeface="굴림" pitchFamily="50" charset="-127"/>
              </a:endParaRPr>
            </a:p>
          </p:txBody>
        </p:sp>
        <p:sp>
          <p:nvSpPr>
            <p:cNvPr id="26641" name="Text Box 17"/>
            <p:cNvSpPr txBox="1">
              <a:spLocks noChangeArrowheads="1"/>
            </p:cNvSpPr>
            <p:nvPr/>
          </p:nvSpPr>
          <p:spPr bwMode="auto">
            <a:xfrm>
              <a:off x="5105" y="2302"/>
              <a:ext cx="718" cy="1496"/>
            </a:xfrm>
            <a:prstGeom prst="rect">
              <a:avLst/>
            </a:prstGeom>
            <a:noFill/>
            <a:ln w="9525">
              <a:noFill/>
              <a:miter lim="800000"/>
              <a:headEnd/>
              <a:tailEnd/>
            </a:ln>
            <a:effectLst/>
          </p:spPr>
          <p:txBody>
            <a:bodyPr wrap="none">
              <a:spAutoFit/>
            </a:bodyPr>
            <a:lstStyle/>
            <a:p>
              <a:pPr algn="ctr" eaLnBrk="0" hangingPunct="0"/>
              <a:r>
                <a:rPr lang="en-US" altLang="ko-KR" sz="2000">
                  <a:solidFill>
                    <a:srgbClr val="0000FF"/>
                  </a:solidFill>
                  <a:ea typeface="굴림" pitchFamily="50" charset="-127"/>
                </a:rPr>
                <a:t>  </a:t>
              </a:r>
            </a:p>
            <a:p>
              <a:pPr algn="ctr" eaLnBrk="0" hangingPunct="0"/>
              <a:r>
                <a:rPr lang="en-US" altLang="ko-KR" sz="2000">
                  <a:solidFill>
                    <a:srgbClr val="0000FF"/>
                  </a:solidFill>
                  <a:ea typeface="굴림" pitchFamily="50" charset="-127"/>
                </a:rPr>
                <a:t>Output</a:t>
              </a:r>
            </a:p>
            <a:p>
              <a:pPr algn="ctr" eaLnBrk="0" hangingPunct="0"/>
              <a:r>
                <a:rPr lang="en-US" altLang="ko-KR" sz="2000">
                  <a:solidFill>
                    <a:srgbClr val="0000FF"/>
                  </a:solidFill>
                  <a:ea typeface="굴림" pitchFamily="50" charset="-127"/>
                </a:rPr>
                <a:t>class</a:t>
              </a:r>
            </a:p>
            <a:p>
              <a:pPr algn="ctr" eaLnBrk="0" hangingPunct="0"/>
              <a:r>
                <a:rPr lang="en-US" altLang="ko-KR" sz="2400" i="1">
                  <a:ea typeface="굴림" pitchFamily="50" charset="-127"/>
                </a:rPr>
                <a:t>y</a:t>
              </a:r>
              <a:endParaRPr lang="en-US" altLang="ko-KR" sz="2000">
                <a:ea typeface="굴림" pitchFamily="50" charset="-127"/>
              </a:endParaRPr>
            </a:p>
          </p:txBody>
        </p:sp>
        <p:sp>
          <p:nvSpPr>
            <p:cNvPr id="26642" name="Line 18"/>
            <p:cNvSpPr>
              <a:spLocks noChangeShapeType="1"/>
            </p:cNvSpPr>
            <p:nvPr/>
          </p:nvSpPr>
          <p:spPr bwMode="auto">
            <a:xfrm>
              <a:off x="4848" y="2640"/>
              <a:ext cx="52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3" name="Line 19"/>
            <p:cNvSpPr>
              <a:spLocks noChangeShapeType="1"/>
            </p:cNvSpPr>
            <p:nvPr/>
          </p:nvSpPr>
          <p:spPr bwMode="auto">
            <a:xfrm>
              <a:off x="1104" y="2640"/>
              <a:ext cx="72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4" name="Line 20"/>
            <p:cNvSpPr>
              <a:spLocks noChangeShapeType="1"/>
            </p:cNvSpPr>
            <p:nvPr/>
          </p:nvSpPr>
          <p:spPr bwMode="auto">
            <a:xfrm>
              <a:off x="1104" y="3696"/>
              <a:ext cx="720" cy="1"/>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5" name="Line 21"/>
            <p:cNvSpPr>
              <a:spLocks noChangeShapeType="1"/>
            </p:cNvSpPr>
            <p:nvPr/>
          </p:nvSpPr>
          <p:spPr bwMode="auto">
            <a:xfrm flipV="1">
              <a:off x="2160" y="2928"/>
              <a:ext cx="912" cy="72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6" name="Line 22"/>
            <p:cNvSpPr>
              <a:spLocks noChangeShapeType="1"/>
            </p:cNvSpPr>
            <p:nvPr/>
          </p:nvSpPr>
          <p:spPr bwMode="auto">
            <a:xfrm>
              <a:off x="2160" y="2640"/>
              <a:ext cx="72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7" name="Line 23"/>
            <p:cNvSpPr>
              <a:spLocks noChangeShapeType="1"/>
            </p:cNvSpPr>
            <p:nvPr/>
          </p:nvSpPr>
          <p:spPr bwMode="auto">
            <a:xfrm>
              <a:off x="2112" y="1968"/>
              <a:ext cx="864"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8" name="Line 24"/>
            <p:cNvSpPr>
              <a:spLocks noChangeShapeType="1"/>
            </p:cNvSpPr>
            <p:nvPr/>
          </p:nvSpPr>
          <p:spPr bwMode="auto">
            <a:xfrm>
              <a:off x="3456" y="2640"/>
              <a:ext cx="81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49" name="Text Box 25"/>
            <p:cNvSpPr txBox="1">
              <a:spLocks noChangeArrowheads="1"/>
            </p:cNvSpPr>
            <p:nvPr/>
          </p:nvSpPr>
          <p:spPr bwMode="auto">
            <a:xfrm>
              <a:off x="721" y="1775"/>
              <a:ext cx="341" cy="499"/>
            </a:xfrm>
            <a:prstGeom prst="rect">
              <a:avLst/>
            </a:prstGeom>
            <a:noFill/>
            <a:ln w="9525">
              <a:noFill/>
              <a:miter lim="800000"/>
              <a:headEnd/>
              <a:tailEnd/>
            </a:ln>
            <a:effectLst/>
          </p:spPr>
          <p:txBody>
            <a:bodyPr wrap="none">
              <a:spAutoFit/>
            </a:bodyPr>
            <a:lstStyle/>
            <a:p>
              <a:pPr eaLnBrk="0" hangingPunct="0"/>
              <a:r>
                <a:rPr lang="en-US" altLang="ko-KR" sz="2400" i="1">
                  <a:ea typeface="굴림" pitchFamily="50" charset="-127"/>
                </a:rPr>
                <a:t>x</a:t>
              </a:r>
              <a:r>
                <a:rPr lang="en-US" altLang="ko-KR" sz="2400" i="1" baseline="-25000">
                  <a:ea typeface="굴림" pitchFamily="50" charset="-127"/>
                </a:rPr>
                <a:t>1</a:t>
              </a:r>
              <a:endParaRPr lang="en-US" altLang="ko-KR" sz="2400">
                <a:ea typeface="굴림" pitchFamily="50" charset="-127"/>
              </a:endParaRPr>
            </a:p>
          </p:txBody>
        </p:sp>
        <p:sp>
          <p:nvSpPr>
            <p:cNvPr id="26650" name="Text Box 26"/>
            <p:cNvSpPr txBox="1">
              <a:spLocks noChangeArrowheads="1"/>
            </p:cNvSpPr>
            <p:nvPr/>
          </p:nvSpPr>
          <p:spPr bwMode="auto">
            <a:xfrm>
              <a:off x="721" y="2496"/>
              <a:ext cx="341" cy="498"/>
            </a:xfrm>
            <a:prstGeom prst="rect">
              <a:avLst/>
            </a:prstGeom>
            <a:noFill/>
            <a:ln w="9525">
              <a:noFill/>
              <a:miter lim="800000"/>
              <a:headEnd/>
              <a:tailEnd/>
            </a:ln>
            <a:effectLst/>
          </p:spPr>
          <p:txBody>
            <a:bodyPr wrap="none">
              <a:spAutoFit/>
            </a:bodyPr>
            <a:lstStyle/>
            <a:p>
              <a:pPr eaLnBrk="0" hangingPunct="0"/>
              <a:r>
                <a:rPr lang="en-US" altLang="ko-KR" sz="2400" i="1">
                  <a:ea typeface="굴림" pitchFamily="50" charset="-127"/>
                </a:rPr>
                <a:t>x</a:t>
              </a:r>
              <a:r>
                <a:rPr lang="en-US" altLang="ko-KR" sz="2400" i="1" baseline="-25000">
                  <a:ea typeface="굴림" pitchFamily="50" charset="-127"/>
                </a:rPr>
                <a:t>2</a:t>
              </a:r>
              <a:endParaRPr lang="en-US" altLang="ko-KR" sz="2400">
                <a:ea typeface="굴림" pitchFamily="50" charset="-127"/>
              </a:endParaRPr>
            </a:p>
          </p:txBody>
        </p:sp>
        <p:sp>
          <p:nvSpPr>
            <p:cNvPr id="26651" name="Text Box 27"/>
            <p:cNvSpPr txBox="1">
              <a:spLocks noChangeArrowheads="1"/>
            </p:cNvSpPr>
            <p:nvPr/>
          </p:nvSpPr>
          <p:spPr bwMode="auto">
            <a:xfrm>
              <a:off x="721" y="3550"/>
              <a:ext cx="385" cy="499"/>
            </a:xfrm>
            <a:prstGeom prst="rect">
              <a:avLst/>
            </a:prstGeom>
            <a:noFill/>
            <a:ln w="9525">
              <a:noFill/>
              <a:miter lim="800000"/>
              <a:headEnd/>
              <a:tailEnd/>
            </a:ln>
            <a:effectLst/>
          </p:spPr>
          <p:txBody>
            <a:bodyPr wrap="none">
              <a:spAutoFit/>
            </a:bodyPr>
            <a:lstStyle/>
            <a:p>
              <a:pPr eaLnBrk="0" hangingPunct="0"/>
              <a:r>
                <a:rPr lang="en-US" altLang="ko-KR" sz="2400" i="1">
                  <a:ea typeface="굴림" pitchFamily="50" charset="-127"/>
                </a:rPr>
                <a:t>x</a:t>
              </a:r>
              <a:r>
                <a:rPr lang="en-US" altLang="ko-KR" sz="2400" i="1" baseline="-25000">
                  <a:ea typeface="굴림" pitchFamily="50" charset="-127"/>
                </a:rPr>
                <a:t>m</a:t>
              </a:r>
              <a:endParaRPr lang="en-US" altLang="ko-KR" sz="2400">
                <a:ea typeface="굴림" pitchFamily="50" charset="-127"/>
              </a:endParaRPr>
            </a:p>
          </p:txBody>
        </p:sp>
        <p:sp>
          <p:nvSpPr>
            <p:cNvPr id="26652" name="Text Box 28"/>
            <p:cNvSpPr txBox="1">
              <a:spLocks noChangeArrowheads="1"/>
            </p:cNvSpPr>
            <p:nvPr/>
          </p:nvSpPr>
          <p:spPr bwMode="auto">
            <a:xfrm>
              <a:off x="1824" y="2603"/>
              <a:ext cx="319" cy="367"/>
            </a:xfrm>
            <a:prstGeom prst="rect">
              <a:avLst/>
            </a:prstGeom>
            <a:solidFill>
              <a:schemeClr val="accent1"/>
            </a:solidFill>
            <a:ln w="9525">
              <a:noFill/>
              <a:miter lim="800000"/>
              <a:headEnd/>
              <a:tailEnd/>
            </a:ln>
            <a:effectLst/>
          </p:spPr>
          <p:txBody>
            <a:bodyPr wrap="none">
              <a:spAutoFit/>
            </a:bodyPr>
            <a:lstStyle/>
            <a:p>
              <a:pPr eaLnBrk="0" hangingPunct="0"/>
              <a:r>
                <a:rPr lang="en-US" altLang="ko-KR" sz="1600" b="1" i="1">
                  <a:ea typeface="굴림" pitchFamily="50" charset="-127"/>
                </a:rPr>
                <a:t>w</a:t>
              </a:r>
              <a:r>
                <a:rPr lang="en-US" altLang="ko-KR" sz="1600" b="1" i="1" baseline="-25000">
                  <a:ea typeface="굴림" pitchFamily="50" charset="-127"/>
                </a:rPr>
                <a:t>2</a:t>
              </a:r>
              <a:endParaRPr lang="en-US" altLang="ko-KR" sz="1600" b="1">
                <a:ea typeface="굴림" pitchFamily="50" charset="-127"/>
              </a:endParaRPr>
            </a:p>
          </p:txBody>
        </p:sp>
        <p:sp>
          <p:nvSpPr>
            <p:cNvPr id="26653" name="Text Box 29"/>
            <p:cNvSpPr txBox="1">
              <a:spLocks noChangeArrowheads="1"/>
            </p:cNvSpPr>
            <p:nvPr/>
          </p:nvSpPr>
          <p:spPr bwMode="auto">
            <a:xfrm>
              <a:off x="1824" y="3554"/>
              <a:ext cx="436" cy="498"/>
            </a:xfrm>
            <a:prstGeom prst="rect">
              <a:avLst/>
            </a:prstGeom>
            <a:solidFill>
              <a:schemeClr val="accent1"/>
            </a:solidFill>
            <a:ln w="9525">
              <a:noFill/>
              <a:miter lim="800000"/>
              <a:headEnd/>
              <a:tailEnd/>
            </a:ln>
            <a:effectLst/>
          </p:spPr>
          <p:txBody>
            <a:bodyPr wrap="none">
              <a:spAutoFit/>
            </a:bodyPr>
            <a:lstStyle/>
            <a:p>
              <a:pPr eaLnBrk="0" hangingPunct="0"/>
              <a:r>
                <a:rPr lang="en-US" altLang="ko-KR" sz="2400" i="1">
                  <a:ea typeface="굴림" pitchFamily="50" charset="-127"/>
                </a:rPr>
                <a:t>w</a:t>
              </a:r>
              <a:r>
                <a:rPr lang="en-US" altLang="ko-KR" sz="2400" i="1" baseline="-25000">
                  <a:ea typeface="굴림" pitchFamily="50" charset="-127"/>
                </a:rPr>
                <a:t>m</a:t>
              </a:r>
              <a:endParaRPr lang="en-US" altLang="ko-KR" sz="2400">
                <a:ea typeface="굴림" pitchFamily="50" charset="-127"/>
              </a:endParaRPr>
            </a:p>
          </p:txBody>
        </p:sp>
        <p:sp>
          <p:nvSpPr>
            <p:cNvPr id="26654" name="Text Box 30"/>
            <p:cNvSpPr txBox="1">
              <a:spLocks noChangeArrowheads="1"/>
            </p:cNvSpPr>
            <p:nvPr/>
          </p:nvSpPr>
          <p:spPr bwMode="auto">
            <a:xfrm>
              <a:off x="1777" y="1822"/>
              <a:ext cx="335" cy="300"/>
            </a:xfrm>
            <a:prstGeom prst="rect">
              <a:avLst/>
            </a:prstGeom>
            <a:solidFill>
              <a:schemeClr val="accent1"/>
            </a:solidFill>
            <a:ln w="9525">
              <a:noFill/>
              <a:miter lim="800000"/>
              <a:headEnd/>
              <a:tailEnd/>
            </a:ln>
            <a:effectLst/>
          </p:spPr>
          <p:txBody>
            <a:bodyPr>
              <a:spAutoFit/>
            </a:bodyPr>
            <a:lstStyle/>
            <a:p>
              <a:pPr eaLnBrk="0" hangingPunct="0"/>
              <a:r>
                <a:rPr lang="en-US" altLang="ko-KR" sz="1200" b="1">
                  <a:ea typeface="굴림" pitchFamily="50" charset="-127"/>
                </a:rPr>
                <a:t>W1</a:t>
              </a:r>
            </a:p>
          </p:txBody>
        </p:sp>
        <p:sp>
          <p:nvSpPr>
            <p:cNvPr id="26655" name="Line 31"/>
            <p:cNvSpPr>
              <a:spLocks noChangeShapeType="1"/>
            </p:cNvSpPr>
            <p:nvPr/>
          </p:nvSpPr>
          <p:spPr bwMode="auto">
            <a:xfrm>
              <a:off x="3120" y="1728"/>
              <a:ext cx="0" cy="624"/>
            </a:xfrm>
            <a:prstGeom prst="line">
              <a:avLst/>
            </a:prstGeom>
            <a:noFill/>
            <a:ln w="28575">
              <a:solidFill>
                <a:schemeClr val="tx2"/>
              </a:solidFill>
              <a:round/>
              <a:headEnd/>
              <a:tailEnd type="triangle" w="med" len="med"/>
            </a:ln>
            <a:effectLst/>
          </p:spPr>
          <p:txBody>
            <a:bodyPr wrap="none" anchor="ctr"/>
            <a:lstStyle/>
            <a:p>
              <a:endParaRPr lang="en-US"/>
            </a:p>
          </p:txBody>
        </p:sp>
        <p:graphicFrame>
          <p:nvGraphicFramePr>
            <p:cNvPr id="26656" name="Object 32"/>
            <p:cNvGraphicFramePr>
              <a:graphicFrameLocks noChangeAspect="1"/>
            </p:cNvGraphicFramePr>
            <p:nvPr/>
          </p:nvGraphicFramePr>
          <p:xfrm>
            <a:off x="960" y="2880"/>
            <a:ext cx="230" cy="588"/>
          </p:xfrm>
          <a:graphic>
            <a:graphicData uri="http://schemas.openxmlformats.org/presentationml/2006/ole">
              <p:oleObj spid="_x0000_s4099" name="Equation" r:id="rId3" imgW="75960" imgH="190440" progId="Equation.3">
                <p:embed/>
              </p:oleObj>
            </a:graphicData>
          </a:graphic>
        </p:graphicFrame>
        <p:graphicFrame>
          <p:nvGraphicFramePr>
            <p:cNvPr id="26657" name="Object 33"/>
            <p:cNvGraphicFramePr>
              <a:graphicFrameLocks noChangeAspect="1"/>
            </p:cNvGraphicFramePr>
            <p:nvPr/>
          </p:nvGraphicFramePr>
          <p:xfrm>
            <a:off x="1872" y="2880"/>
            <a:ext cx="230" cy="588"/>
          </p:xfrm>
          <a:graphic>
            <a:graphicData uri="http://schemas.openxmlformats.org/presentationml/2006/ole">
              <p:oleObj spid="_x0000_s4100" name="Equation" r:id="rId4" imgW="75960" imgH="190440" progId="Equation.3">
                <p:embed/>
              </p:oleObj>
            </a:graphicData>
          </a:graphic>
        </p:graphicFrame>
        <p:graphicFrame>
          <p:nvGraphicFramePr>
            <p:cNvPr id="26658" name="Object 34"/>
            <p:cNvGraphicFramePr>
              <a:graphicFrameLocks noChangeAspect="1"/>
            </p:cNvGraphicFramePr>
            <p:nvPr/>
          </p:nvGraphicFramePr>
          <p:xfrm>
            <a:off x="2976" y="2400"/>
            <a:ext cx="576" cy="500"/>
          </p:xfrm>
          <a:graphic>
            <a:graphicData uri="http://schemas.openxmlformats.org/presentationml/2006/ole">
              <p:oleObj spid="_x0000_s4101" name="Equation" r:id="rId5" imgW="291960" imgH="253800" progId="Equation.3">
                <p:embed/>
              </p:oleObj>
            </a:graphicData>
          </a:graphic>
        </p:graphicFrame>
        <p:graphicFrame>
          <p:nvGraphicFramePr>
            <p:cNvPr id="26659" name="Object 35"/>
            <p:cNvGraphicFramePr>
              <a:graphicFrameLocks noChangeAspect="1"/>
            </p:cNvGraphicFramePr>
            <p:nvPr/>
          </p:nvGraphicFramePr>
          <p:xfrm>
            <a:off x="4272" y="2400"/>
            <a:ext cx="576" cy="414"/>
          </p:xfrm>
          <a:graphic>
            <a:graphicData uri="http://schemas.openxmlformats.org/presentationml/2006/ole">
              <p:oleObj spid="_x0000_s4102" name="Equation" r:id="rId6" imgW="342720" imgH="203040" progId="Equation.3">
                <p:embed/>
              </p:oleObj>
            </a:graphicData>
          </a:graphic>
        </p:graphicFrame>
        <p:sp>
          <p:nvSpPr>
            <p:cNvPr id="26660" name="Line 36"/>
            <p:cNvSpPr>
              <a:spLocks noChangeShapeType="1"/>
            </p:cNvSpPr>
            <p:nvPr/>
          </p:nvSpPr>
          <p:spPr bwMode="auto">
            <a:xfrm flipH="1" flipV="1">
              <a:off x="2400" y="1296"/>
              <a:ext cx="720" cy="432"/>
            </a:xfrm>
            <a:prstGeom prst="line">
              <a:avLst/>
            </a:prstGeom>
            <a:noFill/>
            <a:ln w="28575">
              <a:solidFill>
                <a:schemeClr val="tx2"/>
              </a:solidFill>
              <a:round/>
              <a:headEnd/>
              <a:tailEnd/>
            </a:ln>
            <a:effectLst/>
          </p:spPr>
          <p:txBody>
            <a:bodyPr wrap="none" anchor="ctr"/>
            <a:lstStyle/>
            <a:p>
              <a:endParaRPr lang="en-US"/>
            </a:p>
          </p:txBody>
        </p:sp>
        <p:sp>
          <p:nvSpPr>
            <p:cNvPr id="26661" name="Text Box 37"/>
            <p:cNvSpPr txBox="1">
              <a:spLocks noChangeArrowheads="1"/>
            </p:cNvSpPr>
            <p:nvPr/>
          </p:nvSpPr>
          <p:spPr bwMode="auto">
            <a:xfrm>
              <a:off x="1777" y="1152"/>
              <a:ext cx="393" cy="400"/>
            </a:xfrm>
            <a:prstGeom prst="rect">
              <a:avLst/>
            </a:prstGeom>
            <a:solidFill>
              <a:schemeClr val="accent1"/>
            </a:solidFill>
            <a:ln w="9525">
              <a:noFill/>
              <a:miter lim="800000"/>
              <a:headEnd/>
              <a:tailEnd/>
            </a:ln>
            <a:effectLst/>
          </p:spPr>
          <p:txBody>
            <a:bodyPr>
              <a:spAutoFit/>
            </a:bodyPr>
            <a:lstStyle/>
            <a:p>
              <a:pPr eaLnBrk="0" hangingPunct="0"/>
              <a:r>
                <a:rPr lang="en-US" altLang="ko-KR" b="1" i="1">
                  <a:solidFill>
                    <a:schemeClr val="tx2"/>
                  </a:solidFill>
                  <a:ea typeface="굴림" pitchFamily="50" charset="-127"/>
                </a:rPr>
                <a:t>w</a:t>
              </a:r>
              <a:r>
                <a:rPr lang="en-US" altLang="ko-KR" b="1" i="1" baseline="-25000">
                  <a:solidFill>
                    <a:schemeClr val="tx2"/>
                  </a:solidFill>
                  <a:ea typeface="굴림" pitchFamily="50" charset="-127"/>
                </a:rPr>
                <a:t>0</a:t>
              </a:r>
              <a:endParaRPr lang="en-US" altLang="ko-KR" b="1">
                <a:ea typeface="굴림" pitchFamily="50" charset="-127"/>
              </a:endParaRPr>
            </a:p>
          </p:txBody>
        </p:sp>
        <p:sp>
          <p:nvSpPr>
            <p:cNvPr id="26662" name="Line 38"/>
            <p:cNvSpPr>
              <a:spLocks noChangeShapeType="1"/>
            </p:cNvSpPr>
            <p:nvPr/>
          </p:nvSpPr>
          <p:spPr bwMode="auto">
            <a:xfrm flipH="1">
              <a:off x="2112" y="1296"/>
              <a:ext cx="288" cy="1"/>
            </a:xfrm>
            <a:prstGeom prst="line">
              <a:avLst/>
            </a:prstGeom>
            <a:noFill/>
            <a:ln w="28575">
              <a:solidFill>
                <a:schemeClr val="tx2"/>
              </a:solidFill>
              <a:round/>
              <a:headEnd/>
              <a:tailEnd/>
            </a:ln>
            <a:effectLst/>
          </p:spPr>
          <p:txBody>
            <a:bodyPr wrap="none" anchor="ctr"/>
            <a:lstStyle/>
            <a:p>
              <a:endParaRPr lang="en-US"/>
            </a:p>
          </p:txBody>
        </p:sp>
        <p:sp>
          <p:nvSpPr>
            <p:cNvPr id="26663" name="Oval 39"/>
            <p:cNvSpPr>
              <a:spLocks noChangeArrowheads="1"/>
            </p:cNvSpPr>
            <p:nvPr/>
          </p:nvSpPr>
          <p:spPr bwMode="auto">
            <a:xfrm>
              <a:off x="1008" y="1248"/>
              <a:ext cx="96" cy="96"/>
            </a:xfrm>
            <a:prstGeom prst="ellipse">
              <a:avLst/>
            </a:prstGeom>
            <a:solidFill>
              <a:schemeClr val="bg1"/>
            </a:solidFill>
            <a:ln w="28575">
              <a:solidFill>
                <a:schemeClr val="tx2"/>
              </a:solidFill>
              <a:round/>
              <a:headEnd/>
              <a:tailEnd/>
            </a:ln>
            <a:effectLst/>
          </p:spPr>
          <p:txBody>
            <a:bodyPr wrap="none" anchor="ctr"/>
            <a:lstStyle/>
            <a:p>
              <a:endParaRPr lang="en-US"/>
            </a:p>
          </p:txBody>
        </p:sp>
        <p:sp>
          <p:nvSpPr>
            <p:cNvPr id="26664" name="Line 40"/>
            <p:cNvSpPr>
              <a:spLocks noChangeShapeType="1"/>
            </p:cNvSpPr>
            <p:nvPr/>
          </p:nvSpPr>
          <p:spPr bwMode="auto">
            <a:xfrm>
              <a:off x="1104" y="1296"/>
              <a:ext cx="672" cy="1"/>
            </a:xfrm>
            <a:prstGeom prst="line">
              <a:avLst/>
            </a:prstGeom>
            <a:noFill/>
            <a:ln w="28575">
              <a:solidFill>
                <a:schemeClr val="tx2"/>
              </a:solidFill>
              <a:round/>
              <a:headEnd/>
              <a:tailEnd type="triangle" w="med" len="med"/>
            </a:ln>
            <a:effectLst/>
          </p:spPr>
          <p:txBody>
            <a:bodyPr wrap="none" anchor="ctr"/>
            <a:lstStyle/>
            <a:p>
              <a:endParaRPr lang="en-US"/>
            </a:p>
          </p:txBody>
        </p:sp>
        <p:sp>
          <p:nvSpPr>
            <p:cNvPr id="26665" name="Rectangle 41"/>
            <p:cNvSpPr>
              <a:spLocks noChangeArrowheads="1"/>
            </p:cNvSpPr>
            <p:nvPr/>
          </p:nvSpPr>
          <p:spPr bwMode="auto">
            <a:xfrm>
              <a:off x="576" y="1297"/>
              <a:ext cx="732" cy="499"/>
            </a:xfrm>
            <a:prstGeom prst="rect">
              <a:avLst/>
            </a:prstGeom>
            <a:noFill/>
            <a:ln w="9525">
              <a:noFill/>
              <a:miter lim="800000"/>
              <a:headEnd/>
              <a:tailEnd/>
            </a:ln>
            <a:effectLst/>
          </p:spPr>
          <p:txBody>
            <a:bodyPr wrap="none">
              <a:spAutoFit/>
            </a:bodyPr>
            <a:lstStyle/>
            <a:p>
              <a:pPr eaLnBrk="0" hangingPunct="0"/>
              <a:r>
                <a:rPr lang="en-US" altLang="ko-KR" sz="2400" i="1">
                  <a:solidFill>
                    <a:schemeClr val="tx2"/>
                  </a:solidFill>
                  <a:ea typeface="굴림" pitchFamily="50" charset="-127"/>
                </a:rPr>
                <a:t>x</a:t>
              </a:r>
              <a:r>
                <a:rPr lang="en-US" altLang="ko-KR" sz="2400" i="1" baseline="-25000">
                  <a:solidFill>
                    <a:schemeClr val="tx2"/>
                  </a:solidFill>
                  <a:ea typeface="굴림" pitchFamily="50" charset="-127"/>
                </a:rPr>
                <a:t>0 </a:t>
              </a:r>
              <a:r>
                <a:rPr lang="en-US" altLang="ko-KR" i="1">
                  <a:solidFill>
                    <a:schemeClr val="tx2"/>
                  </a:solidFill>
                  <a:ea typeface="굴림" pitchFamily="50" charset="-127"/>
                </a:rPr>
                <a:t>= +1</a:t>
              </a:r>
              <a:endParaRPr lang="en-US" altLang="ko-KR" i="1" baseline="-25000">
                <a:ea typeface="굴림" pitchFamily="50" charset="-127"/>
              </a:endParaRPr>
            </a:p>
          </p:txBody>
        </p:sp>
      </p:grpSp>
      <p:graphicFrame>
        <p:nvGraphicFramePr>
          <p:cNvPr id="26667" name="Object 43"/>
          <p:cNvGraphicFramePr>
            <a:graphicFrameLocks noChangeAspect="1"/>
          </p:cNvGraphicFramePr>
          <p:nvPr/>
        </p:nvGraphicFramePr>
        <p:xfrm>
          <a:off x="5105400" y="3657600"/>
          <a:ext cx="1828800" cy="1624013"/>
        </p:xfrm>
        <a:graphic>
          <a:graphicData uri="http://schemas.openxmlformats.org/presentationml/2006/ole">
            <p:oleObj spid="_x0000_s4098" name="Equation" r:id="rId7" imgW="609480" imgH="622080" progId="Equation.3">
              <p:embed/>
            </p:oleObj>
          </a:graphicData>
        </a:graphic>
      </p:graphicFrame>
      <p:sp>
        <p:nvSpPr>
          <p:cNvPr id="26668" name="Rectangle 44"/>
          <p:cNvSpPr>
            <a:spLocks noChangeArrowheads="1"/>
          </p:cNvSpPr>
          <p:nvPr/>
        </p:nvSpPr>
        <p:spPr bwMode="auto">
          <a:xfrm>
            <a:off x="5029200" y="3657600"/>
            <a:ext cx="2057400" cy="1600200"/>
          </a:xfrm>
          <a:prstGeom prst="rect">
            <a:avLst/>
          </a:prstGeom>
          <a:noFill/>
          <a:ln w="57150">
            <a:solidFill>
              <a:srgbClr val="0099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762000"/>
          </a:xfrm>
        </p:spPr>
        <p:txBody>
          <a:bodyPr/>
          <a:lstStyle/>
          <a:p>
            <a:r>
              <a:rPr lang="en-US" altLang="ko-KR" sz="3200">
                <a:ea typeface="굴림" pitchFamily="50" charset="-127"/>
              </a:rPr>
              <a:t>Neuron with Activation</a:t>
            </a:r>
          </a:p>
        </p:txBody>
      </p:sp>
      <p:sp>
        <p:nvSpPr>
          <p:cNvPr id="23555" name="Rectangle 3"/>
          <p:cNvSpPr>
            <a:spLocks noGrp="1" noChangeArrowheads="1"/>
          </p:cNvSpPr>
          <p:nvPr>
            <p:ph type="body" idx="1"/>
          </p:nvPr>
        </p:nvSpPr>
        <p:spPr>
          <a:xfrm>
            <a:off x="685800" y="838200"/>
            <a:ext cx="7772400" cy="5334000"/>
          </a:xfrm>
        </p:spPr>
        <p:txBody>
          <a:bodyPr/>
          <a:lstStyle/>
          <a:p>
            <a:r>
              <a:rPr lang="en-US" altLang="ko-KR" sz="2200">
                <a:solidFill>
                  <a:srgbClr val="FF3300"/>
                </a:solidFill>
                <a:ea typeface="굴림" pitchFamily="50" charset="-127"/>
              </a:rPr>
              <a:t>The neuron is the basic information processing unit of a NN. It consists of:</a:t>
            </a:r>
          </a:p>
          <a:p>
            <a:endParaRPr lang="en-US" altLang="ko-KR" sz="2200">
              <a:solidFill>
                <a:srgbClr val="FF3300"/>
              </a:solidFill>
              <a:ea typeface="굴림" pitchFamily="50" charset="-127"/>
            </a:endParaRPr>
          </a:p>
          <a:p>
            <a:pPr lvl="1">
              <a:buClr>
                <a:schemeClr val="tx1"/>
              </a:buClr>
              <a:buFontTx/>
              <a:buNone/>
            </a:pPr>
            <a:r>
              <a:rPr lang="en-US" altLang="ko-KR" sz="2200">
                <a:solidFill>
                  <a:srgbClr val="FF3300"/>
                </a:solidFill>
                <a:ea typeface="굴림" pitchFamily="50" charset="-127"/>
              </a:rPr>
              <a:t>1</a:t>
            </a:r>
            <a:r>
              <a:rPr lang="en-US" altLang="ko-KR" sz="2200">
                <a:ea typeface="굴림" pitchFamily="50" charset="-127"/>
              </a:rPr>
              <a:t> A set of </a:t>
            </a:r>
            <a:r>
              <a:rPr lang="en-US" altLang="ko-KR" sz="2200">
                <a:solidFill>
                  <a:srgbClr val="0000FF"/>
                </a:solidFill>
                <a:ea typeface="굴림" pitchFamily="50" charset="-127"/>
              </a:rPr>
              <a:t>links, </a:t>
            </a:r>
            <a:r>
              <a:rPr lang="en-US" altLang="ko-KR" sz="2200">
                <a:ea typeface="굴림" pitchFamily="50" charset="-127"/>
              </a:rPr>
              <a:t>describing the neuron inputs, with </a:t>
            </a:r>
            <a:r>
              <a:rPr lang="en-US" altLang="ko-KR" sz="2200">
                <a:solidFill>
                  <a:srgbClr val="0000FF"/>
                </a:solidFill>
                <a:ea typeface="굴림" pitchFamily="50" charset="-127"/>
              </a:rPr>
              <a:t>weights</a:t>
            </a:r>
            <a:r>
              <a:rPr lang="en-US" altLang="ko-KR" sz="2200">
                <a:ea typeface="굴림" pitchFamily="50" charset="-127"/>
              </a:rPr>
              <a:t>  </a:t>
            </a:r>
            <a:r>
              <a:rPr lang="en-US" altLang="ko-KR" sz="2200" i="1">
                <a:solidFill>
                  <a:srgbClr val="009900"/>
                </a:solidFill>
                <a:ea typeface="굴림" pitchFamily="50" charset="-127"/>
              </a:rPr>
              <a:t>W</a:t>
            </a:r>
            <a:r>
              <a:rPr lang="en-US" altLang="ko-KR" sz="2200" i="1" baseline="-25000">
                <a:solidFill>
                  <a:srgbClr val="009900"/>
                </a:solidFill>
                <a:ea typeface="굴림" pitchFamily="50" charset="-127"/>
              </a:rPr>
              <a:t>1</a:t>
            </a:r>
            <a:r>
              <a:rPr lang="en-US" altLang="ko-KR" sz="2200" i="1">
                <a:solidFill>
                  <a:srgbClr val="009900"/>
                </a:solidFill>
                <a:ea typeface="굴림" pitchFamily="50" charset="-127"/>
              </a:rPr>
              <a:t>, W</a:t>
            </a:r>
            <a:r>
              <a:rPr lang="en-US" altLang="ko-KR" sz="2200" i="1" baseline="-25000">
                <a:solidFill>
                  <a:srgbClr val="009900"/>
                </a:solidFill>
                <a:ea typeface="굴림" pitchFamily="50" charset="-127"/>
              </a:rPr>
              <a:t>2</a:t>
            </a:r>
            <a:r>
              <a:rPr lang="en-US" altLang="ko-KR" sz="2200" i="1">
                <a:solidFill>
                  <a:srgbClr val="009900"/>
                </a:solidFill>
                <a:ea typeface="굴림" pitchFamily="50" charset="-127"/>
              </a:rPr>
              <a:t>, </a:t>
            </a:r>
            <a:r>
              <a:rPr lang="en-US" altLang="ko-KR" sz="2200" i="1">
                <a:solidFill>
                  <a:srgbClr val="009900"/>
                </a:solidFill>
                <a:latin typeface="Tahoma"/>
                <a:ea typeface="굴림" pitchFamily="50" charset="-127"/>
              </a:rPr>
              <a:t>…</a:t>
            </a:r>
            <a:r>
              <a:rPr lang="en-US" altLang="ko-KR" sz="2200" i="1">
                <a:solidFill>
                  <a:srgbClr val="009900"/>
                </a:solidFill>
                <a:ea typeface="굴림" pitchFamily="50" charset="-127"/>
              </a:rPr>
              <a:t>, W</a:t>
            </a:r>
            <a:r>
              <a:rPr lang="en-US" altLang="ko-KR" sz="2200" i="1" baseline="-25000">
                <a:solidFill>
                  <a:srgbClr val="009900"/>
                </a:solidFill>
                <a:ea typeface="굴림" pitchFamily="50" charset="-127"/>
              </a:rPr>
              <a:t>m</a:t>
            </a:r>
          </a:p>
          <a:p>
            <a:pPr lvl="1">
              <a:buClr>
                <a:schemeClr val="tx1"/>
              </a:buClr>
              <a:buFontTx/>
              <a:buChar char="1"/>
            </a:pPr>
            <a:endParaRPr lang="en-US" altLang="ko-KR" sz="2200" baseline="-25000">
              <a:ea typeface="굴림" pitchFamily="50" charset="-127"/>
            </a:endParaRPr>
          </a:p>
          <a:p>
            <a:pPr lvl="1">
              <a:buClr>
                <a:schemeClr val="tx1"/>
              </a:buClr>
              <a:buFontTx/>
              <a:buNone/>
            </a:pPr>
            <a:r>
              <a:rPr lang="en-US" altLang="ko-KR" sz="2200">
                <a:solidFill>
                  <a:srgbClr val="FF3300"/>
                </a:solidFill>
                <a:ea typeface="굴림" pitchFamily="50" charset="-127"/>
              </a:rPr>
              <a:t>2.</a:t>
            </a:r>
            <a:r>
              <a:rPr lang="en-US" altLang="ko-KR" sz="2200">
                <a:ea typeface="굴림" pitchFamily="50" charset="-127"/>
              </a:rPr>
              <a:t> An</a:t>
            </a:r>
            <a:r>
              <a:rPr lang="en-US" altLang="ko-KR" sz="2200">
                <a:solidFill>
                  <a:srgbClr val="0000FF"/>
                </a:solidFill>
                <a:ea typeface="굴림" pitchFamily="50" charset="-127"/>
              </a:rPr>
              <a:t> adder</a:t>
            </a:r>
            <a:r>
              <a:rPr lang="en-US" altLang="ko-KR" sz="2200">
                <a:ea typeface="굴림" pitchFamily="50" charset="-127"/>
              </a:rPr>
              <a:t> function (linear combiner) for computing the weighted sum of  the inputs (real numbers):</a:t>
            </a:r>
          </a:p>
          <a:p>
            <a:pPr lvl="1">
              <a:buClr>
                <a:schemeClr val="tx1"/>
              </a:buClr>
              <a:buFontTx/>
              <a:buNone/>
            </a:pPr>
            <a:endParaRPr lang="en-US" altLang="ko-KR" sz="2200">
              <a:ea typeface="굴림" pitchFamily="50" charset="-127"/>
            </a:endParaRPr>
          </a:p>
          <a:p>
            <a:pPr lvl="1">
              <a:buClr>
                <a:schemeClr val="tx1"/>
              </a:buClr>
              <a:buFontTx/>
              <a:buNone/>
            </a:pPr>
            <a:endParaRPr lang="en-US" altLang="ko-KR" sz="2200">
              <a:ea typeface="굴림" pitchFamily="50" charset="-127"/>
            </a:endParaRPr>
          </a:p>
          <a:p>
            <a:pPr lvl="1">
              <a:buClr>
                <a:schemeClr val="tx1"/>
              </a:buClr>
              <a:buFontTx/>
              <a:buNone/>
            </a:pPr>
            <a:endParaRPr lang="en-US" altLang="ko-KR" sz="2200">
              <a:ea typeface="굴림" pitchFamily="50" charset="-127"/>
            </a:endParaRPr>
          </a:p>
          <a:p>
            <a:pPr lvl="1">
              <a:buClr>
                <a:schemeClr val="tx1"/>
              </a:buClr>
              <a:buFontTx/>
              <a:buNone/>
            </a:pPr>
            <a:r>
              <a:rPr lang="en-US" altLang="ko-KR" sz="2400" b="1">
                <a:solidFill>
                  <a:srgbClr val="FF3300"/>
                </a:solidFill>
                <a:ea typeface="굴림" pitchFamily="50" charset="-127"/>
              </a:rPr>
              <a:t>3</a:t>
            </a:r>
            <a:r>
              <a:rPr lang="en-US" altLang="ko-KR" sz="2200">
                <a:solidFill>
                  <a:srgbClr val="0000FF"/>
                </a:solidFill>
                <a:ea typeface="굴림" pitchFamily="50" charset="-127"/>
              </a:rPr>
              <a:t> Activation function</a:t>
            </a:r>
            <a:r>
              <a:rPr lang="en-US" altLang="ko-KR" sz="2200">
                <a:ea typeface="굴림" pitchFamily="50" charset="-127"/>
              </a:rPr>
              <a:t> :       for limiting the amplitude of the neuron output. </a:t>
            </a:r>
          </a:p>
        </p:txBody>
      </p:sp>
      <p:graphicFrame>
        <p:nvGraphicFramePr>
          <p:cNvPr id="23557" name="Object 5"/>
          <p:cNvGraphicFramePr>
            <a:graphicFrameLocks noChangeAspect="1"/>
          </p:cNvGraphicFramePr>
          <p:nvPr/>
        </p:nvGraphicFramePr>
        <p:xfrm>
          <a:off x="2641600" y="3810000"/>
          <a:ext cx="2259013" cy="914400"/>
        </p:xfrm>
        <a:graphic>
          <a:graphicData uri="http://schemas.openxmlformats.org/presentationml/2006/ole">
            <p:oleObj spid="_x0000_s5122" name="Equation" r:id="rId3" imgW="558720" imgH="342720" progId="Equation.3">
              <p:embed/>
            </p:oleObj>
          </a:graphicData>
        </a:graphic>
      </p:graphicFrame>
      <p:graphicFrame>
        <p:nvGraphicFramePr>
          <p:cNvPr id="23559" name="Object 7"/>
          <p:cNvGraphicFramePr>
            <a:graphicFrameLocks noChangeAspect="1"/>
          </p:cNvGraphicFramePr>
          <p:nvPr/>
        </p:nvGraphicFramePr>
        <p:xfrm>
          <a:off x="2743200" y="5791200"/>
          <a:ext cx="2590800" cy="719138"/>
        </p:xfrm>
        <a:graphic>
          <a:graphicData uri="http://schemas.openxmlformats.org/presentationml/2006/ole">
            <p:oleObj spid="_x0000_s5123" name="Equation" r:id="rId4" imgW="774360" imgH="203040" progId="Equation.3">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762000" y="533400"/>
            <a:ext cx="7696200" cy="609600"/>
          </a:xfrm>
        </p:spPr>
        <p:txBody>
          <a:bodyPr/>
          <a:lstStyle/>
          <a:p>
            <a:r>
              <a:rPr lang="en-US" altLang="ko-KR" sz="2900">
                <a:ea typeface="굴림" pitchFamily="50" charset="-127"/>
              </a:rPr>
              <a:t>Why We Need Multi Layer ?</a:t>
            </a:r>
          </a:p>
        </p:txBody>
      </p:sp>
      <p:sp>
        <p:nvSpPr>
          <p:cNvPr id="234499" name="Rectangle 3"/>
          <p:cNvSpPr>
            <a:spLocks noGrp="1" noChangeArrowheads="1"/>
          </p:cNvSpPr>
          <p:nvPr>
            <p:ph type="body" sz="half" idx="1"/>
          </p:nvPr>
        </p:nvSpPr>
        <p:spPr>
          <a:xfrm>
            <a:off x="457200" y="1600200"/>
            <a:ext cx="4038600" cy="5486400"/>
          </a:xfrm>
        </p:spPr>
        <p:txBody>
          <a:bodyPr/>
          <a:lstStyle/>
          <a:p>
            <a:r>
              <a:rPr lang="en-US" altLang="ko-KR" sz="2700">
                <a:ea typeface="굴림" pitchFamily="50" charset="-127"/>
              </a:rPr>
              <a:t>Linear Separable:</a:t>
            </a:r>
          </a:p>
          <a:p>
            <a:endParaRPr lang="en-US" altLang="ko-KR" sz="2700">
              <a:ea typeface="굴림" pitchFamily="50" charset="-127"/>
            </a:endParaRPr>
          </a:p>
          <a:p>
            <a:endParaRPr lang="en-US" altLang="ko-KR" sz="2700">
              <a:ea typeface="굴림" pitchFamily="50" charset="-127"/>
            </a:endParaRPr>
          </a:p>
          <a:p>
            <a:endParaRPr lang="en-US" altLang="ko-KR" sz="2700">
              <a:ea typeface="굴림" pitchFamily="50" charset="-127"/>
            </a:endParaRPr>
          </a:p>
          <a:p>
            <a:endParaRPr lang="en-US" altLang="ko-KR" sz="2700">
              <a:ea typeface="굴림" pitchFamily="50" charset="-127"/>
            </a:endParaRPr>
          </a:p>
          <a:p>
            <a:endParaRPr lang="en-US" altLang="ko-KR" sz="2700">
              <a:ea typeface="굴림" pitchFamily="50" charset="-127"/>
            </a:endParaRPr>
          </a:p>
          <a:p>
            <a:r>
              <a:rPr lang="en-US" altLang="ko-KR" sz="2700">
                <a:ea typeface="굴림" pitchFamily="50" charset="-127"/>
              </a:rPr>
              <a:t>Linear inseparable:</a:t>
            </a:r>
          </a:p>
          <a:p>
            <a:endParaRPr lang="en-US" altLang="ko-KR" sz="2700">
              <a:ea typeface="굴림" pitchFamily="50" charset="-127"/>
            </a:endParaRPr>
          </a:p>
          <a:p>
            <a:r>
              <a:rPr lang="en-US" altLang="ko-KR" sz="2700">
                <a:solidFill>
                  <a:srgbClr val="3366FF"/>
                </a:solidFill>
                <a:ea typeface="굴림" pitchFamily="50" charset="-127"/>
              </a:rPr>
              <a:t>Solution?</a:t>
            </a:r>
          </a:p>
        </p:txBody>
      </p:sp>
      <p:graphicFrame>
        <p:nvGraphicFramePr>
          <p:cNvPr id="234500" name="Object 4"/>
          <p:cNvGraphicFramePr>
            <a:graphicFrameLocks noChangeAspect="1"/>
          </p:cNvGraphicFramePr>
          <p:nvPr>
            <p:ph sz="quarter" idx="2"/>
          </p:nvPr>
        </p:nvGraphicFramePr>
        <p:xfrm>
          <a:off x="1617663" y="4313238"/>
          <a:ext cx="998537" cy="439737"/>
        </p:xfrm>
        <a:graphic>
          <a:graphicData uri="http://schemas.openxmlformats.org/presentationml/2006/ole">
            <p:oleObj spid="_x0000_s6146" name="Equation" r:id="rId3" imgW="355320" imgH="164880" progId="Equation.3">
              <p:embed/>
            </p:oleObj>
          </a:graphicData>
        </a:graphic>
      </p:graphicFrame>
      <p:sp>
        <p:nvSpPr>
          <p:cNvPr id="234501" name="Line 5"/>
          <p:cNvSpPr>
            <a:spLocks noChangeShapeType="1"/>
          </p:cNvSpPr>
          <p:nvPr/>
        </p:nvSpPr>
        <p:spPr bwMode="auto">
          <a:xfrm>
            <a:off x="685800" y="2286000"/>
            <a:ext cx="0" cy="1828800"/>
          </a:xfrm>
          <a:prstGeom prst="line">
            <a:avLst/>
          </a:prstGeom>
          <a:noFill/>
          <a:ln w="28575">
            <a:solidFill>
              <a:schemeClr val="tx1"/>
            </a:solidFill>
            <a:round/>
            <a:headEnd type="triangle" w="med" len="med"/>
            <a:tailEnd/>
          </a:ln>
          <a:effectLst/>
        </p:spPr>
        <p:txBody>
          <a:bodyPr/>
          <a:lstStyle/>
          <a:p>
            <a:endParaRPr lang="en-US"/>
          </a:p>
        </p:txBody>
      </p:sp>
      <p:sp>
        <p:nvSpPr>
          <p:cNvPr id="234502" name="Line 6"/>
          <p:cNvSpPr>
            <a:spLocks noChangeShapeType="1"/>
          </p:cNvSpPr>
          <p:nvPr/>
        </p:nvSpPr>
        <p:spPr bwMode="auto">
          <a:xfrm flipV="1">
            <a:off x="685800" y="4114800"/>
            <a:ext cx="2438400" cy="0"/>
          </a:xfrm>
          <a:prstGeom prst="line">
            <a:avLst/>
          </a:prstGeom>
          <a:noFill/>
          <a:ln w="28575">
            <a:solidFill>
              <a:schemeClr val="tx1"/>
            </a:solidFill>
            <a:round/>
            <a:headEnd/>
            <a:tailEnd type="triangle" w="med" len="med"/>
          </a:ln>
          <a:effectLst/>
        </p:spPr>
        <p:txBody>
          <a:bodyPr/>
          <a:lstStyle/>
          <a:p>
            <a:endParaRPr lang="en-US"/>
          </a:p>
        </p:txBody>
      </p:sp>
      <p:sp>
        <p:nvSpPr>
          <p:cNvPr id="234503" name="Oval 7"/>
          <p:cNvSpPr>
            <a:spLocks noChangeArrowheads="1"/>
          </p:cNvSpPr>
          <p:nvPr/>
        </p:nvSpPr>
        <p:spPr bwMode="auto">
          <a:xfrm>
            <a:off x="2209800" y="4038600"/>
            <a:ext cx="152400" cy="152400"/>
          </a:xfrm>
          <a:prstGeom prst="ellipse">
            <a:avLst/>
          </a:prstGeom>
          <a:solidFill>
            <a:schemeClr val="bg2"/>
          </a:solidFill>
          <a:ln w="28575">
            <a:solidFill>
              <a:schemeClr val="tx1"/>
            </a:solidFill>
            <a:round/>
            <a:headEnd/>
            <a:tailEnd/>
          </a:ln>
          <a:effectLst/>
        </p:spPr>
        <p:txBody>
          <a:bodyPr wrap="none" anchor="ctr"/>
          <a:lstStyle/>
          <a:p>
            <a:endParaRPr lang="en-US"/>
          </a:p>
        </p:txBody>
      </p:sp>
      <p:sp>
        <p:nvSpPr>
          <p:cNvPr id="234504" name="Oval 8"/>
          <p:cNvSpPr>
            <a:spLocks noChangeArrowheads="1"/>
          </p:cNvSpPr>
          <p:nvPr/>
        </p:nvSpPr>
        <p:spPr bwMode="auto">
          <a:xfrm>
            <a:off x="609600" y="2667000"/>
            <a:ext cx="152400" cy="152400"/>
          </a:xfrm>
          <a:prstGeom prst="ellipse">
            <a:avLst/>
          </a:prstGeom>
          <a:solidFill>
            <a:schemeClr val="bg2"/>
          </a:solidFill>
          <a:ln w="28575">
            <a:solidFill>
              <a:schemeClr val="tx1"/>
            </a:solidFill>
            <a:round/>
            <a:headEnd/>
            <a:tailEnd/>
          </a:ln>
          <a:effectLst/>
        </p:spPr>
        <p:txBody>
          <a:bodyPr wrap="none" anchor="ctr"/>
          <a:lstStyle/>
          <a:p>
            <a:endParaRPr lang="en-US"/>
          </a:p>
        </p:txBody>
      </p:sp>
      <p:sp>
        <p:nvSpPr>
          <p:cNvPr id="234505" name="Oval 9"/>
          <p:cNvSpPr>
            <a:spLocks noChangeArrowheads="1"/>
          </p:cNvSpPr>
          <p:nvPr/>
        </p:nvSpPr>
        <p:spPr bwMode="auto">
          <a:xfrm>
            <a:off x="609600" y="40386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06" name="Oval 10"/>
          <p:cNvSpPr>
            <a:spLocks noChangeArrowheads="1"/>
          </p:cNvSpPr>
          <p:nvPr/>
        </p:nvSpPr>
        <p:spPr bwMode="auto">
          <a:xfrm>
            <a:off x="2209800" y="2667000"/>
            <a:ext cx="152400" cy="152400"/>
          </a:xfrm>
          <a:prstGeom prst="ellipse">
            <a:avLst/>
          </a:prstGeom>
          <a:solidFill>
            <a:schemeClr val="bg2"/>
          </a:solidFill>
          <a:ln w="28575">
            <a:solidFill>
              <a:schemeClr val="tx1"/>
            </a:solidFill>
            <a:round/>
            <a:headEnd/>
            <a:tailEnd/>
          </a:ln>
          <a:effectLst/>
        </p:spPr>
        <p:txBody>
          <a:bodyPr wrap="none" anchor="ctr"/>
          <a:lstStyle/>
          <a:p>
            <a:endParaRPr lang="en-US"/>
          </a:p>
        </p:txBody>
      </p:sp>
      <p:sp>
        <p:nvSpPr>
          <p:cNvPr id="234507" name="Line 11"/>
          <p:cNvSpPr>
            <a:spLocks noChangeShapeType="1"/>
          </p:cNvSpPr>
          <p:nvPr/>
        </p:nvSpPr>
        <p:spPr bwMode="auto">
          <a:xfrm>
            <a:off x="457200" y="2895600"/>
            <a:ext cx="1295400" cy="1371600"/>
          </a:xfrm>
          <a:prstGeom prst="line">
            <a:avLst/>
          </a:prstGeom>
          <a:noFill/>
          <a:ln w="57150">
            <a:solidFill>
              <a:srgbClr val="FF0000"/>
            </a:solidFill>
            <a:prstDash val="sysDot"/>
            <a:round/>
            <a:headEnd/>
            <a:tailEnd/>
          </a:ln>
          <a:effectLst/>
        </p:spPr>
        <p:txBody>
          <a:bodyPr/>
          <a:lstStyle/>
          <a:p>
            <a:endParaRPr lang="en-US"/>
          </a:p>
        </p:txBody>
      </p:sp>
      <p:graphicFrame>
        <p:nvGraphicFramePr>
          <p:cNvPr id="234508" name="Object 12"/>
          <p:cNvGraphicFramePr>
            <a:graphicFrameLocks noChangeAspect="1"/>
          </p:cNvGraphicFramePr>
          <p:nvPr/>
        </p:nvGraphicFramePr>
        <p:xfrm>
          <a:off x="5867400" y="4305300"/>
          <a:ext cx="1066800" cy="495300"/>
        </p:xfrm>
        <a:graphic>
          <a:graphicData uri="http://schemas.openxmlformats.org/presentationml/2006/ole">
            <p:oleObj spid="_x0000_s6147" name="Equation" r:id="rId4" imgW="355320" imgH="164880" progId="Equation.3">
              <p:embed/>
            </p:oleObj>
          </a:graphicData>
        </a:graphic>
      </p:graphicFrame>
      <p:sp>
        <p:nvSpPr>
          <p:cNvPr id="234509" name="Line 13"/>
          <p:cNvSpPr>
            <a:spLocks noChangeShapeType="1"/>
          </p:cNvSpPr>
          <p:nvPr/>
        </p:nvSpPr>
        <p:spPr bwMode="auto">
          <a:xfrm>
            <a:off x="5181600" y="2286000"/>
            <a:ext cx="0" cy="1828800"/>
          </a:xfrm>
          <a:prstGeom prst="line">
            <a:avLst/>
          </a:prstGeom>
          <a:noFill/>
          <a:ln w="28575">
            <a:solidFill>
              <a:schemeClr val="tx1"/>
            </a:solidFill>
            <a:round/>
            <a:headEnd type="triangle" w="med" len="med"/>
            <a:tailEnd/>
          </a:ln>
          <a:effectLst/>
        </p:spPr>
        <p:txBody>
          <a:bodyPr/>
          <a:lstStyle/>
          <a:p>
            <a:endParaRPr lang="en-US"/>
          </a:p>
        </p:txBody>
      </p:sp>
      <p:sp>
        <p:nvSpPr>
          <p:cNvPr id="234510" name="Line 14"/>
          <p:cNvSpPr>
            <a:spLocks noChangeShapeType="1"/>
          </p:cNvSpPr>
          <p:nvPr/>
        </p:nvSpPr>
        <p:spPr bwMode="auto">
          <a:xfrm flipV="1">
            <a:off x="5181600" y="4114800"/>
            <a:ext cx="2438400" cy="0"/>
          </a:xfrm>
          <a:prstGeom prst="line">
            <a:avLst/>
          </a:prstGeom>
          <a:noFill/>
          <a:ln w="28575">
            <a:solidFill>
              <a:schemeClr val="tx1"/>
            </a:solidFill>
            <a:round/>
            <a:headEnd/>
            <a:tailEnd type="triangle" w="med" len="med"/>
          </a:ln>
          <a:effectLst/>
        </p:spPr>
        <p:txBody>
          <a:bodyPr/>
          <a:lstStyle/>
          <a:p>
            <a:endParaRPr lang="en-US"/>
          </a:p>
        </p:txBody>
      </p:sp>
      <p:sp>
        <p:nvSpPr>
          <p:cNvPr id="234511" name="Oval 15"/>
          <p:cNvSpPr>
            <a:spLocks noChangeArrowheads="1"/>
          </p:cNvSpPr>
          <p:nvPr/>
        </p:nvSpPr>
        <p:spPr bwMode="auto">
          <a:xfrm>
            <a:off x="6705600" y="40386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12" name="Oval 16"/>
          <p:cNvSpPr>
            <a:spLocks noChangeArrowheads="1"/>
          </p:cNvSpPr>
          <p:nvPr/>
        </p:nvSpPr>
        <p:spPr bwMode="auto">
          <a:xfrm>
            <a:off x="5105400" y="26670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13" name="Oval 17"/>
          <p:cNvSpPr>
            <a:spLocks noChangeArrowheads="1"/>
          </p:cNvSpPr>
          <p:nvPr/>
        </p:nvSpPr>
        <p:spPr bwMode="auto">
          <a:xfrm>
            <a:off x="5105400" y="4038600"/>
            <a:ext cx="152400" cy="152400"/>
          </a:xfrm>
          <a:prstGeom prst="ellipse">
            <a:avLst/>
          </a:prstGeom>
          <a:solidFill>
            <a:schemeClr val="bg2"/>
          </a:solidFill>
          <a:ln w="28575">
            <a:solidFill>
              <a:schemeClr val="tx1"/>
            </a:solidFill>
            <a:round/>
            <a:headEnd/>
            <a:tailEnd/>
          </a:ln>
          <a:effectLst/>
        </p:spPr>
        <p:txBody>
          <a:bodyPr wrap="none" anchor="ctr"/>
          <a:lstStyle/>
          <a:p>
            <a:endParaRPr lang="en-US"/>
          </a:p>
        </p:txBody>
      </p:sp>
      <p:sp>
        <p:nvSpPr>
          <p:cNvPr id="234514" name="Oval 18"/>
          <p:cNvSpPr>
            <a:spLocks noChangeArrowheads="1"/>
          </p:cNvSpPr>
          <p:nvPr/>
        </p:nvSpPr>
        <p:spPr bwMode="auto">
          <a:xfrm>
            <a:off x="6705600" y="26670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15" name="Line 19"/>
          <p:cNvSpPr>
            <a:spLocks noChangeShapeType="1"/>
          </p:cNvSpPr>
          <p:nvPr/>
        </p:nvSpPr>
        <p:spPr bwMode="auto">
          <a:xfrm>
            <a:off x="4953000" y="2895600"/>
            <a:ext cx="1295400" cy="1371600"/>
          </a:xfrm>
          <a:prstGeom prst="line">
            <a:avLst/>
          </a:prstGeom>
          <a:noFill/>
          <a:ln w="57150">
            <a:solidFill>
              <a:srgbClr val="FF0000"/>
            </a:solidFill>
            <a:prstDash val="sysDot"/>
            <a:round/>
            <a:headEnd/>
            <a:tailEnd/>
          </a:ln>
          <a:effectLst/>
        </p:spPr>
        <p:txBody>
          <a:bodyPr/>
          <a:lstStyle/>
          <a:p>
            <a:endParaRPr lang="en-US"/>
          </a:p>
        </p:txBody>
      </p:sp>
      <p:graphicFrame>
        <p:nvGraphicFramePr>
          <p:cNvPr id="234516" name="Object 20"/>
          <p:cNvGraphicFramePr>
            <a:graphicFrameLocks noChangeAspect="1"/>
          </p:cNvGraphicFramePr>
          <p:nvPr/>
        </p:nvGraphicFramePr>
        <p:xfrm>
          <a:off x="3429000" y="5486400"/>
          <a:ext cx="1066800" cy="495300"/>
        </p:xfrm>
        <a:graphic>
          <a:graphicData uri="http://schemas.openxmlformats.org/presentationml/2006/ole">
            <p:oleObj spid="_x0000_s6148" name="Equation" r:id="rId5" imgW="355320" imgH="164880" progId="Equation.3">
              <p:embed/>
            </p:oleObj>
          </a:graphicData>
        </a:graphic>
      </p:graphicFrame>
      <p:sp>
        <p:nvSpPr>
          <p:cNvPr id="234517" name="Line 21"/>
          <p:cNvSpPr>
            <a:spLocks noChangeShapeType="1"/>
          </p:cNvSpPr>
          <p:nvPr/>
        </p:nvSpPr>
        <p:spPr bwMode="auto">
          <a:xfrm>
            <a:off x="5181600" y="4800600"/>
            <a:ext cx="0" cy="1828800"/>
          </a:xfrm>
          <a:prstGeom prst="line">
            <a:avLst/>
          </a:prstGeom>
          <a:noFill/>
          <a:ln w="28575">
            <a:solidFill>
              <a:schemeClr val="tx1"/>
            </a:solidFill>
            <a:round/>
            <a:headEnd type="triangle" w="med" len="med"/>
            <a:tailEnd/>
          </a:ln>
          <a:effectLst/>
        </p:spPr>
        <p:txBody>
          <a:bodyPr/>
          <a:lstStyle/>
          <a:p>
            <a:endParaRPr lang="en-US"/>
          </a:p>
        </p:txBody>
      </p:sp>
      <p:sp>
        <p:nvSpPr>
          <p:cNvPr id="234518" name="Line 22"/>
          <p:cNvSpPr>
            <a:spLocks noChangeShapeType="1"/>
          </p:cNvSpPr>
          <p:nvPr/>
        </p:nvSpPr>
        <p:spPr bwMode="auto">
          <a:xfrm flipV="1">
            <a:off x="5181600" y="6629400"/>
            <a:ext cx="2438400" cy="0"/>
          </a:xfrm>
          <a:prstGeom prst="line">
            <a:avLst/>
          </a:prstGeom>
          <a:noFill/>
          <a:ln w="28575">
            <a:solidFill>
              <a:schemeClr val="tx1"/>
            </a:solidFill>
            <a:round/>
            <a:headEnd/>
            <a:tailEnd type="triangle" w="med" len="med"/>
          </a:ln>
          <a:effectLst/>
        </p:spPr>
        <p:txBody>
          <a:bodyPr/>
          <a:lstStyle/>
          <a:p>
            <a:endParaRPr lang="en-US"/>
          </a:p>
        </p:txBody>
      </p:sp>
      <p:sp>
        <p:nvSpPr>
          <p:cNvPr id="234519" name="Oval 23"/>
          <p:cNvSpPr>
            <a:spLocks noChangeArrowheads="1"/>
          </p:cNvSpPr>
          <p:nvPr/>
        </p:nvSpPr>
        <p:spPr bwMode="auto">
          <a:xfrm>
            <a:off x="6705600" y="65532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20" name="Oval 24"/>
          <p:cNvSpPr>
            <a:spLocks noChangeArrowheads="1"/>
          </p:cNvSpPr>
          <p:nvPr/>
        </p:nvSpPr>
        <p:spPr bwMode="auto">
          <a:xfrm>
            <a:off x="5105400" y="5181600"/>
            <a:ext cx="152400" cy="1524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234521" name="Oval 25"/>
          <p:cNvSpPr>
            <a:spLocks noChangeArrowheads="1"/>
          </p:cNvSpPr>
          <p:nvPr/>
        </p:nvSpPr>
        <p:spPr bwMode="auto">
          <a:xfrm>
            <a:off x="5105400" y="6553200"/>
            <a:ext cx="152400" cy="152400"/>
          </a:xfrm>
          <a:prstGeom prst="ellipse">
            <a:avLst/>
          </a:prstGeom>
          <a:solidFill>
            <a:schemeClr val="bg2"/>
          </a:solidFill>
          <a:ln w="28575">
            <a:solidFill>
              <a:schemeClr val="tx1"/>
            </a:solidFill>
            <a:round/>
            <a:headEnd/>
            <a:tailEnd/>
          </a:ln>
          <a:effectLst/>
        </p:spPr>
        <p:txBody>
          <a:bodyPr wrap="none" anchor="ctr"/>
          <a:lstStyle/>
          <a:p>
            <a:endParaRPr lang="en-US"/>
          </a:p>
        </p:txBody>
      </p:sp>
      <p:sp>
        <p:nvSpPr>
          <p:cNvPr id="234522" name="Oval 26"/>
          <p:cNvSpPr>
            <a:spLocks noChangeArrowheads="1"/>
          </p:cNvSpPr>
          <p:nvPr/>
        </p:nvSpPr>
        <p:spPr bwMode="auto">
          <a:xfrm>
            <a:off x="6705600" y="5181600"/>
            <a:ext cx="152400" cy="152400"/>
          </a:xfrm>
          <a:prstGeom prst="ellipse">
            <a:avLst/>
          </a:prstGeom>
          <a:solidFill>
            <a:schemeClr val="accent2"/>
          </a:solidFill>
          <a:ln w="28575">
            <a:solidFill>
              <a:schemeClr val="tx1"/>
            </a:solidFill>
            <a:round/>
            <a:headEnd/>
            <a:tailEnd/>
          </a:ln>
          <a:effectLst/>
        </p:spPr>
        <p:txBody>
          <a:bodyPr wrap="none" anchor="ctr"/>
          <a:lstStyle/>
          <a:p>
            <a:endParaRPr lang="en-US"/>
          </a:p>
        </p:txBody>
      </p:sp>
      <p:sp>
        <p:nvSpPr>
          <p:cNvPr id="234523" name="Line 27"/>
          <p:cNvSpPr>
            <a:spLocks noChangeShapeType="1"/>
          </p:cNvSpPr>
          <p:nvPr/>
        </p:nvSpPr>
        <p:spPr bwMode="auto">
          <a:xfrm flipH="1">
            <a:off x="3871913" y="5819775"/>
            <a:ext cx="152400" cy="0"/>
          </a:xfrm>
          <a:prstGeom prst="line">
            <a:avLst/>
          </a:prstGeom>
          <a:noFill/>
          <a:ln w="38100">
            <a:solidFill>
              <a:schemeClr val="tx1"/>
            </a:solidFill>
            <a:round/>
            <a:headEnd/>
            <a:tailEnd/>
          </a:ln>
          <a:effectLst/>
        </p:spPr>
        <p:txBody>
          <a:bodyPr/>
          <a:lstStyle/>
          <a:p>
            <a:endParaRPr lang="en-US"/>
          </a:p>
        </p:txBody>
      </p:sp>
      <p:sp>
        <p:nvSpPr>
          <p:cNvPr id="234524" name="Oval 28"/>
          <p:cNvSpPr>
            <a:spLocks noChangeArrowheads="1"/>
          </p:cNvSpPr>
          <p:nvPr/>
        </p:nvSpPr>
        <p:spPr bwMode="auto">
          <a:xfrm rot="-24634845">
            <a:off x="5695951" y="4681537"/>
            <a:ext cx="533400" cy="2505075"/>
          </a:xfrm>
          <a:prstGeom prst="ellipse">
            <a:avLst/>
          </a:prstGeom>
          <a:noFill/>
          <a:ln w="57150">
            <a:solidFill>
              <a:srgbClr val="FF0000"/>
            </a:solidFill>
            <a:prstDash val="sysDot"/>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45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7" grpId="0" animBg="1"/>
      <p:bldP spid="234515" grpId="0" animBg="1"/>
      <p:bldP spid="2345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1426" name="Object 2"/>
          <p:cNvGraphicFramePr>
            <a:graphicFrameLocks noChangeAspect="1"/>
          </p:cNvGraphicFramePr>
          <p:nvPr>
            <p:ph sz="quarter" idx="1"/>
          </p:nvPr>
        </p:nvGraphicFramePr>
        <p:xfrm>
          <a:off x="2057400" y="2133600"/>
          <a:ext cx="534988" cy="587375"/>
        </p:xfrm>
        <a:graphic>
          <a:graphicData uri="http://schemas.openxmlformats.org/presentationml/2006/ole">
            <p:oleObj spid="_x0000_s7170" name="Equation" r:id="rId3" imgW="203040" imgH="228600" progId="Equation.3">
              <p:embed/>
            </p:oleObj>
          </a:graphicData>
        </a:graphic>
      </p:graphicFrame>
      <p:graphicFrame>
        <p:nvGraphicFramePr>
          <p:cNvPr id="231427" name="Object 3"/>
          <p:cNvGraphicFramePr>
            <a:graphicFrameLocks noChangeAspect="1"/>
          </p:cNvGraphicFramePr>
          <p:nvPr>
            <p:ph sz="quarter" idx="2"/>
          </p:nvPr>
        </p:nvGraphicFramePr>
        <p:xfrm>
          <a:off x="5665788" y="3097213"/>
          <a:ext cx="423862" cy="423862"/>
        </p:xfrm>
        <a:graphic>
          <a:graphicData uri="http://schemas.openxmlformats.org/presentationml/2006/ole">
            <p:oleObj spid="_x0000_s7171" name="Equation" r:id="rId4" imgW="241200" imgH="241200" progId="Equation.3">
              <p:embed/>
            </p:oleObj>
          </a:graphicData>
        </a:graphic>
      </p:graphicFrame>
      <p:grpSp>
        <p:nvGrpSpPr>
          <p:cNvPr id="2" name="Group 4"/>
          <p:cNvGrpSpPr>
            <a:grpSpLocks/>
          </p:cNvGrpSpPr>
          <p:nvPr/>
        </p:nvGrpSpPr>
        <p:grpSpPr bwMode="auto">
          <a:xfrm>
            <a:off x="2438400" y="1701800"/>
            <a:ext cx="3409950" cy="4948238"/>
            <a:chOff x="1536" y="1072"/>
            <a:chExt cx="2148" cy="3117"/>
          </a:xfrm>
        </p:grpSpPr>
        <p:sp>
          <p:nvSpPr>
            <p:cNvPr id="231429" name="Oval 5"/>
            <p:cNvSpPr>
              <a:spLocks noChangeArrowheads="1"/>
            </p:cNvSpPr>
            <p:nvPr/>
          </p:nvSpPr>
          <p:spPr bwMode="auto">
            <a:xfrm>
              <a:off x="1730" y="1625"/>
              <a:ext cx="340" cy="316"/>
            </a:xfrm>
            <a:prstGeom prst="ellipse">
              <a:avLst/>
            </a:prstGeom>
            <a:noFill/>
            <a:ln w="12700">
              <a:solidFill>
                <a:srgbClr val="000000"/>
              </a:solidFill>
              <a:round/>
              <a:headEnd/>
              <a:tailEnd/>
            </a:ln>
            <a:effectLst/>
          </p:spPr>
          <p:txBody>
            <a:bodyPr wrap="none" anchor="ctr"/>
            <a:lstStyle/>
            <a:p>
              <a:endParaRPr lang="en-US"/>
            </a:p>
          </p:txBody>
        </p:sp>
        <p:sp>
          <p:nvSpPr>
            <p:cNvPr id="231430" name="Oval 6"/>
            <p:cNvSpPr>
              <a:spLocks noChangeArrowheads="1"/>
            </p:cNvSpPr>
            <p:nvPr/>
          </p:nvSpPr>
          <p:spPr bwMode="auto">
            <a:xfrm>
              <a:off x="2430" y="1642"/>
              <a:ext cx="340" cy="316"/>
            </a:xfrm>
            <a:prstGeom prst="ellipse">
              <a:avLst/>
            </a:prstGeom>
            <a:noFill/>
            <a:ln w="12700">
              <a:solidFill>
                <a:srgbClr val="000000"/>
              </a:solidFill>
              <a:round/>
              <a:headEnd/>
              <a:tailEnd/>
            </a:ln>
            <a:effectLst/>
          </p:spPr>
          <p:txBody>
            <a:bodyPr wrap="none" anchor="ctr"/>
            <a:lstStyle/>
            <a:p>
              <a:endParaRPr lang="en-US"/>
            </a:p>
          </p:txBody>
        </p:sp>
        <p:sp>
          <p:nvSpPr>
            <p:cNvPr id="231431" name="Oval 7"/>
            <p:cNvSpPr>
              <a:spLocks noChangeArrowheads="1"/>
            </p:cNvSpPr>
            <p:nvPr/>
          </p:nvSpPr>
          <p:spPr bwMode="auto">
            <a:xfrm>
              <a:off x="3094" y="1642"/>
              <a:ext cx="340" cy="316"/>
            </a:xfrm>
            <a:prstGeom prst="ellipse">
              <a:avLst/>
            </a:prstGeom>
            <a:noFill/>
            <a:ln w="12700">
              <a:solidFill>
                <a:srgbClr val="000000"/>
              </a:solidFill>
              <a:round/>
              <a:headEnd/>
              <a:tailEnd/>
            </a:ln>
            <a:effectLst/>
          </p:spPr>
          <p:txBody>
            <a:bodyPr wrap="none" anchor="ctr"/>
            <a:lstStyle/>
            <a:p>
              <a:endParaRPr lang="en-US"/>
            </a:p>
          </p:txBody>
        </p:sp>
        <p:sp>
          <p:nvSpPr>
            <p:cNvPr id="231432" name="Oval 8"/>
            <p:cNvSpPr>
              <a:spLocks noChangeArrowheads="1"/>
            </p:cNvSpPr>
            <p:nvPr/>
          </p:nvSpPr>
          <p:spPr bwMode="auto">
            <a:xfrm>
              <a:off x="2449" y="2432"/>
              <a:ext cx="339"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231433" name="Oval 9"/>
            <p:cNvSpPr>
              <a:spLocks noChangeArrowheads="1"/>
            </p:cNvSpPr>
            <p:nvPr/>
          </p:nvSpPr>
          <p:spPr bwMode="auto">
            <a:xfrm>
              <a:off x="3344" y="2432"/>
              <a:ext cx="340"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231434" name="Oval 10"/>
            <p:cNvSpPr>
              <a:spLocks noChangeArrowheads="1"/>
            </p:cNvSpPr>
            <p:nvPr/>
          </p:nvSpPr>
          <p:spPr bwMode="auto">
            <a:xfrm>
              <a:off x="1536" y="2448"/>
              <a:ext cx="340"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231435" name="Oval 11"/>
            <p:cNvSpPr>
              <a:spLocks noChangeArrowheads="1"/>
            </p:cNvSpPr>
            <p:nvPr/>
          </p:nvSpPr>
          <p:spPr bwMode="auto">
            <a:xfrm>
              <a:off x="2055" y="3288"/>
              <a:ext cx="339" cy="316"/>
            </a:xfrm>
            <a:prstGeom prst="ellipse">
              <a:avLst/>
            </a:prstGeom>
            <a:noFill/>
            <a:ln w="12700">
              <a:solidFill>
                <a:srgbClr val="000000"/>
              </a:solidFill>
              <a:round/>
              <a:headEnd/>
              <a:tailEnd/>
            </a:ln>
            <a:effectLst/>
          </p:spPr>
          <p:txBody>
            <a:bodyPr wrap="none" anchor="ctr"/>
            <a:lstStyle/>
            <a:p>
              <a:endParaRPr lang="en-US"/>
            </a:p>
          </p:txBody>
        </p:sp>
        <p:sp>
          <p:nvSpPr>
            <p:cNvPr id="231436" name="Oval 12"/>
            <p:cNvSpPr>
              <a:spLocks noChangeArrowheads="1"/>
            </p:cNvSpPr>
            <p:nvPr/>
          </p:nvSpPr>
          <p:spPr bwMode="auto">
            <a:xfrm>
              <a:off x="2897" y="3269"/>
              <a:ext cx="339" cy="316"/>
            </a:xfrm>
            <a:prstGeom prst="ellipse">
              <a:avLst/>
            </a:prstGeom>
            <a:noFill/>
            <a:ln w="12700">
              <a:solidFill>
                <a:srgbClr val="000000"/>
              </a:solidFill>
              <a:round/>
              <a:headEnd/>
              <a:tailEnd/>
            </a:ln>
            <a:effectLst/>
          </p:spPr>
          <p:txBody>
            <a:bodyPr wrap="none" anchor="ctr"/>
            <a:lstStyle/>
            <a:p>
              <a:endParaRPr lang="en-US"/>
            </a:p>
          </p:txBody>
        </p:sp>
        <p:sp>
          <p:nvSpPr>
            <p:cNvPr id="231437" name="Line 13"/>
            <p:cNvSpPr>
              <a:spLocks noChangeShapeType="1"/>
            </p:cNvSpPr>
            <p:nvPr/>
          </p:nvSpPr>
          <p:spPr bwMode="auto">
            <a:xfrm flipH="1" flipV="1">
              <a:off x="1768" y="2781"/>
              <a:ext cx="320" cy="537"/>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38" name="Line 14"/>
            <p:cNvSpPr>
              <a:spLocks noChangeShapeType="1"/>
            </p:cNvSpPr>
            <p:nvPr/>
          </p:nvSpPr>
          <p:spPr bwMode="auto">
            <a:xfrm flipV="1">
              <a:off x="2217" y="2732"/>
              <a:ext cx="303" cy="551"/>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39" name="Line 15"/>
            <p:cNvSpPr>
              <a:spLocks noChangeShapeType="1"/>
            </p:cNvSpPr>
            <p:nvPr/>
          </p:nvSpPr>
          <p:spPr bwMode="auto">
            <a:xfrm flipV="1">
              <a:off x="2358" y="2715"/>
              <a:ext cx="1022" cy="61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0" name="Line 16"/>
            <p:cNvSpPr>
              <a:spLocks noChangeShapeType="1"/>
            </p:cNvSpPr>
            <p:nvPr/>
          </p:nvSpPr>
          <p:spPr bwMode="auto">
            <a:xfrm flipH="1" flipV="1">
              <a:off x="1875" y="2714"/>
              <a:ext cx="1020" cy="586"/>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1" name="Line 17"/>
            <p:cNvSpPr>
              <a:spLocks noChangeShapeType="1"/>
            </p:cNvSpPr>
            <p:nvPr/>
          </p:nvSpPr>
          <p:spPr bwMode="auto">
            <a:xfrm flipH="1" flipV="1">
              <a:off x="2735" y="2765"/>
              <a:ext cx="322" cy="50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2" name="Line 18"/>
            <p:cNvSpPr>
              <a:spLocks noChangeShapeType="1"/>
            </p:cNvSpPr>
            <p:nvPr/>
          </p:nvSpPr>
          <p:spPr bwMode="auto">
            <a:xfrm flipV="1">
              <a:off x="3219" y="2799"/>
              <a:ext cx="287" cy="4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3" name="Line 19"/>
            <p:cNvSpPr>
              <a:spLocks noChangeShapeType="1"/>
            </p:cNvSpPr>
            <p:nvPr/>
          </p:nvSpPr>
          <p:spPr bwMode="auto">
            <a:xfrm flipV="1">
              <a:off x="1606" y="1943"/>
              <a:ext cx="268" cy="51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4" name="Line 20"/>
            <p:cNvSpPr>
              <a:spLocks noChangeShapeType="1"/>
            </p:cNvSpPr>
            <p:nvPr/>
          </p:nvSpPr>
          <p:spPr bwMode="auto">
            <a:xfrm flipV="1">
              <a:off x="1767" y="1940"/>
              <a:ext cx="787" cy="50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5" name="Line 21"/>
            <p:cNvSpPr>
              <a:spLocks noChangeShapeType="1"/>
            </p:cNvSpPr>
            <p:nvPr/>
          </p:nvSpPr>
          <p:spPr bwMode="auto">
            <a:xfrm flipV="1">
              <a:off x="1858" y="1959"/>
              <a:ext cx="1380" cy="50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6" name="Line 22"/>
            <p:cNvSpPr>
              <a:spLocks noChangeShapeType="1"/>
            </p:cNvSpPr>
            <p:nvPr/>
          </p:nvSpPr>
          <p:spPr bwMode="auto">
            <a:xfrm flipH="1" flipV="1">
              <a:off x="2017" y="1905"/>
              <a:ext cx="1342" cy="57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7" name="Line 23"/>
            <p:cNvSpPr>
              <a:spLocks noChangeShapeType="1"/>
            </p:cNvSpPr>
            <p:nvPr/>
          </p:nvSpPr>
          <p:spPr bwMode="auto">
            <a:xfrm flipH="1" flipV="1">
              <a:off x="3341" y="1940"/>
              <a:ext cx="197" cy="50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8" name="Line 24"/>
            <p:cNvSpPr>
              <a:spLocks noChangeShapeType="1"/>
            </p:cNvSpPr>
            <p:nvPr/>
          </p:nvSpPr>
          <p:spPr bwMode="auto">
            <a:xfrm flipH="1" flipV="1">
              <a:off x="2679" y="1990"/>
              <a:ext cx="734" cy="453"/>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49" name="Line 25"/>
            <p:cNvSpPr>
              <a:spLocks noChangeShapeType="1"/>
            </p:cNvSpPr>
            <p:nvPr/>
          </p:nvSpPr>
          <p:spPr bwMode="auto">
            <a:xfrm flipH="1" flipV="1">
              <a:off x="1965" y="1960"/>
              <a:ext cx="537" cy="4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0" name="Line 26"/>
            <p:cNvSpPr>
              <a:spLocks noChangeShapeType="1"/>
            </p:cNvSpPr>
            <p:nvPr/>
          </p:nvSpPr>
          <p:spPr bwMode="auto">
            <a:xfrm flipV="1">
              <a:off x="2610" y="1977"/>
              <a:ext cx="0" cy="43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1" name="Line 27"/>
            <p:cNvSpPr>
              <a:spLocks noChangeShapeType="1"/>
            </p:cNvSpPr>
            <p:nvPr/>
          </p:nvSpPr>
          <p:spPr bwMode="auto">
            <a:xfrm flipV="1">
              <a:off x="2736" y="2011"/>
              <a:ext cx="501" cy="451"/>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2" name="Line 28"/>
            <p:cNvSpPr>
              <a:spLocks noChangeShapeType="1"/>
            </p:cNvSpPr>
            <p:nvPr/>
          </p:nvSpPr>
          <p:spPr bwMode="auto">
            <a:xfrm flipV="1">
              <a:off x="2179" y="3604"/>
              <a:ext cx="0" cy="5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3" name="Line 29"/>
            <p:cNvSpPr>
              <a:spLocks noChangeShapeType="1"/>
            </p:cNvSpPr>
            <p:nvPr/>
          </p:nvSpPr>
          <p:spPr bwMode="auto">
            <a:xfrm flipV="1">
              <a:off x="3075" y="3621"/>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4" name="Line 30"/>
            <p:cNvSpPr>
              <a:spLocks noChangeShapeType="1"/>
            </p:cNvSpPr>
            <p:nvPr/>
          </p:nvSpPr>
          <p:spPr bwMode="auto">
            <a:xfrm flipV="1">
              <a:off x="1875" y="1088"/>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5" name="Line 31"/>
            <p:cNvSpPr>
              <a:spLocks noChangeShapeType="1"/>
            </p:cNvSpPr>
            <p:nvPr/>
          </p:nvSpPr>
          <p:spPr bwMode="auto">
            <a:xfrm flipV="1">
              <a:off x="2591" y="1072"/>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31456" name="Line 32"/>
            <p:cNvSpPr>
              <a:spLocks noChangeShapeType="1"/>
            </p:cNvSpPr>
            <p:nvPr/>
          </p:nvSpPr>
          <p:spPr bwMode="auto">
            <a:xfrm flipV="1">
              <a:off x="3235" y="1072"/>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grpSp>
      <p:sp>
        <p:nvSpPr>
          <p:cNvPr id="231457" name="Rectangle 33"/>
          <p:cNvSpPr>
            <a:spLocks noChangeArrowheads="1"/>
          </p:cNvSpPr>
          <p:nvPr/>
        </p:nvSpPr>
        <p:spPr bwMode="auto">
          <a:xfrm>
            <a:off x="414338" y="2514600"/>
            <a:ext cx="2057400" cy="822325"/>
          </a:xfrm>
          <a:prstGeom prst="rect">
            <a:avLst/>
          </a:prstGeom>
          <a:noFill/>
          <a:ln w="9525">
            <a:noFill/>
            <a:miter lim="800000"/>
            <a:headEnd/>
            <a:tailEnd/>
          </a:ln>
          <a:effectLst/>
        </p:spPr>
        <p:txBody>
          <a:bodyPr lIns="92075" tIns="46038" rIns="92075" bIns="46038">
            <a:spAutoFit/>
          </a:bodyPr>
          <a:lstStyle/>
          <a:p>
            <a:pPr algn="ctr" eaLnBrk="0" hangingPunct="0"/>
            <a:r>
              <a:rPr lang="en-US" sz="2400" b="1">
                <a:latin typeface="Times New Roman" pitchFamily="18" charset="0"/>
              </a:rPr>
              <a:t>Output nodes</a:t>
            </a:r>
          </a:p>
          <a:p>
            <a:pPr algn="ctr" eaLnBrk="0" hangingPunct="0"/>
            <a:endParaRPr lang="en-US" sz="2400">
              <a:latin typeface="Times New Roman" pitchFamily="18" charset="0"/>
            </a:endParaRPr>
          </a:p>
        </p:txBody>
      </p:sp>
      <p:sp>
        <p:nvSpPr>
          <p:cNvPr id="231458" name="Rectangle 34"/>
          <p:cNvSpPr>
            <a:spLocks noChangeArrowheads="1"/>
          </p:cNvSpPr>
          <p:nvPr/>
        </p:nvSpPr>
        <p:spPr bwMode="auto">
          <a:xfrm>
            <a:off x="452438" y="5191125"/>
            <a:ext cx="1736725"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Input nodes</a:t>
            </a:r>
          </a:p>
        </p:txBody>
      </p:sp>
      <p:sp>
        <p:nvSpPr>
          <p:cNvPr id="231459" name="Rectangle 35"/>
          <p:cNvSpPr>
            <a:spLocks noChangeArrowheads="1"/>
          </p:cNvSpPr>
          <p:nvPr/>
        </p:nvSpPr>
        <p:spPr bwMode="auto">
          <a:xfrm>
            <a:off x="461963" y="3863975"/>
            <a:ext cx="1971675"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Hidden nodes</a:t>
            </a:r>
            <a:endParaRPr lang="en-US" sz="2400">
              <a:latin typeface="Times New Roman" pitchFamily="18" charset="0"/>
            </a:endParaRPr>
          </a:p>
        </p:txBody>
      </p:sp>
      <p:sp>
        <p:nvSpPr>
          <p:cNvPr id="231460" name="Rectangle 36"/>
          <p:cNvSpPr>
            <a:spLocks noChangeArrowheads="1"/>
          </p:cNvSpPr>
          <p:nvPr/>
        </p:nvSpPr>
        <p:spPr bwMode="auto">
          <a:xfrm>
            <a:off x="403225" y="1677988"/>
            <a:ext cx="4092575"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b="1">
                <a:solidFill>
                  <a:srgbClr val="FF3300"/>
                </a:solidFill>
                <a:latin typeface="Times New Roman" pitchFamily="18" charset="0"/>
              </a:rPr>
              <a:t>Output Class</a:t>
            </a:r>
            <a:endParaRPr lang="en-US" sz="2400">
              <a:solidFill>
                <a:srgbClr val="FF3300"/>
              </a:solidFill>
              <a:latin typeface="Times New Roman" pitchFamily="18" charset="0"/>
            </a:endParaRPr>
          </a:p>
        </p:txBody>
      </p:sp>
      <p:sp>
        <p:nvSpPr>
          <p:cNvPr id="231461" name="Rectangle 37"/>
          <p:cNvSpPr>
            <a:spLocks noChangeArrowheads="1"/>
          </p:cNvSpPr>
          <p:nvPr/>
        </p:nvSpPr>
        <p:spPr bwMode="auto">
          <a:xfrm>
            <a:off x="417513" y="5791200"/>
            <a:ext cx="4078287"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b="1">
                <a:solidFill>
                  <a:srgbClr val="FF3300"/>
                </a:solidFill>
                <a:latin typeface="Times New Roman" pitchFamily="18" charset="0"/>
              </a:rPr>
              <a:t>Input  Record </a:t>
            </a:r>
            <a:r>
              <a:rPr lang="en-US" sz="2400" b="1">
                <a:latin typeface="Times New Roman" pitchFamily="18" charset="0"/>
              </a:rPr>
              <a:t>:      x</a:t>
            </a:r>
            <a:r>
              <a:rPr lang="en-US" sz="2400" b="1" i="1" baseline="-25000">
                <a:latin typeface="Times New Roman" pitchFamily="18" charset="0"/>
              </a:rPr>
              <a:t>i </a:t>
            </a:r>
          </a:p>
        </p:txBody>
      </p:sp>
      <p:sp>
        <p:nvSpPr>
          <p:cNvPr id="231462" name="Rectangle 38"/>
          <p:cNvSpPr>
            <a:spLocks noChangeArrowheads="1"/>
          </p:cNvSpPr>
          <p:nvPr/>
        </p:nvSpPr>
        <p:spPr bwMode="auto">
          <a:xfrm>
            <a:off x="5983288" y="4521200"/>
            <a:ext cx="501650" cy="457200"/>
          </a:xfrm>
          <a:prstGeom prst="rect">
            <a:avLst/>
          </a:prstGeom>
          <a:noFill/>
          <a:ln w="9525">
            <a:noFill/>
            <a:miter lim="800000"/>
            <a:headEnd/>
            <a:tailEnd/>
          </a:ln>
          <a:effectLst/>
        </p:spPr>
        <p:txBody>
          <a:bodyPr wrap="none" lIns="92075" tIns="46038" rIns="92075" bIns="46038">
            <a:spAutoFit/>
          </a:bodyPr>
          <a:lstStyle/>
          <a:p>
            <a:pPr algn="ctr"/>
            <a:r>
              <a:rPr lang="en-US" sz="2400" i="1">
                <a:latin typeface="Times New Roman" pitchFamily="18" charset="0"/>
              </a:rPr>
              <a:t>w</a:t>
            </a:r>
            <a:r>
              <a:rPr lang="en-US" sz="2400" i="1" baseline="-25000">
                <a:latin typeface="Times New Roman" pitchFamily="18" charset="0"/>
              </a:rPr>
              <a:t>ij</a:t>
            </a:r>
          </a:p>
        </p:txBody>
      </p:sp>
      <p:sp>
        <p:nvSpPr>
          <p:cNvPr id="231463" name="Freeform 39"/>
          <p:cNvSpPr>
            <a:spLocks/>
          </p:cNvSpPr>
          <p:nvPr/>
        </p:nvSpPr>
        <p:spPr bwMode="auto">
          <a:xfrm>
            <a:off x="5249863" y="4808538"/>
            <a:ext cx="611187" cy="160337"/>
          </a:xfrm>
          <a:custGeom>
            <a:avLst/>
            <a:gdLst/>
            <a:ahLst/>
            <a:cxnLst>
              <a:cxn ang="0">
                <a:pos x="384" y="0"/>
              </a:cxn>
              <a:cxn ang="0">
                <a:pos x="313" y="5"/>
              </a:cxn>
              <a:cxn ang="0">
                <a:pos x="254" y="15"/>
              </a:cxn>
              <a:cxn ang="0">
                <a:pos x="230" y="25"/>
              </a:cxn>
              <a:cxn ang="0">
                <a:pos x="213" y="30"/>
              </a:cxn>
              <a:cxn ang="0">
                <a:pos x="201" y="40"/>
              </a:cxn>
              <a:cxn ang="0">
                <a:pos x="195" y="50"/>
              </a:cxn>
              <a:cxn ang="0">
                <a:pos x="189" y="60"/>
              </a:cxn>
              <a:cxn ang="0">
                <a:pos x="177" y="70"/>
              </a:cxn>
              <a:cxn ang="0">
                <a:pos x="160" y="75"/>
              </a:cxn>
              <a:cxn ang="0">
                <a:pos x="136" y="85"/>
              </a:cxn>
              <a:cxn ang="0">
                <a:pos x="71" y="95"/>
              </a:cxn>
              <a:cxn ang="0">
                <a:pos x="0" y="100"/>
              </a:cxn>
            </a:cxnLst>
            <a:rect l="0" t="0" r="r" b="b"/>
            <a:pathLst>
              <a:path w="385" h="101">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a:effectLst/>
        </p:spPr>
        <p:txBody>
          <a:bodyPr/>
          <a:lstStyle/>
          <a:p>
            <a:endParaRPr lang="en-US"/>
          </a:p>
        </p:txBody>
      </p:sp>
      <p:sp>
        <p:nvSpPr>
          <p:cNvPr id="231464" name="Text Box 40"/>
          <p:cNvSpPr txBox="1">
            <a:spLocks noChangeArrowheads="1"/>
          </p:cNvSpPr>
          <p:nvPr/>
        </p:nvSpPr>
        <p:spPr bwMode="auto">
          <a:xfrm>
            <a:off x="6705600" y="4619625"/>
            <a:ext cx="1282700" cy="396875"/>
          </a:xfrm>
          <a:prstGeom prst="rect">
            <a:avLst/>
          </a:prstGeom>
          <a:noFill/>
          <a:ln w="9525">
            <a:noFill/>
            <a:miter lim="800000"/>
            <a:headEnd/>
            <a:tailEnd/>
          </a:ln>
          <a:effectLst/>
        </p:spPr>
        <p:txBody>
          <a:bodyPr wrap="none">
            <a:spAutoFit/>
          </a:bodyPr>
          <a:lstStyle/>
          <a:p>
            <a:r>
              <a:rPr lang="en-US" sz="2000" b="1"/>
              <a:t>- weights</a:t>
            </a:r>
          </a:p>
        </p:txBody>
      </p:sp>
      <p:sp>
        <p:nvSpPr>
          <p:cNvPr id="231465" name="Text Box 41"/>
          <p:cNvSpPr txBox="1">
            <a:spLocks noChangeArrowheads="1"/>
          </p:cNvSpPr>
          <p:nvPr/>
        </p:nvSpPr>
        <p:spPr bwMode="auto">
          <a:xfrm>
            <a:off x="5410200" y="5562600"/>
            <a:ext cx="3079750" cy="366713"/>
          </a:xfrm>
          <a:prstGeom prst="rect">
            <a:avLst/>
          </a:prstGeom>
          <a:noFill/>
          <a:ln w="9525">
            <a:noFill/>
            <a:miter lim="800000"/>
            <a:headEnd/>
            <a:tailEnd/>
          </a:ln>
          <a:effectLst/>
        </p:spPr>
        <p:txBody>
          <a:bodyPr wrap="none">
            <a:spAutoFit/>
          </a:bodyPr>
          <a:lstStyle/>
          <a:p>
            <a:r>
              <a:rPr lang="en-US" b="1"/>
              <a:t>Network is fully connected</a:t>
            </a:r>
          </a:p>
        </p:txBody>
      </p:sp>
      <p:graphicFrame>
        <p:nvGraphicFramePr>
          <p:cNvPr id="231466" name="Object 42"/>
          <p:cNvGraphicFramePr>
            <a:graphicFrameLocks noChangeAspect="1"/>
          </p:cNvGraphicFramePr>
          <p:nvPr/>
        </p:nvGraphicFramePr>
        <p:xfrm>
          <a:off x="1752600" y="3276600"/>
          <a:ext cx="533400" cy="622300"/>
        </p:xfrm>
        <a:graphic>
          <a:graphicData uri="http://schemas.openxmlformats.org/presentationml/2006/ole">
            <p:oleObj spid="_x0000_s7172" name="Equation" r:id="rId5" imgW="203040" imgH="241200" progId="Equation.3">
              <p:embed/>
            </p:oleObj>
          </a:graphicData>
        </a:graphic>
      </p:graphicFrame>
      <p:sp>
        <p:nvSpPr>
          <p:cNvPr id="231467" name="Rectangle 43"/>
          <p:cNvSpPr>
            <a:spLocks noGrp="1" noChangeArrowheads="1"/>
          </p:cNvSpPr>
          <p:nvPr>
            <p:ph type="title" sz="quarter"/>
          </p:nvPr>
        </p:nvSpPr>
        <p:spPr>
          <a:xfrm>
            <a:off x="762000" y="533400"/>
            <a:ext cx="7696200" cy="952500"/>
          </a:xfrm>
        </p:spPr>
        <p:txBody>
          <a:bodyPr/>
          <a:lstStyle/>
          <a:p>
            <a:r>
              <a:rPr lang="en-US" altLang="ko-KR">
                <a:ea typeface="굴림" pitchFamily="50" charset="-127"/>
              </a:rPr>
              <a:t>A Multilayer Feed-Forward Neural Network</a:t>
            </a:r>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0" y="152400"/>
            <a:ext cx="8686800" cy="914400"/>
          </a:xfrm>
        </p:spPr>
        <p:txBody>
          <a:bodyPr/>
          <a:lstStyle/>
          <a:p>
            <a:r>
              <a:rPr lang="en-US" altLang="ko-KR">
                <a:ea typeface="굴림" pitchFamily="50" charset="-127"/>
              </a:rPr>
              <a:t>   Neural Network  Learning</a:t>
            </a:r>
          </a:p>
        </p:txBody>
      </p:sp>
      <p:sp>
        <p:nvSpPr>
          <p:cNvPr id="176131" name="Rectangle 3"/>
          <p:cNvSpPr>
            <a:spLocks noGrp="1" noChangeArrowheads="1"/>
          </p:cNvSpPr>
          <p:nvPr>
            <p:ph type="body" idx="1"/>
          </p:nvPr>
        </p:nvSpPr>
        <p:spPr>
          <a:xfrm>
            <a:off x="228600" y="1143000"/>
            <a:ext cx="7772400" cy="4953000"/>
          </a:xfrm>
          <a:ln>
            <a:solidFill>
              <a:schemeClr val="tx1"/>
            </a:solidFill>
          </a:ln>
        </p:spPr>
        <p:txBody>
          <a:bodyPr/>
          <a:lstStyle/>
          <a:p>
            <a:endParaRPr lang="en-US" altLang="ko-KR" sz="2800">
              <a:solidFill>
                <a:srgbClr val="FF3300"/>
              </a:solidFill>
              <a:ea typeface="굴림" pitchFamily="50" charset="-127"/>
            </a:endParaRPr>
          </a:p>
          <a:p>
            <a:endParaRPr lang="en-US" altLang="ko-KR" sz="2800">
              <a:solidFill>
                <a:srgbClr val="FF3300"/>
              </a:solidFill>
              <a:ea typeface="굴림" pitchFamily="50" charset="-127"/>
            </a:endParaRPr>
          </a:p>
          <a:p>
            <a:r>
              <a:rPr lang="en-US" altLang="ko-KR" sz="2800">
                <a:solidFill>
                  <a:srgbClr val="FF3300"/>
                </a:solidFill>
                <a:ea typeface="굴림" pitchFamily="50" charset="-127"/>
              </a:rPr>
              <a:t>The inputs are fed simultaneously into the input layer.</a:t>
            </a:r>
          </a:p>
          <a:p>
            <a:endParaRPr lang="en-US" altLang="ko-KR" sz="2800">
              <a:ea typeface="굴림" pitchFamily="50" charset="-127"/>
            </a:endParaRPr>
          </a:p>
          <a:p>
            <a:r>
              <a:rPr lang="en-US" altLang="ko-KR" sz="2900">
                <a:ea typeface="굴림" pitchFamily="50" charset="-127"/>
              </a:rPr>
              <a:t>The weighted outputs of these units are fed  into </a:t>
            </a:r>
            <a:r>
              <a:rPr lang="en-US" altLang="ko-KR" sz="2900">
                <a:solidFill>
                  <a:schemeClr val="folHlink"/>
                </a:solidFill>
                <a:ea typeface="굴림" pitchFamily="50" charset="-127"/>
              </a:rPr>
              <a:t>hidden layer.</a:t>
            </a:r>
          </a:p>
          <a:p>
            <a:endParaRPr lang="en-US" altLang="ko-KR" sz="2900">
              <a:solidFill>
                <a:srgbClr val="862F14"/>
              </a:solidFill>
              <a:ea typeface="굴림" pitchFamily="50" charset="-127"/>
            </a:endParaRPr>
          </a:p>
          <a:p>
            <a:r>
              <a:rPr lang="en-US" altLang="ko-KR" sz="2800">
                <a:solidFill>
                  <a:srgbClr val="FF3300"/>
                </a:solidFill>
                <a:ea typeface="굴림" pitchFamily="50" charset="-127"/>
              </a:rPr>
              <a:t>The weighted outputs of the last hidden layer are inputs to units making up the output layer.</a:t>
            </a:r>
          </a:p>
          <a:p>
            <a:pPr>
              <a:buFont typeface="Wingdings" pitchFamily="2" charset="2"/>
              <a:buNone/>
            </a:pPr>
            <a:endParaRPr lang="en-US" altLang="ko-KR" sz="2800">
              <a:solidFill>
                <a:schemeClr val="folHlink"/>
              </a:solidFill>
              <a:ea typeface="굴림" pitchFamily="50" charset="-127"/>
            </a:endParaRPr>
          </a:p>
          <a:p>
            <a:endParaRPr lang="ko-KR" altLang="en-US" sz="2800">
              <a:ea typeface="굴림" pitchFamily="50" charset="-127"/>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838200" y="304800"/>
            <a:ext cx="7772400" cy="960438"/>
          </a:xfrm>
          <a:prstGeom prst="rect">
            <a:avLst/>
          </a:prstGeom>
          <a:noFill/>
          <a:ln w="9525">
            <a:noFill/>
            <a:round/>
            <a:headEnd/>
            <a:tailEnd/>
          </a:ln>
          <a:effectLst/>
        </p:spPr>
        <p:txBody>
          <a:bodyPr lIns="90000" tIns="46800" rIns="90000" bIns="91440" anchor="b">
            <a:spAutoFit/>
          </a:bodyPr>
          <a:lstStyle/>
          <a:p>
            <a:pPr algn="ct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Example: XOR</a:t>
            </a:r>
          </a:p>
        </p:txBody>
      </p:sp>
      <p:grpSp>
        <p:nvGrpSpPr>
          <p:cNvPr id="41986" name="Group 2"/>
          <p:cNvGrpSpPr>
            <a:grpSpLocks/>
          </p:cNvGrpSpPr>
          <p:nvPr/>
        </p:nvGrpSpPr>
        <p:grpSpPr bwMode="auto">
          <a:xfrm>
            <a:off x="685800" y="2667000"/>
            <a:ext cx="7694613" cy="2133600"/>
            <a:chOff x="432" y="1680"/>
            <a:chExt cx="4847" cy="1344"/>
          </a:xfrm>
        </p:grpSpPr>
        <p:pic>
          <p:nvPicPr>
            <p:cNvPr id="41987" name="Picture 3"/>
            <p:cNvPicPr>
              <a:picLocks noChangeAspect="1" noChangeArrowheads="1"/>
            </p:cNvPicPr>
            <p:nvPr/>
          </p:nvPicPr>
          <p:blipFill>
            <a:blip r:embed="rId3"/>
            <a:srcRect/>
            <a:stretch>
              <a:fillRect/>
            </a:stretch>
          </p:blipFill>
          <p:spPr bwMode="auto">
            <a:xfrm>
              <a:off x="432" y="1680"/>
              <a:ext cx="4848" cy="1344"/>
            </a:xfrm>
            <a:prstGeom prst="rect">
              <a:avLst/>
            </a:prstGeom>
            <a:noFill/>
            <a:ln w="9525">
              <a:noFill/>
              <a:round/>
              <a:headEnd/>
              <a:tailEnd/>
            </a:ln>
            <a:effectLst/>
          </p:spPr>
        </p:pic>
        <p:sp>
          <p:nvSpPr>
            <p:cNvPr id="41988" name="Text Box 4"/>
            <p:cNvSpPr txBox="1">
              <a:spLocks noChangeArrowheads="1"/>
            </p:cNvSpPr>
            <p:nvPr/>
          </p:nvSpPr>
          <p:spPr bwMode="auto">
            <a:xfrm>
              <a:off x="432" y="1680"/>
              <a:ext cx="4848" cy="1345"/>
            </a:xfrm>
            <a:prstGeom prst="rect">
              <a:avLst/>
            </a:prstGeom>
            <a:noFill/>
            <a:ln w="9525">
              <a:noFill/>
              <a:round/>
              <a:headEnd/>
              <a:tailEnd/>
            </a:ln>
            <a:effectLst/>
          </p:spPr>
          <p:txBody>
            <a:bodyPr wrap="none" anchor="ctr"/>
            <a:lstStyle/>
            <a:p>
              <a:endParaRPr lang="en-US"/>
            </a:p>
          </p:txBody>
        </p:sp>
      </p:grpSp>
      <p:sp>
        <p:nvSpPr>
          <p:cNvPr id="41989" name="AutoShape 5"/>
          <p:cNvSpPr>
            <a:spLocks/>
          </p:cNvSpPr>
          <p:nvPr/>
        </p:nvSpPr>
        <p:spPr bwMode="auto">
          <a:xfrm>
            <a:off x="1981200" y="5029200"/>
            <a:ext cx="1600200" cy="990600"/>
          </a:xfrm>
          <a:prstGeom prst="borderCallout1">
            <a:avLst>
              <a:gd name="adj1" fmla="val 3875"/>
              <a:gd name="adj2" fmla="val 48667"/>
              <a:gd name="adj3" fmla="val -55630"/>
              <a:gd name="adj4" fmla="val 52287"/>
            </a:avLst>
          </a:prstGeom>
          <a:solidFill>
            <a:srgbClr val="E1E0E0"/>
          </a:solidFill>
          <a:ln w="12600">
            <a:solidFill>
              <a:srgbClr val="9B320E"/>
            </a:solidFill>
            <a:miter lim="800000"/>
            <a:headEnd/>
            <a:tailEnd/>
          </a:ln>
          <a:effectLst/>
        </p:spPr>
        <p:txBody>
          <a:bodyPr wrap="none" anchor="ctr"/>
          <a:lstStyle/>
          <a:p>
            <a:endParaRPr lang="en-US"/>
          </a:p>
        </p:txBody>
      </p:sp>
      <p:sp>
        <p:nvSpPr>
          <p:cNvPr id="41990" name="Rectangle 6"/>
          <p:cNvSpPr>
            <a:spLocks noChangeArrowheads="1"/>
          </p:cNvSpPr>
          <p:nvPr/>
        </p:nvSpPr>
        <p:spPr bwMode="auto">
          <a:xfrm>
            <a:off x="2590800" y="2819400"/>
            <a:ext cx="609600" cy="1676400"/>
          </a:xfrm>
          <a:prstGeom prst="rect">
            <a:avLst/>
          </a:prstGeom>
          <a:noFill/>
          <a:ln w="12600">
            <a:solidFill>
              <a:srgbClr val="69240C"/>
            </a:solidFill>
            <a:miter lim="800000"/>
            <a:headEnd/>
            <a:tailEnd/>
          </a:ln>
          <a:effectLst/>
        </p:spPr>
        <p:txBody>
          <a:bodyPr wrap="none" anchor="ctr"/>
          <a:lstStyle/>
          <a:p>
            <a:endParaRPr lang="en-US"/>
          </a:p>
        </p:txBody>
      </p:sp>
      <p:sp>
        <p:nvSpPr>
          <p:cNvPr id="41991" name="AutoShape 7"/>
          <p:cNvSpPr>
            <a:spLocks/>
          </p:cNvSpPr>
          <p:nvPr/>
        </p:nvSpPr>
        <p:spPr bwMode="auto">
          <a:xfrm>
            <a:off x="3810000" y="5372100"/>
            <a:ext cx="1371600" cy="1104900"/>
          </a:xfrm>
          <a:prstGeom prst="borderCallout1">
            <a:avLst>
              <a:gd name="adj1" fmla="val 681"/>
              <a:gd name="adj2" fmla="val 49662"/>
              <a:gd name="adj3" fmla="val -37611"/>
              <a:gd name="adj4" fmla="val 49727"/>
            </a:avLst>
          </a:prstGeom>
          <a:solidFill>
            <a:srgbClr val="E1E0E0"/>
          </a:solidFill>
          <a:ln w="12600">
            <a:solidFill>
              <a:srgbClr val="9B320E"/>
            </a:solidFill>
            <a:miter lim="800000"/>
            <a:headEnd/>
            <a:tailEnd/>
          </a:ln>
          <a:effec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D0D0D"/>
                </a:solidFill>
                <a:latin typeface="Times New Roman" pitchFamily="16" charset="0"/>
                <a:cs typeface="Times New Roman" pitchFamily="16" charset="0"/>
              </a:rPr>
              <a:t>Hidden Layer, with three neurons</a:t>
            </a:r>
          </a:p>
        </p:txBody>
      </p:sp>
      <p:sp>
        <p:nvSpPr>
          <p:cNvPr id="41992" name="Rectangle 8"/>
          <p:cNvSpPr>
            <a:spLocks noChangeArrowheads="1"/>
          </p:cNvSpPr>
          <p:nvPr/>
        </p:nvSpPr>
        <p:spPr bwMode="auto">
          <a:xfrm>
            <a:off x="3962400" y="2438400"/>
            <a:ext cx="838200" cy="2514600"/>
          </a:xfrm>
          <a:prstGeom prst="rect">
            <a:avLst/>
          </a:prstGeom>
          <a:noFill/>
          <a:ln w="12600">
            <a:solidFill>
              <a:srgbClr val="69240C"/>
            </a:solidFill>
            <a:miter lim="800000"/>
            <a:headEnd/>
            <a:tailEnd/>
          </a:ln>
          <a:effectLst/>
        </p:spPr>
        <p:txBody>
          <a:bodyPr wrap="none" anchor="ctr"/>
          <a:lstStyle/>
          <a:p>
            <a:endParaRPr lang="en-US"/>
          </a:p>
        </p:txBody>
      </p:sp>
      <p:sp>
        <p:nvSpPr>
          <p:cNvPr id="41993" name="AutoShape 9"/>
          <p:cNvSpPr>
            <a:spLocks/>
          </p:cNvSpPr>
          <p:nvPr/>
        </p:nvSpPr>
        <p:spPr bwMode="auto">
          <a:xfrm>
            <a:off x="5562600" y="4881563"/>
            <a:ext cx="1371600" cy="1062037"/>
          </a:xfrm>
          <a:prstGeom prst="borderCallout1">
            <a:avLst>
              <a:gd name="adj1" fmla="val 3875"/>
              <a:gd name="adj2" fmla="val 48667"/>
              <a:gd name="adj3" fmla="val -107495"/>
              <a:gd name="adj4" fmla="val 47736"/>
            </a:avLst>
          </a:prstGeom>
          <a:solidFill>
            <a:srgbClr val="E1E0E0"/>
          </a:solidFill>
          <a:ln w="12600">
            <a:solidFill>
              <a:srgbClr val="9B320E"/>
            </a:solidFill>
            <a:miter lim="800000"/>
            <a:headEnd/>
            <a:tailEnd/>
          </a:ln>
          <a:effec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D0D0D"/>
                </a:solidFill>
                <a:latin typeface="Times New Roman" pitchFamily="16" charset="0"/>
                <a:cs typeface="Times New Roman" pitchFamily="16" charset="0"/>
              </a:rPr>
              <a:t>Output Layer, with one neuron</a:t>
            </a:r>
          </a:p>
        </p:txBody>
      </p:sp>
      <p:sp>
        <p:nvSpPr>
          <p:cNvPr id="41994" name="Rectangle 10"/>
          <p:cNvSpPr>
            <a:spLocks noChangeArrowheads="1"/>
          </p:cNvSpPr>
          <p:nvPr/>
        </p:nvSpPr>
        <p:spPr bwMode="auto">
          <a:xfrm>
            <a:off x="5943600" y="3124200"/>
            <a:ext cx="609600" cy="1143000"/>
          </a:xfrm>
          <a:prstGeom prst="rect">
            <a:avLst/>
          </a:prstGeom>
          <a:noFill/>
          <a:ln w="12600">
            <a:solidFill>
              <a:srgbClr val="69240C"/>
            </a:solidFill>
            <a:miter lim="800000"/>
            <a:headEnd/>
            <a:tailEnd/>
          </a:ln>
          <a:effectLst/>
        </p:spPr>
        <p:txBody>
          <a:bodyPr wrap="none" anchor="ctr"/>
          <a:lstStyle/>
          <a:p>
            <a:endParaRPr lang="en-US"/>
          </a:p>
        </p:txBody>
      </p:sp>
      <p:sp>
        <p:nvSpPr>
          <p:cNvPr id="41995" name="Text Box 11"/>
          <p:cNvSpPr txBox="1">
            <a:spLocks noChangeArrowheads="1"/>
          </p:cNvSpPr>
          <p:nvPr/>
        </p:nvSpPr>
        <p:spPr bwMode="auto">
          <a:xfrm>
            <a:off x="2057400" y="5105400"/>
            <a:ext cx="1447800" cy="91757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6" charset="0"/>
                <a:cs typeface="Times New Roman" pitchFamily="16" charset="0"/>
              </a:rPr>
              <a:t>Input Layer, with two neurons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11266"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in 1986, The application area of the MLP networks remained rather limited until the breakthrough when a general back propagation algorithm for a multi-layered perceptron was introduced by Rummelhart and Mclelland.</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in 1982, Hopfield brought out his idea of a neural network. Unlike the neurons in MLP, the Hopfield network consists of only one layer whose neurons are fully connected with each other. </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latin typeface="Times New Roman" pitchFamily="16" charset="0"/>
              <a:cs typeface="Times New Roman" pitchFamily="16" charset="0"/>
            </a:endParaRPr>
          </a:p>
        </p:txBody>
      </p:sp>
      <p:pic>
        <p:nvPicPr>
          <p:cNvPr id="11267"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How it works?</a:t>
            </a:r>
          </a:p>
        </p:txBody>
      </p:sp>
      <p:grpSp>
        <p:nvGrpSpPr>
          <p:cNvPr id="43010" name="Group 2"/>
          <p:cNvGrpSpPr>
            <a:grpSpLocks/>
          </p:cNvGrpSpPr>
          <p:nvPr/>
        </p:nvGrpSpPr>
        <p:grpSpPr bwMode="auto">
          <a:xfrm>
            <a:off x="685800" y="2667000"/>
            <a:ext cx="7694613" cy="2133600"/>
            <a:chOff x="432" y="1680"/>
            <a:chExt cx="4847" cy="1344"/>
          </a:xfrm>
        </p:grpSpPr>
        <p:pic>
          <p:nvPicPr>
            <p:cNvPr id="43011" name="Picture 3"/>
            <p:cNvPicPr>
              <a:picLocks noChangeAspect="1" noChangeArrowheads="1"/>
            </p:cNvPicPr>
            <p:nvPr/>
          </p:nvPicPr>
          <p:blipFill>
            <a:blip r:embed="rId3"/>
            <a:srcRect/>
            <a:stretch>
              <a:fillRect/>
            </a:stretch>
          </p:blipFill>
          <p:spPr bwMode="auto">
            <a:xfrm>
              <a:off x="432" y="1680"/>
              <a:ext cx="4848" cy="1344"/>
            </a:xfrm>
            <a:prstGeom prst="rect">
              <a:avLst/>
            </a:prstGeom>
            <a:noFill/>
            <a:ln w="9525">
              <a:noFill/>
              <a:round/>
              <a:headEnd/>
              <a:tailEnd/>
            </a:ln>
            <a:effectLst/>
          </p:spPr>
        </p:pic>
        <p:sp>
          <p:nvSpPr>
            <p:cNvPr id="43012" name="Text Box 4"/>
            <p:cNvSpPr txBox="1">
              <a:spLocks noChangeArrowheads="1"/>
            </p:cNvSpPr>
            <p:nvPr/>
          </p:nvSpPr>
          <p:spPr bwMode="auto">
            <a:xfrm>
              <a:off x="432" y="1680"/>
              <a:ext cx="4848" cy="1345"/>
            </a:xfrm>
            <a:prstGeom prst="rect">
              <a:avLst/>
            </a:prstGeom>
            <a:noFill/>
            <a:ln w="9525">
              <a:noFill/>
              <a:round/>
              <a:headEnd/>
              <a:tailEnd/>
            </a:ln>
            <a:effectLst/>
          </p:spPr>
          <p:txBody>
            <a:bodyPr wrap="none" anchor="ctr"/>
            <a:lstStyle/>
            <a:p>
              <a:endParaRPr lang="en-US"/>
            </a:p>
          </p:txBody>
        </p:sp>
      </p:grpSp>
      <p:sp>
        <p:nvSpPr>
          <p:cNvPr id="43013" name="AutoShape 5"/>
          <p:cNvSpPr>
            <a:spLocks/>
          </p:cNvSpPr>
          <p:nvPr/>
        </p:nvSpPr>
        <p:spPr bwMode="auto">
          <a:xfrm>
            <a:off x="1981200" y="5029200"/>
            <a:ext cx="1600200" cy="990600"/>
          </a:xfrm>
          <a:prstGeom prst="borderCallout1">
            <a:avLst>
              <a:gd name="adj1" fmla="val 3875"/>
              <a:gd name="adj2" fmla="val 48667"/>
              <a:gd name="adj3" fmla="val -55630"/>
              <a:gd name="adj4" fmla="val 52287"/>
            </a:avLst>
          </a:prstGeom>
          <a:solidFill>
            <a:srgbClr val="E1E0E0"/>
          </a:solidFill>
          <a:ln w="12600">
            <a:solidFill>
              <a:srgbClr val="9B320E"/>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2590800" y="2819400"/>
            <a:ext cx="609600" cy="1676400"/>
          </a:xfrm>
          <a:prstGeom prst="rect">
            <a:avLst/>
          </a:prstGeom>
          <a:noFill/>
          <a:ln w="12600">
            <a:solidFill>
              <a:srgbClr val="69240C"/>
            </a:solidFill>
            <a:miter lim="800000"/>
            <a:headEnd/>
            <a:tailEnd/>
          </a:ln>
          <a:effectLst/>
        </p:spPr>
        <p:txBody>
          <a:bodyPr wrap="none" anchor="ctr"/>
          <a:lstStyle/>
          <a:p>
            <a:endParaRPr lang="en-US"/>
          </a:p>
        </p:txBody>
      </p:sp>
      <p:sp>
        <p:nvSpPr>
          <p:cNvPr id="43015" name="AutoShape 7"/>
          <p:cNvSpPr>
            <a:spLocks/>
          </p:cNvSpPr>
          <p:nvPr/>
        </p:nvSpPr>
        <p:spPr bwMode="auto">
          <a:xfrm>
            <a:off x="3810000" y="5372100"/>
            <a:ext cx="1371600" cy="1104900"/>
          </a:xfrm>
          <a:prstGeom prst="borderCallout1">
            <a:avLst>
              <a:gd name="adj1" fmla="val 681"/>
              <a:gd name="adj2" fmla="val 49662"/>
              <a:gd name="adj3" fmla="val -37611"/>
              <a:gd name="adj4" fmla="val 49727"/>
            </a:avLst>
          </a:prstGeom>
          <a:solidFill>
            <a:srgbClr val="E1E0E0"/>
          </a:solidFill>
          <a:ln w="12600">
            <a:solidFill>
              <a:srgbClr val="9B320E"/>
            </a:solidFill>
            <a:miter lim="800000"/>
            <a:headEnd/>
            <a:tailEnd/>
          </a:ln>
          <a:effec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D0D0D"/>
                </a:solidFill>
                <a:latin typeface="Times New Roman" pitchFamily="16" charset="0"/>
                <a:cs typeface="Times New Roman" pitchFamily="16" charset="0"/>
              </a:rPr>
              <a:t>Hidden Layer, with three neurons</a:t>
            </a:r>
          </a:p>
        </p:txBody>
      </p:sp>
      <p:sp>
        <p:nvSpPr>
          <p:cNvPr id="43016" name="Rectangle 8"/>
          <p:cNvSpPr>
            <a:spLocks noChangeArrowheads="1"/>
          </p:cNvSpPr>
          <p:nvPr/>
        </p:nvSpPr>
        <p:spPr bwMode="auto">
          <a:xfrm>
            <a:off x="3962400" y="2438400"/>
            <a:ext cx="838200" cy="2514600"/>
          </a:xfrm>
          <a:prstGeom prst="rect">
            <a:avLst/>
          </a:prstGeom>
          <a:noFill/>
          <a:ln w="12600">
            <a:solidFill>
              <a:srgbClr val="69240C"/>
            </a:solidFill>
            <a:miter lim="800000"/>
            <a:headEnd/>
            <a:tailEnd/>
          </a:ln>
          <a:effectLst/>
        </p:spPr>
        <p:txBody>
          <a:bodyPr wrap="none" anchor="ctr"/>
          <a:lstStyle/>
          <a:p>
            <a:endParaRPr lang="en-US"/>
          </a:p>
        </p:txBody>
      </p:sp>
      <p:sp>
        <p:nvSpPr>
          <p:cNvPr id="43017" name="AutoShape 9"/>
          <p:cNvSpPr>
            <a:spLocks/>
          </p:cNvSpPr>
          <p:nvPr/>
        </p:nvSpPr>
        <p:spPr bwMode="auto">
          <a:xfrm>
            <a:off x="5562600" y="4881563"/>
            <a:ext cx="1371600" cy="1062037"/>
          </a:xfrm>
          <a:prstGeom prst="borderCallout1">
            <a:avLst>
              <a:gd name="adj1" fmla="val 3875"/>
              <a:gd name="adj2" fmla="val 48667"/>
              <a:gd name="adj3" fmla="val -107495"/>
              <a:gd name="adj4" fmla="val 47736"/>
            </a:avLst>
          </a:prstGeom>
          <a:solidFill>
            <a:srgbClr val="E1E0E0"/>
          </a:solidFill>
          <a:ln w="12600">
            <a:solidFill>
              <a:srgbClr val="9B320E"/>
            </a:solidFill>
            <a:miter lim="800000"/>
            <a:headEnd/>
            <a:tailEnd/>
          </a:ln>
          <a:effec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D0D0D"/>
                </a:solidFill>
                <a:latin typeface="Times New Roman" pitchFamily="16" charset="0"/>
                <a:cs typeface="Times New Roman" pitchFamily="16" charset="0"/>
              </a:rPr>
              <a:t>Output Layer, with one neuron</a:t>
            </a:r>
          </a:p>
        </p:txBody>
      </p:sp>
      <p:sp>
        <p:nvSpPr>
          <p:cNvPr id="43018" name="Rectangle 10"/>
          <p:cNvSpPr>
            <a:spLocks noChangeArrowheads="1"/>
          </p:cNvSpPr>
          <p:nvPr/>
        </p:nvSpPr>
        <p:spPr bwMode="auto">
          <a:xfrm>
            <a:off x="5943600" y="3124200"/>
            <a:ext cx="609600" cy="1143000"/>
          </a:xfrm>
          <a:prstGeom prst="rect">
            <a:avLst/>
          </a:prstGeom>
          <a:noFill/>
          <a:ln w="12600">
            <a:solidFill>
              <a:srgbClr val="69240C"/>
            </a:solidFill>
            <a:miter lim="800000"/>
            <a:headEnd/>
            <a:tailEnd/>
          </a:ln>
          <a:effectLst/>
        </p:spPr>
        <p:txBody>
          <a:bodyPr wrap="none" anchor="ctr"/>
          <a:lstStyle/>
          <a:p>
            <a:endParaRPr lang="en-US"/>
          </a:p>
        </p:txBody>
      </p:sp>
      <p:sp>
        <p:nvSpPr>
          <p:cNvPr id="43019" name="Text Box 11"/>
          <p:cNvSpPr txBox="1">
            <a:spLocks noChangeArrowheads="1"/>
          </p:cNvSpPr>
          <p:nvPr/>
        </p:nvSpPr>
        <p:spPr bwMode="auto">
          <a:xfrm>
            <a:off x="2057400" y="5105400"/>
            <a:ext cx="1447800" cy="91757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6" charset="0"/>
                <a:cs typeface="Times New Roman" pitchFamily="16" charset="0"/>
              </a:rPr>
              <a:t>Input Layer, with two neurons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How it works?</a:t>
            </a:r>
          </a:p>
        </p:txBody>
      </p:sp>
      <p:sp>
        <p:nvSpPr>
          <p:cNvPr id="44034" name="Text Box 2"/>
          <p:cNvSpPr txBox="1">
            <a:spLocks noChangeArrowheads="1"/>
          </p:cNvSpPr>
          <p:nvPr/>
        </p:nvSpPr>
        <p:spPr bwMode="auto">
          <a:xfrm>
            <a:off x="457200" y="13716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Set initial values of the weights randomly.</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Input: truth table of the XOR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Do</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Read input (e.g. 0, and 0)</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Compute an output (e.g. 0.60543)</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Compare it to the expected output. (Diff= 0.60543)</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Modify the weights </a:t>
            </a:r>
            <a:r>
              <a:rPr lang="en-GB" sz="2400" i="1">
                <a:solidFill>
                  <a:srgbClr val="000000"/>
                </a:solidFill>
                <a:latin typeface="Times New Roman" pitchFamily="16" charset="0"/>
                <a:cs typeface="Times New Roman" pitchFamily="16" charset="0"/>
              </a:rPr>
              <a:t>accordingly.</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Loop until a condition is met</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Condition: certain number of iterations</a:t>
            </a:r>
          </a:p>
          <a:p>
            <a:pPr marL="271463" indent="-271463">
              <a:lnSpc>
                <a:spcPct val="100000"/>
              </a:lnSpc>
              <a:spcBef>
                <a:spcPts val="575"/>
              </a:spcBef>
              <a:buClr>
                <a:srgbClr val="D34817"/>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Condition: error threshold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457200" y="152400"/>
            <a:ext cx="8229600" cy="992188"/>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Design Issues</a:t>
            </a:r>
          </a:p>
        </p:txBody>
      </p:sp>
      <p:sp>
        <p:nvSpPr>
          <p:cNvPr id="45058" name="Text Box 2"/>
          <p:cNvSpPr txBox="1">
            <a:spLocks noChangeArrowheads="1"/>
          </p:cNvSpPr>
          <p:nvPr/>
        </p:nvSpPr>
        <p:spPr bwMode="auto">
          <a:xfrm>
            <a:off x="457200" y="12192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Initial weights (small random values ∈[‐1,1])</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Transfer function (How the inputs and the weights are combined to produce output?)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Error estimation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Weights adjusting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Number of neurons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Data representation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Size of training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Transfer Functions</a:t>
            </a:r>
          </a:p>
        </p:txBody>
      </p:sp>
      <p:sp>
        <p:nvSpPr>
          <p:cNvPr id="46082" name="Text Box 2"/>
          <p:cNvSpPr txBox="1">
            <a:spLocks noChangeArrowheads="1"/>
          </p:cNvSpPr>
          <p:nvPr/>
        </p:nvSpPr>
        <p:spPr bwMode="auto">
          <a:xfrm>
            <a:off x="457200" y="13716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70C0"/>
                </a:solidFill>
                <a:latin typeface="Times New Roman" pitchFamily="16" charset="0"/>
                <a:cs typeface="Times New Roman" pitchFamily="16" charset="0"/>
              </a:rPr>
              <a:t>Linear: </a:t>
            </a:r>
            <a:r>
              <a:rPr lang="en-GB" sz="2800">
                <a:solidFill>
                  <a:srgbClr val="000000"/>
                </a:solidFill>
                <a:latin typeface="Times New Roman" pitchFamily="16" charset="0"/>
                <a:cs typeface="Times New Roman" pitchFamily="16" charset="0"/>
              </a:rPr>
              <a:t>The output is proportional to the total weighted input.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70C0"/>
                </a:solidFill>
                <a:latin typeface="Times New Roman" pitchFamily="16" charset="0"/>
                <a:cs typeface="Times New Roman" pitchFamily="16" charset="0"/>
              </a:rPr>
              <a:t>Threshold: </a:t>
            </a:r>
            <a:r>
              <a:rPr lang="en-GB" sz="2800">
                <a:solidFill>
                  <a:srgbClr val="000000"/>
                </a:solidFill>
                <a:latin typeface="Times New Roman" pitchFamily="16" charset="0"/>
                <a:cs typeface="Times New Roman" pitchFamily="16" charset="0"/>
              </a:rPr>
              <a:t>The output is set at one of two values, depending on whether the total weighted input is greater than or less than some threshold value.</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70C0"/>
                </a:solidFill>
                <a:latin typeface="Times New Roman" pitchFamily="16" charset="0"/>
                <a:cs typeface="Times New Roman" pitchFamily="16" charset="0"/>
              </a:rPr>
              <a:t>Non‐linear: </a:t>
            </a:r>
            <a:r>
              <a:rPr lang="en-GB" sz="2800">
                <a:solidFill>
                  <a:srgbClr val="000000"/>
                </a:solidFill>
                <a:latin typeface="Times New Roman" pitchFamily="16" charset="0"/>
                <a:cs typeface="Times New Roman" pitchFamily="16" charset="0"/>
              </a:rPr>
              <a:t>The output varies continuously but not linearly as the input changes.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a:solidFill>
                <a:srgbClr val="000000"/>
              </a:solidFill>
              <a:latin typeface="Times New Roman" pitchFamily="16" charset="0"/>
              <a:cs typeface="Times New Roman" pitchFamily="16" charset="0"/>
            </a:endParaRPr>
          </a:p>
        </p:txBody>
      </p:sp>
      <p:sp>
        <p:nvSpPr>
          <p:cNvPr id="46083" name="Rectangle 3"/>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US"/>
          </a:p>
        </p:txBody>
      </p:sp>
      <p:sp>
        <p:nvSpPr>
          <p:cNvPr id="46084" name="Rectangle 4"/>
          <p:cNvSpPr>
            <a:spLocks noChangeArrowheads="1"/>
          </p:cNvSpPr>
          <p:nvPr/>
        </p:nvSpPr>
        <p:spPr bwMode="auto">
          <a:xfrm>
            <a:off x="0" y="885825"/>
            <a:ext cx="9144000" cy="457200"/>
          </a:xfrm>
          <a:prstGeom prst="rect">
            <a:avLst/>
          </a:prstGeom>
          <a:noFill/>
          <a:ln w="9525">
            <a:no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Error Estimation</a:t>
            </a:r>
          </a:p>
        </p:txBody>
      </p:sp>
      <p:sp>
        <p:nvSpPr>
          <p:cNvPr id="47106" name="Text Box 2"/>
          <p:cNvSpPr txBox="1">
            <a:spLocks noChangeArrowheads="1"/>
          </p:cNvSpPr>
          <p:nvPr/>
        </p:nvSpPr>
        <p:spPr bwMode="auto">
          <a:xfrm>
            <a:off x="457200" y="12954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The </a:t>
            </a:r>
            <a:r>
              <a:rPr lang="en-GB" sz="2800" b="1">
                <a:solidFill>
                  <a:srgbClr val="0070C0"/>
                </a:solidFill>
                <a:latin typeface="Times New Roman" pitchFamily="16" charset="0"/>
                <a:cs typeface="Times New Roman" pitchFamily="16" charset="0"/>
              </a:rPr>
              <a:t>root mean square error (RMSE) </a:t>
            </a:r>
            <a:r>
              <a:rPr lang="en-GB" sz="2800">
                <a:solidFill>
                  <a:srgbClr val="000000"/>
                </a:solidFill>
                <a:latin typeface="Times New Roman" pitchFamily="16" charset="0"/>
                <a:cs typeface="Times New Roman" pitchFamily="16" charset="0"/>
              </a:rPr>
              <a:t>is a frequently-used measure of the differences between values predicted by a model or an estimator and the values actually observed from the thing being modeled or estimated</a:t>
            </a:r>
          </a:p>
        </p:txBody>
      </p:sp>
      <p:sp>
        <p:nvSpPr>
          <p:cNvPr id="47107"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Weights Adjusting</a:t>
            </a:r>
          </a:p>
        </p:txBody>
      </p:sp>
      <p:sp>
        <p:nvSpPr>
          <p:cNvPr id="48130"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After each iteration, weights should be adjusted to minimize the error.</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		– All possible weights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		– Back propagation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Back Propagation</a:t>
            </a:r>
          </a:p>
        </p:txBody>
      </p:sp>
      <p:sp>
        <p:nvSpPr>
          <p:cNvPr id="49154"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Back-propagation is an example of supervised learning is used at each layer to minimize the error between the layer’s response and the actual data</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The error at each hidden layer is an average of the evaluated error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Hidden layer networks are trained this way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304800" y="228600"/>
            <a:ext cx="8686800" cy="609600"/>
          </a:xfrm>
        </p:spPr>
        <p:txBody>
          <a:bodyPr/>
          <a:lstStyle/>
          <a:p>
            <a:r>
              <a:rPr lang="en-US" altLang="ko-KR">
                <a:ea typeface="굴림" pitchFamily="50" charset="-127"/>
              </a:rPr>
              <a:t>A Multilayer Feed Forward Network</a:t>
            </a:r>
          </a:p>
        </p:txBody>
      </p:sp>
      <p:sp>
        <p:nvSpPr>
          <p:cNvPr id="200707" name="Rectangle 3"/>
          <p:cNvSpPr>
            <a:spLocks noGrp="1" noChangeArrowheads="1"/>
          </p:cNvSpPr>
          <p:nvPr>
            <p:ph type="body" idx="1"/>
          </p:nvPr>
        </p:nvSpPr>
        <p:spPr>
          <a:xfrm>
            <a:off x="609600" y="990600"/>
            <a:ext cx="7772400" cy="5638800"/>
          </a:xfrm>
        </p:spPr>
        <p:txBody>
          <a:bodyPr/>
          <a:lstStyle/>
          <a:p>
            <a:endParaRPr lang="ko-KR" altLang="en-US" sz="2400">
              <a:ea typeface="굴림" pitchFamily="50" charset="-127"/>
            </a:endParaRPr>
          </a:p>
          <a:p>
            <a:endParaRPr lang="ko-KR" altLang="en-US" sz="2400">
              <a:ea typeface="굴림" pitchFamily="50" charset="-127"/>
            </a:endParaRPr>
          </a:p>
          <a:p>
            <a:r>
              <a:rPr lang="en-US" altLang="ko-KR" sz="2400">
                <a:ea typeface="굴림" pitchFamily="50" charset="-127"/>
              </a:rPr>
              <a:t>The units in the hidden layers and output layer are sometimes referred to as </a:t>
            </a:r>
            <a:r>
              <a:rPr lang="en-US" altLang="ko-KR" sz="2400">
                <a:solidFill>
                  <a:srgbClr val="FF3300"/>
                </a:solidFill>
                <a:ea typeface="굴림" pitchFamily="50" charset="-127"/>
              </a:rPr>
              <a:t>neurodes</a:t>
            </a:r>
            <a:r>
              <a:rPr lang="en-US" altLang="ko-KR" sz="2400">
                <a:ea typeface="굴림" pitchFamily="50" charset="-127"/>
              </a:rPr>
              <a:t>, due to their symbolic biological basis, or as </a:t>
            </a:r>
            <a:r>
              <a:rPr lang="en-US" altLang="ko-KR" sz="2400">
                <a:solidFill>
                  <a:srgbClr val="FF3300"/>
                </a:solidFill>
                <a:ea typeface="굴림" pitchFamily="50" charset="-127"/>
              </a:rPr>
              <a:t>output units</a:t>
            </a:r>
            <a:r>
              <a:rPr lang="en-US" altLang="ko-KR" sz="2400">
                <a:ea typeface="굴림" pitchFamily="50" charset="-127"/>
              </a:rPr>
              <a:t>.</a:t>
            </a:r>
          </a:p>
          <a:p>
            <a:endParaRPr lang="en-US" altLang="ko-KR" sz="2400">
              <a:ea typeface="굴림" pitchFamily="50" charset="-127"/>
            </a:endParaRPr>
          </a:p>
          <a:p>
            <a:r>
              <a:rPr lang="en-US" altLang="ko-KR" sz="2400">
                <a:ea typeface="굴림" pitchFamily="50" charset="-127"/>
              </a:rPr>
              <a:t>A network containing two hidden layers is called </a:t>
            </a:r>
            <a:r>
              <a:rPr lang="en-US" altLang="ko-KR" sz="2400">
                <a:solidFill>
                  <a:srgbClr val="FF3300"/>
                </a:solidFill>
                <a:ea typeface="굴림" pitchFamily="50" charset="-127"/>
              </a:rPr>
              <a:t>a three-layer</a:t>
            </a:r>
            <a:r>
              <a:rPr lang="en-US" altLang="ko-KR" sz="2400">
                <a:ea typeface="굴림" pitchFamily="50" charset="-127"/>
              </a:rPr>
              <a:t> neural network, and so on.</a:t>
            </a:r>
          </a:p>
          <a:p>
            <a:endParaRPr lang="en-US" altLang="ko-KR" sz="2400">
              <a:ea typeface="굴림" pitchFamily="50" charset="-127"/>
            </a:endParaRPr>
          </a:p>
          <a:p>
            <a:r>
              <a:rPr lang="en-US" altLang="ko-KR" sz="2400">
                <a:ea typeface="굴림" pitchFamily="50" charset="-127"/>
              </a:rPr>
              <a:t>The network is feed-forward in that none of the weights cycles back to an input unit or to an output unit of a previous layer.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28600" y="228600"/>
            <a:ext cx="8686800" cy="533400"/>
          </a:xfrm>
        </p:spPr>
        <p:txBody>
          <a:bodyPr/>
          <a:lstStyle/>
          <a:p>
            <a:r>
              <a:rPr lang="en-US" altLang="ko-KR" sz="2800">
                <a:ea typeface="굴림" pitchFamily="50" charset="-127"/>
              </a:rPr>
              <a:t>A Multilayered Feed – Forward Network</a:t>
            </a:r>
          </a:p>
        </p:txBody>
      </p:sp>
      <p:sp>
        <p:nvSpPr>
          <p:cNvPr id="201731" name="Rectangle 3"/>
          <p:cNvSpPr>
            <a:spLocks noGrp="1" noChangeArrowheads="1"/>
          </p:cNvSpPr>
          <p:nvPr>
            <p:ph type="body" sz="half" idx="1"/>
          </p:nvPr>
        </p:nvSpPr>
        <p:spPr>
          <a:xfrm>
            <a:off x="990600" y="762000"/>
            <a:ext cx="7620000" cy="5334000"/>
          </a:xfrm>
        </p:spPr>
        <p:txBody>
          <a:bodyPr/>
          <a:lstStyle/>
          <a:p>
            <a:r>
              <a:rPr lang="en-US" altLang="ko-KR" sz="2400">
                <a:solidFill>
                  <a:srgbClr val="FF3300"/>
                </a:solidFill>
                <a:ea typeface="굴림" pitchFamily="50" charset="-127"/>
              </a:rPr>
              <a:t>INPUT</a:t>
            </a:r>
            <a:r>
              <a:rPr lang="en-US" altLang="ko-KR" sz="2400">
                <a:ea typeface="굴림" pitchFamily="50" charset="-127"/>
              </a:rPr>
              <a:t>:  records without class attribute with normalized attributes values. </a:t>
            </a:r>
          </a:p>
          <a:p>
            <a:endParaRPr lang="en-US" altLang="ko-KR" sz="2400">
              <a:ea typeface="굴림" pitchFamily="50" charset="-127"/>
            </a:endParaRPr>
          </a:p>
          <a:p>
            <a:r>
              <a:rPr lang="en-US" altLang="ko-KR" sz="2400">
                <a:solidFill>
                  <a:srgbClr val="FF3300"/>
                </a:solidFill>
                <a:ea typeface="굴림" pitchFamily="50" charset="-127"/>
              </a:rPr>
              <a:t>INPUT VECTOR</a:t>
            </a:r>
            <a:r>
              <a:rPr lang="en-US" altLang="ko-KR" sz="2400">
                <a:ea typeface="굴림" pitchFamily="50" charset="-127"/>
              </a:rPr>
              <a:t>:    </a:t>
            </a:r>
            <a:r>
              <a:rPr lang="en-US" altLang="ko-KR" sz="2400">
                <a:solidFill>
                  <a:srgbClr val="3399FF"/>
                </a:solidFill>
                <a:ea typeface="굴림" pitchFamily="50" charset="-127"/>
              </a:rPr>
              <a:t>X = { x1, x2, …. xn}</a:t>
            </a:r>
          </a:p>
          <a:p>
            <a:pPr>
              <a:buFont typeface="Wingdings" pitchFamily="2" charset="2"/>
              <a:buNone/>
            </a:pPr>
            <a:r>
              <a:rPr lang="en-US" altLang="ko-KR" sz="2400">
                <a:ea typeface="굴림" pitchFamily="50" charset="-127"/>
              </a:rPr>
              <a:t>    where n is the number of (non class) attributes. </a:t>
            </a:r>
          </a:p>
          <a:p>
            <a:endParaRPr lang="en-US" altLang="ko-KR" sz="2400">
              <a:solidFill>
                <a:srgbClr val="FF3300"/>
              </a:solidFill>
              <a:ea typeface="굴림" pitchFamily="50" charset="-127"/>
            </a:endParaRPr>
          </a:p>
          <a:p>
            <a:r>
              <a:rPr lang="en-US" altLang="ko-KR" sz="2400">
                <a:solidFill>
                  <a:srgbClr val="FF3300"/>
                </a:solidFill>
                <a:ea typeface="굴림" pitchFamily="50" charset="-127"/>
              </a:rPr>
              <a:t>INPUT LAYER</a:t>
            </a:r>
            <a:r>
              <a:rPr lang="en-US" altLang="ko-KR" sz="2400">
                <a:ea typeface="굴림" pitchFamily="50" charset="-127"/>
              </a:rPr>
              <a:t> – there are as many nodes as non-class attributes i.e. as the length of the input vector.</a:t>
            </a:r>
          </a:p>
          <a:p>
            <a:endParaRPr lang="en-US" altLang="ko-KR" sz="2400">
              <a:solidFill>
                <a:srgbClr val="FF3300"/>
              </a:solidFill>
              <a:ea typeface="굴림" pitchFamily="50" charset="-127"/>
            </a:endParaRPr>
          </a:p>
          <a:p>
            <a:r>
              <a:rPr lang="en-US" altLang="ko-KR" sz="2400">
                <a:solidFill>
                  <a:srgbClr val="FF3300"/>
                </a:solidFill>
                <a:ea typeface="굴림" pitchFamily="50" charset="-127"/>
              </a:rPr>
              <a:t>HIDDEN LAYER</a:t>
            </a:r>
            <a:r>
              <a:rPr lang="en-US" altLang="ko-KR" sz="2400">
                <a:ea typeface="굴림" pitchFamily="50" charset="-127"/>
              </a:rPr>
              <a:t> – the number of nodes in the hidden layer and the number of hidden layers depends on implementation.</a:t>
            </a:r>
          </a:p>
          <a:p>
            <a:endParaRPr lang="en-US" altLang="ko-KR" sz="2400">
              <a:ea typeface="굴림" pitchFamily="50" charset="-127"/>
            </a:endParaRPr>
          </a:p>
          <a:p>
            <a:endParaRPr lang="ko-KR" altLang="en-US" sz="2400">
              <a:ea typeface="굴림" pitchFamily="50" charset="-127"/>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ko-KR">
                <a:ea typeface="굴림" pitchFamily="50" charset="-127"/>
              </a:rPr>
              <a:t>A Multilayered Feed–Forward Network</a:t>
            </a:r>
          </a:p>
        </p:txBody>
      </p:sp>
      <p:sp>
        <p:nvSpPr>
          <p:cNvPr id="202755" name="Rectangle 3"/>
          <p:cNvSpPr>
            <a:spLocks noGrp="1" noChangeArrowheads="1"/>
          </p:cNvSpPr>
          <p:nvPr>
            <p:ph type="body" sz="half" idx="1"/>
          </p:nvPr>
        </p:nvSpPr>
        <p:spPr>
          <a:xfrm>
            <a:off x="609600" y="1524000"/>
            <a:ext cx="7848600" cy="1600200"/>
          </a:xfrm>
        </p:spPr>
        <p:txBody>
          <a:bodyPr/>
          <a:lstStyle/>
          <a:p>
            <a:pPr>
              <a:lnSpc>
                <a:spcPct val="90000"/>
              </a:lnSpc>
            </a:pPr>
            <a:endParaRPr lang="ko-KR" altLang="en-US" sz="2700">
              <a:ea typeface="굴림" pitchFamily="50" charset="-127"/>
            </a:endParaRPr>
          </a:p>
          <a:p>
            <a:pPr>
              <a:lnSpc>
                <a:spcPct val="90000"/>
              </a:lnSpc>
            </a:pPr>
            <a:r>
              <a:rPr lang="en-US" altLang="ko-KR" sz="3200" b="1">
                <a:solidFill>
                  <a:srgbClr val="FF3300"/>
                </a:solidFill>
                <a:ea typeface="굴림" pitchFamily="50" charset="-127"/>
              </a:rPr>
              <a:t>OUTPUT LAYER</a:t>
            </a:r>
            <a:r>
              <a:rPr lang="en-US" altLang="ko-KR" sz="3200">
                <a:ea typeface="굴림" pitchFamily="50" charset="-127"/>
              </a:rPr>
              <a:t> – corresponds to the class attribute.</a:t>
            </a:r>
          </a:p>
          <a:p>
            <a:pPr>
              <a:lnSpc>
                <a:spcPct val="90000"/>
              </a:lnSpc>
            </a:pPr>
            <a:r>
              <a:rPr lang="en-US" altLang="ko-KR" sz="3200">
                <a:ea typeface="굴림" pitchFamily="50" charset="-127"/>
              </a:rPr>
              <a:t> There are as many nodes as classes (values of the class attribute).</a:t>
            </a:r>
          </a:p>
          <a:p>
            <a:pPr>
              <a:lnSpc>
                <a:spcPct val="90000"/>
              </a:lnSpc>
            </a:pPr>
            <a:endParaRPr lang="en-US" altLang="ko-KR" sz="3200">
              <a:ea typeface="굴림" pitchFamily="50" charset="-127"/>
            </a:endParaRPr>
          </a:p>
          <a:p>
            <a:pPr>
              <a:lnSpc>
                <a:spcPct val="90000"/>
              </a:lnSpc>
            </a:pPr>
            <a:endParaRPr lang="en-US" altLang="ko-KR" sz="2700">
              <a:ea typeface="굴림" pitchFamily="50" charset="-127"/>
            </a:endParaRPr>
          </a:p>
          <a:p>
            <a:pPr>
              <a:lnSpc>
                <a:spcPct val="90000"/>
              </a:lnSpc>
            </a:pPr>
            <a:endParaRPr lang="ko-KR" altLang="en-US" sz="2700">
              <a:ea typeface="굴림" pitchFamily="50" charset="-127"/>
            </a:endParaRPr>
          </a:p>
        </p:txBody>
      </p:sp>
      <p:graphicFrame>
        <p:nvGraphicFramePr>
          <p:cNvPr id="202756" name="Object 4"/>
          <p:cNvGraphicFramePr>
            <a:graphicFrameLocks noChangeAspect="1"/>
          </p:cNvGraphicFramePr>
          <p:nvPr>
            <p:ph sz="half" idx="2"/>
          </p:nvPr>
        </p:nvGraphicFramePr>
        <p:xfrm>
          <a:off x="2209800" y="4267200"/>
          <a:ext cx="871538" cy="806450"/>
        </p:xfrm>
        <a:graphic>
          <a:graphicData uri="http://schemas.openxmlformats.org/presentationml/2006/ole">
            <p:oleObj spid="_x0000_s8194" name="Equation" r:id="rId3" imgW="203040" imgH="228600" progId="Equation.3">
              <p:embed/>
            </p:oleObj>
          </a:graphicData>
        </a:graphic>
      </p:graphicFrame>
      <p:sp>
        <p:nvSpPr>
          <p:cNvPr id="202757" name="Text Box 5"/>
          <p:cNvSpPr txBox="1">
            <a:spLocks noChangeArrowheads="1"/>
          </p:cNvSpPr>
          <p:nvPr/>
        </p:nvSpPr>
        <p:spPr bwMode="auto">
          <a:xfrm>
            <a:off x="3962400" y="4572000"/>
            <a:ext cx="2630488" cy="457200"/>
          </a:xfrm>
          <a:prstGeom prst="rect">
            <a:avLst/>
          </a:prstGeom>
          <a:noFill/>
          <a:ln w="9525">
            <a:noFill/>
            <a:miter lim="800000"/>
            <a:headEnd/>
            <a:tailEnd/>
          </a:ln>
          <a:effectLst/>
        </p:spPr>
        <p:txBody>
          <a:bodyPr wrap="none">
            <a:spAutoFit/>
          </a:bodyPr>
          <a:lstStyle/>
          <a:p>
            <a:r>
              <a:rPr lang="en-US" sz="2400"/>
              <a:t>k= 1, 2,.. #classes</a:t>
            </a:r>
          </a:p>
        </p:txBody>
      </p:sp>
      <p:sp>
        <p:nvSpPr>
          <p:cNvPr id="202758" name="Text Box 6"/>
          <p:cNvSpPr txBox="1">
            <a:spLocks noChangeArrowheads="1"/>
          </p:cNvSpPr>
          <p:nvPr/>
        </p:nvSpPr>
        <p:spPr bwMode="auto">
          <a:xfrm>
            <a:off x="914400" y="5105400"/>
            <a:ext cx="7799388" cy="822325"/>
          </a:xfrm>
          <a:prstGeom prst="rect">
            <a:avLst/>
          </a:prstGeom>
          <a:noFill/>
          <a:ln w="9525">
            <a:noFill/>
            <a:miter lim="800000"/>
            <a:headEnd/>
            <a:tailEnd/>
          </a:ln>
          <a:effectLst/>
        </p:spPr>
        <p:txBody>
          <a:bodyPr wrap="none">
            <a:spAutoFit/>
          </a:bodyPr>
          <a:lstStyle/>
          <a:p>
            <a:pPr>
              <a:buFontTx/>
              <a:buChar char="•"/>
            </a:pPr>
            <a:r>
              <a:rPr lang="en-US" sz="2400"/>
              <a:t> Network is </a:t>
            </a:r>
            <a:r>
              <a:rPr lang="en-US" sz="2400">
                <a:solidFill>
                  <a:srgbClr val="FF3300"/>
                </a:solidFill>
              </a:rPr>
              <a:t>fully connected</a:t>
            </a:r>
            <a:r>
              <a:rPr lang="en-US" sz="2400"/>
              <a:t>, i.e. each unit provides input</a:t>
            </a:r>
          </a:p>
          <a:p>
            <a:r>
              <a:rPr lang="en-US" sz="2400"/>
              <a:t>to each unit in the next forward layer.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12290"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Since then, new versions of the Hopfield network have been developed. The Boltzmann machine has been influenced by both the Hopfield network and the MLP.</a:t>
            </a:r>
          </a:p>
        </p:txBody>
      </p:sp>
      <p:pic>
        <p:nvPicPr>
          <p:cNvPr id="12291"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Back Propagation</a:t>
            </a:r>
          </a:p>
        </p:txBody>
      </p:sp>
      <p:sp>
        <p:nvSpPr>
          <p:cNvPr id="50178"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N is a neuron.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N</a:t>
            </a:r>
            <a:r>
              <a:rPr lang="en-GB" sz="2800" baseline="-25000">
                <a:solidFill>
                  <a:srgbClr val="000000"/>
                </a:solidFill>
                <a:latin typeface="Times New Roman" pitchFamily="16" charset="0"/>
                <a:cs typeface="Times New Roman" pitchFamily="16" charset="0"/>
              </a:rPr>
              <a:t>w</a:t>
            </a:r>
            <a:r>
              <a:rPr lang="en-GB" sz="2800">
                <a:solidFill>
                  <a:srgbClr val="000000"/>
                </a:solidFill>
                <a:latin typeface="Times New Roman" pitchFamily="16" charset="0"/>
                <a:cs typeface="Times New Roman" pitchFamily="16" charset="0"/>
              </a:rPr>
              <a:t> is one of N’s inputs weights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N</a:t>
            </a:r>
            <a:r>
              <a:rPr lang="en-GB" sz="2800" baseline="-25000">
                <a:solidFill>
                  <a:srgbClr val="000000"/>
                </a:solidFill>
                <a:ea typeface="HG Mincho Light J" charset="0"/>
                <a:cs typeface="HG Mincho Light J" charset="0"/>
              </a:rPr>
              <a:t>out</a:t>
            </a:r>
            <a:r>
              <a:rPr lang="en-GB" sz="2800">
                <a:solidFill>
                  <a:srgbClr val="000000"/>
                </a:solidFill>
                <a:latin typeface="Times New Roman" pitchFamily="16" charset="0"/>
                <a:cs typeface="Times New Roman" pitchFamily="16" charset="0"/>
              </a:rPr>
              <a:t> is N’s output.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N</a:t>
            </a:r>
            <a:r>
              <a:rPr lang="en-GB" sz="2800" baseline="-25000">
                <a:solidFill>
                  <a:srgbClr val="000000"/>
                </a:solidFill>
                <a:latin typeface="Times New Roman" pitchFamily="16" charset="0"/>
                <a:cs typeface="Times New Roman" pitchFamily="16" charset="0"/>
              </a:rPr>
              <a:t>w </a:t>
            </a:r>
            <a:r>
              <a:rPr lang="en-GB" sz="2800">
                <a:solidFill>
                  <a:srgbClr val="000000"/>
                </a:solidFill>
                <a:latin typeface="Times New Roman" pitchFamily="16" charset="0"/>
                <a:cs typeface="Times New Roman" pitchFamily="16" charset="0"/>
              </a:rPr>
              <a:t>= N</a:t>
            </a:r>
            <a:r>
              <a:rPr lang="en-GB" sz="2800" baseline="-25000">
                <a:solidFill>
                  <a:srgbClr val="000000"/>
                </a:solidFill>
                <a:latin typeface="Times New Roman" pitchFamily="16" charset="0"/>
                <a:cs typeface="Times New Roman" pitchFamily="16" charset="0"/>
              </a:rPr>
              <a:t>w </a:t>
            </a:r>
            <a:r>
              <a:rPr lang="en-GB" sz="2800">
                <a:solidFill>
                  <a:srgbClr val="000000"/>
                </a:solidFill>
                <a:latin typeface="Times New Roman" pitchFamily="16" charset="0"/>
                <a:cs typeface="Times New Roman" pitchFamily="16" charset="0"/>
              </a:rPr>
              <a:t>+Δ N</a:t>
            </a:r>
            <a:r>
              <a:rPr lang="en-GB" sz="2800" baseline="-25000">
                <a:solidFill>
                  <a:srgbClr val="000000"/>
                </a:solidFill>
                <a:latin typeface="Times New Roman" pitchFamily="16" charset="0"/>
                <a:cs typeface="Times New Roman" pitchFamily="16" charset="0"/>
              </a:rPr>
              <a:t>w</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Δ N</a:t>
            </a:r>
            <a:r>
              <a:rPr lang="en-GB" sz="2800" baseline="-25000">
                <a:solidFill>
                  <a:srgbClr val="000000"/>
                </a:solidFill>
                <a:latin typeface="Times New Roman" pitchFamily="16" charset="0"/>
                <a:cs typeface="Times New Roman" pitchFamily="16" charset="0"/>
              </a:rPr>
              <a:t>w</a:t>
            </a:r>
            <a:r>
              <a:rPr lang="en-GB" sz="2800">
                <a:solidFill>
                  <a:srgbClr val="000000"/>
                </a:solidFill>
                <a:latin typeface="Times New Roman" pitchFamily="16" charset="0"/>
                <a:cs typeface="Times New Roman" pitchFamily="16" charset="0"/>
              </a:rPr>
              <a:t> =</a:t>
            </a:r>
            <a:r>
              <a:rPr lang="en-GB" sz="2800" b="1">
                <a:solidFill>
                  <a:srgbClr val="000000"/>
                </a:solidFill>
                <a:ea typeface="HG Mincho Light J" charset="0"/>
                <a:cs typeface="HG Mincho Light J" charset="0"/>
              </a:rPr>
              <a:t> </a:t>
            </a:r>
            <a:r>
              <a:rPr lang="en-GB" sz="2800">
                <a:solidFill>
                  <a:srgbClr val="000000"/>
                </a:solidFill>
                <a:ea typeface="HG Mincho Light J" charset="0"/>
                <a:cs typeface="HG Mincho Light J" charset="0"/>
              </a:rPr>
              <a:t>N</a:t>
            </a:r>
            <a:r>
              <a:rPr lang="en-GB" sz="2800" baseline="-25000">
                <a:solidFill>
                  <a:srgbClr val="000000"/>
                </a:solidFill>
                <a:ea typeface="HG Mincho Light J" charset="0"/>
                <a:cs typeface="HG Mincho Light J" charset="0"/>
              </a:rPr>
              <a:t>out</a:t>
            </a:r>
            <a:r>
              <a:rPr lang="en-GB" sz="2800" b="1" baseline="-25000">
                <a:solidFill>
                  <a:srgbClr val="000000"/>
                </a:solidFill>
                <a:ea typeface="HG Mincho Light J" charset="0"/>
                <a:cs typeface="HG Mincho Light J" charset="0"/>
              </a:rPr>
              <a:t> </a:t>
            </a:r>
            <a:r>
              <a:rPr lang="en-GB" sz="2800">
                <a:solidFill>
                  <a:srgbClr val="000000"/>
                </a:solidFill>
                <a:latin typeface="Times New Roman" pitchFamily="16" charset="0"/>
                <a:cs typeface="Times New Roman" pitchFamily="16" charset="0"/>
              </a:rPr>
              <a:t>* (1‐</a:t>
            </a:r>
            <a:r>
              <a:rPr lang="en-GB" sz="2800">
                <a:solidFill>
                  <a:srgbClr val="000000"/>
                </a:solidFill>
                <a:ea typeface="HG Mincho Light J" charset="0"/>
                <a:cs typeface="HG Mincho Light J" charset="0"/>
              </a:rPr>
              <a:t> N</a:t>
            </a:r>
            <a:r>
              <a:rPr lang="en-GB" sz="2800" baseline="-25000">
                <a:solidFill>
                  <a:srgbClr val="000000"/>
                </a:solidFill>
                <a:ea typeface="HG Mincho Light J" charset="0"/>
                <a:cs typeface="HG Mincho Light J" charset="0"/>
              </a:rPr>
              <a:t>out</a:t>
            </a:r>
            <a:r>
              <a:rPr lang="en-GB" sz="2800">
                <a:solidFill>
                  <a:srgbClr val="000000"/>
                </a:solidFill>
                <a:latin typeface="Times New Roman" pitchFamily="16" charset="0"/>
                <a:cs typeface="Times New Roman" pitchFamily="16" charset="0"/>
              </a:rPr>
              <a:t>)* </a:t>
            </a:r>
            <a:r>
              <a:rPr lang="en-GB" sz="2800">
                <a:solidFill>
                  <a:srgbClr val="000000"/>
                </a:solidFill>
                <a:ea typeface="HG Mincho Light J" charset="0"/>
                <a:cs typeface="HG Mincho Light J" charset="0"/>
              </a:rPr>
              <a:t>N</a:t>
            </a:r>
            <a:r>
              <a:rPr lang="en-GB" sz="2800" baseline="-25000">
                <a:solidFill>
                  <a:srgbClr val="000000"/>
                </a:solidFill>
                <a:ea typeface="HG Mincho Light J" charset="0"/>
                <a:cs typeface="HG Mincho Light J" charset="0"/>
              </a:rPr>
              <a:t>ErrorFactor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N</a:t>
            </a:r>
            <a:r>
              <a:rPr lang="en-GB" sz="2800" baseline="-25000">
                <a:solidFill>
                  <a:srgbClr val="000000"/>
                </a:solidFill>
                <a:ea typeface="HG Mincho Light J" charset="0"/>
                <a:cs typeface="HG Mincho Light J" charset="0"/>
              </a:rPr>
              <a:t>ErrorFactor </a:t>
            </a:r>
            <a:r>
              <a:rPr lang="en-GB" sz="2800">
                <a:solidFill>
                  <a:srgbClr val="000000"/>
                </a:solidFill>
                <a:latin typeface="Times New Roman" pitchFamily="16" charset="0"/>
                <a:cs typeface="Times New Roman" pitchFamily="16" charset="0"/>
              </a:rPr>
              <a:t>=</a:t>
            </a:r>
            <a:r>
              <a:rPr lang="en-GB" sz="2800">
                <a:solidFill>
                  <a:srgbClr val="000000"/>
                </a:solidFill>
                <a:ea typeface="HG Mincho Light J" charset="0"/>
                <a:cs typeface="HG Mincho Light J" charset="0"/>
              </a:rPr>
              <a:t> N</a:t>
            </a:r>
            <a:r>
              <a:rPr lang="en-GB" sz="2800" baseline="-25000">
                <a:solidFill>
                  <a:srgbClr val="000000"/>
                </a:solidFill>
                <a:ea typeface="HG Mincho Light J" charset="0"/>
                <a:cs typeface="HG Mincho Light J" charset="0"/>
              </a:rPr>
              <a:t>ExpectedOutput</a:t>
            </a:r>
            <a:r>
              <a:rPr lang="en-GB" sz="2800">
                <a:solidFill>
                  <a:srgbClr val="000000"/>
                </a:solidFill>
                <a:latin typeface="Times New Roman" pitchFamily="16" charset="0"/>
                <a:cs typeface="Times New Roman" pitchFamily="16" charset="0"/>
              </a:rPr>
              <a:t> – </a:t>
            </a:r>
            <a:r>
              <a:rPr lang="en-GB" sz="2800">
                <a:solidFill>
                  <a:srgbClr val="000000"/>
                </a:solidFill>
                <a:ea typeface="HG Mincho Light J" charset="0"/>
                <a:cs typeface="HG Mincho Light J" charset="0"/>
              </a:rPr>
              <a:t>N</a:t>
            </a:r>
            <a:r>
              <a:rPr lang="en-GB" sz="2800" baseline="-25000">
                <a:solidFill>
                  <a:srgbClr val="000000"/>
                </a:solidFill>
                <a:ea typeface="HG Mincho Light J" charset="0"/>
                <a:cs typeface="HG Mincho Light J" charset="0"/>
              </a:rPr>
              <a:t>ActualOutput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This works only for the last layer, as we can know the actual output, and the expected output.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457200" y="-228600"/>
            <a:ext cx="82296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Number of neurons</a:t>
            </a:r>
          </a:p>
        </p:txBody>
      </p:sp>
      <p:sp>
        <p:nvSpPr>
          <p:cNvPr id="51202" name="Text Box 2"/>
          <p:cNvSpPr txBox="1">
            <a:spLocks noChangeArrowheads="1"/>
          </p:cNvSpPr>
          <p:nvPr/>
        </p:nvSpPr>
        <p:spPr bwMode="auto">
          <a:xfrm>
            <a:off x="457200" y="609600"/>
            <a:ext cx="8229600" cy="609758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Many neurons: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Higher accuracy</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Slower</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Risk of over‐fitting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Memorizing, rather than understanding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The network will be useless with new problems.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Few neurons: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 Lower accuracy</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Inability to learn at all</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Optimal number.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Data representation</a:t>
            </a:r>
          </a:p>
        </p:txBody>
      </p:sp>
      <p:sp>
        <p:nvSpPr>
          <p:cNvPr id="52226" name="Text Box 2"/>
          <p:cNvSpPr txBox="1">
            <a:spLocks noChangeArrowheads="1"/>
          </p:cNvSpPr>
          <p:nvPr/>
        </p:nvSpPr>
        <p:spPr bwMode="auto">
          <a:xfrm>
            <a:off x="457200" y="1295400"/>
            <a:ext cx="8229600" cy="50292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Usually input/output data needs pre‐processing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 Pictures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 Pixel intensity</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Text: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A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Size of training set</a:t>
            </a:r>
          </a:p>
        </p:txBody>
      </p:sp>
      <p:sp>
        <p:nvSpPr>
          <p:cNvPr id="53250" name="Text Box 2"/>
          <p:cNvSpPr txBox="1">
            <a:spLocks noChangeArrowheads="1"/>
          </p:cNvSpPr>
          <p:nvPr/>
        </p:nvSpPr>
        <p:spPr bwMode="auto">
          <a:xfrm>
            <a:off x="457200" y="1600200"/>
            <a:ext cx="8229600" cy="487838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No one‐fits‐all formula</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Over fitting can occur if a “good” training set is not chosen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What constitutes a “good” training set?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 Samples must represent the general population.</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Samples must contain members of each class.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Samples in each class must contain a wide range of variations or noise effect.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The size of the training set is related to the number of hidden neurons</a:t>
            </a:r>
          </a:p>
        </p:txBody>
      </p:sp>
      <p:sp>
        <p:nvSpPr>
          <p:cNvPr id="53251"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US"/>
          </a:p>
        </p:txBody>
      </p:sp>
      <p:sp>
        <p:nvSpPr>
          <p:cNvPr id="53252"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US"/>
          </a:p>
        </p:txBody>
      </p:sp>
      <p:sp>
        <p:nvSpPr>
          <p:cNvPr id="53253" name="Rectangle 5"/>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Learning Paradigms</a:t>
            </a:r>
          </a:p>
        </p:txBody>
      </p:sp>
      <p:sp>
        <p:nvSpPr>
          <p:cNvPr id="54274"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Supervised learning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Unsupervised learning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a:solidFill>
                  <a:srgbClr val="000000"/>
                </a:solidFill>
                <a:latin typeface="Times New Roman" pitchFamily="16" charset="0"/>
                <a:cs typeface="Times New Roman" pitchFamily="16" charset="0"/>
              </a:rPr>
              <a:t>Reinforcement learning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Supervised learning</a:t>
            </a:r>
          </a:p>
        </p:txBody>
      </p:sp>
      <p:sp>
        <p:nvSpPr>
          <p:cNvPr id="55298" name="Text Box 2"/>
          <p:cNvSpPr txBox="1">
            <a:spLocks noChangeArrowheads="1"/>
          </p:cNvSpPr>
          <p:nvPr/>
        </p:nvSpPr>
        <p:spPr bwMode="auto">
          <a:xfrm>
            <a:off x="457200" y="13716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This is what we have seen so far!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network is fed with a set of training samples (inputs and corresponding output), and it uses these samples to learn the general relationship between the inputs and the outputs.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This relationship is represented by the values of the weights of the trained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Unsupervised learning</a:t>
            </a:r>
          </a:p>
        </p:txBody>
      </p:sp>
      <p:sp>
        <p:nvSpPr>
          <p:cNvPr id="56322"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No desired output is associated with the training data!</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Faster than supervised learning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Used to find out </a:t>
            </a:r>
            <a:r>
              <a:rPr lang="en-GB" sz="2800" i="1">
                <a:solidFill>
                  <a:srgbClr val="000000"/>
                </a:solidFill>
                <a:ea typeface="HG Mincho Light J" charset="0"/>
                <a:cs typeface="HG Mincho Light J" charset="0"/>
              </a:rPr>
              <a:t>structures within data:</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ea typeface="HG Mincho Light J" charset="0"/>
                <a:cs typeface="HG Mincho Light J" charset="0"/>
              </a:rPr>
              <a:t> Clustering</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ea typeface="HG Mincho Light J" charset="0"/>
                <a:cs typeface="HG Mincho Light J" charset="0"/>
              </a:rPr>
              <a:t> Compression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Reinforcement learning</a:t>
            </a:r>
          </a:p>
        </p:txBody>
      </p:sp>
      <p:sp>
        <p:nvSpPr>
          <p:cNvPr id="57346"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6" charset="0"/>
                <a:cs typeface="Times New Roman" pitchFamily="16" charset="0"/>
              </a:rPr>
              <a:t>Like supervised learning, but: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Weights adjusting is not directly related to the error value.</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The error value is used to randomly, shuffle weights!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Relatively slow learning due to ‘randomness’.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52400"/>
            <a:ext cx="8382000" cy="990600"/>
          </a:xfrm>
        </p:spPr>
        <p:txBody>
          <a:bodyPr/>
          <a:lstStyle/>
          <a:p>
            <a:r>
              <a:rPr lang="en-US" altLang="ko-KR" sz="3200" b="1">
                <a:ea typeface="굴림" pitchFamily="50" charset="-127"/>
              </a:rPr>
              <a:t>Classification by Back propagation</a:t>
            </a:r>
            <a:r>
              <a:rPr lang="en-US" altLang="ko-KR" sz="3700">
                <a:ea typeface="굴림" pitchFamily="50" charset="-127"/>
              </a:rPr>
              <a:t>  </a:t>
            </a:r>
          </a:p>
        </p:txBody>
      </p:sp>
      <p:sp>
        <p:nvSpPr>
          <p:cNvPr id="33795" name="Rectangle 3"/>
          <p:cNvSpPr>
            <a:spLocks noGrp="1" noChangeArrowheads="1"/>
          </p:cNvSpPr>
          <p:nvPr>
            <p:ph type="body" idx="1"/>
          </p:nvPr>
        </p:nvSpPr>
        <p:spPr>
          <a:xfrm>
            <a:off x="533400" y="1295400"/>
            <a:ext cx="8229600" cy="5562600"/>
          </a:xfrm>
          <a:ln>
            <a:solidFill>
              <a:schemeClr val="tx1"/>
            </a:solidFill>
          </a:ln>
        </p:spPr>
        <p:txBody>
          <a:bodyPr/>
          <a:lstStyle/>
          <a:p>
            <a:endParaRPr lang="en-US" altLang="ko-KR">
              <a:solidFill>
                <a:srgbClr val="FF3300"/>
              </a:solidFill>
              <a:ea typeface="굴림" pitchFamily="50" charset="-127"/>
            </a:endParaRPr>
          </a:p>
          <a:p>
            <a:r>
              <a:rPr lang="en-US" altLang="ko-KR" sz="2800" i="1">
                <a:solidFill>
                  <a:srgbClr val="FF3300"/>
                </a:solidFill>
                <a:ea typeface="굴림" pitchFamily="50" charset="-127"/>
              </a:rPr>
              <a:t>Back Propagation  learns by iteratively processing a set of training data (samples).</a:t>
            </a:r>
          </a:p>
          <a:p>
            <a:pPr>
              <a:buFont typeface="Wingdings" pitchFamily="2" charset="2"/>
              <a:buNone/>
            </a:pPr>
            <a:r>
              <a:rPr lang="en-US" altLang="ko-KR">
                <a:ea typeface="굴림" pitchFamily="50" charset="-127"/>
              </a:rPr>
              <a:t>   </a:t>
            </a:r>
          </a:p>
          <a:p>
            <a:pPr>
              <a:buFont typeface="Wingdings" pitchFamily="2" charset="2"/>
              <a:buNone/>
            </a:pPr>
            <a:endParaRPr lang="en-US" altLang="ko-KR">
              <a:ea typeface="굴림" pitchFamily="50" charset="-127"/>
            </a:endParaRPr>
          </a:p>
          <a:p>
            <a:r>
              <a:rPr lang="en-US" altLang="ko-KR">
                <a:solidFill>
                  <a:srgbClr val="862F14"/>
                </a:solidFill>
                <a:ea typeface="굴림" pitchFamily="50" charset="-127"/>
              </a:rPr>
              <a:t>For each sample, weights are modified  to minimize the error between  network</a:t>
            </a:r>
            <a:r>
              <a:rPr lang="en-US" altLang="ko-KR">
                <a:solidFill>
                  <a:srgbClr val="862F14"/>
                </a:solidFill>
                <a:latin typeface="Tahoma"/>
                <a:ea typeface="굴림" pitchFamily="50" charset="-127"/>
              </a:rPr>
              <a:t>’</a:t>
            </a:r>
            <a:r>
              <a:rPr lang="en-US" altLang="ko-KR">
                <a:solidFill>
                  <a:srgbClr val="862F14"/>
                </a:solidFill>
                <a:ea typeface="굴림" pitchFamily="50" charset="-127"/>
              </a:rPr>
              <a:t>s classification and actual classification.</a:t>
            </a:r>
          </a:p>
          <a:p>
            <a:endParaRPr lang="en-US" altLang="ko-KR">
              <a:solidFill>
                <a:srgbClr val="862F14"/>
              </a:solidFill>
              <a:ea typeface="굴림" pitchFamily="50" charset="-127"/>
            </a:endParaRPr>
          </a:p>
          <a:p>
            <a:endParaRPr lang="ko-KR" altLang="en-US">
              <a:ea typeface="굴림" pitchFamily="50" charset="-127"/>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ea typeface="굴림" pitchFamily="50" charset="-127"/>
              </a:rPr>
              <a:t>Steps in Back propagation Algorithm</a:t>
            </a:r>
          </a:p>
        </p:txBody>
      </p:sp>
      <p:sp>
        <p:nvSpPr>
          <p:cNvPr id="34819" name="Rectangle 3"/>
          <p:cNvSpPr>
            <a:spLocks noGrp="1" noChangeArrowheads="1"/>
          </p:cNvSpPr>
          <p:nvPr>
            <p:ph type="body" idx="1"/>
          </p:nvPr>
        </p:nvSpPr>
        <p:spPr>
          <a:xfrm>
            <a:off x="609600" y="1524000"/>
            <a:ext cx="7772400" cy="4876800"/>
          </a:xfrm>
        </p:spPr>
        <p:txBody>
          <a:bodyPr/>
          <a:lstStyle/>
          <a:p>
            <a:pPr>
              <a:lnSpc>
                <a:spcPct val="80000"/>
              </a:lnSpc>
            </a:pPr>
            <a:endParaRPr lang="ko-KR" altLang="en-US" sz="2700">
              <a:ea typeface="굴림" pitchFamily="50" charset="-127"/>
            </a:endParaRPr>
          </a:p>
          <a:p>
            <a:pPr>
              <a:lnSpc>
                <a:spcPct val="80000"/>
              </a:lnSpc>
            </a:pPr>
            <a:r>
              <a:rPr lang="en-US" altLang="ko-KR" sz="2700">
                <a:ea typeface="굴림" pitchFamily="50" charset="-127"/>
              </a:rPr>
              <a:t>STEP ONE: </a:t>
            </a:r>
            <a:r>
              <a:rPr lang="en-US" altLang="ko-KR" sz="2700">
                <a:solidFill>
                  <a:srgbClr val="FF3300"/>
                </a:solidFill>
                <a:ea typeface="굴림" pitchFamily="50" charset="-127"/>
              </a:rPr>
              <a:t>initialize the weights and biases.</a:t>
            </a:r>
          </a:p>
          <a:p>
            <a:pPr>
              <a:lnSpc>
                <a:spcPct val="80000"/>
              </a:lnSpc>
            </a:pPr>
            <a:endParaRPr lang="en-US" altLang="ko-KR" sz="2700">
              <a:solidFill>
                <a:srgbClr val="FF3300"/>
              </a:solidFill>
              <a:ea typeface="굴림" pitchFamily="50" charset="-127"/>
            </a:endParaRPr>
          </a:p>
          <a:p>
            <a:pPr>
              <a:lnSpc>
                <a:spcPct val="80000"/>
              </a:lnSpc>
            </a:pPr>
            <a:r>
              <a:rPr lang="en-US" altLang="ko-KR" sz="2700">
                <a:ea typeface="굴림" pitchFamily="50" charset="-127"/>
              </a:rPr>
              <a:t>The weights in the network are initialized to random numbers from the interval [-1,1].</a:t>
            </a:r>
          </a:p>
          <a:p>
            <a:pPr>
              <a:lnSpc>
                <a:spcPct val="80000"/>
              </a:lnSpc>
            </a:pPr>
            <a:endParaRPr lang="en-US" altLang="ko-KR" sz="2700">
              <a:ea typeface="굴림" pitchFamily="50" charset="-127"/>
            </a:endParaRPr>
          </a:p>
          <a:p>
            <a:pPr>
              <a:lnSpc>
                <a:spcPct val="80000"/>
              </a:lnSpc>
            </a:pPr>
            <a:r>
              <a:rPr lang="en-US" altLang="ko-KR" sz="2700">
                <a:ea typeface="굴림" pitchFamily="50" charset="-127"/>
              </a:rPr>
              <a:t> </a:t>
            </a:r>
            <a:r>
              <a:rPr lang="en-US" altLang="ko-KR" sz="2700">
                <a:solidFill>
                  <a:schemeClr val="folHlink"/>
                </a:solidFill>
                <a:ea typeface="굴림" pitchFamily="50" charset="-127"/>
              </a:rPr>
              <a:t>Each unit has a BIAS associated with it </a:t>
            </a:r>
          </a:p>
          <a:p>
            <a:pPr>
              <a:lnSpc>
                <a:spcPct val="80000"/>
              </a:lnSpc>
            </a:pPr>
            <a:endParaRPr lang="en-US" altLang="ko-KR" sz="2700">
              <a:solidFill>
                <a:schemeClr val="folHlink"/>
              </a:solidFill>
              <a:ea typeface="굴림" pitchFamily="50" charset="-127"/>
            </a:endParaRPr>
          </a:p>
          <a:p>
            <a:pPr>
              <a:lnSpc>
                <a:spcPct val="80000"/>
              </a:lnSpc>
            </a:pPr>
            <a:r>
              <a:rPr lang="en-US" altLang="ko-KR" sz="2700">
                <a:ea typeface="굴림" pitchFamily="50" charset="-127"/>
              </a:rPr>
              <a:t>The biases are similarly initialized to  random numbers from the interval [-1,1].</a:t>
            </a:r>
          </a:p>
          <a:p>
            <a:pPr>
              <a:lnSpc>
                <a:spcPct val="80000"/>
              </a:lnSpc>
            </a:pPr>
            <a:endParaRPr lang="en-US" altLang="ko-KR" sz="2700">
              <a:ea typeface="굴림" pitchFamily="50" charset="-127"/>
            </a:endParaRPr>
          </a:p>
          <a:p>
            <a:pPr>
              <a:lnSpc>
                <a:spcPct val="80000"/>
              </a:lnSpc>
            </a:pPr>
            <a:r>
              <a:rPr lang="en-US" altLang="ko-KR" sz="2700">
                <a:solidFill>
                  <a:srgbClr val="FF3300"/>
                </a:solidFill>
                <a:ea typeface="굴림" pitchFamily="50" charset="-127"/>
              </a:rPr>
              <a:t>STEP TWO: feed the training sample</a:t>
            </a:r>
            <a:r>
              <a:rPr lang="en-US" altLang="ko-KR" sz="2700">
                <a:ea typeface="굴림" pitchFamily="50" charset="-127"/>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13314"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in 1988, Radial Basis Function (RBF) networks were first introduced by Broomhead &amp; Lowe. Although the basic idea of RBF was developed 30 years ago under the name method of potential function, the work by Broomhead &amp; Lowe opened a new frontier in the neural network community.</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latin typeface="Times New Roman" pitchFamily="16" charset="0"/>
              <a:cs typeface="Times New Roman" pitchFamily="16" charset="0"/>
            </a:endParaRPr>
          </a:p>
        </p:txBody>
      </p:sp>
      <p:pic>
        <p:nvPicPr>
          <p:cNvPr id="13315"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ko-KR" sz="2900">
                <a:ea typeface="굴림" pitchFamily="50" charset="-127"/>
              </a:rPr>
              <a:t>Steps in Back propagation Algorithm </a:t>
            </a:r>
            <a:br>
              <a:rPr lang="en-US" altLang="ko-KR" sz="2900">
                <a:ea typeface="굴림" pitchFamily="50" charset="-127"/>
              </a:rPr>
            </a:br>
            <a:r>
              <a:rPr lang="en-US" altLang="ko-KR" sz="2900">
                <a:ea typeface="굴림" pitchFamily="50" charset="-127"/>
              </a:rPr>
              <a:t>( cont..)</a:t>
            </a:r>
          </a:p>
        </p:txBody>
      </p:sp>
      <p:sp>
        <p:nvSpPr>
          <p:cNvPr id="43011" name="Rectangle 3"/>
          <p:cNvSpPr>
            <a:spLocks noGrp="1" noChangeArrowheads="1"/>
          </p:cNvSpPr>
          <p:nvPr>
            <p:ph type="body" idx="1"/>
          </p:nvPr>
        </p:nvSpPr>
        <p:spPr>
          <a:xfrm>
            <a:off x="609600" y="1524000"/>
            <a:ext cx="7772400" cy="5334000"/>
          </a:xfrm>
        </p:spPr>
        <p:txBody>
          <a:bodyPr/>
          <a:lstStyle/>
          <a:p>
            <a:pPr>
              <a:lnSpc>
                <a:spcPct val="90000"/>
              </a:lnSpc>
            </a:pPr>
            <a:endParaRPr lang="ko-KR" altLang="en-US" sz="2700">
              <a:ea typeface="굴림" pitchFamily="50" charset="-127"/>
            </a:endParaRPr>
          </a:p>
          <a:p>
            <a:pPr>
              <a:lnSpc>
                <a:spcPct val="90000"/>
              </a:lnSpc>
            </a:pPr>
            <a:r>
              <a:rPr lang="en-US" altLang="ko-KR" sz="2700">
                <a:solidFill>
                  <a:srgbClr val="FF3300"/>
                </a:solidFill>
                <a:ea typeface="굴림" pitchFamily="50" charset="-127"/>
              </a:rPr>
              <a:t>STEP THREE</a:t>
            </a:r>
            <a:r>
              <a:rPr lang="en-US" altLang="ko-KR" sz="2700">
                <a:ea typeface="굴림" pitchFamily="50" charset="-127"/>
              </a:rPr>
              <a:t>: Propagate the inputs forward; we compute  the net input  and output of each unit in the hidden and output layers.</a:t>
            </a:r>
          </a:p>
          <a:p>
            <a:pPr>
              <a:lnSpc>
                <a:spcPct val="90000"/>
              </a:lnSpc>
            </a:pPr>
            <a:endParaRPr lang="en-US" altLang="ko-KR" sz="2700">
              <a:ea typeface="굴림" pitchFamily="50" charset="-127"/>
            </a:endParaRPr>
          </a:p>
          <a:p>
            <a:pPr>
              <a:lnSpc>
                <a:spcPct val="90000"/>
              </a:lnSpc>
            </a:pPr>
            <a:r>
              <a:rPr lang="en-US" altLang="ko-KR" sz="2700">
                <a:solidFill>
                  <a:srgbClr val="FF3300"/>
                </a:solidFill>
                <a:ea typeface="굴림" pitchFamily="50" charset="-127"/>
              </a:rPr>
              <a:t>STEP FOUR</a:t>
            </a:r>
            <a:r>
              <a:rPr lang="en-US" altLang="ko-KR" sz="2700">
                <a:ea typeface="굴림" pitchFamily="50" charset="-127"/>
              </a:rPr>
              <a:t>: back propagate the error.</a:t>
            </a:r>
          </a:p>
          <a:p>
            <a:pPr>
              <a:lnSpc>
                <a:spcPct val="90000"/>
              </a:lnSpc>
            </a:pPr>
            <a:endParaRPr lang="en-US" altLang="ko-KR" sz="2700">
              <a:ea typeface="굴림" pitchFamily="50" charset="-127"/>
            </a:endParaRPr>
          </a:p>
          <a:p>
            <a:pPr>
              <a:lnSpc>
                <a:spcPct val="90000"/>
              </a:lnSpc>
            </a:pPr>
            <a:r>
              <a:rPr lang="en-US" altLang="ko-KR" sz="2700">
                <a:solidFill>
                  <a:srgbClr val="FF3300"/>
                </a:solidFill>
                <a:ea typeface="굴림" pitchFamily="50" charset="-127"/>
              </a:rPr>
              <a:t>STEP FIVE</a:t>
            </a:r>
            <a:r>
              <a:rPr lang="en-US" altLang="ko-KR" sz="2700">
                <a:ea typeface="굴림" pitchFamily="50" charset="-127"/>
              </a:rPr>
              <a:t>: update weights and biases to reflect  the propagated errors.</a:t>
            </a:r>
          </a:p>
          <a:p>
            <a:pPr>
              <a:lnSpc>
                <a:spcPct val="90000"/>
              </a:lnSpc>
            </a:pPr>
            <a:endParaRPr lang="en-US" altLang="ko-KR" sz="2700">
              <a:ea typeface="굴림" pitchFamily="50" charset="-127"/>
            </a:endParaRPr>
          </a:p>
          <a:p>
            <a:pPr>
              <a:lnSpc>
                <a:spcPct val="90000"/>
              </a:lnSpc>
            </a:pPr>
            <a:r>
              <a:rPr lang="en-US" altLang="ko-KR" sz="2700">
                <a:solidFill>
                  <a:srgbClr val="FF3300"/>
                </a:solidFill>
                <a:ea typeface="굴림" pitchFamily="50" charset="-127"/>
              </a:rPr>
              <a:t>STEP SIX</a:t>
            </a:r>
            <a:r>
              <a:rPr lang="en-US" altLang="ko-KR" sz="2700">
                <a:ea typeface="굴림" pitchFamily="50" charset="-127"/>
              </a:rPr>
              <a:t>: terminating conditions.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905000" y="304800"/>
            <a:ext cx="6045200" cy="747713"/>
          </a:xfrm>
          <a:noFill/>
          <a:ln/>
        </p:spPr>
        <p:txBody>
          <a:bodyPr lIns="92075" tIns="46038" rIns="92075" bIns="46038"/>
          <a:lstStyle/>
          <a:p>
            <a:r>
              <a:rPr lang="en-US" altLang="ko-KR" sz="2900">
                <a:ea typeface="굴림" pitchFamily="50" charset="-127"/>
              </a:rPr>
              <a:t>Propagation through Hidden Layer ( One Node )</a:t>
            </a:r>
          </a:p>
        </p:txBody>
      </p:sp>
      <p:sp>
        <p:nvSpPr>
          <p:cNvPr id="209923" name="Rectangle 3"/>
          <p:cNvSpPr>
            <a:spLocks noGrp="1" noChangeArrowheads="1"/>
          </p:cNvSpPr>
          <p:nvPr>
            <p:ph type="body" idx="1"/>
          </p:nvPr>
        </p:nvSpPr>
        <p:spPr>
          <a:xfrm>
            <a:off x="228600" y="4876800"/>
            <a:ext cx="8077200" cy="1981200"/>
          </a:xfrm>
          <a:noFill/>
          <a:ln/>
        </p:spPr>
        <p:txBody>
          <a:bodyPr lIns="92075" tIns="46038" rIns="92075" bIns="46038"/>
          <a:lstStyle/>
          <a:p>
            <a:r>
              <a:rPr lang="en-US" altLang="ko-KR" sz="2000">
                <a:solidFill>
                  <a:srgbClr val="FF6600"/>
                </a:solidFill>
                <a:ea typeface="굴림" pitchFamily="50" charset="-127"/>
              </a:rPr>
              <a:t>The inputs to unit j are outputs from the previous layer</a:t>
            </a:r>
            <a:r>
              <a:rPr lang="en-US" altLang="ko-KR" sz="2000">
                <a:ea typeface="굴림" pitchFamily="50" charset="-127"/>
              </a:rPr>
              <a:t>. These are multiplied by their corresponding weights in order to form a weighted sum, which is added to the bias associated with unit j.</a:t>
            </a:r>
          </a:p>
          <a:p>
            <a:r>
              <a:rPr lang="en-US" altLang="ko-KR" sz="2000">
                <a:ea typeface="굴림" pitchFamily="50" charset="-127"/>
              </a:rPr>
              <a:t>A nonlinear activation function  f is applied to the net input</a:t>
            </a:r>
            <a:r>
              <a:rPr lang="en-US" altLang="ko-KR" sz="2400">
                <a:ea typeface="굴림" pitchFamily="50" charset="-127"/>
              </a:rPr>
              <a:t>.</a:t>
            </a:r>
          </a:p>
          <a:p>
            <a:endParaRPr lang="en-US" altLang="ko-KR" sz="2400">
              <a:ea typeface="굴림" pitchFamily="50" charset="-127"/>
            </a:endParaRPr>
          </a:p>
        </p:txBody>
      </p:sp>
      <p:grpSp>
        <p:nvGrpSpPr>
          <p:cNvPr id="2" name="Group 4"/>
          <p:cNvGrpSpPr>
            <a:grpSpLocks/>
          </p:cNvGrpSpPr>
          <p:nvPr/>
        </p:nvGrpSpPr>
        <p:grpSpPr bwMode="auto">
          <a:xfrm>
            <a:off x="609600" y="990600"/>
            <a:ext cx="8089900" cy="4041775"/>
            <a:chOff x="236" y="864"/>
            <a:chExt cx="5149" cy="2721"/>
          </a:xfrm>
        </p:grpSpPr>
        <p:sp>
          <p:nvSpPr>
            <p:cNvPr id="209925" name="Rectangle 5"/>
            <p:cNvSpPr>
              <a:spLocks noChangeArrowheads="1"/>
            </p:cNvSpPr>
            <p:nvPr/>
          </p:nvSpPr>
          <p:spPr bwMode="auto">
            <a:xfrm>
              <a:off x="3229" y="882"/>
              <a:ext cx="166"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3600" baseline="-25000">
                  <a:latin typeface="Times New Roman" pitchFamily="18" charset="0"/>
                </a:rPr>
                <a:t> </a:t>
              </a:r>
            </a:p>
          </p:txBody>
        </p:sp>
        <p:sp>
          <p:nvSpPr>
            <p:cNvPr id="209926" name="Rectangle 6"/>
            <p:cNvSpPr>
              <a:spLocks noChangeArrowheads="1"/>
            </p:cNvSpPr>
            <p:nvPr/>
          </p:nvSpPr>
          <p:spPr bwMode="auto">
            <a:xfrm>
              <a:off x="2869" y="864"/>
              <a:ext cx="232" cy="513"/>
            </a:xfrm>
            <a:prstGeom prst="rect">
              <a:avLst/>
            </a:prstGeom>
            <a:noFill/>
            <a:ln w="9525">
              <a:noFill/>
              <a:miter lim="800000"/>
              <a:headEnd/>
              <a:tailEnd/>
            </a:ln>
            <a:effectLst/>
          </p:spPr>
          <p:txBody>
            <a:bodyPr lIns="92075" tIns="46038" rIns="92075" bIns="46038">
              <a:spAutoFit/>
            </a:bodyPr>
            <a:lstStyle/>
            <a:p>
              <a:pPr algn="ctr" eaLnBrk="0" hangingPunct="0"/>
              <a:r>
                <a:rPr lang="en-US" sz="4400">
                  <a:latin typeface="Times New Roman" pitchFamily="18" charset="0"/>
                </a:rPr>
                <a:t>-</a:t>
              </a:r>
            </a:p>
          </p:txBody>
        </p:sp>
        <p:grpSp>
          <p:nvGrpSpPr>
            <p:cNvPr id="3" name="Group 7"/>
            <p:cNvGrpSpPr>
              <a:grpSpLocks/>
            </p:cNvGrpSpPr>
            <p:nvPr/>
          </p:nvGrpSpPr>
          <p:grpSpPr bwMode="auto">
            <a:xfrm>
              <a:off x="236" y="946"/>
              <a:ext cx="5149" cy="2639"/>
              <a:chOff x="236" y="946"/>
              <a:chExt cx="5149" cy="2639"/>
            </a:xfrm>
          </p:grpSpPr>
          <p:sp>
            <p:nvSpPr>
              <p:cNvPr id="209928" name="Oval 8"/>
              <p:cNvSpPr>
                <a:spLocks noChangeArrowheads="1"/>
              </p:cNvSpPr>
              <p:nvPr/>
            </p:nvSpPr>
            <p:spPr bwMode="auto">
              <a:xfrm>
                <a:off x="1217" y="1090"/>
                <a:ext cx="480" cy="1584"/>
              </a:xfrm>
              <a:prstGeom prst="ellipse">
                <a:avLst/>
              </a:prstGeom>
              <a:solidFill>
                <a:srgbClr val="00CCFF"/>
              </a:solidFill>
              <a:ln w="9525">
                <a:noFill/>
                <a:round/>
                <a:headEnd/>
                <a:tailEnd/>
              </a:ln>
              <a:effectLst/>
            </p:spPr>
            <p:txBody>
              <a:bodyPr wrap="none" anchor="ctr"/>
              <a:lstStyle/>
              <a:p>
                <a:endParaRPr lang="en-US"/>
              </a:p>
            </p:txBody>
          </p:sp>
          <p:sp>
            <p:nvSpPr>
              <p:cNvPr id="209929" name="Oval 9"/>
              <p:cNvSpPr>
                <a:spLocks noChangeArrowheads="1"/>
              </p:cNvSpPr>
              <p:nvPr/>
            </p:nvSpPr>
            <p:spPr bwMode="auto">
              <a:xfrm>
                <a:off x="393" y="1081"/>
                <a:ext cx="478" cy="1582"/>
              </a:xfrm>
              <a:prstGeom prst="ellipse">
                <a:avLst/>
              </a:prstGeom>
              <a:solidFill>
                <a:srgbClr val="66FFFF"/>
              </a:solidFill>
              <a:ln w="12700">
                <a:solidFill>
                  <a:srgbClr val="66FFFF"/>
                </a:solidFill>
                <a:round/>
                <a:headEnd/>
                <a:tailEnd/>
              </a:ln>
              <a:effectLst/>
            </p:spPr>
            <p:txBody>
              <a:bodyPr wrap="none" anchor="ctr"/>
              <a:lstStyle/>
              <a:p>
                <a:endParaRPr lang="en-US"/>
              </a:p>
            </p:txBody>
          </p:sp>
          <p:sp>
            <p:nvSpPr>
              <p:cNvPr id="209930" name="Line 10"/>
              <p:cNvSpPr>
                <a:spLocks noChangeShapeType="1"/>
              </p:cNvSpPr>
              <p:nvPr/>
            </p:nvSpPr>
            <p:spPr bwMode="auto">
              <a:xfrm>
                <a:off x="2698" y="1895"/>
                <a:ext cx="681" cy="1"/>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31" name="Rectangle 11"/>
              <p:cNvSpPr>
                <a:spLocks noChangeArrowheads="1"/>
              </p:cNvSpPr>
              <p:nvPr/>
            </p:nvSpPr>
            <p:spPr bwMode="auto">
              <a:xfrm>
                <a:off x="3365" y="1653"/>
                <a:ext cx="515" cy="521"/>
              </a:xfrm>
              <a:prstGeom prst="rect">
                <a:avLst/>
              </a:prstGeom>
              <a:solidFill>
                <a:srgbClr val="00FF99"/>
              </a:solidFill>
              <a:ln w="12700">
                <a:solidFill>
                  <a:srgbClr val="00FF99"/>
                </a:solidFill>
                <a:miter lim="800000"/>
                <a:headEnd/>
                <a:tailEnd/>
              </a:ln>
              <a:effectLst/>
            </p:spPr>
            <p:txBody>
              <a:bodyPr lIns="92075" tIns="46038" rIns="92075" bIns="46038">
                <a:spAutoFit/>
              </a:bodyPr>
              <a:lstStyle/>
              <a:p>
                <a:pPr algn="ctr" eaLnBrk="0" hangingPunct="0"/>
                <a:r>
                  <a:rPr lang="en-US" sz="4400" i="1">
                    <a:latin typeface="Times New Roman" pitchFamily="18" charset="0"/>
                  </a:rPr>
                  <a:t>f</a:t>
                </a:r>
              </a:p>
            </p:txBody>
          </p:sp>
          <p:sp>
            <p:nvSpPr>
              <p:cNvPr id="209932" name="Line 12"/>
              <p:cNvSpPr>
                <a:spLocks noChangeShapeType="1"/>
              </p:cNvSpPr>
              <p:nvPr/>
            </p:nvSpPr>
            <p:spPr bwMode="auto">
              <a:xfrm>
                <a:off x="3888" y="1905"/>
                <a:ext cx="911" cy="0"/>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33" name="Rectangle 13"/>
              <p:cNvSpPr>
                <a:spLocks noChangeArrowheads="1"/>
              </p:cNvSpPr>
              <p:nvPr/>
            </p:nvSpPr>
            <p:spPr bwMode="auto">
              <a:xfrm>
                <a:off x="1978" y="2785"/>
                <a:ext cx="909" cy="554"/>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weighted </a:t>
                </a:r>
              </a:p>
              <a:p>
                <a:pPr algn="ctr" eaLnBrk="0" hangingPunct="0"/>
                <a:r>
                  <a:rPr lang="en-US" sz="2400" b="1">
                    <a:latin typeface="Times New Roman" pitchFamily="18" charset="0"/>
                  </a:rPr>
                  <a:t>sum</a:t>
                </a:r>
                <a:endParaRPr lang="en-US" sz="2400">
                  <a:latin typeface="Times New Roman" pitchFamily="18" charset="0"/>
                </a:endParaRPr>
              </a:p>
            </p:txBody>
          </p:sp>
          <p:sp>
            <p:nvSpPr>
              <p:cNvPr id="209934" name="Rectangle 14"/>
              <p:cNvSpPr>
                <a:spLocks noChangeArrowheads="1"/>
              </p:cNvSpPr>
              <p:nvPr/>
            </p:nvSpPr>
            <p:spPr bwMode="auto">
              <a:xfrm>
                <a:off x="236" y="2785"/>
                <a:ext cx="779" cy="554"/>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Input</a:t>
                </a:r>
              </a:p>
              <a:p>
                <a:pPr algn="ctr" eaLnBrk="0" hangingPunct="0"/>
                <a:r>
                  <a:rPr lang="en-US" sz="2400" b="1">
                    <a:latin typeface="Times New Roman" pitchFamily="18" charset="0"/>
                  </a:rPr>
                  <a:t>vector </a:t>
                </a:r>
                <a:r>
                  <a:rPr lang="en-US" sz="2400" b="1" i="1">
                    <a:latin typeface="Times New Roman" pitchFamily="18" charset="0"/>
                  </a:rPr>
                  <a:t>x</a:t>
                </a:r>
                <a:endParaRPr lang="en-US" sz="2400" i="1">
                  <a:latin typeface="Times New Roman" pitchFamily="18" charset="0"/>
                </a:endParaRPr>
              </a:p>
            </p:txBody>
          </p:sp>
          <p:sp>
            <p:nvSpPr>
              <p:cNvPr id="209935" name="Rectangle 15"/>
              <p:cNvSpPr>
                <a:spLocks noChangeArrowheads="1"/>
              </p:cNvSpPr>
              <p:nvPr/>
            </p:nvSpPr>
            <p:spPr bwMode="auto">
              <a:xfrm>
                <a:off x="4583" y="2027"/>
                <a:ext cx="802" cy="307"/>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output </a:t>
                </a:r>
                <a:r>
                  <a:rPr lang="en-US" sz="2400" b="1" i="1">
                    <a:latin typeface="Times New Roman" pitchFamily="18" charset="0"/>
                  </a:rPr>
                  <a:t>y</a:t>
                </a:r>
                <a:endParaRPr lang="en-US" sz="2400" i="1">
                  <a:latin typeface="Times New Roman" pitchFamily="18" charset="0"/>
                </a:endParaRPr>
              </a:p>
            </p:txBody>
          </p:sp>
          <p:sp>
            <p:nvSpPr>
              <p:cNvPr id="209936" name="Rectangle 16"/>
              <p:cNvSpPr>
                <a:spLocks noChangeArrowheads="1"/>
              </p:cNvSpPr>
              <p:nvPr/>
            </p:nvSpPr>
            <p:spPr bwMode="auto">
              <a:xfrm>
                <a:off x="3114" y="2785"/>
                <a:ext cx="979" cy="554"/>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latin typeface="Times New Roman" pitchFamily="18" charset="0"/>
                  </a:rPr>
                  <a:t>Activation</a:t>
                </a:r>
                <a:endParaRPr lang="en-US" sz="2400">
                  <a:latin typeface="Times New Roman" pitchFamily="18" charset="0"/>
                </a:endParaRPr>
              </a:p>
              <a:p>
                <a:pPr algn="ctr" eaLnBrk="0" hangingPunct="0"/>
                <a:r>
                  <a:rPr lang="en-US" sz="2400" b="1">
                    <a:latin typeface="Times New Roman" pitchFamily="18" charset="0"/>
                  </a:rPr>
                  <a:t>function</a:t>
                </a:r>
                <a:endParaRPr lang="en-US" sz="2400">
                  <a:latin typeface="Times New Roman" pitchFamily="18" charset="0"/>
                </a:endParaRPr>
              </a:p>
            </p:txBody>
          </p:sp>
          <p:sp>
            <p:nvSpPr>
              <p:cNvPr id="209937" name="Oval 17"/>
              <p:cNvSpPr>
                <a:spLocks noChangeArrowheads="1"/>
              </p:cNvSpPr>
              <p:nvPr/>
            </p:nvSpPr>
            <p:spPr bwMode="auto">
              <a:xfrm>
                <a:off x="2755" y="946"/>
                <a:ext cx="401" cy="402"/>
              </a:xfrm>
              <a:prstGeom prst="ellipse">
                <a:avLst/>
              </a:prstGeom>
              <a:solidFill>
                <a:srgbClr val="00FFCC"/>
              </a:solidFill>
              <a:ln w="12700">
                <a:solidFill>
                  <a:srgbClr val="000000"/>
                </a:solidFill>
                <a:round/>
                <a:headEnd/>
                <a:tailEnd/>
              </a:ln>
              <a:effectLst/>
            </p:spPr>
            <p:txBody>
              <a:bodyPr wrap="none" lIns="92075" tIns="46038" rIns="92075" bIns="46038" anchor="ctr"/>
              <a:lstStyle/>
              <a:p>
                <a:pPr algn="ctr"/>
                <a:endParaRPr lang="en-US" sz="2400">
                  <a:latin typeface="Times New Roman" pitchFamily="18" charset="0"/>
                </a:endParaRPr>
              </a:p>
            </p:txBody>
          </p:sp>
          <p:sp>
            <p:nvSpPr>
              <p:cNvPr id="209938" name="Line 18"/>
              <p:cNvSpPr>
                <a:spLocks noChangeShapeType="1"/>
              </p:cNvSpPr>
              <p:nvPr/>
            </p:nvSpPr>
            <p:spPr bwMode="auto">
              <a:xfrm>
                <a:off x="2955" y="1350"/>
                <a:ext cx="0" cy="565"/>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39" name="Rectangle 19"/>
              <p:cNvSpPr>
                <a:spLocks noChangeArrowheads="1"/>
              </p:cNvSpPr>
              <p:nvPr/>
            </p:nvSpPr>
            <p:spPr bwMode="auto">
              <a:xfrm>
                <a:off x="1031" y="2785"/>
                <a:ext cx="803" cy="800"/>
              </a:xfrm>
              <a:prstGeom prst="rect">
                <a:avLst/>
              </a:prstGeom>
              <a:noFill/>
              <a:ln w="9525">
                <a:noFill/>
                <a:miter lim="800000"/>
                <a:headEnd/>
                <a:tailEnd/>
              </a:ln>
              <a:effectLst/>
            </p:spPr>
            <p:txBody>
              <a:bodyPr lIns="92075" tIns="46038" rIns="92075" bIns="46038">
                <a:spAutoFit/>
              </a:bodyPr>
              <a:lstStyle/>
              <a:p>
                <a:pPr algn="ctr" eaLnBrk="0" hangingPunct="0"/>
                <a:r>
                  <a:rPr lang="en-US" sz="2400" b="1">
                    <a:latin typeface="Times New Roman" pitchFamily="18" charset="0"/>
                  </a:rPr>
                  <a:t>weight</a:t>
                </a:r>
              </a:p>
              <a:p>
                <a:pPr algn="ctr" eaLnBrk="0" hangingPunct="0"/>
                <a:r>
                  <a:rPr lang="en-US" sz="2400" b="1">
                    <a:latin typeface="Times New Roman" pitchFamily="18" charset="0"/>
                  </a:rPr>
                  <a:t>vector </a:t>
                </a:r>
                <a:r>
                  <a:rPr lang="en-US" sz="2400" b="1" i="1">
                    <a:latin typeface="Times New Roman" pitchFamily="18" charset="0"/>
                  </a:rPr>
                  <a:t>w</a:t>
                </a:r>
                <a:endParaRPr lang="en-US" sz="2400" i="1">
                  <a:latin typeface="Times New Roman" pitchFamily="18" charset="0"/>
                </a:endParaRPr>
              </a:p>
            </p:txBody>
          </p:sp>
          <p:sp>
            <p:nvSpPr>
              <p:cNvPr id="209940" name="Freeform 20"/>
              <p:cNvSpPr>
                <a:spLocks/>
              </p:cNvSpPr>
              <p:nvPr/>
            </p:nvSpPr>
            <p:spPr bwMode="auto">
              <a:xfrm>
                <a:off x="2101" y="1271"/>
                <a:ext cx="568" cy="1220"/>
              </a:xfrm>
              <a:custGeom>
                <a:avLst/>
                <a:gdLst/>
                <a:ahLst/>
                <a:cxnLst>
                  <a:cxn ang="0">
                    <a:pos x="0" y="0"/>
                  </a:cxn>
                  <a:cxn ang="0">
                    <a:pos x="0" y="1219"/>
                  </a:cxn>
                  <a:cxn ang="0">
                    <a:pos x="254" y="1219"/>
                  </a:cxn>
                  <a:cxn ang="0">
                    <a:pos x="567" y="632"/>
                  </a:cxn>
                  <a:cxn ang="0">
                    <a:pos x="254" y="14"/>
                  </a:cxn>
                  <a:cxn ang="0">
                    <a:pos x="0" y="0"/>
                  </a:cxn>
                </a:cxnLst>
                <a:rect l="0" t="0" r="r" b="b"/>
                <a:pathLst>
                  <a:path w="568" h="122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209941" name="Rectangle 21"/>
              <p:cNvSpPr>
                <a:spLocks noChangeArrowheads="1"/>
              </p:cNvSpPr>
              <p:nvPr/>
            </p:nvSpPr>
            <p:spPr bwMode="auto">
              <a:xfrm>
                <a:off x="2152" y="1667"/>
                <a:ext cx="324" cy="432"/>
              </a:xfrm>
              <a:prstGeom prst="rect">
                <a:avLst/>
              </a:prstGeom>
              <a:noFill/>
              <a:ln w="9525">
                <a:noFill/>
                <a:miter lim="800000"/>
                <a:headEnd/>
                <a:tailEnd/>
              </a:ln>
              <a:effectLst/>
            </p:spPr>
            <p:txBody>
              <a:bodyPr wrap="none" lIns="92075" tIns="46038" rIns="92075" bIns="46038">
                <a:spAutoFit/>
              </a:bodyPr>
              <a:lstStyle/>
              <a:p>
                <a:pPr algn="ctr" eaLnBrk="0" hangingPunct="0"/>
                <a:r>
                  <a:rPr lang="en-US" sz="3600">
                    <a:latin typeface="Symbol" pitchFamily="18" charset="2"/>
                  </a:rPr>
                  <a:t>å</a:t>
                </a:r>
              </a:p>
            </p:txBody>
          </p:sp>
          <p:sp>
            <p:nvSpPr>
              <p:cNvPr id="209942" name="Line 22"/>
              <p:cNvSpPr>
                <a:spLocks noChangeShapeType="1"/>
              </p:cNvSpPr>
              <p:nvPr/>
            </p:nvSpPr>
            <p:spPr bwMode="auto">
              <a:xfrm>
                <a:off x="1680" y="1406"/>
                <a:ext cx="430" cy="0"/>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43" name="Rectangle 23"/>
              <p:cNvSpPr>
                <a:spLocks noChangeArrowheads="1"/>
              </p:cNvSpPr>
              <p:nvPr/>
            </p:nvSpPr>
            <p:spPr bwMode="auto">
              <a:xfrm>
                <a:off x="1295" y="1259"/>
                <a:ext cx="347"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w</a:t>
                </a:r>
                <a:r>
                  <a:rPr lang="en-US" sz="2400" i="1" baseline="-25000">
                    <a:latin typeface="Times New Roman" pitchFamily="18" charset="0"/>
                  </a:rPr>
                  <a:t>0j</a:t>
                </a:r>
              </a:p>
            </p:txBody>
          </p:sp>
          <p:sp>
            <p:nvSpPr>
              <p:cNvPr id="209944" name="Line 24"/>
              <p:cNvSpPr>
                <a:spLocks noChangeShapeType="1"/>
              </p:cNvSpPr>
              <p:nvPr/>
            </p:nvSpPr>
            <p:spPr bwMode="auto">
              <a:xfrm>
                <a:off x="854" y="1406"/>
                <a:ext cx="431" cy="0"/>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45" name="Line 25"/>
              <p:cNvSpPr>
                <a:spLocks noChangeShapeType="1"/>
              </p:cNvSpPr>
              <p:nvPr/>
            </p:nvSpPr>
            <p:spPr bwMode="auto">
              <a:xfrm>
                <a:off x="1671" y="1762"/>
                <a:ext cx="430" cy="0"/>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46" name="Rectangle 26"/>
              <p:cNvSpPr>
                <a:spLocks noChangeArrowheads="1"/>
              </p:cNvSpPr>
              <p:nvPr/>
            </p:nvSpPr>
            <p:spPr bwMode="auto">
              <a:xfrm>
                <a:off x="1286" y="1615"/>
                <a:ext cx="347"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w</a:t>
                </a:r>
                <a:r>
                  <a:rPr lang="en-US" sz="2400" i="1" baseline="-25000">
                    <a:latin typeface="Times New Roman" pitchFamily="18" charset="0"/>
                  </a:rPr>
                  <a:t>1j</a:t>
                </a:r>
              </a:p>
            </p:txBody>
          </p:sp>
          <p:sp>
            <p:nvSpPr>
              <p:cNvPr id="209947" name="Line 27"/>
              <p:cNvSpPr>
                <a:spLocks noChangeShapeType="1"/>
              </p:cNvSpPr>
              <p:nvPr/>
            </p:nvSpPr>
            <p:spPr bwMode="auto">
              <a:xfrm>
                <a:off x="845" y="1762"/>
                <a:ext cx="431" cy="0"/>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209948" name="Line 28"/>
              <p:cNvSpPr>
                <a:spLocks noChangeShapeType="1"/>
              </p:cNvSpPr>
              <p:nvPr/>
            </p:nvSpPr>
            <p:spPr bwMode="auto">
              <a:xfrm>
                <a:off x="1670" y="2346"/>
                <a:ext cx="43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209949" name="Rectangle 29"/>
              <p:cNvSpPr>
                <a:spLocks noChangeArrowheads="1"/>
              </p:cNvSpPr>
              <p:nvPr/>
            </p:nvSpPr>
            <p:spPr bwMode="auto">
              <a:xfrm>
                <a:off x="1285" y="2199"/>
                <a:ext cx="347"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w</a:t>
                </a:r>
                <a:r>
                  <a:rPr lang="en-US" sz="2400" i="1" baseline="-25000">
                    <a:latin typeface="Times New Roman" pitchFamily="18" charset="0"/>
                  </a:rPr>
                  <a:t>nj</a:t>
                </a:r>
              </a:p>
            </p:txBody>
          </p:sp>
          <p:sp>
            <p:nvSpPr>
              <p:cNvPr id="209950" name="Line 30"/>
              <p:cNvSpPr>
                <a:spLocks noChangeShapeType="1"/>
              </p:cNvSpPr>
              <p:nvPr/>
            </p:nvSpPr>
            <p:spPr bwMode="auto">
              <a:xfrm>
                <a:off x="844" y="2346"/>
                <a:ext cx="431"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209951" name="Rectangle 31"/>
              <p:cNvSpPr>
                <a:spLocks noChangeArrowheads="1"/>
              </p:cNvSpPr>
              <p:nvPr/>
            </p:nvSpPr>
            <p:spPr bwMode="auto">
              <a:xfrm>
                <a:off x="470" y="1231"/>
                <a:ext cx="268"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x</a:t>
                </a:r>
                <a:r>
                  <a:rPr lang="en-US" sz="2400" i="1" baseline="-25000">
                    <a:latin typeface="Times New Roman" pitchFamily="18" charset="0"/>
                  </a:rPr>
                  <a:t>0</a:t>
                </a:r>
              </a:p>
            </p:txBody>
          </p:sp>
          <p:sp>
            <p:nvSpPr>
              <p:cNvPr id="209952" name="Rectangle 32"/>
              <p:cNvSpPr>
                <a:spLocks noChangeArrowheads="1"/>
              </p:cNvSpPr>
              <p:nvPr/>
            </p:nvSpPr>
            <p:spPr bwMode="auto">
              <a:xfrm>
                <a:off x="489" y="1605"/>
                <a:ext cx="267"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x</a:t>
                </a:r>
                <a:r>
                  <a:rPr lang="en-US" sz="2400" i="1" baseline="-25000">
                    <a:latin typeface="Times New Roman" pitchFamily="18" charset="0"/>
                  </a:rPr>
                  <a:t>1</a:t>
                </a:r>
              </a:p>
            </p:txBody>
          </p:sp>
          <p:sp>
            <p:nvSpPr>
              <p:cNvPr id="209953" name="Rectangle 33"/>
              <p:cNvSpPr>
                <a:spLocks noChangeArrowheads="1"/>
              </p:cNvSpPr>
              <p:nvPr/>
            </p:nvSpPr>
            <p:spPr bwMode="auto">
              <a:xfrm>
                <a:off x="508" y="2163"/>
                <a:ext cx="268" cy="30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i="1">
                    <a:latin typeface="Times New Roman" pitchFamily="18" charset="0"/>
                  </a:rPr>
                  <a:t>x</a:t>
                </a:r>
                <a:r>
                  <a:rPr lang="en-US" sz="2400" i="1" baseline="-25000">
                    <a:latin typeface="Times New Roman" pitchFamily="18" charset="0"/>
                  </a:rPr>
                  <a:t>n</a:t>
                </a:r>
              </a:p>
            </p:txBody>
          </p:sp>
        </p:grpSp>
      </p:grpSp>
      <p:sp>
        <p:nvSpPr>
          <p:cNvPr id="209954" name="Text Box 34"/>
          <p:cNvSpPr txBox="1">
            <a:spLocks noChangeArrowheads="1"/>
          </p:cNvSpPr>
          <p:nvPr/>
        </p:nvSpPr>
        <p:spPr bwMode="auto">
          <a:xfrm>
            <a:off x="5257800" y="1295400"/>
            <a:ext cx="1136650" cy="457200"/>
          </a:xfrm>
          <a:prstGeom prst="rect">
            <a:avLst/>
          </a:prstGeom>
          <a:noFill/>
          <a:ln w="9525">
            <a:noFill/>
            <a:miter lim="800000"/>
            <a:headEnd/>
            <a:tailEnd/>
          </a:ln>
          <a:effectLst/>
        </p:spPr>
        <p:txBody>
          <a:bodyPr wrap="none">
            <a:spAutoFit/>
          </a:bodyPr>
          <a:lstStyle/>
          <a:p>
            <a:r>
              <a:rPr lang="en-US" sz="2400">
                <a:latin typeface="Tahoma" pitchFamily="34" charset="0"/>
              </a:rPr>
              <a:t>Bias </a:t>
            </a:r>
            <a:r>
              <a:rPr lang="en-US" sz="2400">
                <a:latin typeface="Tahoma" pitchFamily="34" charset="0"/>
                <a:sym typeface="Symbol" pitchFamily="18" charset="2"/>
              </a:rPr>
              <a:t>j</a:t>
            </a:r>
            <a:endParaRPr lang="en-US" sz="2400">
              <a:latin typeface="Tahoma" pitchFamily="34" charset="0"/>
            </a:endParaRPr>
          </a:p>
        </p:txBody>
      </p:sp>
    </p:spTree>
  </p:cSld>
  <p:clrMapOvr>
    <a:masterClrMapping/>
  </p:clrMapOvr>
  <p:transition>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04800" y="228600"/>
            <a:ext cx="8686800" cy="762000"/>
          </a:xfrm>
        </p:spPr>
        <p:txBody>
          <a:bodyPr/>
          <a:lstStyle/>
          <a:p>
            <a:r>
              <a:rPr lang="en-US" altLang="ko-KR">
                <a:ea typeface="굴림" pitchFamily="50" charset="-127"/>
              </a:rPr>
              <a:t>Propagate the inputs forward</a:t>
            </a:r>
          </a:p>
        </p:txBody>
      </p:sp>
      <p:sp>
        <p:nvSpPr>
          <p:cNvPr id="206851" name="Rectangle 3"/>
          <p:cNvSpPr>
            <a:spLocks noGrp="1" noChangeArrowheads="1"/>
          </p:cNvSpPr>
          <p:nvPr>
            <p:ph type="body" sz="half" idx="1"/>
          </p:nvPr>
        </p:nvSpPr>
        <p:spPr>
          <a:xfrm>
            <a:off x="381000" y="1219200"/>
            <a:ext cx="7848600" cy="762000"/>
          </a:xfrm>
        </p:spPr>
        <p:txBody>
          <a:bodyPr/>
          <a:lstStyle/>
          <a:p>
            <a:pPr>
              <a:lnSpc>
                <a:spcPct val="90000"/>
              </a:lnSpc>
            </a:pPr>
            <a:r>
              <a:rPr lang="en-US" altLang="ko-KR" sz="3200">
                <a:ea typeface="굴림" pitchFamily="50" charset="-127"/>
              </a:rPr>
              <a:t>For unit j in the input layer, its  output is equal to its input, that is</a:t>
            </a:r>
            <a:r>
              <a:rPr lang="en-US" altLang="ko-KR" sz="2700">
                <a:ea typeface="굴림" pitchFamily="50" charset="-127"/>
              </a:rPr>
              <a:t>,</a:t>
            </a:r>
          </a:p>
          <a:p>
            <a:pPr>
              <a:lnSpc>
                <a:spcPct val="90000"/>
              </a:lnSpc>
            </a:pPr>
            <a:endParaRPr lang="ko-KR" altLang="en-US" sz="2700">
              <a:ea typeface="굴림" pitchFamily="50" charset="-127"/>
            </a:endParaRPr>
          </a:p>
        </p:txBody>
      </p:sp>
      <p:graphicFrame>
        <p:nvGraphicFramePr>
          <p:cNvPr id="206852" name="Object 4"/>
          <p:cNvGraphicFramePr>
            <a:graphicFrameLocks noChangeAspect="1"/>
          </p:cNvGraphicFramePr>
          <p:nvPr>
            <p:ph sz="quarter" idx="2"/>
          </p:nvPr>
        </p:nvGraphicFramePr>
        <p:xfrm>
          <a:off x="5638800" y="1828800"/>
          <a:ext cx="1131888" cy="514350"/>
        </p:xfrm>
        <a:graphic>
          <a:graphicData uri="http://schemas.openxmlformats.org/presentationml/2006/ole">
            <p:oleObj spid="_x0000_s9218" name="Equation" r:id="rId3" imgW="482400" imgH="241200" progId="Equation.3">
              <p:embed/>
            </p:oleObj>
          </a:graphicData>
        </a:graphic>
      </p:graphicFrame>
      <p:sp>
        <p:nvSpPr>
          <p:cNvPr id="206853" name="Text Box 5"/>
          <p:cNvSpPr txBox="1">
            <a:spLocks noChangeArrowheads="1"/>
          </p:cNvSpPr>
          <p:nvPr/>
        </p:nvSpPr>
        <p:spPr bwMode="auto">
          <a:xfrm>
            <a:off x="304800" y="2438400"/>
            <a:ext cx="7924800" cy="1552575"/>
          </a:xfrm>
          <a:prstGeom prst="rect">
            <a:avLst/>
          </a:prstGeom>
          <a:noFill/>
          <a:ln w="9525">
            <a:noFill/>
            <a:miter lim="800000"/>
            <a:headEnd/>
            <a:tailEnd/>
          </a:ln>
          <a:effectLst/>
        </p:spPr>
        <p:txBody>
          <a:bodyPr>
            <a:spAutoFit/>
          </a:bodyPr>
          <a:lstStyle/>
          <a:p>
            <a:r>
              <a:rPr lang="en-US" sz="2400"/>
              <a:t>for input unit j.</a:t>
            </a:r>
          </a:p>
          <a:p>
            <a:pPr>
              <a:buFontTx/>
              <a:buChar char="•"/>
            </a:pPr>
            <a:r>
              <a:rPr lang="en-US" sz="2400"/>
              <a:t> The net input  to each unit in the hidden and output layers is computed as follows.</a:t>
            </a:r>
          </a:p>
          <a:p>
            <a:pPr>
              <a:buFontTx/>
              <a:buChar char="•"/>
            </a:pPr>
            <a:r>
              <a:rPr lang="en-US" sz="2400"/>
              <a:t>Given a unit j in a hidden or output layer, the net input is</a:t>
            </a:r>
          </a:p>
        </p:txBody>
      </p:sp>
      <p:graphicFrame>
        <p:nvGraphicFramePr>
          <p:cNvPr id="206854" name="Object 6"/>
          <p:cNvGraphicFramePr>
            <a:graphicFrameLocks noChangeAspect="1"/>
          </p:cNvGraphicFramePr>
          <p:nvPr>
            <p:ph sz="quarter" idx="3"/>
          </p:nvPr>
        </p:nvGraphicFramePr>
        <p:xfrm>
          <a:off x="2895600" y="4191000"/>
          <a:ext cx="2339975" cy="550863"/>
        </p:xfrm>
        <a:graphic>
          <a:graphicData uri="http://schemas.openxmlformats.org/presentationml/2006/ole">
            <p:oleObj spid="_x0000_s9219" name="Equation" r:id="rId4" imgW="2095200" imgH="571320" progId="Equation.3">
              <p:embed/>
            </p:oleObj>
          </a:graphicData>
        </a:graphic>
      </p:graphicFrame>
      <p:sp>
        <p:nvSpPr>
          <p:cNvPr id="206855" name="Text Box 7"/>
          <p:cNvSpPr txBox="1">
            <a:spLocks noChangeArrowheads="1"/>
          </p:cNvSpPr>
          <p:nvPr/>
        </p:nvSpPr>
        <p:spPr bwMode="auto">
          <a:xfrm>
            <a:off x="228600" y="4876800"/>
            <a:ext cx="7980363" cy="641350"/>
          </a:xfrm>
          <a:prstGeom prst="rect">
            <a:avLst/>
          </a:prstGeom>
          <a:noFill/>
          <a:ln w="9525">
            <a:noFill/>
            <a:miter lim="800000"/>
            <a:headEnd/>
            <a:tailEnd/>
          </a:ln>
          <a:effectLst/>
        </p:spPr>
        <p:txBody>
          <a:bodyPr>
            <a:spAutoFit/>
          </a:bodyPr>
          <a:lstStyle/>
          <a:p>
            <a:r>
              <a:rPr lang="en-US"/>
              <a:t>where wij is the weight of the connection from unit i in the previous layer to unit j; Oi is the output of unit I from the previous layer; </a:t>
            </a:r>
          </a:p>
        </p:txBody>
      </p:sp>
      <p:graphicFrame>
        <p:nvGraphicFramePr>
          <p:cNvPr id="206856" name="Object 8"/>
          <p:cNvGraphicFramePr>
            <a:graphicFrameLocks noChangeAspect="1"/>
          </p:cNvGraphicFramePr>
          <p:nvPr/>
        </p:nvGraphicFramePr>
        <p:xfrm>
          <a:off x="2590800" y="5791200"/>
          <a:ext cx="388938" cy="630238"/>
        </p:xfrm>
        <a:graphic>
          <a:graphicData uri="http://schemas.openxmlformats.org/presentationml/2006/ole">
            <p:oleObj spid="_x0000_s9220" name="Equation" r:id="rId5" imgW="215640" imgH="266400" progId="Equation.3">
              <p:embed/>
            </p:oleObj>
          </a:graphicData>
        </a:graphic>
      </p:graphicFrame>
      <p:sp>
        <p:nvSpPr>
          <p:cNvPr id="206857" name="Text Box 9"/>
          <p:cNvSpPr txBox="1">
            <a:spLocks noChangeArrowheads="1"/>
          </p:cNvSpPr>
          <p:nvPr/>
        </p:nvSpPr>
        <p:spPr bwMode="auto">
          <a:xfrm>
            <a:off x="3200400" y="5943600"/>
            <a:ext cx="2509838" cy="396875"/>
          </a:xfrm>
          <a:prstGeom prst="rect">
            <a:avLst/>
          </a:prstGeom>
          <a:noFill/>
          <a:ln w="9525">
            <a:noFill/>
            <a:miter lim="800000"/>
            <a:headEnd/>
            <a:tailEnd/>
          </a:ln>
          <a:effectLst/>
        </p:spPr>
        <p:txBody>
          <a:bodyPr wrap="none">
            <a:spAutoFit/>
          </a:bodyPr>
          <a:lstStyle/>
          <a:p>
            <a:r>
              <a:rPr lang="en-US" sz="2000"/>
              <a:t>is the bias of the unit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762000" y="533400"/>
            <a:ext cx="7696200" cy="838200"/>
          </a:xfrm>
        </p:spPr>
        <p:txBody>
          <a:bodyPr/>
          <a:lstStyle/>
          <a:p>
            <a:r>
              <a:rPr lang="en-US" altLang="ko-KR">
                <a:ea typeface="굴림" pitchFamily="50" charset="-127"/>
              </a:rPr>
              <a:t>Propagate the inputs forward</a:t>
            </a:r>
          </a:p>
        </p:txBody>
      </p:sp>
      <p:sp>
        <p:nvSpPr>
          <p:cNvPr id="207875" name="Rectangle 3"/>
          <p:cNvSpPr>
            <a:spLocks noGrp="1" noChangeArrowheads="1"/>
          </p:cNvSpPr>
          <p:nvPr>
            <p:ph type="body" sz="half" idx="1"/>
          </p:nvPr>
        </p:nvSpPr>
        <p:spPr>
          <a:xfrm>
            <a:off x="304800" y="1828800"/>
            <a:ext cx="8458200" cy="3276600"/>
          </a:xfrm>
        </p:spPr>
        <p:txBody>
          <a:bodyPr/>
          <a:lstStyle/>
          <a:p>
            <a:r>
              <a:rPr lang="en-US" altLang="ko-KR" sz="2800">
                <a:ea typeface="굴림" pitchFamily="50" charset="-127"/>
              </a:rPr>
              <a:t>Each unit in the hidden and output layers takes its net input and then applies </a:t>
            </a:r>
            <a:r>
              <a:rPr lang="en-US" altLang="ko-KR" sz="2800">
                <a:solidFill>
                  <a:srgbClr val="862F14"/>
                </a:solidFill>
                <a:ea typeface="굴림" pitchFamily="50" charset="-127"/>
              </a:rPr>
              <a:t>an </a:t>
            </a:r>
            <a:r>
              <a:rPr lang="en-US" altLang="ko-KR" sz="2800">
                <a:solidFill>
                  <a:srgbClr val="FF3300"/>
                </a:solidFill>
                <a:ea typeface="굴림" pitchFamily="50" charset="-127"/>
              </a:rPr>
              <a:t>activation function</a:t>
            </a:r>
            <a:r>
              <a:rPr lang="en-US" altLang="ko-KR" sz="2800">
                <a:ea typeface="굴림" pitchFamily="50" charset="-127"/>
              </a:rPr>
              <a:t>. The function symbolizes the activation of the neuron represented by the unit. It is also called </a:t>
            </a:r>
            <a:r>
              <a:rPr lang="en-US" altLang="ko-KR" sz="2800">
                <a:solidFill>
                  <a:schemeClr val="accent2"/>
                </a:solidFill>
                <a:ea typeface="굴림" pitchFamily="50" charset="-127"/>
              </a:rPr>
              <a:t>a </a:t>
            </a:r>
            <a:r>
              <a:rPr lang="en-US" altLang="ko-KR" sz="2800">
                <a:solidFill>
                  <a:srgbClr val="FF3300"/>
                </a:solidFill>
                <a:ea typeface="굴림" pitchFamily="50" charset="-127"/>
              </a:rPr>
              <a:t>logistic, </a:t>
            </a:r>
            <a:r>
              <a:rPr lang="en-US" altLang="ko-KR" sz="2800">
                <a:solidFill>
                  <a:srgbClr val="3399FF"/>
                </a:solidFill>
                <a:ea typeface="굴림" pitchFamily="50" charset="-127"/>
              </a:rPr>
              <a:t>sigmoid</a:t>
            </a:r>
            <a:r>
              <a:rPr lang="en-US" altLang="ko-KR" sz="2800">
                <a:solidFill>
                  <a:schemeClr val="accent2"/>
                </a:solidFill>
                <a:ea typeface="굴림" pitchFamily="50" charset="-127"/>
              </a:rPr>
              <a:t>, </a:t>
            </a:r>
            <a:r>
              <a:rPr lang="en-US" altLang="ko-KR" sz="2800">
                <a:ea typeface="굴림" pitchFamily="50" charset="-127"/>
              </a:rPr>
              <a:t>or </a:t>
            </a:r>
            <a:r>
              <a:rPr lang="en-US" altLang="ko-KR" sz="2800">
                <a:solidFill>
                  <a:srgbClr val="FF9966"/>
                </a:solidFill>
                <a:ea typeface="굴림" pitchFamily="50" charset="-127"/>
              </a:rPr>
              <a:t>squashing function</a:t>
            </a:r>
            <a:r>
              <a:rPr lang="en-US" altLang="ko-KR" sz="2800">
                <a:solidFill>
                  <a:schemeClr val="accent2"/>
                </a:solidFill>
                <a:ea typeface="굴림" pitchFamily="50" charset="-127"/>
              </a:rPr>
              <a:t>.</a:t>
            </a:r>
          </a:p>
          <a:p>
            <a:r>
              <a:rPr lang="en-US" altLang="ko-KR" sz="3200">
                <a:ea typeface="굴림" pitchFamily="50" charset="-127"/>
              </a:rPr>
              <a:t>Given a net input Ij to unit j, then</a:t>
            </a:r>
          </a:p>
          <a:p>
            <a:pPr>
              <a:buFont typeface="Wingdings" pitchFamily="2" charset="2"/>
              <a:buNone/>
            </a:pPr>
            <a:r>
              <a:rPr lang="en-US" altLang="ko-KR" sz="3200">
                <a:ea typeface="굴림" pitchFamily="50" charset="-127"/>
              </a:rPr>
              <a:t>                            Oj = f(Ij),</a:t>
            </a:r>
          </a:p>
          <a:p>
            <a:pPr>
              <a:buFont typeface="Wingdings" pitchFamily="2" charset="2"/>
              <a:buNone/>
            </a:pPr>
            <a:r>
              <a:rPr lang="en-US" altLang="ko-KR" sz="3200">
                <a:ea typeface="굴림" pitchFamily="50" charset="-127"/>
              </a:rPr>
              <a:t> the output of  unit j, is computed as</a:t>
            </a:r>
          </a:p>
        </p:txBody>
      </p:sp>
      <p:graphicFrame>
        <p:nvGraphicFramePr>
          <p:cNvPr id="207876" name="Object 4"/>
          <p:cNvGraphicFramePr>
            <a:graphicFrameLocks noChangeAspect="1"/>
          </p:cNvGraphicFramePr>
          <p:nvPr>
            <p:ph sz="half" idx="2"/>
          </p:nvPr>
        </p:nvGraphicFramePr>
        <p:xfrm>
          <a:off x="7010400" y="5257800"/>
          <a:ext cx="1584325" cy="685800"/>
        </p:xfrm>
        <a:graphic>
          <a:graphicData uri="http://schemas.openxmlformats.org/presentationml/2006/ole">
            <p:oleObj spid="_x0000_s10242" name="Equation" r:id="rId3" imgW="799920" imgH="406080" progId="Equation.3">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0" y="0"/>
            <a:ext cx="8686800" cy="685800"/>
          </a:xfrm>
        </p:spPr>
        <p:txBody>
          <a:bodyPr/>
          <a:lstStyle/>
          <a:p>
            <a:r>
              <a:rPr lang="en-US" altLang="ko-KR">
                <a:ea typeface="굴림" pitchFamily="50" charset="-127"/>
              </a:rPr>
              <a:t>       Back propagate the error</a:t>
            </a:r>
          </a:p>
        </p:txBody>
      </p:sp>
      <p:sp>
        <p:nvSpPr>
          <p:cNvPr id="203779" name="Rectangle 3"/>
          <p:cNvSpPr>
            <a:spLocks noGrp="1" noChangeArrowheads="1"/>
          </p:cNvSpPr>
          <p:nvPr>
            <p:ph type="body" sz="half" idx="1"/>
          </p:nvPr>
        </p:nvSpPr>
        <p:spPr>
          <a:xfrm>
            <a:off x="685800" y="838200"/>
            <a:ext cx="7848600" cy="1752600"/>
          </a:xfrm>
        </p:spPr>
        <p:txBody>
          <a:bodyPr/>
          <a:lstStyle/>
          <a:p>
            <a:r>
              <a:rPr lang="en-US" altLang="ko-KR" sz="2700">
                <a:solidFill>
                  <a:srgbClr val="FF3300"/>
                </a:solidFill>
                <a:ea typeface="굴림" pitchFamily="50" charset="-127"/>
              </a:rPr>
              <a:t>When reaching the Output layer,  the error is computed and propagated backwards.</a:t>
            </a:r>
          </a:p>
          <a:p>
            <a:r>
              <a:rPr lang="en-US" altLang="ko-KR" sz="2700">
                <a:solidFill>
                  <a:srgbClr val="FF3300"/>
                </a:solidFill>
                <a:ea typeface="굴림" pitchFamily="50" charset="-127"/>
              </a:rPr>
              <a:t>For  a unit k in the output layer the error is computed by a formula:</a:t>
            </a:r>
          </a:p>
        </p:txBody>
      </p:sp>
      <p:graphicFrame>
        <p:nvGraphicFramePr>
          <p:cNvPr id="203780" name="Object 4"/>
          <p:cNvGraphicFramePr>
            <a:graphicFrameLocks noChangeAspect="1"/>
          </p:cNvGraphicFramePr>
          <p:nvPr>
            <p:ph sz="quarter" idx="2"/>
          </p:nvPr>
        </p:nvGraphicFramePr>
        <p:xfrm>
          <a:off x="2314575" y="2667000"/>
          <a:ext cx="4368800" cy="609600"/>
        </p:xfrm>
        <a:graphic>
          <a:graphicData uri="http://schemas.openxmlformats.org/presentationml/2006/ole">
            <p:oleObj spid="_x0000_s11266" name="Equation" r:id="rId3" imgW="1638000" imgH="228600" progId="Equation.3">
              <p:embed/>
            </p:oleObj>
          </a:graphicData>
        </a:graphic>
      </p:graphicFrame>
      <p:sp>
        <p:nvSpPr>
          <p:cNvPr id="203781" name="Text Box 5"/>
          <p:cNvSpPr txBox="1">
            <a:spLocks noChangeArrowheads="1"/>
          </p:cNvSpPr>
          <p:nvPr/>
        </p:nvSpPr>
        <p:spPr bwMode="auto">
          <a:xfrm>
            <a:off x="609600" y="1981200"/>
            <a:ext cx="8010525" cy="1006475"/>
          </a:xfrm>
          <a:prstGeom prst="rect">
            <a:avLst/>
          </a:prstGeom>
          <a:noFill/>
          <a:ln w="9525">
            <a:noFill/>
            <a:miter lim="800000"/>
            <a:headEnd/>
            <a:tailEnd/>
          </a:ln>
          <a:effectLst/>
        </p:spPr>
        <p:txBody>
          <a:bodyPr>
            <a:spAutoFit/>
          </a:bodyPr>
          <a:lstStyle/>
          <a:p>
            <a:endParaRPr lang="ko-KR" altLang="en-US" sz="2000">
              <a:ea typeface="굴림" pitchFamily="50" charset="-127"/>
            </a:endParaRPr>
          </a:p>
          <a:p>
            <a:pPr>
              <a:buFontTx/>
              <a:buChar char="•"/>
            </a:pPr>
            <a:r>
              <a:rPr lang="ko-KR" altLang="en-US" sz="2000">
                <a:ea typeface="굴림" pitchFamily="50" charset="-127"/>
              </a:rPr>
              <a:t> </a:t>
            </a:r>
          </a:p>
          <a:p>
            <a:pPr>
              <a:buFontTx/>
              <a:buChar char="•"/>
            </a:pPr>
            <a:endParaRPr lang="ko-KR" altLang="en-US" sz="2000">
              <a:ea typeface="굴림" pitchFamily="50" charset="-127"/>
            </a:endParaRPr>
          </a:p>
        </p:txBody>
      </p:sp>
      <p:sp>
        <p:nvSpPr>
          <p:cNvPr id="203783" name="Text Box 7"/>
          <p:cNvSpPr txBox="1">
            <a:spLocks noChangeArrowheads="1"/>
          </p:cNvSpPr>
          <p:nvPr/>
        </p:nvSpPr>
        <p:spPr bwMode="auto">
          <a:xfrm>
            <a:off x="457200" y="3429000"/>
            <a:ext cx="7696200" cy="701675"/>
          </a:xfrm>
          <a:prstGeom prst="rect">
            <a:avLst/>
          </a:prstGeom>
          <a:noFill/>
          <a:ln w="9525">
            <a:noFill/>
            <a:miter lim="800000"/>
            <a:headEnd/>
            <a:tailEnd/>
          </a:ln>
          <a:effectLst/>
        </p:spPr>
        <p:txBody>
          <a:bodyPr>
            <a:spAutoFit/>
          </a:bodyPr>
          <a:lstStyle/>
          <a:p>
            <a:r>
              <a:rPr lang="en-US" altLang="ko-KR" sz="2000">
                <a:solidFill>
                  <a:srgbClr val="FF3300"/>
                </a:solidFill>
                <a:ea typeface="굴림" pitchFamily="50" charset="-127"/>
              </a:rPr>
              <a:t>Where  O k – actual output of unit k ( computed by activation function.   </a:t>
            </a:r>
          </a:p>
        </p:txBody>
      </p:sp>
      <p:sp>
        <p:nvSpPr>
          <p:cNvPr id="203787" name="Text Box 11"/>
          <p:cNvSpPr txBox="1">
            <a:spLocks noChangeArrowheads="1"/>
          </p:cNvSpPr>
          <p:nvPr/>
        </p:nvSpPr>
        <p:spPr bwMode="auto">
          <a:xfrm>
            <a:off x="457200" y="4953000"/>
            <a:ext cx="7696200" cy="701675"/>
          </a:xfrm>
          <a:prstGeom prst="rect">
            <a:avLst/>
          </a:prstGeom>
          <a:noFill/>
          <a:ln w="9525">
            <a:noFill/>
            <a:miter lim="800000"/>
            <a:headEnd/>
            <a:tailEnd/>
          </a:ln>
          <a:effectLst/>
        </p:spPr>
        <p:txBody>
          <a:bodyPr>
            <a:spAutoFit/>
          </a:bodyPr>
          <a:lstStyle/>
          <a:p>
            <a:r>
              <a:rPr lang="en-US" altLang="ko-KR" sz="2000">
                <a:solidFill>
                  <a:srgbClr val="FF3300"/>
                </a:solidFill>
                <a:ea typeface="굴림" pitchFamily="50" charset="-127"/>
              </a:rPr>
              <a:t>Tk – True output based of known class label; classification of training sample</a:t>
            </a:r>
          </a:p>
        </p:txBody>
      </p:sp>
      <p:sp>
        <p:nvSpPr>
          <p:cNvPr id="203788" name="Text Box 12"/>
          <p:cNvSpPr txBox="1">
            <a:spLocks noChangeArrowheads="1"/>
          </p:cNvSpPr>
          <p:nvPr/>
        </p:nvSpPr>
        <p:spPr bwMode="auto">
          <a:xfrm>
            <a:off x="533400" y="5791200"/>
            <a:ext cx="7696200" cy="396875"/>
          </a:xfrm>
          <a:prstGeom prst="rect">
            <a:avLst/>
          </a:prstGeom>
          <a:noFill/>
          <a:ln w="9525">
            <a:noFill/>
            <a:miter lim="800000"/>
            <a:headEnd/>
            <a:tailEnd/>
          </a:ln>
          <a:effectLst/>
        </p:spPr>
        <p:txBody>
          <a:bodyPr>
            <a:spAutoFit/>
          </a:bodyPr>
          <a:lstStyle/>
          <a:p>
            <a:r>
              <a:rPr lang="en-US" altLang="ko-KR" sz="2000">
                <a:solidFill>
                  <a:srgbClr val="FF3300"/>
                </a:solidFill>
                <a:ea typeface="굴림" pitchFamily="50" charset="-127"/>
              </a:rPr>
              <a:t>Ok(1-Ok) – is a Derivative ( rate of change ) of activation function. </a:t>
            </a:r>
          </a:p>
        </p:txBody>
      </p:sp>
      <p:graphicFrame>
        <p:nvGraphicFramePr>
          <p:cNvPr id="203789" name="Object 13"/>
          <p:cNvGraphicFramePr>
            <a:graphicFrameLocks noChangeAspect="1"/>
          </p:cNvGraphicFramePr>
          <p:nvPr/>
        </p:nvGraphicFramePr>
        <p:xfrm>
          <a:off x="1741488" y="3897313"/>
          <a:ext cx="1608137" cy="663575"/>
        </p:xfrm>
        <a:graphic>
          <a:graphicData uri="http://schemas.openxmlformats.org/presentationml/2006/ole">
            <p:oleObj spid="_x0000_s11267" name="Equation" r:id="rId4" imgW="812520" imgH="393480" progId="Equation.3">
              <p:embed/>
            </p:oleObj>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686800" cy="685800"/>
          </a:xfrm>
        </p:spPr>
        <p:txBody>
          <a:bodyPr/>
          <a:lstStyle/>
          <a:p>
            <a:r>
              <a:rPr lang="en-US" altLang="ko-KR">
                <a:ea typeface="굴림" pitchFamily="50" charset="-127"/>
              </a:rPr>
              <a:t>       Back propagate the error</a:t>
            </a:r>
          </a:p>
        </p:txBody>
      </p:sp>
      <p:sp>
        <p:nvSpPr>
          <p:cNvPr id="45059" name="Rectangle 3"/>
          <p:cNvSpPr>
            <a:spLocks noGrp="1" noChangeArrowheads="1"/>
          </p:cNvSpPr>
          <p:nvPr>
            <p:ph type="body" sz="half" idx="1"/>
          </p:nvPr>
        </p:nvSpPr>
        <p:spPr>
          <a:xfrm>
            <a:off x="685800" y="838200"/>
            <a:ext cx="7848600" cy="1752600"/>
          </a:xfrm>
        </p:spPr>
        <p:txBody>
          <a:bodyPr/>
          <a:lstStyle/>
          <a:p>
            <a:r>
              <a:rPr lang="en-US" altLang="ko-KR" sz="2700">
                <a:solidFill>
                  <a:schemeClr val="folHlink"/>
                </a:solidFill>
                <a:ea typeface="굴림" pitchFamily="50" charset="-127"/>
              </a:rPr>
              <a:t>The error is propagated backwards by updating weights and biases to reflect the error of the network classification .</a:t>
            </a:r>
          </a:p>
          <a:p>
            <a:r>
              <a:rPr lang="en-US" altLang="ko-KR" sz="2700">
                <a:solidFill>
                  <a:srgbClr val="FF3300"/>
                </a:solidFill>
                <a:ea typeface="굴림" pitchFamily="50" charset="-127"/>
              </a:rPr>
              <a:t>For  a unit j in the hidden layer the error is computed by a formula:</a:t>
            </a:r>
          </a:p>
        </p:txBody>
      </p:sp>
      <p:sp>
        <p:nvSpPr>
          <p:cNvPr id="45061" name="Text Box 5"/>
          <p:cNvSpPr txBox="1">
            <a:spLocks noChangeArrowheads="1"/>
          </p:cNvSpPr>
          <p:nvPr/>
        </p:nvSpPr>
        <p:spPr bwMode="auto">
          <a:xfrm>
            <a:off x="533400" y="3429000"/>
            <a:ext cx="8010525" cy="1006475"/>
          </a:xfrm>
          <a:prstGeom prst="rect">
            <a:avLst/>
          </a:prstGeom>
          <a:noFill/>
          <a:ln w="9525">
            <a:noFill/>
            <a:miter lim="800000"/>
            <a:headEnd/>
            <a:tailEnd/>
          </a:ln>
          <a:effectLst/>
        </p:spPr>
        <p:txBody>
          <a:bodyPr>
            <a:spAutoFit/>
          </a:bodyPr>
          <a:lstStyle/>
          <a:p>
            <a:endParaRPr lang="ko-KR" altLang="en-US" sz="2000">
              <a:ea typeface="굴림" pitchFamily="50" charset="-127"/>
            </a:endParaRPr>
          </a:p>
          <a:p>
            <a:pPr>
              <a:buFontTx/>
              <a:buChar char="•"/>
            </a:pPr>
            <a:r>
              <a:rPr lang="ko-KR" altLang="en-US" sz="2000">
                <a:ea typeface="굴림" pitchFamily="50" charset="-127"/>
              </a:rPr>
              <a:t> </a:t>
            </a:r>
          </a:p>
          <a:p>
            <a:pPr>
              <a:buFontTx/>
              <a:buChar char="•"/>
            </a:pPr>
            <a:endParaRPr lang="ko-KR" altLang="en-US" sz="2000">
              <a:ea typeface="굴림" pitchFamily="50" charset="-127"/>
            </a:endParaRPr>
          </a:p>
        </p:txBody>
      </p:sp>
      <p:graphicFrame>
        <p:nvGraphicFramePr>
          <p:cNvPr id="45062" name="Object 6"/>
          <p:cNvGraphicFramePr>
            <a:graphicFrameLocks noChangeAspect="1"/>
          </p:cNvGraphicFramePr>
          <p:nvPr>
            <p:ph sz="quarter" idx="3"/>
          </p:nvPr>
        </p:nvGraphicFramePr>
        <p:xfrm>
          <a:off x="2286000" y="3200400"/>
          <a:ext cx="4038600" cy="762000"/>
        </p:xfrm>
        <a:graphic>
          <a:graphicData uri="http://schemas.openxmlformats.org/presentationml/2006/ole">
            <p:oleObj spid="_x0000_s12290" name="Equation" r:id="rId3" imgW="3390840" imgH="571320" progId="Equation.3">
              <p:embed/>
            </p:oleObj>
          </a:graphicData>
        </a:graphic>
      </p:graphicFrame>
      <p:sp>
        <p:nvSpPr>
          <p:cNvPr id="45063" name="Text Box 7"/>
          <p:cNvSpPr txBox="1">
            <a:spLocks noChangeArrowheads="1"/>
          </p:cNvSpPr>
          <p:nvPr/>
        </p:nvSpPr>
        <p:spPr bwMode="auto">
          <a:xfrm>
            <a:off x="381000" y="4191000"/>
            <a:ext cx="8247063" cy="822325"/>
          </a:xfrm>
          <a:prstGeom prst="rect">
            <a:avLst/>
          </a:prstGeom>
          <a:noFill/>
          <a:ln w="9525">
            <a:noFill/>
            <a:miter lim="800000"/>
            <a:headEnd/>
            <a:tailEnd/>
          </a:ln>
          <a:effectLst/>
        </p:spPr>
        <p:txBody>
          <a:bodyPr>
            <a:spAutoFit/>
          </a:bodyPr>
          <a:lstStyle/>
          <a:p>
            <a:r>
              <a:rPr lang="en-US" altLang="ko-KR" sz="2400">
                <a:solidFill>
                  <a:srgbClr val="FF3300"/>
                </a:solidFill>
                <a:ea typeface="굴림" pitchFamily="50" charset="-127"/>
              </a:rPr>
              <a:t>where wjk is the weight of the connection from unit j to unit k in the next higher layer, and Errk is the error of unit k.</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8686800" cy="914400"/>
          </a:xfrm>
        </p:spPr>
        <p:txBody>
          <a:bodyPr/>
          <a:lstStyle/>
          <a:p>
            <a:r>
              <a:rPr lang="en-US" altLang="ko-KR">
                <a:ea typeface="굴림" pitchFamily="50" charset="-127"/>
              </a:rPr>
              <a:t>     Update weights and biases </a:t>
            </a:r>
          </a:p>
        </p:txBody>
      </p:sp>
      <p:sp>
        <p:nvSpPr>
          <p:cNvPr id="46083" name="Rectangle 3"/>
          <p:cNvSpPr>
            <a:spLocks noGrp="1" noChangeArrowheads="1"/>
          </p:cNvSpPr>
          <p:nvPr>
            <p:ph type="body" sz="half" idx="1"/>
          </p:nvPr>
        </p:nvSpPr>
        <p:spPr>
          <a:xfrm>
            <a:off x="533400" y="1295400"/>
            <a:ext cx="8001000" cy="685800"/>
          </a:xfrm>
        </p:spPr>
        <p:txBody>
          <a:bodyPr/>
          <a:lstStyle/>
          <a:p>
            <a:pPr>
              <a:lnSpc>
                <a:spcPct val="90000"/>
              </a:lnSpc>
            </a:pPr>
            <a:r>
              <a:rPr lang="en-US" altLang="ko-KR" sz="2700">
                <a:solidFill>
                  <a:srgbClr val="FF3300"/>
                </a:solidFill>
                <a:ea typeface="굴림" pitchFamily="50" charset="-127"/>
              </a:rPr>
              <a:t>Weights</a:t>
            </a:r>
            <a:r>
              <a:rPr lang="en-US" altLang="ko-KR" sz="2700">
                <a:ea typeface="굴림" pitchFamily="50" charset="-127"/>
              </a:rPr>
              <a:t> are updated by the following equations, where l is a constant between 0.0 and 1.0 reflecting </a:t>
            </a:r>
            <a:r>
              <a:rPr lang="en-US" altLang="ko-KR" sz="2700">
                <a:solidFill>
                  <a:schemeClr val="folHlink"/>
                </a:solidFill>
                <a:ea typeface="굴림" pitchFamily="50" charset="-127"/>
              </a:rPr>
              <a:t>the learning rate, this learning rate is </a:t>
            </a:r>
            <a:r>
              <a:rPr lang="en-US" altLang="ko-KR" sz="2700">
                <a:solidFill>
                  <a:srgbClr val="FF3300"/>
                </a:solidFill>
                <a:ea typeface="굴림" pitchFamily="50" charset="-127"/>
              </a:rPr>
              <a:t>fixed for implementation</a:t>
            </a:r>
            <a:r>
              <a:rPr lang="en-US" altLang="ko-KR" sz="2700">
                <a:solidFill>
                  <a:schemeClr val="folHlink"/>
                </a:solidFill>
                <a:ea typeface="굴림" pitchFamily="50" charset="-127"/>
              </a:rPr>
              <a:t>.</a:t>
            </a:r>
          </a:p>
        </p:txBody>
      </p:sp>
      <p:graphicFrame>
        <p:nvGraphicFramePr>
          <p:cNvPr id="46084" name="Object 4"/>
          <p:cNvGraphicFramePr>
            <a:graphicFrameLocks noChangeAspect="1"/>
          </p:cNvGraphicFramePr>
          <p:nvPr>
            <p:ph sz="quarter" idx="2"/>
          </p:nvPr>
        </p:nvGraphicFramePr>
        <p:xfrm>
          <a:off x="5181600" y="2590800"/>
          <a:ext cx="2895600" cy="515938"/>
        </p:xfrm>
        <a:graphic>
          <a:graphicData uri="http://schemas.openxmlformats.org/presentationml/2006/ole">
            <p:oleObj spid="_x0000_s13314" name="Equation" r:id="rId3" imgW="1002960" imgH="241200" progId="Equation.3">
              <p:embed/>
            </p:oleObj>
          </a:graphicData>
        </a:graphic>
      </p:graphicFrame>
      <p:graphicFrame>
        <p:nvGraphicFramePr>
          <p:cNvPr id="46085" name="Object 5"/>
          <p:cNvGraphicFramePr>
            <a:graphicFrameLocks noChangeAspect="1"/>
          </p:cNvGraphicFramePr>
          <p:nvPr>
            <p:ph sz="quarter" idx="3"/>
          </p:nvPr>
        </p:nvGraphicFramePr>
        <p:xfrm>
          <a:off x="5181600" y="3352800"/>
          <a:ext cx="2895600" cy="525463"/>
        </p:xfrm>
        <a:graphic>
          <a:graphicData uri="http://schemas.openxmlformats.org/presentationml/2006/ole">
            <p:oleObj spid="_x0000_s13315" name="Equation" r:id="rId4" imgW="914400" imgH="241200" progId="Equation.3">
              <p:embed/>
            </p:oleObj>
          </a:graphicData>
        </a:graphic>
      </p:graphicFrame>
      <p:sp>
        <p:nvSpPr>
          <p:cNvPr id="46086" name="Text Box 6"/>
          <p:cNvSpPr txBox="1">
            <a:spLocks noChangeArrowheads="1"/>
          </p:cNvSpPr>
          <p:nvPr/>
        </p:nvSpPr>
        <p:spPr bwMode="auto">
          <a:xfrm>
            <a:off x="533400" y="4419600"/>
            <a:ext cx="7543800" cy="396875"/>
          </a:xfrm>
          <a:prstGeom prst="rect">
            <a:avLst/>
          </a:prstGeom>
          <a:noFill/>
          <a:ln w="9525">
            <a:noFill/>
            <a:miter lim="800000"/>
            <a:headEnd/>
            <a:tailEnd/>
          </a:ln>
          <a:effectLst/>
        </p:spPr>
        <p:txBody>
          <a:bodyPr>
            <a:spAutoFit/>
          </a:bodyPr>
          <a:lstStyle/>
          <a:p>
            <a:pPr>
              <a:buFontTx/>
              <a:buChar char="•"/>
            </a:pPr>
            <a:r>
              <a:rPr lang="ko-KR" altLang="en-US" sz="2000">
                <a:solidFill>
                  <a:schemeClr val="accent2"/>
                </a:solidFill>
                <a:ea typeface="굴림" pitchFamily="50" charset="-127"/>
              </a:rPr>
              <a:t> </a:t>
            </a:r>
            <a:r>
              <a:rPr lang="en-US" altLang="ko-KR" sz="2000">
                <a:solidFill>
                  <a:schemeClr val="folHlink"/>
                </a:solidFill>
                <a:ea typeface="굴림" pitchFamily="50" charset="-127"/>
              </a:rPr>
              <a:t>Biases</a:t>
            </a:r>
            <a:r>
              <a:rPr lang="en-US" altLang="ko-KR" sz="2000">
                <a:ea typeface="굴림" pitchFamily="50" charset="-127"/>
              </a:rPr>
              <a:t> are updated by the following equations</a:t>
            </a:r>
          </a:p>
        </p:txBody>
      </p:sp>
      <p:graphicFrame>
        <p:nvGraphicFramePr>
          <p:cNvPr id="46087" name="Object 7"/>
          <p:cNvGraphicFramePr>
            <a:graphicFrameLocks noChangeAspect="1"/>
          </p:cNvGraphicFramePr>
          <p:nvPr/>
        </p:nvGraphicFramePr>
        <p:xfrm>
          <a:off x="2514600" y="5562600"/>
          <a:ext cx="2667000" cy="685800"/>
        </p:xfrm>
        <a:graphic>
          <a:graphicData uri="http://schemas.openxmlformats.org/presentationml/2006/ole">
            <p:oleObj spid="_x0000_s13316" name="Equation" r:id="rId5" imgW="838080" imgH="241200" progId="Equation.3">
              <p:embed/>
            </p:oleObj>
          </a:graphicData>
        </a:graphic>
      </p:graphicFrame>
      <p:graphicFrame>
        <p:nvGraphicFramePr>
          <p:cNvPr id="46088" name="Object 8"/>
          <p:cNvGraphicFramePr>
            <a:graphicFrameLocks noChangeAspect="1"/>
          </p:cNvGraphicFramePr>
          <p:nvPr/>
        </p:nvGraphicFramePr>
        <p:xfrm>
          <a:off x="2438400" y="4953000"/>
          <a:ext cx="2819400" cy="533400"/>
        </p:xfrm>
        <a:graphic>
          <a:graphicData uri="http://schemas.openxmlformats.org/presentationml/2006/ole">
            <p:oleObj spid="_x0000_s13317" name="Equation" r:id="rId6" imgW="850680" imgH="241200" progId="Equation.3">
              <p:embed/>
            </p:oleObj>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152400"/>
            <a:ext cx="8686800" cy="609600"/>
          </a:xfrm>
        </p:spPr>
        <p:txBody>
          <a:bodyPr/>
          <a:lstStyle/>
          <a:p>
            <a:r>
              <a:rPr lang="en-US" altLang="ko-KR">
                <a:ea typeface="굴림" pitchFamily="50" charset="-127"/>
              </a:rPr>
              <a:t>   Update weights and biases</a:t>
            </a:r>
          </a:p>
        </p:txBody>
      </p:sp>
      <p:sp>
        <p:nvSpPr>
          <p:cNvPr id="47107" name="Rectangle 3"/>
          <p:cNvSpPr>
            <a:spLocks noGrp="1" noChangeArrowheads="1"/>
          </p:cNvSpPr>
          <p:nvPr>
            <p:ph type="body" idx="1"/>
          </p:nvPr>
        </p:nvSpPr>
        <p:spPr>
          <a:xfrm>
            <a:off x="609600" y="914400"/>
            <a:ext cx="7772400" cy="5638800"/>
          </a:xfrm>
        </p:spPr>
        <p:txBody>
          <a:bodyPr/>
          <a:lstStyle/>
          <a:p>
            <a:r>
              <a:rPr lang="en-US" altLang="ko-KR" sz="2400">
                <a:ea typeface="굴림" pitchFamily="50" charset="-127"/>
              </a:rPr>
              <a:t>We are updating weights and biases after the presentation of each sample.</a:t>
            </a:r>
          </a:p>
          <a:p>
            <a:r>
              <a:rPr lang="en-US" altLang="ko-KR" sz="2400">
                <a:solidFill>
                  <a:srgbClr val="FF0000"/>
                </a:solidFill>
                <a:ea typeface="굴림" pitchFamily="50" charset="-127"/>
              </a:rPr>
              <a:t>This is called case updating.</a:t>
            </a:r>
          </a:p>
          <a:p>
            <a:endParaRPr lang="en-US" altLang="ko-KR" sz="2400">
              <a:solidFill>
                <a:srgbClr val="FF0000"/>
              </a:solidFill>
              <a:ea typeface="굴림" pitchFamily="50" charset="-127"/>
            </a:endParaRPr>
          </a:p>
          <a:p>
            <a:r>
              <a:rPr lang="en-US" altLang="ko-KR" sz="2000">
                <a:solidFill>
                  <a:srgbClr val="FF0000"/>
                </a:solidFill>
                <a:ea typeface="굴림" pitchFamily="50" charset="-127"/>
              </a:rPr>
              <a:t>Epoch --- </a:t>
            </a:r>
            <a:r>
              <a:rPr lang="en-US" altLang="ko-KR" sz="2000">
                <a:ea typeface="굴림" pitchFamily="50" charset="-127"/>
              </a:rPr>
              <a:t>One iteration through the training set is called </a:t>
            </a:r>
            <a:r>
              <a:rPr lang="en-US" altLang="ko-KR" sz="2000">
                <a:solidFill>
                  <a:schemeClr val="folHlink"/>
                </a:solidFill>
                <a:ea typeface="굴림" pitchFamily="50" charset="-127"/>
              </a:rPr>
              <a:t>an epoch.</a:t>
            </a:r>
          </a:p>
          <a:p>
            <a:endParaRPr lang="en-US" altLang="ko-KR" sz="2700" b="1">
              <a:solidFill>
                <a:schemeClr val="folHlink"/>
              </a:solidFill>
              <a:ea typeface="굴림" pitchFamily="50" charset="-127"/>
            </a:endParaRPr>
          </a:p>
          <a:p>
            <a:r>
              <a:rPr lang="en-US" altLang="ko-KR" sz="2700" b="1">
                <a:solidFill>
                  <a:schemeClr val="folHlink"/>
                </a:solidFill>
                <a:ea typeface="굴림" pitchFamily="50" charset="-127"/>
              </a:rPr>
              <a:t>Epoch updating ------------</a:t>
            </a:r>
          </a:p>
          <a:p>
            <a:r>
              <a:rPr lang="en-US" altLang="ko-KR" sz="2000" b="1">
                <a:solidFill>
                  <a:srgbClr val="FF3300"/>
                </a:solidFill>
                <a:ea typeface="굴림" pitchFamily="50" charset="-127"/>
              </a:rPr>
              <a:t>Alternatively, the weight and bias increments could be accumulated in variables and the weights and biases updated after all of the samples of the training set have been presented. </a:t>
            </a:r>
          </a:p>
          <a:p>
            <a:endParaRPr lang="en-US" altLang="ko-KR" sz="2000" b="1">
              <a:solidFill>
                <a:schemeClr val="folHlink"/>
              </a:solidFill>
              <a:ea typeface="굴림" pitchFamily="50" charset="-127"/>
            </a:endParaRPr>
          </a:p>
          <a:p>
            <a:r>
              <a:rPr lang="en-US" altLang="ko-KR" sz="2000" b="1">
                <a:solidFill>
                  <a:schemeClr val="folHlink"/>
                </a:solidFill>
                <a:ea typeface="굴림" pitchFamily="50" charset="-127"/>
              </a:rPr>
              <a:t>Case updating is more accurate</a:t>
            </a:r>
          </a:p>
          <a:p>
            <a:endParaRPr lang="en-US" altLang="ko-KR" sz="2000">
              <a:solidFill>
                <a:srgbClr val="FF3300"/>
              </a:solidFill>
              <a:ea typeface="굴림" pitchFamily="50" charset="-127"/>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ko-KR">
                <a:ea typeface="굴림" pitchFamily="50" charset="-127"/>
              </a:rPr>
              <a:t>Terminating Conditions</a:t>
            </a:r>
          </a:p>
        </p:txBody>
      </p:sp>
      <p:sp>
        <p:nvSpPr>
          <p:cNvPr id="48131" name="Rectangle 3"/>
          <p:cNvSpPr>
            <a:spLocks noGrp="1" noChangeArrowheads="1"/>
          </p:cNvSpPr>
          <p:nvPr>
            <p:ph type="body" sz="half" idx="1"/>
          </p:nvPr>
        </p:nvSpPr>
        <p:spPr>
          <a:xfrm>
            <a:off x="976313" y="1905000"/>
            <a:ext cx="3563937" cy="407988"/>
          </a:xfrm>
        </p:spPr>
        <p:txBody>
          <a:bodyPr/>
          <a:lstStyle/>
          <a:p>
            <a:r>
              <a:rPr lang="en-US" altLang="ko-KR" sz="3200">
                <a:solidFill>
                  <a:srgbClr val="FF3300"/>
                </a:solidFill>
                <a:ea typeface="굴림" pitchFamily="50" charset="-127"/>
              </a:rPr>
              <a:t>Training stops</a:t>
            </a:r>
            <a:endParaRPr lang="en-US" altLang="ko-KR" sz="2700">
              <a:solidFill>
                <a:srgbClr val="FF3300"/>
              </a:solidFill>
              <a:ea typeface="굴림" pitchFamily="50" charset="-127"/>
            </a:endParaRPr>
          </a:p>
          <a:p>
            <a:endParaRPr lang="ko-KR" altLang="en-US" sz="2700">
              <a:solidFill>
                <a:srgbClr val="FF3300"/>
              </a:solidFill>
              <a:ea typeface="굴림" pitchFamily="50" charset="-127"/>
            </a:endParaRPr>
          </a:p>
        </p:txBody>
      </p:sp>
      <p:graphicFrame>
        <p:nvGraphicFramePr>
          <p:cNvPr id="48132" name="Object 4"/>
          <p:cNvGraphicFramePr>
            <a:graphicFrameLocks noChangeAspect="1"/>
          </p:cNvGraphicFramePr>
          <p:nvPr>
            <p:ph sz="half" idx="2"/>
          </p:nvPr>
        </p:nvGraphicFramePr>
        <p:xfrm>
          <a:off x="1600200" y="2667000"/>
          <a:ext cx="604838" cy="609600"/>
        </p:xfrm>
        <a:graphic>
          <a:graphicData uri="http://schemas.openxmlformats.org/presentationml/2006/ole">
            <p:oleObj spid="_x0000_s14338" name="Equation" r:id="rId3" imgW="291960" imgH="241200" progId="Equation.3">
              <p:embed/>
            </p:oleObj>
          </a:graphicData>
        </a:graphic>
      </p:graphicFrame>
      <p:sp>
        <p:nvSpPr>
          <p:cNvPr id="48133" name="Text Box 5"/>
          <p:cNvSpPr txBox="1">
            <a:spLocks noChangeArrowheads="1"/>
          </p:cNvSpPr>
          <p:nvPr/>
        </p:nvSpPr>
        <p:spPr bwMode="auto">
          <a:xfrm>
            <a:off x="914400" y="2590800"/>
            <a:ext cx="714375" cy="457200"/>
          </a:xfrm>
          <a:prstGeom prst="rect">
            <a:avLst/>
          </a:prstGeom>
          <a:noFill/>
          <a:ln w="9525">
            <a:noFill/>
            <a:miter lim="800000"/>
            <a:headEnd/>
            <a:tailEnd/>
          </a:ln>
          <a:effectLst/>
        </p:spPr>
        <p:txBody>
          <a:bodyPr wrap="none">
            <a:spAutoFit/>
          </a:bodyPr>
          <a:lstStyle/>
          <a:p>
            <a:pPr>
              <a:buFontTx/>
              <a:buChar char="•"/>
            </a:pPr>
            <a:r>
              <a:rPr lang="ko-KR" altLang="en-US" sz="2400">
                <a:ea typeface="굴림" pitchFamily="50" charset="-127"/>
              </a:rPr>
              <a:t> </a:t>
            </a:r>
            <a:r>
              <a:rPr lang="en-US" altLang="ko-KR" sz="2400">
                <a:ea typeface="굴림" pitchFamily="50" charset="-127"/>
              </a:rPr>
              <a:t>All</a:t>
            </a:r>
          </a:p>
        </p:txBody>
      </p:sp>
      <p:sp>
        <p:nvSpPr>
          <p:cNvPr id="48134" name="Text Box 6"/>
          <p:cNvSpPr txBox="1">
            <a:spLocks noChangeArrowheads="1"/>
          </p:cNvSpPr>
          <p:nvPr/>
        </p:nvSpPr>
        <p:spPr bwMode="auto">
          <a:xfrm>
            <a:off x="2743200" y="2590800"/>
            <a:ext cx="184150" cy="457200"/>
          </a:xfrm>
          <a:prstGeom prst="rect">
            <a:avLst/>
          </a:prstGeom>
          <a:noFill/>
          <a:ln w="9525">
            <a:noFill/>
            <a:miter lim="800000"/>
            <a:headEnd/>
            <a:tailEnd/>
          </a:ln>
          <a:effectLst/>
        </p:spPr>
        <p:txBody>
          <a:bodyPr wrap="none">
            <a:spAutoFit/>
          </a:bodyPr>
          <a:lstStyle/>
          <a:p>
            <a:endParaRPr lang="ko-KR" altLang="en-US" sz="2400">
              <a:ea typeface="굴림" pitchFamily="50" charset="-127"/>
            </a:endParaRPr>
          </a:p>
        </p:txBody>
      </p:sp>
      <p:sp>
        <p:nvSpPr>
          <p:cNvPr id="48135" name="Text Box 7"/>
          <p:cNvSpPr txBox="1">
            <a:spLocks noChangeArrowheads="1"/>
          </p:cNvSpPr>
          <p:nvPr/>
        </p:nvSpPr>
        <p:spPr bwMode="auto">
          <a:xfrm>
            <a:off x="2286000" y="2590800"/>
            <a:ext cx="6629400" cy="822325"/>
          </a:xfrm>
          <a:prstGeom prst="rect">
            <a:avLst/>
          </a:prstGeom>
          <a:noFill/>
          <a:ln w="9525">
            <a:noFill/>
            <a:miter lim="800000"/>
            <a:headEnd/>
            <a:tailEnd/>
          </a:ln>
          <a:effectLst/>
        </p:spPr>
        <p:txBody>
          <a:bodyPr>
            <a:spAutoFit/>
          </a:bodyPr>
          <a:lstStyle/>
          <a:p>
            <a:r>
              <a:rPr lang="en-US" altLang="ko-KR" sz="2400">
                <a:ea typeface="굴림" pitchFamily="50" charset="-127"/>
              </a:rPr>
              <a:t>in the previous epoch are below some threshold, or</a:t>
            </a:r>
          </a:p>
        </p:txBody>
      </p:sp>
      <p:sp>
        <p:nvSpPr>
          <p:cNvPr id="48136" name="Text Box 8"/>
          <p:cNvSpPr txBox="1">
            <a:spLocks noChangeArrowheads="1"/>
          </p:cNvSpPr>
          <p:nvPr/>
        </p:nvSpPr>
        <p:spPr bwMode="auto">
          <a:xfrm>
            <a:off x="533400" y="3429000"/>
            <a:ext cx="8229600" cy="2647950"/>
          </a:xfrm>
          <a:prstGeom prst="rect">
            <a:avLst/>
          </a:prstGeom>
          <a:noFill/>
          <a:ln w="9525">
            <a:noFill/>
            <a:miter lim="800000"/>
            <a:headEnd/>
            <a:tailEnd/>
          </a:ln>
          <a:effectLst/>
        </p:spPr>
        <p:txBody>
          <a:bodyPr>
            <a:spAutoFit/>
          </a:bodyPr>
          <a:lstStyle/>
          <a:p>
            <a:pPr>
              <a:buFontTx/>
              <a:buChar char="•"/>
            </a:pPr>
            <a:r>
              <a:rPr lang="en-US" altLang="ko-KR" sz="2400">
                <a:ea typeface="굴림" pitchFamily="50" charset="-127"/>
              </a:rPr>
              <a:t>The  percentage of samples misclassified in the previous epoch is below some threshold, or</a:t>
            </a:r>
          </a:p>
          <a:p>
            <a:pPr>
              <a:buFontTx/>
              <a:buChar char="•"/>
            </a:pPr>
            <a:endParaRPr lang="en-US" altLang="ko-KR" sz="2400">
              <a:ea typeface="굴림" pitchFamily="50" charset="-127"/>
            </a:endParaRPr>
          </a:p>
          <a:p>
            <a:pPr>
              <a:buFontTx/>
              <a:buChar char="•"/>
            </a:pPr>
            <a:r>
              <a:rPr lang="en-US" altLang="ko-KR" sz="2400">
                <a:ea typeface="굴림" pitchFamily="50" charset="-127"/>
              </a:rPr>
              <a:t> a pre specified number of epochs has expired.</a:t>
            </a:r>
          </a:p>
          <a:p>
            <a:pPr>
              <a:buFontTx/>
              <a:buChar char="•"/>
            </a:pPr>
            <a:endParaRPr lang="en-US" altLang="ko-KR" sz="2400">
              <a:ea typeface="굴림" pitchFamily="50" charset="-127"/>
            </a:endParaRPr>
          </a:p>
          <a:p>
            <a:pPr>
              <a:buFontTx/>
              <a:buChar char="•"/>
            </a:pPr>
            <a:r>
              <a:rPr lang="en-US" altLang="ko-KR" sz="2400">
                <a:ea typeface="굴림" pitchFamily="50" charset="-127"/>
              </a:rPr>
              <a:t> In practice, </a:t>
            </a:r>
            <a:r>
              <a:rPr lang="en-US" altLang="ko-KR" sz="2400">
                <a:solidFill>
                  <a:schemeClr val="folHlink"/>
                </a:solidFill>
                <a:ea typeface="굴림" pitchFamily="50" charset="-127"/>
              </a:rPr>
              <a:t>several hundreds of thousands of epochs</a:t>
            </a:r>
            <a:r>
              <a:rPr lang="en-US" altLang="ko-KR" sz="2400">
                <a:ea typeface="굴림" pitchFamily="50" charset="-127"/>
              </a:rPr>
              <a:t> may be required before the weights will converge.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38400" y="1701800"/>
            <a:ext cx="3409950" cy="4948238"/>
            <a:chOff x="1536" y="1072"/>
            <a:chExt cx="2148" cy="3117"/>
          </a:xfrm>
        </p:grpSpPr>
        <p:sp>
          <p:nvSpPr>
            <p:cNvPr id="39939" name="Oval 3"/>
            <p:cNvSpPr>
              <a:spLocks noChangeArrowheads="1"/>
            </p:cNvSpPr>
            <p:nvPr/>
          </p:nvSpPr>
          <p:spPr bwMode="auto">
            <a:xfrm>
              <a:off x="1730" y="1625"/>
              <a:ext cx="340" cy="316"/>
            </a:xfrm>
            <a:prstGeom prst="ellipse">
              <a:avLst/>
            </a:prstGeom>
            <a:noFill/>
            <a:ln w="12700">
              <a:solidFill>
                <a:srgbClr val="000000"/>
              </a:solidFill>
              <a:round/>
              <a:headEnd/>
              <a:tailEnd/>
            </a:ln>
            <a:effectLst/>
          </p:spPr>
          <p:txBody>
            <a:bodyPr wrap="none" anchor="ctr"/>
            <a:lstStyle/>
            <a:p>
              <a:endParaRPr lang="en-US"/>
            </a:p>
          </p:txBody>
        </p:sp>
        <p:sp>
          <p:nvSpPr>
            <p:cNvPr id="39940" name="Oval 4"/>
            <p:cNvSpPr>
              <a:spLocks noChangeArrowheads="1"/>
            </p:cNvSpPr>
            <p:nvPr/>
          </p:nvSpPr>
          <p:spPr bwMode="auto">
            <a:xfrm>
              <a:off x="2430" y="1642"/>
              <a:ext cx="340" cy="316"/>
            </a:xfrm>
            <a:prstGeom prst="ellipse">
              <a:avLst/>
            </a:prstGeom>
            <a:noFill/>
            <a:ln w="12700">
              <a:solidFill>
                <a:srgbClr val="000000"/>
              </a:solidFill>
              <a:round/>
              <a:headEnd/>
              <a:tailEnd/>
            </a:ln>
            <a:effectLst/>
          </p:spPr>
          <p:txBody>
            <a:bodyPr wrap="none" anchor="ctr"/>
            <a:lstStyle/>
            <a:p>
              <a:endParaRPr lang="en-US"/>
            </a:p>
          </p:txBody>
        </p:sp>
        <p:sp>
          <p:nvSpPr>
            <p:cNvPr id="39941" name="Oval 5"/>
            <p:cNvSpPr>
              <a:spLocks noChangeArrowheads="1"/>
            </p:cNvSpPr>
            <p:nvPr/>
          </p:nvSpPr>
          <p:spPr bwMode="auto">
            <a:xfrm>
              <a:off x="3094" y="1642"/>
              <a:ext cx="340" cy="316"/>
            </a:xfrm>
            <a:prstGeom prst="ellipse">
              <a:avLst/>
            </a:prstGeom>
            <a:noFill/>
            <a:ln w="12700">
              <a:solidFill>
                <a:srgbClr val="000000"/>
              </a:solidFill>
              <a:round/>
              <a:headEnd/>
              <a:tailEnd/>
            </a:ln>
            <a:effectLst/>
          </p:spPr>
          <p:txBody>
            <a:bodyPr wrap="none" anchor="ctr"/>
            <a:lstStyle/>
            <a:p>
              <a:endParaRPr lang="en-US"/>
            </a:p>
          </p:txBody>
        </p:sp>
        <p:sp>
          <p:nvSpPr>
            <p:cNvPr id="39942" name="Oval 6"/>
            <p:cNvSpPr>
              <a:spLocks noChangeArrowheads="1"/>
            </p:cNvSpPr>
            <p:nvPr/>
          </p:nvSpPr>
          <p:spPr bwMode="auto">
            <a:xfrm>
              <a:off x="2449" y="2432"/>
              <a:ext cx="339"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39943" name="Oval 7"/>
            <p:cNvSpPr>
              <a:spLocks noChangeArrowheads="1"/>
            </p:cNvSpPr>
            <p:nvPr/>
          </p:nvSpPr>
          <p:spPr bwMode="auto">
            <a:xfrm>
              <a:off x="3344" y="2432"/>
              <a:ext cx="340"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39944" name="Oval 8"/>
            <p:cNvSpPr>
              <a:spLocks noChangeArrowheads="1"/>
            </p:cNvSpPr>
            <p:nvPr/>
          </p:nvSpPr>
          <p:spPr bwMode="auto">
            <a:xfrm>
              <a:off x="1536" y="2448"/>
              <a:ext cx="340" cy="316"/>
            </a:xfrm>
            <a:prstGeom prst="ellipse">
              <a:avLst/>
            </a:prstGeom>
            <a:solidFill>
              <a:schemeClr val="tx1"/>
            </a:solidFill>
            <a:ln w="12700">
              <a:solidFill>
                <a:srgbClr val="000000"/>
              </a:solidFill>
              <a:round/>
              <a:headEnd/>
              <a:tailEnd/>
            </a:ln>
            <a:effectLst/>
          </p:spPr>
          <p:txBody>
            <a:bodyPr wrap="none" anchor="ctr"/>
            <a:lstStyle/>
            <a:p>
              <a:endParaRPr lang="en-US"/>
            </a:p>
          </p:txBody>
        </p:sp>
        <p:sp>
          <p:nvSpPr>
            <p:cNvPr id="39945" name="Oval 9"/>
            <p:cNvSpPr>
              <a:spLocks noChangeArrowheads="1"/>
            </p:cNvSpPr>
            <p:nvPr/>
          </p:nvSpPr>
          <p:spPr bwMode="auto">
            <a:xfrm>
              <a:off x="2055" y="3288"/>
              <a:ext cx="339" cy="316"/>
            </a:xfrm>
            <a:prstGeom prst="ellipse">
              <a:avLst/>
            </a:prstGeom>
            <a:noFill/>
            <a:ln w="12700">
              <a:solidFill>
                <a:srgbClr val="000000"/>
              </a:solidFill>
              <a:round/>
              <a:headEnd/>
              <a:tailEnd/>
            </a:ln>
            <a:effectLst/>
          </p:spPr>
          <p:txBody>
            <a:bodyPr wrap="none" anchor="ctr"/>
            <a:lstStyle/>
            <a:p>
              <a:endParaRPr lang="en-US"/>
            </a:p>
          </p:txBody>
        </p:sp>
        <p:sp>
          <p:nvSpPr>
            <p:cNvPr id="39946" name="Oval 10"/>
            <p:cNvSpPr>
              <a:spLocks noChangeArrowheads="1"/>
            </p:cNvSpPr>
            <p:nvPr/>
          </p:nvSpPr>
          <p:spPr bwMode="auto">
            <a:xfrm>
              <a:off x="2897" y="3269"/>
              <a:ext cx="339" cy="316"/>
            </a:xfrm>
            <a:prstGeom prst="ellipse">
              <a:avLst/>
            </a:prstGeom>
            <a:noFill/>
            <a:ln w="12700">
              <a:solidFill>
                <a:srgbClr val="000000"/>
              </a:solidFill>
              <a:round/>
              <a:headEnd/>
              <a:tailEnd/>
            </a:ln>
            <a:effectLst/>
          </p:spPr>
          <p:txBody>
            <a:bodyPr wrap="none" anchor="ctr"/>
            <a:lstStyle/>
            <a:p>
              <a:endParaRPr lang="en-US"/>
            </a:p>
          </p:txBody>
        </p:sp>
        <p:sp>
          <p:nvSpPr>
            <p:cNvPr id="39947" name="Line 11"/>
            <p:cNvSpPr>
              <a:spLocks noChangeShapeType="1"/>
            </p:cNvSpPr>
            <p:nvPr/>
          </p:nvSpPr>
          <p:spPr bwMode="auto">
            <a:xfrm flipH="1" flipV="1">
              <a:off x="1768" y="2781"/>
              <a:ext cx="320" cy="537"/>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48" name="Line 12"/>
            <p:cNvSpPr>
              <a:spLocks noChangeShapeType="1"/>
            </p:cNvSpPr>
            <p:nvPr/>
          </p:nvSpPr>
          <p:spPr bwMode="auto">
            <a:xfrm flipV="1">
              <a:off x="2217" y="2732"/>
              <a:ext cx="303" cy="551"/>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49" name="Line 13"/>
            <p:cNvSpPr>
              <a:spLocks noChangeShapeType="1"/>
            </p:cNvSpPr>
            <p:nvPr/>
          </p:nvSpPr>
          <p:spPr bwMode="auto">
            <a:xfrm flipV="1">
              <a:off x="2358" y="2715"/>
              <a:ext cx="1022" cy="61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0" name="Line 14"/>
            <p:cNvSpPr>
              <a:spLocks noChangeShapeType="1"/>
            </p:cNvSpPr>
            <p:nvPr/>
          </p:nvSpPr>
          <p:spPr bwMode="auto">
            <a:xfrm flipH="1" flipV="1">
              <a:off x="1875" y="2714"/>
              <a:ext cx="1020" cy="586"/>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1" name="Line 15"/>
            <p:cNvSpPr>
              <a:spLocks noChangeShapeType="1"/>
            </p:cNvSpPr>
            <p:nvPr/>
          </p:nvSpPr>
          <p:spPr bwMode="auto">
            <a:xfrm flipH="1" flipV="1">
              <a:off x="2735" y="2765"/>
              <a:ext cx="322" cy="50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2" name="Line 16"/>
            <p:cNvSpPr>
              <a:spLocks noChangeShapeType="1"/>
            </p:cNvSpPr>
            <p:nvPr/>
          </p:nvSpPr>
          <p:spPr bwMode="auto">
            <a:xfrm flipV="1">
              <a:off x="3219" y="2799"/>
              <a:ext cx="287" cy="4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3" name="Line 17"/>
            <p:cNvSpPr>
              <a:spLocks noChangeShapeType="1"/>
            </p:cNvSpPr>
            <p:nvPr/>
          </p:nvSpPr>
          <p:spPr bwMode="auto">
            <a:xfrm flipV="1">
              <a:off x="1606" y="1943"/>
              <a:ext cx="268" cy="51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4" name="Line 18"/>
            <p:cNvSpPr>
              <a:spLocks noChangeShapeType="1"/>
            </p:cNvSpPr>
            <p:nvPr/>
          </p:nvSpPr>
          <p:spPr bwMode="auto">
            <a:xfrm flipV="1">
              <a:off x="1767" y="1940"/>
              <a:ext cx="787" cy="50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5" name="Line 19"/>
            <p:cNvSpPr>
              <a:spLocks noChangeShapeType="1"/>
            </p:cNvSpPr>
            <p:nvPr/>
          </p:nvSpPr>
          <p:spPr bwMode="auto">
            <a:xfrm flipV="1">
              <a:off x="1858" y="1959"/>
              <a:ext cx="1380" cy="50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6" name="Line 20"/>
            <p:cNvSpPr>
              <a:spLocks noChangeShapeType="1"/>
            </p:cNvSpPr>
            <p:nvPr/>
          </p:nvSpPr>
          <p:spPr bwMode="auto">
            <a:xfrm flipH="1" flipV="1">
              <a:off x="2017" y="1905"/>
              <a:ext cx="1342" cy="572"/>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7" name="Line 21"/>
            <p:cNvSpPr>
              <a:spLocks noChangeShapeType="1"/>
            </p:cNvSpPr>
            <p:nvPr/>
          </p:nvSpPr>
          <p:spPr bwMode="auto">
            <a:xfrm flipH="1" flipV="1">
              <a:off x="3341" y="1940"/>
              <a:ext cx="197" cy="50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8" name="Line 22"/>
            <p:cNvSpPr>
              <a:spLocks noChangeShapeType="1"/>
            </p:cNvSpPr>
            <p:nvPr/>
          </p:nvSpPr>
          <p:spPr bwMode="auto">
            <a:xfrm flipH="1" flipV="1">
              <a:off x="2679" y="1990"/>
              <a:ext cx="734" cy="453"/>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59" name="Line 23"/>
            <p:cNvSpPr>
              <a:spLocks noChangeShapeType="1"/>
            </p:cNvSpPr>
            <p:nvPr/>
          </p:nvSpPr>
          <p:spPr bwMode="auto">
            <a:xfrm flipH="1" flipV="1">
              <a:off x="1965" y="1960"/>
              <a:ext cx="537" cy="4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0" name="Line 24"/>
            <p:cNvSpPr>
              <a:spLocks noChangeShapeType="1"/>
            </p:cNvSpPr>
            <p:nvPr/>
          </p:nvSpPr>
          <p:spPr bwMode="auto">
            <a:xfrm flipV="1">
              <a:off x="2610" y="1977"/>
              <a:ext cx="0" cy="434"/>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1" name="Line 25"/>
            <p:cNvSpPr>
              <a:spLocks noChangeShapeType="1"/>
            </p:cNvSpPr>
            <p:nvPr/>
          </p:nvSpPr>
          <p:spPr bwMode="auto">
            <a:xfrm flipV="1">
              <a:off x="2736" y="2011"/>
              <a:ext cx="501" cy="451"/>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2" name="Line 26"/>
            <p:cNvSpPr>
              <a:spLocks noChangeShapeType="1"/>
            </p:cNvSpPr>
            <p:nvPr/>
          </p:nvSpPr>
          <p:spPr bwMode="auto">
            <a:xfrm flipV="1">
              <a:off x="2179" y="3604"/>
              <a:ext cx="0" cy="569"/>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3" name="Line 27"/>
            <p:cNvSpPr>
              <a:spLocks noChangeShapeType="1"/>
            </p:cNvSpPr>
            <p:nvPr/>
          </p:nvSpPr>
          <p:spPr bwMode="auto">
            <a:xfrm flipV="1">
              <a:off x="3075" y="3621"/>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4" name="Line 28"/>
            <p:cNvSpPr>
              <a:spLocks noChangeShapeType="1"/>
            </p:cNvSpPr>
            <p:nvPr/>
          </p:nvSpPr>
          <p:spPr bwMode="auto">
            <a:xfrm flipV="1">
              <a:off x="1875" y="1088"/>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5" name="Line 29"/>
            <p:cNvSpPr>
              <a:spLocks noChangeShapeType="1"/>
            </p:cNvSpPr>
            <p:nvPr/>
          </p:nvSpPr>
          <p:spPr bwMode="auto">
            <a:xfrm flipV="1">
              <a:off x="2591" y="1072"/>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sp>
          <p:nvSpPr>
            <p:cNvPr id="39966" name="Line 30"/>
            <p:cNvSpPr>
              <a:spLocks noChangeShapeType="1"/>
            </p:cNvSpPr>
            <p:nvPr/>
          </p:nvSpPr>
          <p:spPr bwMode="auto">
            <a:xfrm flipV="1">
              <a:off x="3235" y="1072"/>
              <a:ext cx="0" cy="568"/>
            </a:xfrm>
            <a:prstGeom prst="line">
              <a:avLst/>
            </a:prstGeom>
            <a:noFill/>
            <a:ln w="12700">
              <a:solidFill>
                <a:srgbClr val="000000"/>
              </a:solidFill>
              <a:round/>
              <a:headEnd type="none" w="sm" len="sm"/>
              <a:tailEnd type="stealth" w="med" len="med"/>
            </a:ln>
            <a:effectLst/>
          </p:spPr>
          <p:txBody>
            <a:bodyPr wrap="none" anchor="ctr"/>
            <a:lstStyle/>
            <a:p>
              <a:endParaRPr lang="en-US"/>
            </a:p>
          </p:txBody>
        </p:sp>
      </p:grpSp>
      <p:sp>
        <p:nvSpPr>
          <p:cNvPr id="39967" name="Rectangle 31"/>
          <p:cNvSpPr>
            <a:spLocks noChangeArrowheads="1"/>
          </p:cNvSpPr>
          <p:nvPr/>
        </p:nvSpPr>
        <p:spPr bwMode="auto">
          <a:xfrm>
            <a:off x="465138" y="2514600"/>
            <a:ext cx="1955800"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400" b="1">
                <a:latin typeface="Times New Roman" pitchFamily="18" charset="0"/>
                <a:ea typeface="굴림" pitchFamily="50" charset="-127"/>
              </a:rPr>
              <a:t>Output nodes</a:t>
            </a:r>
            <a:endParaRPr lang="en-US" altLang="ko-KR" sz="2400">
              <a:latin typeface="Times New Roman" pitchFamily="18" charset="0"/>
              <a:ea typeface="굴림" pitchFamily="50" charset="-127"/>
            </a:endParaRPr>
          </a:p>
        </p:txBody>
      </p:sp>
      <p:sp>
        <p:nvSpPr>
          <p:cNvPr id="39968" name="Rectangle 32"/>
          <p:cNvSpPr>
            <a:spLocks noChangeArrowheads="1"/>
          </p:cNvSpPr>
          <p:nvPr/>
        </p:nvSpPr>
        <p:spPr bwMode="auto">
          <a:xfrm>
            <a:off x="1066800" y="5257800"/>
            <a:ext cx="1736725"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400" b="1">
                <a:latin typeface="Times New Roman" pitchFamily="18" charset="0"/>
                <a:ea typeface="굴림" pitchFamily="50" charset="-127"/>
              </a:rPr>
              <a:t>Input nodes</a:t>
            </a:r>
          </a:p>
        </p:txBody>
      </p:sp>
      <p:sp>
        <p:nvSpPr>
          <p:cNvPr id="39969" name="Rectangle 33"/>
          <p:cNvSpPr>
            <a:spLocks noChangeArrowheads="1"/>
          </p:cNvSpPr>
          <p:nvPr/>
        </p:nvSpPr>
        <p:spPr bwMode="auto">
          <a:xfrm>
            <a:off x="381000" y="3733800"/>
            <a:ext cx="1971675"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400" b="1">
                <a:latin typeface="Times New Roman" pitchFamily="18" charset="0"/>
                <a:ea typeface="굴림" pitchFamily="50" charset="-127"/>
              </a:rPr>
              <a:t>Hidden nodes</a:t>
            </a:r>
            <a:endParaRPr lang="en-US" altLang="ko-KR" sz="2400">
              <a:latin typeface="Times New Roman" pitchFamily="18" charset="0"/>
              <a:ea typeface="굴림" pitchFamily="50" charset="-127"/>
            </a:endParaRPr>
          </a:p>
        </p:txBody>
      </p:sp>
      <p:sp>
        <p:nvSpPr>
          <p:cNvPr id="39970" name="Rectangle 34"/>
          <p:cNvSpPr>
            <a:spLocks noChangeArrowheads="1"/>
          </p:cNvSpPr>
          <p:nvPr/>
        </p:nvSpPr>
        <p:spPr bwMode="auto">
          <a:xfrm>
            <a:off x="403225" y="1677988"/>
            <a:ext cx="2020888"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400" b="1">
                <a:latin typeface="Times New Roman" pitchFamily="18" charset="0"/>
                <a:ea typeface="굴림" pitchFamily="50" charset="-127"/>
              </a:rPr>
              <a:t>Output vector</a:t>
            </a:r>
            <a:endParaRPr lang="en-US" altLang="ko-KR" sz="2400">
              <a:latin typeface="Times New Roman" pitchFamily="18" charset="0"/>
              <a:ea typeface="굴림" pitchFamily="50" charset="-127"/>
            </a:endParaRPr>
          </a:p>
        </p:txBody>
      </p:sp>
      <p:sp>
        <p:nvSpPr>
          <p:cNvPr id="39971" name="Rectangle 35"/>
          <p:cNvSpPr>
            <a:spLocks noChangeArrowheads="1"/>
          </p:cNvSpPr>
          <p:nvPr/>
        </p:nvSpPr>
        <p:spPr bwMode="auto">
          <a:xfrm>
            <a:off x="1066800" y="5943600"/>
            <a:ext cx="2189163" cy="457200"/>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2400" b="1">
                <a:latin typeface="Times New Roman" pitchFamily="18" charset="0"/>
                <a:ea typeface="굴림" pitchFamily="50" charset="-127"/>
              </a:rPr>
              <a:t>Input vector: </a:t>
            </a:r>
            <a:r>
              <a:rPr lang="en-US" altLang="ko-KR" sz="2400" b="1" i="1">
                <a:latin typeface="Times New Roman" pitchFamily="18" charset="0"/>
                <a:ea typeface="굴림" pitchFamily="50" charset="-127"/>
              </a:rPr>
              <a:t>x</a:t>
            </a:r>
            <a:r>
              <a:rPr lang="en-US" altLang="ko-KR" sz="2400" b="1" i="1" baseline="-25000">
                <a:latin typeface="Times New Roman" pitchFamily="18" charset="0"/>
                <a:ea typeface="굴림" pitchFamily="50" charset="-127"/>
              </a:rPr>
              <a:t>i</a:t>
            </a:r>
          </a:p>
        </p:txBody>
      </p:sp>
      <p:sp>
        <p:nvSpPr>
          <p:cNvPr id="39972" name="Rectangle 36"/>
          <p:cNvSpPr>
            <a:spLocks noChangeArrowheads="1"/>
          </p:cNvSpPr>
          <p:nvPr/>
        </p:nvSpPr>
        <p:spPr bwMode="auto">
          <a:xfrm>
            <a:off x="5983288" y="4521200"/>
            <a:ext cx="501650" cy="457200"/>
          </a:xfrm>
          <a:prstGeom prst="rect">
            <a:avLst/>
          </a:prstGeom>
          <a:noFill/>
          <a:ln w="9525">
            <a:noFill/>
            <a:miter lim="800000"/>
            <a:headEnd/>
            <a:tailEnd/>
          </a:ln>
          <a:effectLst/>
        </p:spPr>
        <p:txBody>
          <a:bodyPr wrap="none" lIns="92075" tIns="46038" rIns="92075" bIns="46038">
            <a:spAutoFit/>
          </a:bodyPr>
          <a:lstStyle/>
          <a:p>
            <a:pPr algn="ctr"/>
            <a:r>
              <a:rPr lang="en-US" altLang="ko-KR" sz="2400" i="1">
                <a:latin typeface="Times New Roman" pitchFamily="18" charset="0"/>
                <a:ea typeface="굴림" pitchFamily="50" charset="-127"/>
              </a:rPr>
              <a:t>w</a:t>
            </a:r>
            <a:r>
              <a:rPr lang="en-US" altLang="ko-KR" sz="2400" i="1" baseline="-25000">
                <a:latin typeface="Times New Roman" pitchFamily="18" charset="0"/>
                <a:ea typeface="굴림" pitchFamily="50" charset="-127"/>
              </a:rPr>
              <a:t>ij</a:t>
            </a:r>
          </a:p>
        </p:txBody>
      </p:sp>
      <p:sp>
        <p:nvSpPr>
          <p:cNvPr id="39973" name="Freeform 37"/>
          <p:cNvSpPr>
            <a:spLocks/>
          </p:cNvSpPr>
          <p:nvPr/>
        </p:nvSpPr>
        <p:spPr bwMode="auto">
          <a:xfrm>
            <a:off x="5249863" y="4808538"/>
            <a:ext cx="611187" cy="160337"/>
          </a:xfrm>
          <a:custGeom>
            <a:avLst/>
            <a:gdLst/>
            <a:ahLst/>
            <a:cxnLst>
              <a:cxn ang="0">
                <a:pos x="384" y="0"/>
              </a:cxn>
              <a:cxn ang="0">
                <a:pos x="313" y="5"/>
              </a:cxn>
              <a:cxn ang="0">
                <a:pos x="254" y="15"/>
              </a:cxn>
              <a:cxn ang="0">
                <a:pos x="230" y="25"/>
              </a:cxn>
              <a:cxn ang="0">
                <a:pos x="213" y="30"/>
              </a:cxn>
              <a:cxn ang="0">
                <a:pos x="201" y="40"/>
              </a:cxn>
              <a:cxn ang="0">
                <a:pos x="195" y="50"/>
              </a:cxn>
              <a:cxn ang="0">
                <a:pos x="189" y="60"/>
              </a:cxn>
              <a:cxn ang="0">
                <a:pos x="177" y="70"/>
              </a:cxn>
              <a:cxn ang="0">
                <a:pos x="160" y="75"/>
              </a:cxn>
              <a:cxn ang="0">
                <a:pos x="136" y="85"/>
              </a:cxn>
              <a:cxn ang="0">
                <a:pos x="71" y="95"/>
              </a:cxn>
              <a:cxn ang="0">
                <a:pos x="0" y="100"/>
              </a:cxn>
            </a:cxnLst>
            <a:rect l="0" t="0" r="r" b="b"/>
            <a:pathLst>
              <a:path w="385" h="101">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a:effectLst/>
        </p:spPr>
        <p:txBody>
          <a:bodyPr/>
          <a:lstStyle/>
          <a:p>
            <a:endParaRPr lang="en-US"/>
          </a:p>
        </p:txBody>
      </p:sp>
      <p:graphicFrame>
        <p:nvGraphicFramePr>
          <p:cNvPr id="39974" name="Object 38"/>
          <p:cNvGraphicFramePr>
            <a:graphicFrameLocks noChangeAspect="1"/>
          </p:cNvGraphicFramePr>
          <p:nvPr/>
        </p:nvGraphicFramePr>
        <p:xfrm>
          <a:off x="457200" y="4495800"/>
          <a:ext cx="2095500" cy="571500"/>
        </p:xfrm>
        <a:graphic>
          <a:graphicData uri="http://schemas.openxmlformats.org/presentationml/2006/ole">
            <p:oleObj spid="_x0000_s15362" name="Equation" r:id="rId3" imgW="2095200" imgH="571320" progId="Equation.3">
              <p:embed/>
            </p:oleObj>
          </a:graphicData>
        </a:graphic>
      </p:graphicFrame>
      <p:graphicFrame>
        <p:nvGraphicFramePr>
          <p:cNvPr id="39976" name="Object 40"/>
          <p:cNvGraphicFramePr>
            <a:graphicFrameLocks noChangeAspect="1"/>
          </p:cNvGraphicFramePr>
          <p:nvPr/>
        </p:nvGraphicFramePr>
        <p:xfrm>
          <a:off x="5334000" y="2076450"/>
          <a:ext cx="3657600" cy="590550"/>
        </p:xfrm>
        <a:graphic>
          <a:graphicData uri="http://schemas.openxmlformats.org/presentationml/2006/ole">
            <p:oleObj spid="_x0000_s15363" name="Equation" r:id="rId4" imgW="1625400" imgH="228600" progId="Equation.3">
              <p:embed/>
            </p:oleObj>
          </a:graphicData>
        </a:graphic>
      </p:graphicFrame>
      <p:graphicFrame>
        <p:nvGraphicFramePr>
          <p:cNvPr id="39977" name="Object 41"/>
          <p:cNvGraphicFramePr>
            <a:graphicFrameLocks noChangeAspect="1"/>
          </p:cNvGraphicFramePr>
          <p:nvPr/>
        </p:nvGraphicFramePr>
        <p:xfrm>
          <a:off x="5486400" y="2971800"/>
          <a:ext cx="3390900" cy="571500"/>
        </p:xfrm>
        <a:graphic>
          <a:graphicData uri="http://schemas.openxmlformats.org/presentationml/2006/ole">
            <p:oleObj spid="_x0000_s15364" name="Equation" r:id="rId5" imgW="3390840" imgH="571320" progId="Equation.3">
              <p:embed/>
            </p:oleObj>
          </a:graphicData>
        </a:graphic>
      </p:graphicFrame>
      <p:graphicFrame>
        <p:nvGraphicFramePr>
          <p:cNvPr id="39978" name="Object 42"/>
          <p:cNvGraphicFramePr>
            <a:graphicFrameLocks noChangeAspect="1"/>
          </p:cNvGraphicFramePr>
          <p:nvPr/>
        </p:nvGraphicFramePr>
        <p:xfrm>
          <a:off x="5486400" y="5105400"/>
          <a:ext cx="2413000" cy="419100"/>
        </p:xfrm>
        <a:graphic>
          <a:graphicData uri="http://schemas.openxmlformats.org/presentationml/2006/ole">
            <p:oleObj spid="_x0000_s15365" name="Equation" r:id="rId6" imgW="2412720" imgH="419040" progId="Equation.3">
              <p:embed/>
            </p:oleObj>
          </a:graphicData>
        </a:graphic>
      </p:graphicFrame>
      <p:graphicFrame>
        <p:nvGraphicFramePr>
          <p:cNvPr id="39979" name="Object 43"/>
          <p:cNvGraphicFramePr>
            <a:graphicFrameLocks noChangeAspect="1"/>
          </p:cNvGraphicFramePr>
          <p:nvPr/>
        </p:nvGraphicFramePr>
        <p:xfrm>
          <a:off x="6477000" y="4572000"/>
          <a:ext cx="2019300" cy="419100"/>
        </p:xfrm>
        <a:graphic>
          <a:graphicData uri="http://schemas.openxmlformats.org/presentationml/2006/ole">
            <p:oleObj spid="_x0000_s15366" name="Equation" r:id="rId7" imgW="2019240" imgH="419040" progId="Equation.3">
              <p:embed/>
            </p:oleObj>
          </a:graphicData>
        </a:graphic>
      </p:graphicFrame>
      <p:graphicFrame>
        <p:nvGraphicFramePr>
          <p:cNvPr id="39980" name="Object 44"/>
          <p:cNvGraphicFramePr>
            <a:graphicFrameLocks noChangeAspect="1"/>
          </p:cNvGraphicFramePr>
          <p:nvPr/>
        </p:nvGraphicFramePr>
        <p:xfrm>
          <a:off x="685800" y="3048000"/>
          <a:ext cx="1677988" cy="685800"/>
        </p:xfrm>
        <a:graphic>
          <a:graphicData uri="http://schemas.openxmlformats.org/presentationml/2006/ole">
            <p:oleObj spid="_x0000_s15367" name="Equation" r:id="rId8" imgW="799920" imgH="406080" progId="Equation.3">
              <p:embed/>
            </p:oleObj>
          </a:graphicData>
        </a:graphic>
      </p:graphicFrame>
      <p:sp>
        <p:nvSpPr>
          <p:cNvPr id="39981" name="Rectangle 45"/>
          <p:cNvSpPr>
            <a:spLocks noGrp="1" noChangeArrowheads="1"/>
          </p:cNvSpPr>
          <p:nvPr>
            <p:ph type="title"/>
          </p:nvPr>
        </p:nvSpPr>
        <p:spPr>
          <a:xfrm>
            <a:off x="762000" y="533400"/>
            <a:ext cx="7696200" cy="609600"/>
          </a:xfrm>
        </p:spPr>
        <p:txBody>
          <a:bodyPr/>
          <a:lstStyle/>
          <a:p>
            <a:r>
              <a:rPr lang="en-US" altLang="ko-KR">
                <a:ea typeface="굴림" pitchFamily="50" charset="-127"/>
              </a:rPr>
              <a:t>Backpropagation Formulas</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0" y="0"/>
            <a:ext cx="91440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History of the Artificial Neural Networks</a:t>
            </a:r>
          </a:p>
        </p:txBody>
      </p:sp>
      <p:sp>
        <p:nvSpPr>
          <p:cNvPr id="14338" name="Text Box 2"/>
          <p:cNvSpPr txBox="1">
            <a:spLocks noChangeArrowheads="1"/>
          </p:cNvSpPr>
          <p:nvPr/>
        </p:nvSpPr>
        <p:spPr bwMode="auto">
          <a:xfrm>
            <a:off x="457200" y="990600"/>
            <a:ext cx="8229600" cy="4906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in 1982, A totally unique kind of network model is the Self-Organizing</a:t>
            </a:r>
            <a:r>
              <a:rPr lang="en-GB" sz="2000">
                <a:solidFill>
                  <a:srgbClr val="0D0D0D"/>
                </a:solidFill>
                <a:latin typeface="Times New Roman" pitchFamily="16" charset="0"/>
                <a:cs typeface="Times New Roman" pitchFamily="16" charset="0"/>
              </a:rPr>
              <a:t> Map </a:t>
            </a:r>
            <a:r>
              <a:rPr lang="en-GB" sz="2000">
                <a:solidFill>
                  <a:srgbClr val="000000"/>
                </a:solidFill>
                <a:latin typeface="Times New Roman" pitchFamily="16" charset="0"/>
                <a:cs typeface="Times New Roman" pitchFamily="16" charset="0"/>
              </a:rPr>
              <a:t>(SOM) introduced by Kohonen. SOM is a certain kind of topological map which organizes itself based on the input patterns that it is trained with. The SOM originated from the LVQ (Learning Vector Quantization) network the underlying idea of which was also Kohonen's in 1972.</a:t>
            </a:r>
          </a:p>
        </p:txBody>
      </p:sp>
      <p:pic>
        <p:nvPicPr>
          <p:cNvPr id="14339" name="Picture 3"/>
          <p:cNvPicPr>
            <a:picLocks noChangeAspect="1" noChangeArrowheads="1"/>
          </p:cNvPicPr>
          <p:nvPr/>
        </p:nvPicPr>
        <p:blipFill>
          <a:blip r:embed="rId3"/>
          <a:srcRect/>
          <a:stretch>
            <a:fillRect/>
          </a:stretch>
        </p:blipFill>
        <p:spPr bwMode="auto">
          <a:xfrm>
            <a:off x="685800" y="3276600"/>
            <a:ext cx="78486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36" name="Rectangle 44"/>
          <p:cNvSpPr>
            <a:spLocks noGrp="1" noChangeArrowheads="1"/>
          </p:cNvSpPr>
          <p:nvPr>
            <p:ph type="title"/>
          </p:nvPr>
        </p:nvSpPr>
        <p:spPr>
          <a:xfrm>
            <a:off x="762000" y="533400"/>
            <a:ext cx="7696200" cy="533400"/>
          </a:xfrm>
        </p:spPr>
        <p:txBody>
          <a:bodyPr/>
          <a:lstStyle/>
          <a:p>
            <a:r>
              <a:rPr lang="en-US" altLang="ko-KR" sz="2900">
                <a:ea typeface="굴림" pitchFamily="50" charset="-127"/>
              </a:rPr>
              <a:t>Example of Back propagation </a:t>
            </a:r>
          </a:p>
        </p:txBody>
      </p:sp>
      <p:pic>
        <p:nvPicPr>
          <p:cNvPr id="212996" name="Picture 4" descr="nn"/>
          <p:cNvPicPr>
            <a:picLocks noChangeAspect="1" noChangeArrowheads="1"/>
          </p:cNvPicPr>
          <p:nvPr/>
        </p:nvPicPr>
        <p:blipFill>
          <a:blip r:embed="rId2"/>
          <a:srcRect/>
          <a:stretch>
            <a:fillRect/>
          </a:stretch>
        </p:blipFill>
        <p:spPr bwMode="auto">
          <a:xfrm>
            <a:off x="3581400" y="1219200"/>
            <a:ext cx="5181600" cy="3048000"/>
          </a:xfrm>
          <a:prstGeom prst="rect">
            <a:avLst/>
          </a:prstGeom>
          <a:noFill/>
        </p:spPr>
      </p:pic>
      <p:graphicFrame>
        <p:nvGraphicFramePr>
          <p:cNvPr id="213053" name="Group 61"/>
          <p:cNvGraphicFramePr>
            <a:graphicFrameLocks noGrp="1"/>
          </p:cNvGraphicFramePr>
          <p:nvPr>
            <p:ph idx="1"/>
          </p:nvPr>
        </p:nvGraphicFramePr>
        <p:xfrm>
          <a:off x="609600" y="4495800"/>
          <a:ext cx="7620000" cy="1600201"/>
        </p:xfrm>
        <a:graphic>
          <a:graphicData uri="http://schemas.openxmlformats.org/drawingml/2006/table">
            <a:tbl>
              <a:tblPr/>
              <a:tblGrid>
                <a:gridCol w="692150"/>
                <a:gridCol w="693738"/>
                <a:gridCol w="692150"/>
                <a:gridCol w="692150"/>
                <a:gridCol w="692150"/>
                <a:gridCol w="695325"/>
                <a:gridCol w="692150"/>
                <a:gridCol w="692150"/>
                <a:gridCol w="693737"/>
                <a:gridCol w="692150"/>
                <a:gridCol w="692150"/>
              </a:tblGrid>
              <a:tr h="10334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x3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w</a:t>
                      </a:r>
                      <a:r>
                        <a:rPr kumimoji="0" lang="en-US" sz="12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w</a:t>
                      </a:r>
                      <a:r>
                        <a:rPr kumimoji="0" lang="en-US" sz="1200" b="0" i="0" u="none" strike="noStrike" cap="none" normalizeH="0" baseline="0" smtClean="0">
                          <a:ln>
                            <a:noFill/>
                          </a:ln>
                          <a:solidFill>
                            <a:schemeClr val="tx1"/>
                          </a:solidFill>
                          <a:effectLst/>
                          <a:latin typeface="Arial" charset="0"/>
                          <a:cs typeface="Arial"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045" name="Text Box 53"/>
          <p:cNvSpPr txBox="1">
            <a:spLocks noChangeArrowheads="1"/>
          </p:cNvSpPr>
          <p:nvPr/>
        </p:nvSpPr>
        <p:spPr bwMode="auto">
          <a:xfrm>
            <a:off x="381000" y="3733800"/>
            <a:ext cx="2971800" cy="366713"/>
          </a:xfrm>
          <a:prstGeom prst="rect">
            <a:avLst/>
          </a:prstGeom>
          <a:noFill/>
          <a:ln w="9525">
            <a:noFill/>
            <a:miter lim="800000"/>
            <a:headEnd/>
            <a:tailEnd/>
          </a:ln>
          <a:effectLst/>
        </p:spPr>
        <p:txBody>
          <a:bodyPr>
            <a:spAutoFit/>
          </a:bodyPr>
          <a:lstStyle/>
          <a:p>
            <a:pPr>
              <a:spcBef>
                <a:spcPct val="50000"/>
              </a:spcBef>
            </a:pPr>
            <a:r>
              <a:rPr lang="en-US" b="1"/>
              <a:t>Initial Input  and weight</a:t>
            </a:r>
          </a:p>
        </p:txBody>
      </p:sp>
      <p:sp>
        <p:nvSpPr>
          <p:cNvPr id="213047" name="Text Box 55"/>
          <p:cNvSpPr txBox="1">
            <a:spLocks noChangeArrowheads="1"/>
          </p:cNvSpPr>
          <p:nvPr/>
        </p:nvSpPr>
        <p:spPr bwMode="auto">
          <a:xfrm>
            <a:off x="685800" y="20574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13048" name="Text Box 56"/>
          <p:cNvSpPr txBox="1">
            <a:spLocks noChangeArrowheads="1"/>
          </p:cNvSpPr>
          <p:nvPr/>
        </p:nvSpPr>
        <p:spPr bwMode="auto">
          <a:xfrm>
            <a:off x="685800" y="2133600"/>
            <a:ext cx="2667000" cy="396875"/>
          </a:xfrm>
          <a:prstGeom prst="rect">
            <a:avLst/>
          </a:prstGeom>
          <a:noFill/>
          <a:ln w="9525">
            <a:noFill/>
            <a:miter lim="800000"/>
            <a:headEnd/>
            <a:tailEnd/>
          </a:ln>
          <a:effectLst/>
        </p:spPr>
        <p:txBody>
          <a:bodyPr>
            <a:spAutoFit/>
          </a:bodyPr>
          <a:lstStyle/>
          <a:p>
            <a:pPr>
              <a:spcBef>
                <a:spcPct val="50000"/>
              </a:spcBef>
            </a:pPr>
            <a:r>
              <a:rPr lang="en-US" sz="2000" b="1"/>
              <a:t>Initialize weights :</a:t>
            </a:r>
          </a:p>
        </p:txBody>
      </p:sp>
      <p:sp>
        <p:nvSpPr>
          <p:cNvPr id="213049" name="Text Box 57"/>
          <p:cNvSpPr txBox="1">
            <a:spLocks noChangeArrowheads="1"/>
          </p:cNvSpPr>
          <p:nvPr/>
        </p:nvSpPr>
        <p:spPr bwMode="auto">
          <a:xfrm>
            <a:off x="1279525" y="2322513"/>
            <a:ext cx="1387475" cy="366712"/>
          </a:xfrm>
          <a:prstGeom prst="rect">
            <a:avLst/>
          </a:prstGeom>
          <a:noFill/>
          <a:ln w="9525">
            <a:noFill/>
            <a:miter lim="800000"/>
            <a:headEnd/>
            <a:tailEnd/>
          </a:ln>
          <a:effectLst/>
        </p:spPr>
        <p:txBody>
          <a:bodyPr>
            <a:spAutoFit/>
          </a:bodyPr>
          <a:lstStyle/>
          <a:p>
            <a:endParaRPr lang="en-US"/>
          </a:p>
        </p:txBody>
      </p:sp>
      <p:sp>
        <p:nvSpPr>
          <p:cNvPr id="213050" name="Text Box 58"/>
          <p:cNvSpPr txBox="1">
            <a:spLocks noChangeArrowheads="1"/>
          </p:cNvSpPr>
          <p:nvPr/>
        </p:nvSpPr>
        <p:spPr bwMode="auto">
          <a:xfrm>
            <a:off x="533400" y="990600"/>
            <a:ext cx="2667000" cy="641350"/>
          </a:xfrm>
          <a:prstGeom prst="rect">
            <a:avLst/>
          </a:prstGeom>
          <a:noFill/>
          <a:ln w="9525">
            <a:noFill/>
            <a:miter lim="800000"/>
            <a:headEnd/>
            <a:tailEnd/>
          </a:ln>
          <a:effectLst/>
        </p:spPr>
        <p:txBody>
          <a:bodyPr>
            <a:spAutoFit/>
          </a:bodyPr>
          <a:lstStyle/>
          <a:p>
            <a:pPr>
              <a:spcBef>
                <a:spcPct val="50000"/>
              </a:spcBef>
            </a:pPr>
            <a:r>
              <a:rPr lang="en-US" b="1"/>
              <a:t>Input = 3, Hidden Neuron = 2 Output =1</a:t>
            </a:r>
          </a:p>
        </p:txBody>
      </p:sp>
      <p:sp>
        <p:nvSpPr>
          <p:cNvPr id="213051" name="Text Box 59"/>
          <p:cNvSpPr txBox="1">
            <a:spLocks noChangeArrowheads="1"/>
          </p:cNvSpPr>
          <p:nvPr/>
        </p:nvSpPr>
        <p:spPr bwMode="auto">
          <a:xfrm>
            <a:off x="685800" y="2819400"/>
            <a:ext cx="2667000" cy="641350"/>
          </a:xfrm>
          <a:prstGeom prst="rect">
            <a:avLst/>
          </a:prstGeom>
          <a:noFill/>
          <a:ln w="9525">
            <a:noFill/>
            <a:miter lim="800000"/>
            <a:headEnd/>
            <a:tailEnd/>
          </a:ln>
          <a:effectLst/>
        </p:spPr>
        <p:txBody>
          <a:bodyPr>
            <a:spAutoFit/>
          </a:bodyPr>
          <a:lstStyle/>
          <a:p>
            <a:pPr>
              <a:spcBef>
                <a:spcPct val="50000"/>
              </a:spcBef>
            </a:pPr>
            <a:r>
              <a:rPr lang="en-US" b="1"/>
              <a:t>Random Numbers from -1.0 to 1.0</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62000" y="533400"/>
            <a:ext cx="7696200" cy="457200"/>
          </a:xfrm>
        </p:spPr>
        <p:txBody>
          <a:bodyPr/>
          <a:lstStyle/>
          <a:p>
            <a:r>
              <a:rPr lang="en-US" altLang="ko-KR" sz="2900">
                <a:ea typeface="굴림" pitchFamily="50" charset="-127"/>
              </a:rPr>
              <a:t>Example ( cont.. )</a:t>
            </a:r>
          </a:p>
        </p:txBody>
      </p:sp>
      <p:sp>
        <p:nvSpPr>
          <p:cNvPr id="215043" name="Rectangle 3"/>
          <p:cNvSpPr>
            <a:spLocks noGrp="1" noChangeArrowheads="1"/>
          </p:cNvSpPr>
          <p:nvPr>
            <p:ph type="body" sz="half" idx="1"/>
          </p:nvPr>
        </p:nvSpPr>
        <p:spPr>
          <a:xfrm>
            <a:off x="0" y="1905000"/>
            <a:ext cx="4267200" cy="2362200"/>
          </a:xfrm>
        </p:spPr>
        <p:txBody>
          <a:bodyPr/>
          <a:lstStyle/>
          <a:p>
            <a:r>
              <a:rPr lang="en-US" altLang="ko-KR" sz="1800" b="1">
                <a:ea typeface="굴림" pitchFamily="50" charset="-127"/>
              </a:rPr>
              <a:t>Bias added to Hidden </a:t>
            </a:r>
          </a:p>
          <a:p>
            <a:r>
              <a:rPr lang="en-US" altLang="ko-KR" sz="1800" b="1">
                <a:ea typeface="굴림" pitchFamily="50" charset="-127"/>
              </a:rPr>
              <a:t>+ Output nodes</a:t>
            </a:r>
          </a:p>
          <a:p>
            <a:r>
              <a:rPr lang="en-US" altLang="ko-KR" sz="1800" b="1">
                <a:ea typeface="굴림" pitchFamily="50" charset="-127"/>
              </a:rPr>
              <a:t>Initialize Bias </a:t>
            </a:r>
          </a:p>
          <a:p>
            <a:r>
              <a:rPr lang="en-US" altLang="ko-KR" sz="1800" b="1">
                <a:ea typeface="굴림" pitchFamily="50" charset="-127"/>
              </a:rPr>
              <a:t>Random Values from </a:t>
            </a:r>
          </a:p>
          <a:p>
            <a:r>
              <a:rPr lang="en-US" altLang="ko-KR" sz="1800" b="1">
                <a:ea typeface="굴림" pitchFamily="50" charset="-127"/>
              </a:rPr>
              <a:t>-1.0 to 1.0</a:t>
            </a:r>
          </a:p>
          <a:p>
            <a:endParaRPr lang="en-US" altLang="ko-KR" sz="1800" b="1">
              <a:ea typeface="굴림" pitchFamily="50" charset="-127"/>
            </a:endParaRPr>
          </a:p>
          <a:p>
            <a:r>
              <a:rPr lang="en-US" altLang="ko-KR" sz="1800" b="1">
                <a:ea typeface="굴림" pitchFamily="50" charset="-127"/>
              </a:rPr>
              <a:t>Bias ( Random )</a:t>
            </a:r>
          </a:p>
          <a:p>
            <a:endParaRPr lang="en-US" altLang="ko-KR" sz="1800" b="1">
              <a:ea typeface="굴림" pitchFamily="50" charset="-127"/>
            </a:endParaRPr>
          </a:p>
          <a:p>
            <a:endParaRPr lang="en-US" altLang="ko-KR" sz="1800" b="1">
              <a:ea typeface="굴림" pitchFamily="50" charset="-127"/>
            </a:endParaRPr>
          </a:p>
          <a:p>
            <a:endParaRPr lang="en-US" altLang="ko-KR" sz="1800" b="1">
              <a:ea typeface="굴림" pitchFamily="50" charset="-127"/>
            </a:endParaRPr>
          </a:p>
          <a:p>
            <a:endParaRPr lang="en-US" altLang="ko-KR" sz="2000">
              <a:ea typeface="굴림" pitchFamily="50" charset="-127"/>
            </a:endParaRPr>
          </a:p>
          <a:p>
            <a:endParaRPr lang="ko-KR" altLang="en-US" sz="2700">
              <a:ea typeface="굴림" pitchFamily="50" charset="-127"/>
            </a:endParaRPr>
          </a:p>
        </p:txBody>
      </p:sp>
      <p:graphicFrame>
        <p:nvGraphicFramePr>
          <p:cNvPr id="215071" name="Group 31"/>
          <p:cNvGraphicFramePr>
            <a:graphicFrameLocks noGrp="1"/>
          </p:cNvGraphicFramePr>
          <p:nvPr>
            <p:ph sz="half" idx="2"/>
          </p:nvPr>
        </p:nvGraphicFramePr>
        <p:xfrm>
          <a:off x="1066800" y="4419600"/>
          <a:ext cx="3657600" cy="1872996"/>
        </p:xfrm>
        <a:graphic>
          <a:graphicData uri="http://schemas.openxmlformats.org/drawingml/2006/table">
            <a:tbl>
              <a:tblPr/>
              <a:tblGrid>
                <a:gridCol w="1219200"/>
                <a:gridCol w="1219200"/>
                <a:gridCol w="1219200"/>
              </a:tblGrid>
              <a:tr h="8763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l-GR" sz="2700" b="0" i="0" u="none" strike="noStrike" cap="none" normalizeH="0" baseline="0" smtClean="0">
                          <a:ln>
                            <a:noFill/>
                          </a:ln>
                          <a:solidFill>
                            <a:schemeClr val="tx1"/>
                          </a:solidFill>
                          <a:effectLst/>
                          <a:latin typeface="Arial" charset="0"/>
                          <a:cs typeface="Arial" charset="0"/>
                        </a:rPr>
                        <a:t>θ</a:t>
                      </a:r>
                      <a:r>
                        <a:rPr kumimoji="0" lang="en-US" sz="1600" b="0" i="0" u="none" strike="noStrike" cap="none" normalizeH="0" baseline="0" smtClean="0">
                          <a:ln>
                            <a:noFill/>
                          </a:ln>
                          <a:solidFill>
                            <a:schemeClr val="tx1"/>
                          </a:solidFill>
                          <a:effectLst/>
                          <a:latin typeface="Arial" charset="0"/>
                          <a:cs typeface="Arial" charset="0"/>
                        </a:rPr>
                        <a:t>4</a:t>
                      </a:r>
                      <a:endParaRPr kumimoji="0" lang="el-GR"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l-GR" sz="2700" b="0" i="0" u="none" strike="noStrike" cap="none" normalizeH="0" baseline="0" smtClean="0">
                          <a:ln>
                            <a:noFill/>
                          </a:ln>
                          <a:solidFill>
                            <a:schemeClr val="tx1"/>
                          </a:solidFill>
                          <a:effectLst/>
                          <a:latin typeface="Arial" charset="0"/>
                          <a:cs typeface="Arial" charset="0"/>
                        </a:rPr>
                        <a:t>θ</a:t>
                      </a:r>
                      <a:r>
                        <a:rPr kumimoji="0" lang="en-US" sz="1600" b="0" i="0" u="none" strike="noStrike" cap="none" normalizeH="0" baseline="0" smtClean="0">
                          <a:ln>
                            <a:noFill/>
                          </a:ln>
                          <a:solidFill>
                            <a:schemeClr val="tx1"/>
                          </a:solidFill>
                          <a:effectLst/>
                          <a:latin typeface="Arial" charset="0"/>
                          <a:cs typeface="Arial" charset="0"/>
                        </a:rPr>
                        <a:t>5</a:t>
                      </a:r>
                      <a:endParaRPr kumimoji="0" lang="el-GR" sz="1600" b="0"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l-GR" sz="2700" b="0" i="0" u="none" strike="noStrike" cap="none" normalizeH="0" baseline="0" smtClean="0">
                          <a:ln>
                            <a:noFill/>
                          </a:ln>
                          <a:solidFill>
                            <a:schemeClr val="tx1"/>
                          </a:solidFill>
                          <a:effectLst/>
                          <a:latin typeface="Arial" charset="0"/>
                          <a:cs typeface="Arial" charset="0"/>
                        </a:rPr>
                        <a:t>θ</a:t>
                      </a:r>
                      <a:r>
                        <a:rPr kumimoji="0" lang="en-US" sz="1600" b="0" i="0" u="none" strike="noStrike" cap="none" normalizeH="0" baseline="0" smtClean="0">
                          <a:ln>
                            <a:noFill/>
                          </a:ln>
                          <a:solidFill>
                            <a:schemeClr val="tx1"/>
                          </a:solidFill>
                          <a:effectLst/>
                          <a:latin typeface="Arial" charset="0"/>
                          <a:cs typeface="Arial" charset="0"/>
                        </a:rPr>
                        <a:t>6</a:t>
                      </a:r>
                      <a:endParaRPr kumimoji="0" lang="el-GR" sz="1600" b="0"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0.2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15063" name="Picture 23" descr="nn"/>
          <p:cNvPicPr>
            <a:picLocks noChangeAspect="1" noChangeArrowheads="1"/>
          </p:cNvPicPr>
          <p:nvPr/>
        </p:nvPicPr>
        <p:blipFill>
          <a:blip r:embed="rId2"/>
          <a:srcRect/>
          <a:stretch>
            <a:fillRect/>
          </a:stretch>
        </p:blipFill>
        <p:spPr bwMode="auto">
          <a:xfrm>
            <a:off x="4114800" y="1219200"/>
            <a:ext cx="4648200" cy="2590800"/>
          </a:xfrm>
          <a:prstGeom prst="rect">
            <a:avLst/>
          </a:prstGeom>
          <a:noFill/>
        </p:spPr>
      </p:pic>
      <p:pic>
        <p:nvPicPr>
          <p:cNvPr id="215064" name="Picture 24" descr="nn"/>
          <p:cNvPicPr>
            <a:picLocks noChangeAspect="1" noChangeArrowheads="1"/>
          </p:cNvPicPr>
          <p:nvPr/>
        </p:nvPicPr>
        <p:blipFill>
          <a:blip r:embed="rId2"/>
          <a:srcRect/>
          <a:stretch>
            <a:fillRect/>
          </a:stretch>
        </p:blipFill>
        <p:spPr bwMode="auto">
          <a:xfrm>
            <a:off x="3581400" y="1219200"/>
            <a:ext cx="5181600" cy="3048000"/>
          </a:xfrm>
          <a:prstGeom prst="rect">
            <a:avLst/>
          </a:prstGeom>
          <a:noFill/>
        </p:spPr>
      </p:pic>
      <p:pic>
        <p:nvPicPr>
          <p:cNvPr id="215065" name="Picture 25" descr="nn"/>
          <p:cNvPicPr>
            <a:picLocks noChangeAspect="1" noChangeArrowheads="1"/>
          </p:cNvPicPr>
          <p:nvPr/>
        </p:nvPicPr>
        <p:blipFill>
          <a:blip r:embed="rId2"/>
          <a:srcRect/>
          <a:stretch>
            <a:fillRect/>
          </a:stretch>
        </p:blipFill>
        <p:spPr bwMode="auto">
          <a:xfrm>
            <a:off x="3581400" y="1066800"/>
            <a:ext cx="5334000" cy="33528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sz="quarter"/>
          </p:nvPr>
        </p:nvSpPr>
        <p:spPr>
          <a:xfrm>
            <a:off x="762000" y="533400"/>
            <a:ext cx="7696200" cy="609600"/>
          </a:xfrm>
        </p:spPr>
        <p:txBody>
          <a:bodyPr/>
          <a:lstStyle/>
          <a:p>
            <a:r>
              <a:rPr lang="en-US" altLang="ko-KR" sz="2800">
                <a:ea typeface="굴림" pitchFamily="50" charset="-127"/>
              </a:rPr>
              <a:t>Net Input and Output Calculation</a:t>
            </a:r>
          </a:p>
        </p:txBody>
      </p:sp>
      <p:graphicFrame>
        <p:nvGraphicFramePr>
          <p:cNvPr id="217131" name="Group 43"/>
          <p:cNvGraphicFramePr>
            <a:graphicFrameLocks noGrp="1"/>
          </p:cNvGraphicFramePr>
          <p:nvPr>
            <p:ph sz="quarter" idx="1"/>
          </p:nvPr>
        </p:nvGraphicFramePr>
        <p:xfrm>
          <a:off x="762000" y="1905000"/>
          <a:ext cx="7620000" cy="4343401"/>
        </p:xfrm>
        <a:graphic>
          <a:graphicData uri="http://schemas.openxmlformats.org/drawingml/2006/table">
            <a:tbl>
              <a:tblPr/>
              <a:tblGrid>
                <a:gridCol w="1660525"/>
                <a:gridCol w="3168650"/>
                <a:gridCol w="2790825"/>
              </a:tblGrid>
              <a:tr h="1063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Unit</a:t>
                      </a:r>
                      <a:r>
                        <a:rPr kumimoji="0" lang="en-US" sz="2000" b="1" i="0" u="none" strike="noStrike" cap="none" normalizeH="0" baseline="0" smtClean="0">
                          <a:ln>
                            <a:noFill/>
                          </a:ln>
                          <a:solidFill>
                            <a:schemeClr val="tx1"/>
                          </a:solidFill>
                          <a:effectLst/>
                          <a:latin typeface="Arial" charset="0"/>
                          <a:cs typeface="Arial" charset="0"/>
                        </a:rPr>
                        <a:t>j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Net Input </a:t>
                      </a:r>
                      <a:r>
                        <a:rPr kumimoji="0" lang="en-US" sz="2700" b="1" i="0" u="none" strike="noStrike" cap="none" normalizeH="0" baseline="0" smtClean="0">
                          <a:ln>
                            <a:noFill/>
                          </a:ln>
                          <a:solidFill>
                            <a:schemeClr val="tx1"/>
                          </a:solidFill>
                          <a:effectLst/>
                          <a:latin typeface="Arial" charset="0"/>
                          <a:cs typeface="Arial" charset="0"/>
                        </a:rPr>
                        <a:t>I</a:t>
                      </a:r>
                      <a:r>
                        <a:rPr kumimoji="0" lang="en-US" sz="2000" b="1" i="0" u="none" strike="noStrike" cap="none" normalizeH="0" baseline="0" smtClean="0">
                          <a:ln>
                            <a:noFill/>
                          </a:ln>
                          <a:solidFill>
                            <a:schemeClr val="tx1"/>
                          </a:solidFill>
                          <a:effectLst/>
                          <a:latin typeface="Arial" charset="0"/>
                          <a:cs typeface="Arial"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Output O</a:t>
                      </a:r>
                      <a:r>
                        <a:rPr kumimoji="0" lang="en-US" sz="2000" b="1" i="0" u="none" strike="noStrike" cap="none" normalizeH="0" baseline="0" smtClean="0">
                          <a:ln>
                            <a:noFill/>
                          </a:ln>
                          <a:solidFill>
                            <a:schemeClr val="tx1"/>
                          </a:solidFill>
                          <a:effectLst/>
                          <a:latin typeface="Arial" charset="0"/>
                          <a:cs typeface="Arial" charset="0"/>
                        </a:rPr>
                        <a:t>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5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0.2 + 0 + 0.5 -0.4 = -0.7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67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 + 0 + 0.2 + 0.2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77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(-0.3)0.332-(0.2)(0.525)+0.1= -0.105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7121" name="Object 33"/>
          <p:cNvGraphicFramePr>
            <a:graphicFrameLocks noChangeAspect="1"/>
          </p:cNvGraphicFramePr>
          <p:nvPr>
            <p:ph sz="quarter" idx="2"/>
          </p:nvPr>
        </p:nvGraphicFramePr>
        <p:xfrm>
          <a:off x="5715000" y="4075113"/>
          <a:ext cx="1600200" cy="763587"/>
        </p:xfrm>
        <a:graphic>
          <a:graphicData uri="http://schemas.openxmlformats.org/presentationml/2006/ole">
            <p:oleObj spid="_x0000_s16386" name="Equation" r:id="rId3" imgW="825480" imgH="393480" progId="Equation.3">
              <p:embed/>
            </p:oleObj>
          </a:graphicData>
        </a:graphic>
      </p:graphicFrame>
      <p:graphicFrame>
        <p:nvGraphicFramePr>
          <p:cNvPr id="217125" name="Object 37"/>
          <p:cNvGraphicFramePr>
            <a:graphicFrameLocks noChangeAspect="1"/>
          </p:cNvGraphicFramePr>
          <p:nvPr>
            <p:ph sz="quarter" idx="3"/>
          </p:nvPr>
        </p:nvGraphicFramePr>
        <p:xfrm>
          <a:off x="5715000" y="3048000"/>
          <a:ext cx="1600200" cy="838200"/>
        </p:xfrm>
        <a:graphic>
          <a:graphicData uri="http://schemas.openxmlformats.org/presentationml/2006/ole">
            <p:oleObj spid="_x0000_s16387" name="Equation" r:id="rId4" imgW="774360" imgH="393480" progId="Equation.3">
              <p:embed/>
            </p:oleObj>
          </a:graphicData>
        </a:graphic>
      </p:graphicFrame>
      <p:graphicFrame>
        <p:nvGraphicFramePr>
          <p:cNvPr id="217128" name="Object 40"/>
          <p:cNvGraphicFramePr>
            <a:graphicFrameLocks noChangeAspect="1"/>
          </p:cNvGraphicFramePr>
          <p:nvPr>
            <p:ph sz="quarter" idx="4"/>
          </p:nvPr>
        </p:nvGraphicFramePr>
        <p:xfrm>
          <a:off x="5715000" y="5121275"/>
          <a:ext cx="1600200" cy="730250"/>
        </p:xfrm>
        <a:graphic>
          <a:graphicData uri="http://schemas.openxmlformats.org/presentationml/2006/ole">
            <p:oleObj spid="_x0000_s16388" name="Equation" r:id="rId5" imgW="863280" imgH="393480" progId="Equation.3">
              <p:embed/>
            </p:oleObj>
          </a:graphicData>
        </a:graphic>
      </p:graphicFrame>
      <p:sp>
        <p:nvSpPr>
          <p:cNvPr id="217132" name="Text Box 44"/>
          <p:cNvSpPr txBox="1">
            <a:spLocks noChangeArrowheads="1"/>
          </p:cNvSpPr>
          <p:nvPr/>
        </p:nvSpPr>
        <p:spPr bwMode="auto">
          <a:xfrm>
            <a:off x="7451725" y="3313113"/>
            <a:ext cx="952500" cy="366712"/>
          </a:xfrm>
          <a:prstGeom prst="rect">
            <a:avLst/>
          </a:prstGeom>
          <a:noFill/>
          <a:ln w="9525">
            <a:noFill/>
            <a:miter lim="800000"/>
            <a:headEnd/>
            <a:tailEnd/>
          </a:ln>
          <a:effectLst/>
        </p:spPr>
        <p:txBody>
          <a:bodyPr wrap="none">
            <a:spAutoFit/>
          </a:bodyPr>
          <a:lstStyle/>
          <a:p>
            <a:r>
              <a:rPr lang="en-US"/>
              <a:t>= 0.332</a:t>
            </a:r>
          </a:p>
        </p:txBody>
      </p:sp>
      <p:sp>
        <p:nvSpPr>
          <p:cNvPr id="217133" name="Text Box 45"/>
          <p:cNvSpPr txBox="1">
            <a:spLocks noChangeArrowheads="1"/>
          </p:cNvSpPr>
          <p:nvPr/>
        </p:nvSpPr>
        <p:spPr bwMode="auto">
          <a:xfrm>
            <a:off x="7391400" y="4191000"/>
            <a:ext cx="952500" cy="366713"/>
          </a:xfrm>
          <a:prstGeom prst="rect">
            <a:avLst/>
          </a:prstGeom>
          <a:noFill/>
          <a:ln w="9525">
            <a:noFill/>
            <a:miter lim="800000"/>
            <a:headEnd/>
            <a:tailEnd/>
          </a:ln>
          <a:effectLst/>
        </p:spPr>
        <p:txBody>
          <a:bodyPr wrap="none">
            <a:spAutoFit/>
          </a:bodyPr>
          <a:lstStyle/>
          <a:p>
            <a:r>
              <a:rPr lang="en-US"/>
              <a:t>= 0.525</a:t>
            </a:r>
          </a:p>
        </p:txBody>
      </p:sp>
      <p:sp>
        <p:nvSpPr>
          <p:cNvPr id="217134" name="Text Box 46"/>
          <p:cNvSpPr txBox="1">
            <a:spLocks noChangeArrowheads="1"/>
          </p:cNvSpPr>
          <p:nvPr/>
        </p:nvSpPr>
        <p:spPr bwMode="auto">
          <a:xfrm>
            <a:off x="7391400" y="5334000"/>
            <a:ext cx="952500" cy="366713"/>
          </a:xfrm>
          <a:prstGeom prst="rect">
            <a:avLst/>
          </a:prstGeom>
          <a:noFill/>
          <a:ln w="9525">
            <a:noFill/>
            <a:miter lim="800000"/>
            <a:headEnd/>
            <a:tailEnd/>
          </a:ln>
          <a:effectLst/>
        </p:spPr>
        <p:txBody>
          <a:bodyPr wrap="none">
            <a:spAutoFit/>
          </a:bodyPr>
          <a:lstStyle/>
          <a:p>
            <a:r>
              <a:rPr lang="en-US"/>
              <a:t>= 0.475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ko-KR">
                <a:ea typeface="굴림" pitchFamily="50" charset="-127"/>
              </a:rPr>
              <a:t>Calculation of Error at Each Node</a:t>
            </a:r>
          </a:p>
        </p:txBody>
      </p:sp>
      <p:graphicFrame>
        <p:nvGraphicFramePr>
          <p:cNvPr id="222235" name="Group 27"/>
          <p:cNvGraphicFramePr>
            <a:graphicFrameLocks noGrp="1"/>
          </p:cNvGraphicFramePr>
          <p:nvPr>
            <p:ph idx="1"/>
          </p:nvPr>
        </p:nvGraphicFramePr>
        <p:xfrm>
          <a:off x="609600" y="3124200"/>
          <a:ext cx="7696200" cy="3023616"/>
        </p:xfrm>
        <a:graphic>
          <a:graphicData uri="http://schemas.openxmlformats.org/drawingml/2006/table">
            <a:tbl>
              <a:tblPr/>
              <a:tblGrid>
                <a:gridCol w="2286000"/>
                <a:gridCol w="5410200"/>
              </a:tblGrid>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Unit</a:t>
                      </a:r>
                      <a:r>
                        <a:rPr kumimoji="0" lang="en-US" sz="2000" b="0" i="0" u="none" strike="noStrike" cap="none" normalizeH="0" baseline="0" smtClean="0">
                          <a:ln>
                            <a:noFill/>
                          </a:ln>
                          <a:solidFill>
                            <a:schemeClr val="tx1"/>
                          </a:solidFill>
                          <a:effectLst/>
                          <a:latin typeface="Arial" charset="0"/>
                          <a:cs typeface="Arial" charset="0"/>
                        </a:rPr>
                        <a:t> 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Error</a:t>
                      </a:r>
                      <a:r>
                        <a:rPr kumimoji="0" lang="en-US" sz="2000" b="0" i="0" u="none" strike="noStrike" cap="none" normalizeH="0" baseline="0" smtClean="0">
                          <a:ln>
                            <a:noFill/>
                          </a:ln>
                          <a:solidFill>
                            <a:schemeClr val="tx1"/>
                          </a:solidFill>
                          <a:effectLst/>
                          <a:latin typeface="Arial" charset="0"/>
                          <a:cs typeface="Arial" charset="0"/>
                        </a:rPr>
                        <a:t> 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6</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0.475(1-0.475)(1-0.475) =0.1311   </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We assume T</a:t>
                      </a:r>
                      <a:r>
                        <a:rPr kumimoji="0" lang="en-US" sz="1400" b="1" i="0" u="none" strike="noStrike" cap="none" normalizeH="0" baseline="0" smtClean="0">
                          <a:ln>
                            <a:noFill/>
                          </a:ln>
                          <a:solidFill>
                            <a:schemeClr val="tx1"/>
                          </a:solidFill>
                          <a:effectLst/>
                          <a:latin typeface="Arial" charset="0"/>
                          <a:cs typeface="Arial" charset="0"/>
                        </a:rPr>
                        <a:t> 6</a:t>
                      </a:r>
                      <a:r>
                        <a:rPr kumimoji="0" lang="en-US" sz="2000" b="1" i="0" u="none" strike="noStrike" cap="none" normalizeH="0" baseline="0" smtClean="0">
                          <a:ln>
                            <a:noFill/>
                          </a:ln>
                          <a:solidFill>
                            <a:schemeClr val="tx1"/>
                          </a:solidFill>
                          <a:effectLst/>
                          <a:latin typeface="Arial" charset="0"/>
                          <a:cs typeface="Arial" charset="0"/>
                        </a:rPr>
                        <a:t> =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0.525 x (1- 0.525)x 0.1311x</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(-0.2) = 0.0065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0.332 x (1-0.332) x 0.1311 x </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 = -0.0087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38200" y="228600"/>
            <a:ext cx="7696200" cy="838200"/>
          </a:xfrm>
        </p:spPr>
        <p:txBody>
          <a:bodyPr/>
          <a:lstStyle/>
          <a:p>
            <a:r>
              <a:rPr lang="en-US" altLang="ko-KR" sz="2800">
                <a:ea typeface="굴림" pitchFamily="50" charset="-127"/>
              </a:rPr>
              <a:t>Calculation of weights and Bias Updating</a:t>
            </a:r>
          </a:p>
        </p:txBody>
      </p:sp>
      <p:sp>
        <p:nvSpPr>
          <p:cNvPr id="224260" name="Rectangle 4"/>
          <p:cNvSpPr>
            <a:spLocks noChangeArrowheads="1"/>
          </p:cNvSpPr>
          <p:nvPr/>
        </p:nvSpPr>
        <p:spPr bwMode="auto">
          <a:xfrm>
            <a:off x="762000" y="990600"/>
            <a:ext cx="7696200" cy="762000"/>
          </a:xfrm>
          <a:prstGeom prst="rect">
            <a:avLst/>
          </a:prstGeom>
          <a:noFill/>
          <a:ln w="9525">
            <a:noFill/>
            <a:miter lim="800000"/>
            <a:headEnd/>
            <a:tailEnd/>
          </a:ln>
          <a:effectLst/>
        </p:spPr>
        <p:txBody>
          <a:bodyPr anchor="b"/>
          <a:lstStyle/>
          <a:p>
            <a:r>
              <a:rPr lang="en-US" sz="2400">
                <a:solidFill>
                  <a:schemeClr val="tx2"/>
                </a:solidFill>
                <a:latin typeface="Arial Black" pitchFamily="34" charset="0"/>
              </a:rPr>
              <a:t>Learning Rate l =0.9</a:t>
            </a:r>
          </a:p>
        </p:txBody>
      </p:sp>
      <p:graphicFrame>
        <p:nvGraphicFramePr>
          <p:cNvPr id="224378" name="Group 122"/>
          <p:cNvGraphicFramePr>
            <a:graphicFrameLocks noGrp="1"/>
          </p:cNvGraphicFramePr>
          <p:nvPr>
            <p:ph type="tbl" idx="1"/>
          </p:nvPr>
        </p:nvGraphicFramePr>
        <p:xfrm>
          <a:off x="762000" y="1981200"/>
          <a:ext cx="7696200" cy="4465320"/>
        </p:xfrm>
        <a:graphic>
          <a:graphicData uri="http://schemas.openxmlformats.org/drawingml/2006/table">
            <a:tbl>
              <a:tblPr/>
              <a:tblGrid>
                <a:gridCol w="3848100"/>
                <a:gridCol w="3848100"/>
              </a:tblGrid>
              <a:tr h="392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n-US" sz="2400" b="0" i="0" u="none" strike="noStrike" cap="none" normalizeH="0" baseline="0" smtClean="0">
                          <a:ln>
                            <a:noFill/>
                          </a:ln>
                          <a:solidFill>
                            <a:schemeClr val="tx1"/>
                          </a:solidFill>
                          <a:effectLst/>
                          <a:latin typeface="Arial" charset="0"/>
                          <a:cs typeface="Arial" charset="0"/>
                        </a:rPr>
                        <a:t>     Weight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New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n-US" sz="2000" b="1" i="0" u="none" strike="noStrike" cap="none" normalizeH="0" baseline="0" smtClean="0">
                          <a:ln>
                            <a:noFill/>
                          </a:ln>
                          <a:solidFill>
                            <a:schemeClr val="tx1"/>
                          </a:solidFill>
                          <a:effectLst/>
                          <a:latin typeface="Arial" charset="0"/>
                          <a:cs typeface="Arial" charset="0"/>
                        </a:rPr>
                        <a:t>w</a:t>
                      </a:r>
                      <a:r>
                        <a:rPr kumimoji="0" lang="en-US" sz="1600" b="1" i="0" u="none" strike="noStrike" cap="none" normalizeH="0" baseline="0" smtClean="0">
                          <a:ln>
                            <a:noFill/>
                          </a:ln>
                          <a:solidFill>
                            <a:schemeClr val="tx1"/>
                          </a:solidFill>
                          <a:effectLst/>
                          <a:latin typeface="Arial" charset="0"/>
                          <a:cs typeface="Arial" charset="0"/>
                        </a:rPr>
                        <a:t>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 + 0.9(0.1311)(0.332) = -0.261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chemeClr val="tx1"/>
                          </a:solidFill>
                          <a:effectLst/>
                          <a:latin typeface="Arial" charset="0"/>
                          <a:cs typeface="Arial" charset="0"/>
                        </a:rPr>
                        <a:t> </a:t>
                      </a:r>
                      <a:r>
                        <a:rPr kumimoji="0" lang="en-US" sz="2000" b="1" i="0" u="none" strike="noStrike" cap="none" normalizeH="0" baseline="0" smtClean="0">
                          <a:ln>
                            <a:noFill/>
                          </a:ln>
                          <a:solidFill>
                            <a:schemeClr val="tx1"/>
                          </a:solidFill>
                          <a:effectLst/>
                          <a:latin typeface="Arial" charset="0"/>
                          <a:cs typeface="Arial" charset="0"/>
                        </a:rPr>
                        <a:t>w</a:t>
                      </a:r>
                      <a:r>
                        <a:rPr kumimoji="0" lang="en-US" sz="1400" b="1" i="0" u="none" strike="noStrike" cap="none" normalizeH="0" baseline="0" smtClean="0">
                          <a:ln>
                            <a:noFill/>
                          </a:ln>
                          <a:solidFill>
                            <a:schemeClr val="tx1"/>
                          </a:solidFill>
                          <a:effectLst/>
                          <a:latin typeface="Arial" charset="0"/>
                          <a:cs typeface="Arial" charset="0"/>
                        </a:rPr>
                        <a:t>56</a:t>
                      </a:r>
                      <a:r>
                        <a:rPr kumimoji="0" lang="en-US" sz="1800" b="1" i="0" u="none" strike="noStrike" cap="none" normalizeH="0" baseline="0" smtClean="0">
                          <a:ln>
                            <a:noFill/>
                          </a:ln>
                          <a:solidFill>
                            <a:schemeClr val="tx1"/>
                          </a:solidFill>
                          <a:effectLst/>
                          <a:latin typeface="Arial"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-0.2 + (0.9)(0.1311)(0.525) = -0.138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n-US" sz="2000" b="1" i="0" u="none" strike="noStrike" cap="none" normalizeH="0" baseline="0" smtClean="0">
                          <a:ln>
                            <a:noFill/>
                          </a:ln>
                          <a:solidFill>
                            <a:schemeClr val="tx1"/>
                          </a:solidFill>
                          <a:effectLst/>
                          <a:latin typeface="Arial" charset="0"/>
                          <a:cs typeface="Arial" charset="0"/>
                        </a:rPr>
                        <a:t>w</a:t>
                      </a:r>
                      <a:r>
                        <a:rPr kumimoji="0" lang="en-US" sz="1600" b="1" i="0" u="none" strike="noStrike" cap="none" normalizeH="0" baseline="0" smtClean="0">
                          <a:ln>
                            <a:noFill/>
                          </a:ln>
                          <a:solidFill>
                            <a:schemeClr val="tx1"/>
                          </a:solidFill>
                          <a:effectLst/>
                          <a:latin typeface="Arial" charset="0"/>
                          <a:cs typeface="Arial" charset="0"/>
                        </a:rPr>
                        <a:t>14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0.2 + 0.9(-0.0087)(1) = 0.192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700" b="0" i="0" u="none" strike="noStrike" cap="none" normalizeH="0" baseline="0" smtClean="0">
                          <a:ln>
                            <a:noFill/>
                          </a:ln>
                          <a:solidFill>
                            <a:schemeClr val="tx1"/>
                          </a:solidFill>
                          <a:effectLst/>
                          <a:latin typeface="Arial" charset="0"/>
                          <a:cs typeface="Arial" charset="0"/>
                        </a:rPr>
                        <a:t>          </a:t>
                      </a:r>
                      <a:r>
                        <a:rPr kumimoji="0" lang="en-US" sz="2000" b="1" i="0" u="none" strike="noStrike" cap="none" normalizeH="0" baseline="0" smtClean="0">
                          <a:ln>
                            <a:noFill/>
                          </a:ln>
                          <a:solidFill>
                            <a:schemeClr val="tx1"/>
                          </a:solidFill>
                          <a:effectLst/>
                          <a:latin typeface="Arial" charset="0"/>
                          <a:cs typeface="Arial" charset="0"/>
                        </a:rPr>
                        <a:t>w</a:t>
                      </a:r>
                      <a:r>
                        <a:rPr kumimoji="0" lang="en-US" sz="1600" b="1" i="0" u="none" strike="noStrike" cap="none" normalizeH="0" baseline="0" smtClean="0">
                          <a:ln>
                            <a:noFill/>
                          </a:ln>
                          <a:solidFill>
                            <a:schemeClr val="tx1"/>
                          </a:solidFill>
                          <a:effectLst/>
                          <a:latin typeface="Arial" charset="0"/>
                          <a:cs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-0.3 + (0.9)(-0.0065)(1) = -0.306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            ……..similarly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………similarly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a:t>
                      </a:r>
                      <a:r>
                        <a:rPr kumimoji="0" lang="el-GR" sz="2000" b="1" i="0" u="none" strike="noStrike" cap="none" normalizeH="0" baseline="0" smtClean="0">
                          <a:ln>
                            <a:noFill/>
                          </a:ln>
                          <a:solidFill>
                            <a:schemeClr val="tx1"/>
                          </a:solidFill>
                          <a:effectLst/>
                          <a:latin typeface="Arial" charset="0"/>
                          <a:cs typeface="Arial" charset="0"/>
                        </a:rPr>
                        <a:t>θ</a:t>
                      </a:r>
                      <a:r>
                        <a:rPr kumimoji="0" lang="en-US" sz="1600" b="1" i="0" u="none" strike="noStrike" cap="none" normalizeH="0" baseline="0" smtClean="0">
                          <a:ln>
                            <a:noFill/>
                          </a:ln>
                          <a:solidFill>
                            <a:schemeClr val="tx1"/>
                          </a:solidFill>
                          <a:effectLst/>
                          <a:latin typeface="Arial" charset="0"/>
                          <a:cs typeface="Arial" charset="0"/>
                        </a:rPr>
                        <a:t>6</a:t>
                      </a:r>
                      <a:endParaRPr kumimoji="0" lang="el-GR" sz="1600" b="1"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0.1 +(0.9)(0.1311)=0.218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          ……..similarly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………similarly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28600" y="0"/>
            <a:ext cx="8686800" cy="1219200"/>
          </a:xfrm>
          <a:noFill/>
          <a:ln/>
        </p:spPr>
        <p:txBody>
          <a:bodyPr lIns="92075" tIns="46038" rIns="92075" bIns="46038"/>
          <a:lstStyle/>
          <a:p>
            <a:r>
              <a:rPr lang="en-US" altLang="ko-KR">
                <a:ea typeface="굴림" pitchFamily="50" charset="-127"/>
              </a:rPr>
              <a:t>Network Pruning and Rule Extraction</a:t>
            </a:r>
            <a:endParaRPr lang="en-US" altLang="ko-KR" sz="2900">
              <a:ea typeface="굴림" pitchFamily="50" charset="-127"/>
            </a:endParaRPr>
          </a:p>
        </p:txBody>
      </p:sp>
      <p:sp>
        <p:nvSpPr>
          <p:cNvPr id="174083" name="Rectangle 3"/>
          <p:cNvSpPr>
            <a:spLocks noGrp="1" noChangeArrowheads="1"/>
          </p:cNvSpPr>
          <p:nvPr>
            <p:ph type="body" idx="1"/>
          </p:nvPr>
        </p:nvSpPr>
        <p:spPr>
          <a:xfrm>
            <a:off x="304800" y="1524000"/>
            <a:ext cx="8401050" cy="4846638"/>
          </a:xfrm>
          <a:noFill/>
          <a:ln/>
        </p:spPr>
        <p:txBody>
          <a:bodyPr lIns="92075" tIns="46038" rIns="92075" bIns="46038"/>
          <a:lstStyle/>
          <a:p>
            <a:pPr>
              <a:lnSpc>
                <a:spcPct val="110000"/>
              </a:lnSpc>
            </a:pPr>
            <a:r>
              <a:rPr lang="en-US" altLang="ko-KR" sz="3500">
                <a:solidFill>
                  <a:srgbClr val="FF3300"/>
                </a:solidFill>
                <a:ea typeface="굴림" pitchFamily="50" charset="-127"/>
              </a:rPr>
              <a:t>Network pruning</a:t>
            </a:r>
          </a:p>
          <a:p>
            <a:pPr lvl="1">
              <a:lnSpc>
                <a:spcPct val="110000"/>
              </a:lnSpc>
            </a:pPr>
            <a:r>
              <a:rPr lang="en-US" altLang="ko-KR" sz="3000">
                <a:ea typeface="굴림" pitchFamily="50" charset="-127"/>
              </a:rPr>
              <a:t>Fully connected network will be hard to articulate</a:t>
            </a:r>
          </a:p>
          <a:p>
            <a:pPr lvl="1">
              <a:lnSpc>
                <a:spcPct val="110000"/>
              </a:lnSpc>
            </a:pPr>
            <a:r>
              <a:rPr lang="en-US" altLang="ko-KR" sz="3000" i="1">
                <a:ea typeface="굴림" pitchFamily="50" charset="-127"/>
              </a:rPr>
              <a:t>N</a:t>
            </a:r>
            <a:r>
              <a:rPr lang="en-US" altLang="ko-KR" sz="3000">
                <a:ea typeface="굴림" pitchFamily="50" charset="-127"/>
              </a:rPr>
              <a:t> input nodes, </a:t>
            </a:r>
            <a:r>
              <a:rPr lang="en-US" altLang="ko-KR" sz="3000" i="1">
                <a:ea typeface="굴림" pitchFamily="50" charset="-127"/>
              </a:rPr>
              <a:t>h</a:t>
            </a:r>
            <a:r>
              <a:rPr lang="en-US" altLang="ko-KR" sz="3000">
                <a:ea typeface="굴림" pitchFamily="50" charset="-127"/>
              </a:rPr>
              <a:t> hidden nodes and </a:t>
            </a:r>
            <a:r>
              <a:rPr lang="en-US" altLang="ko-KR" sz="3000" i="1">
                <a:ea typeface="굴림" pitchFamily="50" charset="-127"/>
              </a:rPr>
              <a:t>m</a:t>
            </a:r>
            <a:r>
              <a:rPr lang="en-US" altLang="ko-KR" sz="3000">
                <a:ea typeface="굴림" pitchFamily="50" charset="-127"/>
              </a:rPr>
              <a:t> output nodes lead to </a:t>
            </a:r>
            <a:r>
              <a:rPr lang="en-US" altLang="ko-KR" sz="3000" i="1">
                <a:ea typeface="굴림" pitchFamily="50" charset="-127"/>
              </a:rPr>
              <a:t>h(m+N)</a:t>
            </a:r>
            <a:r>
              <a:rPr lang="en-US" altLang="ko-KR" sz="3000">
                <a:ea typeface="굴림" pitchFamily="50" charset="-127"/>
              </a:rPr>
              <a:t> weights</a:t>
            </a:r>
          </a:p>
          <a:p>
            <a:pPr lvl="1">
              <a:lnSpc>
                <a:spcPct val="110000"/>
              </a:lnSpc>
            </a:pPr>
            <a:r>
              <a:rPr lang="en-US" altLang="ko-KR" sz="3000">
                <a:solidFill>
                  <a:srgbClr val="FF3300"/>
                </a:solidFill>
                <a:ea typeface="굴림" pitchFamily="50" charset="-127"/>
              </a:rPr>
              <a:t>Pruning:</a:t>
            </a:r>
            <a:r>
              <a:rPr lang="en-US" altLang="ko-KR" sz="3000">
                <a:ea typeface="굴림" pitchFamily="50" charset="-127"/>
              </a:rPr>
              <a:t> Remove some of the links without affecting classification accuracy of the network</a:t>
            </a:r>
          </a:p>
        </p:txBody>
      </p:sp>
    </p:spTree>
  </p:cSld>
  <p:clrMapOvr>
    <a:masterClrMapping/>
  </p:clrMapOvr>
  <p:transition>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sz="2900">
                <a:ea typeface="굴림" pitchFamily="50" charset="-127"/>
              </a:rPr>
              <a:t>Advanced Features of  Neural Network</a:t>
            </a:r>
          </a:p>
        </p:txBody>
      </p:sp>
      <p:sp>
        <p:nvSpPr>
          <p:cNvPr id="50179" name="Rectangle 3"/>
          <p:cNvSpPr>
            <a:spLocks noGrp="1" noChangeArrowheads="1"/>
          </p:cNvSpPr>
          <p:nvPr>
            <p:ph type="body" idx="1"/>
          </p:nvPr>
        </p:nvSpPr>
        <p:spPr/>
        <p:txBody>
          <a:bodyPr/>
          <a:lstStyle/>
          <a:p>
            <a:endParaRPr lang="en-US" altLang="ko-KR">
              <a:solidFill>
                <a:srgbClr val="FF3300"/>
              </a:solidFill>
              <a:ea typeface="굴림" pitchFamily="50" charset="-127"/>
            </a:endParaRPr>
          </a:p>
          <a:p>
            <a:r>
              <a:rPr lang="en-US" altLang="ko-KR">
                <a:solidFill>
                  <a:srgbClr val="FF3300"/>
                </a:solidFill>
                <a:ea typeface="굴림" pitchFamily="50" charset="-127"/>
              </a:rPr>
              <a:t>Training with Subsets</a:t>
            </a:r>
          </a:p>
          <a:p>
            <a:r>
              <a:rPr lang="en-US" altLang="ko-KR">
                <a:solidFill>
                  <a:srgbClr val="FF3300"/>
                </a:solidFill>
                <a:ea typeface="굴림" pitchFamily="50" charset="-127"/>
              </a:rPr>
              <a:t>Modular Neural Network</a:t>
            </a:r>
          </a:p>
          <a:p>
            <a:r>
              <a:rPr lang="en-US" altLang="ko-KR">
                <a:solidFill>
                  <a:srgbClr val="FF3300"/>
                </a:solidFill>
                <a:ea typeface="굴림" pitchFamily="50" charset="-127"/>
              </a:rPr>
              <a:t>Evolution of Neural Network</a:t>
            </a:r>
          </a:p>
          <a:p>
            <a:endParaRPr lang="en-US" altLang="ko-KR">
              <a:ea typeface="굴림" pitchFamily="50" charset="-127"/>
            </a:endParaRPr>
          </a:p>
          <a:p>
            <a:endParaRPr lang="ko-KR" altLang="en-US">
              <a:ea typeface="굴림" pitchFamily="50" charset="-127"/>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sz="2900"/>
              <a:t>Variants of Neural Networks</a:t>
            </a:r>
            <a:r>
              <a:rPr lang="pt-PT" sz="2900"/>
              <a:t> Learning</a:t>
            </a:r>
            <a:endParaRPr lang="en-US" altLang="ko-KR" sz="2900">
              <a:ea typeface="굴림" pitchFamily="50" charset="-127"/>
            </a:endParaRPr>
          </a:p>
        </p:txBody>
      </p:sp>
      <p:sp>
        <p:nvSpPr>
          <p:cNvPr id="135171" name="Rectangle 3"/>
          <p:cNvSpPr>
            <a:spLocks noGrp="1" noChangeArrowheads="1"/>
          </p:cNvSpPr>
          <p:nvPr>
            <p:ph type="body" idx="1"/>
          </p:nvPr>
        </p:nvSpPr>
        <p:spPr>
          <a:noFill/>
          <a:ln/>
        </p:spPr>
        <p:txBody>
          <a:bodyPr/>
          <a:lstStyle/>
          <a:p>
            <a:r>
              <a:rPr lang="pt-PT">
                <a:solidFill>
                  <a:srgbClr val="FF3300"/>
                </a:solidFill>
              </a:rPr>
              <a:t>Supervised learning/Classification</a:t>
            </a:r>
          </a:p>
          <a:p>
            <a:pPr lvl="1"/>
            <a:endParaRPr lang="pt-PT"/>
          </a:p>
          <a:p>
            <a:pPr lvl="1"/>
            <a:r>
              <a:rPr lang="pt-PT"/>
              <a:t>Control</a:t>
            </a:r>
          </a:p>
          <a:p>
            <a:pPr lvl="1"/>
            <a:r>
              <a:rPr lang="pt-PT"/>
              <a:t>Function approximation</a:t>
            </a:r>
          </a:p>
          <a:p>
            <a:pPr lvl="1"/>
            <a:r>
              <a:rPr lang="pt-PT"/>
              <a:t>Associative memory</a:t>
            </a:r>
          </a:p>
          <a:p>
            <a:endParaRPr lang="pt-PT"/>
          </a:p>
          <a:p>
            <a:r>
              <a:rPr lang="pt-PT">
                <a:solidFill>
                  <a:srgbClr val="FF3300"/>
                </a:solidFill>
              </a:rPr>
              <a:t>Unsupervised learning or Clustering</a:t>
            </a:r>
          </a:p>
          <a:p>
            <a:pPr lvl="1">
              <a:buFontTx/>
              <a:buNone/>
            </a:pPr>
            <a:endParaRPr lang="pt-PT"/>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ko-KR">
                <a:ea typeface="굴림" pitchFamily="50" charset="-127"/>
              </a:rPr>
              <a:t>Training with Subsets</a:t>
            </a:r>
          </a:p>
        </p:txBody>
      </p:sp>
      <p:sp>
        <p:nvSpPr>
          <p:cNvPr id="125955" name="Rectangle 3"/>
          <p:cNvSpPr>
            <a:spLocks noGrp="1" noChangeArrowheads="1"/>
          </p:cNvSpPr>
          <p:nvPr>
            <p:ph type="body" idx="1"/>
          </p:nvPr>
        </p:nvSpPr>
        <p:spPr/>
        <p:txBody>
          <a:bodyPr/>
          <a:lstStyle/>
          <a:p>
            <a:r>
              <a:rPr lang="en-US" altLang="ko-KR">
                <a:solidFill>
                  <a:srgbClr val="FF3300"/>
                </a:solidFill>
                <a:ea typeface="굴림" pitchFamily="50" charset="-127"/>
              </a:rPr>
              <a:t>Select subsets of data </a:t>
            </a:r>
          </a:p>
          <a:p>
            <a:r>
              <a:rPr lang="en-US" altLang="ko-KR">
                <a:ea typeface="굴림" pitchFamily="50" charset="-127"/>
              </a:rPr>
              <a:t>Build new classifier on subset</a:t>
            </a:r>
          </a:p>
          <a:p>
            <a:r>
              <a:rPr lang="en-US" altLang="ko-KR">
                <a:solidFill>
                  <a:srgbClr val="FF3300"/>
                </a:solidFill>
                <a:ea typeface="굴림" pitchFamily="50" charset="-127"/>
              </a:rPr>
              <a:t>Aggregate with previous classifiers</a:t>
            </a:r>
          </a:p>
          <a:p>
            <a:r>
              <a:rPr lang="en-US" altLang="ko-KR">
                <a:ea typeface="굴림" pitchFamily="50" charset="-127"/>
              </a:rPr>
              <a:t>Compare error after adding classifier</a:t>
            </a:r>
          </a:p>
          <a:p>
            <a:r>
              <a:rPr lang="en-US" altLang="ko-KR">
                <a:solidFill>
                  <a:srgbClr val="FF3300"/>
                </a:solidFill>
                <a:ea typeface="굴림" pitchFamily="50" charset="-127"/>
              </a:rPr>
              <a:t>Repeat as long as error decreases</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ko-KR">
                <a:solidFill>
                  <a:schemeClr val="tx1"/>
                </a:solidFill>
                <a:ea typeface="굴림" pitchFamily="50" charset="-127"/>
              </a:rPr>
              <a:t>Training with subsets</a:t>
            </a:r>
          </a:p>
        </p:txBody>
      </p:sp>
      <p:grpSp>
        <p:nvGrpSpPr>
          <p:cNvPr id="2" name="Group 3"/>
          <p:cNvGrpSpPr>
            <a:grpSpLocks/>
          </p:cNvGrpSpPr>
          <p:nvPr/>
        </p:nvGrpSpPr>
        <p:grpSpPr bwMode="auto">
          <a:xfrm>
            <a:off x="857224" y="1714488"/>
            <a:ext cx="7639050" cy="4383088"/>
            <a:chOff x="528" y="1104"/>
            <a:chExt cx="4812" cy="2761"/>
          </a:xfrm>
        </p:grpSpPr>
        <p:grpSp>
          <p:nvGrpSpPr>
            <p:cNvPr id="3" name="Group 4"/>
            <p:cNvGrpSpPr>
              <a:grpSpLocks/>
            </p:cNvGrpSpPr>
            <p:nvPr/>
          </p:nvGrpSpPr>
          <p:grpSpPr bwMode="auto">
            <a:xfrm>
              <a:off x="528" y="1104"/>
              <a:ext cx="4812" cy="2761"/>
              <a:chOff x="528" y="1104"/>
              <a:chExt cx="4812" cy="2761"/>
            </a:xfrm>
          </p:grpSpPr>
          <p:sp>
            <p:nvSpPr>
              <p:cNvPr id="112645" name="Rectangle 5"/>
              <p:cNvSpPr>
                <a:spLocks noChangeArrowheads="1"/>
              </p:cNvSpPr>
              <p:nvPr/>
            </p:nvSpPr>
            <p:spPr bwMode="auto">
              <a:xfrm>
                <a:off x="528" y="1104"/>
                <a:ext cx="579" cy="236"/>
              </a:xfrm>
              <a:prstGeom prst="rect">
                <a:avLst/>
              </a:prstGeom>
              <a:noFill/>
              <a:ln w="28575">
                <a:solidFill>
                  <a:srgbClr val="000000"/>
                </a:solidFill>
                <a:miter lim="800000"/>
                <a:headEnd/>
                <a:tailEnd/>
              </a:ln>
              <a:effectLst/>
            </p:spPr>
            <p:txBody>
              <a:bodyPr anchor="ctr">
                <a:spAutoFit/>
              </a:bodyPr>
              <a:lstStyle/>
              <a:p>
                <a:endParaRPr lang="en-US">
                  <a:solidFill>
                    <a:schemeClr val="tx1"/>
                  </a:solidFill>
                </a:endParaRPr>
              </a:p>
            </p:txBody>
          </p:sp>
          <p:sp>
            <p:nvSpPr>
              <p:cNvPr id="112646" name="Line 6"/>
              <p:cNvSpPr>
                <a:spLocks noChangeShapeType="1"/>
              </p:cNvSpPr>
              <p:nvPr/>
            </p:nvSpPr>
            <p:spPr bwMode="auto">
              <a:xfrm>
                <a:off x="1104" y="2112"/>
                <a:ext cx="772" cy="1"/>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47" name="Rectangle 7"/>
              <p:cNvSpPr>
                <a:spLocks noChangeArrowheads="1"/>
              </p:cNvSpPr>
              <p:nvPr/>
            </p:nvSpPr>
            <p:spPr bwMode="auto">
              <a:xfrm>
                <a:off x="1968" y="1112"/>
                <a:ext cx="676" cy="206"/>
              </a:xfrm>
              <a:prstGeom prst="rect">
                <a:avLst/>
              </a:prstGeom>
              <a:solidFill>
                <a:srgbClr val="CCFFCC">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Subset 1</a:t>
                </a:r>
              </a:p>
            </p:txBody>
          </p:sp>
          <p:sp>
            <p:nvSpPr>
              <p:cNvPr id="112648" name="Rectangle 8"/>
              <p:cNvSpPr>
                <a:spLocks noChangeArrowheads="1"/>
              </p:cNvSpPr>
              <p:nvPr/>
            </p:nvSpPr>
            <p:spPr bwMode="auto">
              <a:xfrm>
                <a:off x="1968" y="1640"/>
                <a:ext cx="676" cy="206"/>
              </a:xfrm>
              <a:prstGeom prst="rect">
                <a:avLst/>
              </a:prstGeom>
              <a:solidFill>
                <a:srgbClr val="CCFFCC">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Subset 2</a:t>
                </a:r>
              </a:p>
            </p:txBody>
          </p:sp>
          <p:sp>
            <p:nvSpPr>
              <p:cNvPr id="112649" name="Rectangle 9"/>
              <p:cNvSpPr>
                <a:spLocks noChangeArrowheads="1"/>
              </p:cNvSpPr>
              <p:nvPr/>
            </p:nvSpPr>
            <p:spPr bwMode="auto">
              <a:xfrm>
                <a:off x="1968" y="2168"/>
                <a:ext cx="676" cy="206"/>
              </a:xfrm>
              <a:prstGeom prst="rect">
                <a:avLst/>
              </a:prstGeom>
              <a:solidFill>
                <a:srgbClr val="CCFFCC">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Subset 3</a:t>
                </a:r>
              </a:p>
            </p:txBody>
          </p:sp>
          <p:sp>
            <p:nvSpPr>
              <p:cNvPr id="112650" name="Rectangle 10"/>
              <p:cNvSpPr>
                <a:spLocks noChangeArrowheads="1"/>
              </p:cNvSpPr>
              <p:nvPr/>
            </p:nvSpPr>
            <p:spPr bwMode="auto">
              <a:xfrm>
                <a:off x="2016" y="2888"/>
                <a:ext cx="676" cy="206"/>
              </a:xfrm>
              <a:prstGeom prst="rect">
                <a:avLst/>
              </a:prstGeom>
              <a:solidFill>
                <a:srgbClr val="CCFFCC">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dirty="0">
                    <a:solidFill>
                      <a:schemeClr val="tx1"/>
                    </a:solidFill>
                    <a:latin typeface="Tahoma" pitchFamily="34" charset="0"/>
                    <a:ea typeface="굴림" pitchFamily="50" charset="-127"/>
                  </a:rPr>
                  <a:t>Subset n</a:t>
                </a:r>
              </a:p>
            </p:txBody>
          </p:sp>
          <p:sp>
            <p:nvSpPr>
              <p:cNvPr id="112651" name="Rectangle 11"/>
              <p:cNvSpPr>
                <a:spLocks noChangeArrowheads="1"/>
              </p:cNvSpPr>
              <p:nvPr/>
            </p:nvSpPr>
            <p:spPr bwMode="auto">
              <a:xfrm>
                <a:off x="2976" y="1112"/>
                <a:ext cx="676" cy="206"/>
              </a:xfrm>
              <a:prstGeom prst="rect">
                <a:avLst/>
              </a:prstGeom>
              <a:solidFill>
                <a:srgbClr val="99CCFF">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NN 1</a:t>
                </a:r>
              </a:p>
            </p:txBody>
          </p:sp>
          <p:sp>
            <p:nvSpPr>
              <p:cNvPr id="112652" name="Rectangle 12"/>
              <p:cNvSpPr>
                <a:spLocks noChangeArrowheads="1"/>
              </p:cNvSpPr>
              <p:nvPr/>
            </p:nvSpPr>
            <p:spPr bwMode="auto">
              <a:xfrm>
                <a:off x="3360" y="1640"/>
                <a:ext cx="676" cy="206"/>
              </a:xfrm>
              <a:prstGeom prst="rect">
                <a:avLst/>
              </a:prstGeom>
              <a:solidFill>
                <a:srgbClr val="99CCFF">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NN 2</a:t>
                </a:r>
              </a:p>
            </p:txBody>
          </p:sp>
          <p:sp>
            <p:nvSpPr>
              <p:cNvPr id="112653" name="Rectangle 13"/>
              <p:cNvSpPr>
                <a:spLocks noChangeArrowheads="1"/>
              </p:cNvSpPr>
              <p:nvPr/>
            </p:nvSpPr>
            <p:spPr bwMode="auto">
              <a:xfrm>
                <a:off x="3792" y="2168"/>
                <a:ext cx="676" cy="206"/>
              </a:xfrm>
              <a:prstGeom prst="rect">
                <a:avLst/>
              </a:prstGeom>
              <a:solidFill>
                <a:srgbClr val="99CCFF">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NN 3</a:t>
                </a:r>
              </a:p>
            </p:txBody>
          </p:sp>
          <p:sp>
            <p:nvSpPr>
              <p:cNvPr id="112654" name="Rectangle 14"/>
              <p:cNvSpPr>
                <a:spLocks noChangeArrowheads="1"/>
              </p:cNvSpPr>
              <p:nvPr/>
            </p:nvSpPr>
            <p:spPr bwMode="auto">
              <a:xfrm>
                <a:off x="4464" y="2888"/>
                <a:ext cx="676" cy="206"/>
              </a:xfrm>
              <a:prstGeom prst="rect">
                <a:avLst/>
              </a:prstGeom>
              <a:solidFill>
                <a:srgbClr val="99CCFF">
                  <a:alpha val="50000"/>
                </a:srgbClr>
              </a:solidFill>
              <a:ln w="28575">
                <a:solidFill>
                  <a:srgbClr val="000000"/>
                </a:solidFill>
                <a:miter lim="800000"/>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NN n</a:t>
                </a:r>
              </a:p>
            </p:txBody>
          </p:sp>
          <p:sp>
            <p:nvSpPr>
              <p:cNvPr id="112655" name="Line 15"/>
              <p:cNvSpPr>
                <a:spLocks noChangeShapeType="1"/>
              </p:cNvSpPr>
              <p:nvPr/>
            </p:nvSpPr>
            <p:spPr bwMode="auto">
              <a:xfrm>
                <a:off x="2640" y="1200"/>
                <a:ext cx="338" cy="1"/>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56" name="Line 16"/>
              <p:cNvSpPr>
                <a:spLocks noChangeShapeType="1"/>
              </p:cNvSpPr>
              <p:nvPr/>
            </p:nvSpPr>
            <p:spPr bwMode="auto">
              <a:xfrm>
                <a:off x="2640" y="1728"/>
                <a:ext cx="724" cy="1"/>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57" name="Line 17"/>
              <p:cNvSpPr>
                <a:spLocks noChangeShapeType="1"/>
              </p:cNvSpPr>
              <p:nvPr/>
            </p:nvSpPr>
            <p:spPr bwMode="auto">
              <a:xfrm>
                <a:off x="2640" y="2256"/>
                <a:ext cx="1158" cy="1"/>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58" name="Line 18"/>
              <p:cNvSpPr>
                <a:spLocks noChangeShapeType="1"/>
              </p:cNvSpPr>
              <p:nvPr/>
            </p:nvSpPr>
            <p:spPr bwMode="auto">
              <a:xfrm>
                <a:off x="2688" y="2976"/>
                <a:ext cx="1785" cy="1"/>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59" name="Line 19"/>
              <p:cNvSpPr>
                <a:spLocks noChangeShapeType="1"/>
              </p:cNvSpPr>
              <p:nvPr/>
            </p:nvSpPr>
            <p:spPr bwMode="auto">
              <a:xfrm>
                <a:off x="3648" y="1200"/>
                <a:ext cx="241" cy="432"/>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60" name="Line 20"/>
              <p:cNvSpPr>
                <a:spLocks noChangeShapeType="1"/>
              </p:cNvSpPr>
              <p:nvPr/>
            </p:nvSpPr>
            <p:spPr bwMode="auto">
              <a:xfrm>
                <a:off x="4032" y="1728"/>
                <a:ext cx="241" cy="432"/>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61" name="Line 21"/>
              <p:cNvSpPr>
                <a:spLocks noChangeShapeType="1"/>
              </p:cNvSpPr>
              <p:nvPr/>
            </p:nvSpPr>
            <p:spPr bwMode="auto">
              <a:xfrm>
                <a:off x="4464" y="2256"/>
                <a:ext cx="531" cy="624"/>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62" name="AutoShape 22"/>
              <p:cNvSpPr>
                <a:spLocks noChangeArrowheads="1"/>
              </p:cNvSpPr>
              <p:nvPr/>
            </p:nvSpPr>
            <p:spPr bwMode="auto">
              <a:xfrm>
                <a:off x="4359" y="3391"/>
                <a:ext cx="981" cy="474"/>
              </a:xfrm>
              <a:prstGeom prst="roundRect">
                <a:avLst>
                  <a:gd name="adj" fmla="val 16667"/>
                </a:avLst>
              </a:prstGeom>
              <a:solidFill>
                <a:srgbClr val="FFCC99">
                  <a:alpha val="50000"/>
                </a:srgbClr>
              </a:solidFill>
              <a:ln w="28575">
                <a:solidFill>
                  <a:srgbClr val="000000"/>
                </a:solidFill>
                <a:round/>
                <a:headEnd/>
                <a:tailEnd/>
              </a:ln>
              <a:effectLst/>
            </p:spPr>
            <p:txBody>
              <a:bodyPr anchor="ctr">
                <a:spAutoFit/>
              </a:bodyPr>
              <a:lstStyle/>
              <a:p>
                <a:pPr algn="ctr">
                  <a:lnSpc>
                    <a:spcPct val="90000"/>
                  </a:lnSpc>
                  <a:spcBef>
                    <a:spcPct val="20000"/>
                  </a:spcBef>
                  <a:buClr>
                    <a:schemeClr val="hlink"/>
                  </a:buClr>
                  <a:buSzPct val="110000"/>
                  <a:buFont typeface="Wingdings" pitchFamily="2" charset="2"/>
                  <a:buNone/>
                </a:pPr>
                <a:r>
                  <a:rPr lang="en-US" altLang="ko-KR" sz="1200" b="1" dirty="0">
                    <a:solidFill>
                      <a:schemeClr val="tx1"/>
                    </a:solidFill>
                    <a:latin typeface="Tahoma" pitchFamily="34" charset="0"/>
                    <a:ea typeface="굴림" pitchFamily="50" charset="-127"/>
                  </a:rPr>
                  <a:t>A Single</a:t>
                </a:r>
              </a:p>
              <a:p>
                <a:pPr algn="ctr">
                  <a:lnSpc>
                    <a:spcPct val="90000"/>
                  </a:lnSpc>
                  <a:spcBef>
                    <a:spcPct val="20000"/>
                  </a:spcBef>
                  <a:buClr>
                    <a:schemeClr val="hlink"/>
                  </a:buClr>
                  <a:buSzPct val="110000"/>
                  <a:buFont typeface="Wingdings" pitchFamily="2" charset="2"/>
                  <a:buNone/>
                </a:pPr>
                <a:r>
                  <a:rPr lang="en-US" altLang="ko-KR" sz="1200" b="1" dirty="0">
                    <a:solidFill>
                      <a:schemeClr val="tx1"/>
                    </a:solidFill>
                    <a:latin typeface="Tahoma" pitchFamily="34" charset="0"/>
                    <a:ea typeface="굴림" pitchFamily="50" charset="-127"/>
                  </a:rPr>
                  <a:t>Neural Network</a:t>
                </a:r>
              </a:p>
              <a:p>
                <a:pPr algn="ctr">
                  <a:lnSpc>
                    <a:spcPct val="90000"/>
                  </a:lnSpc>
                  <a:spcBef>
                    <a:spcPct val="20000"/>
                  </a:spcBef>
                  <a:buClr>
                    <a:schemeClr val="hlink"/>
                  </a:buClr>
                  <a:buSzPct val="110000"/>
                  <a:buFont typeface="Wingdings" pitchFamily="2" charset="2"/>
                  <a:buNone/>
                </a:pPr>
                <a:r>
                  <a:rPr lang="en-US" altLang="ko-KR" sz="1200" b="1" dirty="0">
                    <a:solidFill>
                      <a:schemeClr val="tx1"/>
                    </a:solidFill>
                    <a:latin typeface="Tahoma" pitchFamily="34" charset="0"/>
                    <a:ea typeface="굴림" pitchFamily="50" charset="-127"/>
                  </a:rPr>
                  <a:t>Model</a:t>
                </a:r>
              </a:p>
            </p:txBody>
          </p:sp>
          <p:sp>
            <p:nvSpPr>
              <p:cNvPr id="112663" name="Line 23"/>
              <p:cNvSpPr>
                <a:spLocks noChangeShapeType="1"/>
              </p:cNvSpPr>
              <p:nvPr/>
            </p:nvSpPr>
            <p:spPr bwMode="auto">
              <a:xfrm>
                <a:off x="4800" y="3120"/>
                <a:ext cx="1" cy="288"/>
              </a:xfrm>
              <a:prstGeom prst="line">
                <a:avLst/>
              </a:prstGeom>
              <a:noFill/>
              <a:ln w="28575">
                <a:solidFill>
                  <a:srgbClr val="000000"/>
                </a:solidFill>
                <a:round/>
                <a:headEnd/>
                <a:tailEnd type="triangle" w="med" len="med"/>
              </a:ln>
              <a:effectLst/>
            </p:spPr>
            <p:txBody>
              <a:bodyPr>
                <a:spAutoFit/>
              </a:bodyPr>
              <a:lstStyle/>
              <a:p>
                <a:endParaRPr lang="en-US">
                  <a:solidFill>
                    <a:schemeClr val="tx1"/>
                  </a:solidFill>
                </a:endParaRPr>
              </a:p>
            </p:txBody>
          </p:sp>
          <p:sp>
            <p:nvSpPr>
              <p:cNvPr id="112664" name="Text Box 24"/>
              <p:cNvSpPr txBox="1">
                <a:spLocks noChangeArrowheads="1"/>
              </p:cNvSpPr>
              <p:nvPr/>
            </p:nvSpPr>
            <p:spPr bwMode="auto">
              <a:xfrm>
                <a:off x="528" y="1824"/>
                <a:ext cx="576" cy="565"/>
              </a:xfrm>
              <a:prstGeom prst="rect">
                <a:avLst/>
              </a:prstGeom>
              <a:noFill/>
              <a:ln w="28575">
                <a:noFill/>
                <a:miter lim="800000"/>
                <a:headEnd/>
                <a:tailEnd/>
              </a:ln>
              <a:effectLst/>
            </p:spPr>
            <p:txBody>
              <a:bodyPr>
                <a:spAutoFit/>
              </a:bodyPr>
              <a:lstStyle/>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The</a:t>
                </a:r>
              </a:p>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Whole</a:t>
                </a:r>
              </a:p>
              <a:p>
                <a:pPr algn="ctr">
                  <a:lnSpc>
                    <a:spcPct val="90000"/>
                  </a:lnSpc>
                  <a:spcBef>
                    <a:spcPct val="20000"/>
                  </a:spcBef>
                  <a:buClr>
                    <a:schemeClr val="hlink"/>
                  </a:buClr>
                  <a:buSzPct val="110000"/>
                  <a:buFont typeface="Wingdings" pitchFamily="2" charset="2"/>
                  <a:buNone/>
                </a:pPr>
                <a:r>
                  <a:rPr lang="en-US" altLang="ko-KR" sz="1700">
                    <a:solidFill>
                      <a:schemeClr val="tx1"/>
                    </a:solidFill>
                    <a:latin typeface="Tahoma" pitchFamily="34" charset="0"/>
                    <a:ea typeface="굴림" pitchFamily="50" charset="-127"/>
                  </a:rPr>
                  <a:t>Dataset</a:t>
                </a:r>
              </a:p>
            </p:txBody>
          </p:sp>
        </p:grpSp>
        <p:sp>
          <p:nvSpPr>
            <p:cNvPr id="112665" name="Text Box 25"/>
            <p:cNvSpPr txBox="1">
              <a:spLocks noChangeArrowheads="1"/>
            </p:cNvSpPr>
            <p:nvPr/>
          </p:nvSpPr>
          <p:spPr bwMode="auto">
            <a:xfrm>
              <a:off x="1104" y="1824"/>
              <a:ext cx="912" cy="289"/>
            </a:xfrm>
            <a:prstGeom prst="rect">
              <a:avLst/>
            </a:prstGeom>
            <a:noFill/>
            <a:ln w="28575">
              <a:noFill/>
              <a:miter lim="800000"/>
              <a:headEnd/>
              <a:tailEnd/>
            </a:ln>
            <a:effectLst/>
          </p:spPr>
          <p:txBody>
            <a:bodyPr>
              <a:spAutoFit/>
            </a:bodyPr>
            <a:lstStyle/>
            <a:p>
              <a:pPr algn="ctr">
                <a:lnSpc>
                  <a:spcPct val="90000"/>
                </a:lnSpc>
                <a:spcBef>
                  <a:spcPct val="20000"/>
                </a:spcBef>
                <a:buClr>
                  <a:schemeClr val="hlink"/>
                </a:buClr>
                <a:buSzPct val="110000"/>
                <a:buFont typeface="Wingdings" pitchFamily="2" charset="2"/>
                <a:buNone/>
              </a:pPr>
              <a:r>
                <a:rPr lang="en-US" altLang="ko-KR" sz="1200" b="1">
                  <a:solidFill>
                    <a:schemeClr val="tx1"/>
                  </a:solidFill>
                  <a:latin typeface="Tahoma" pitchFamily="34" charset="0"/>
                  <a:ea typeface="굴림" pitchFamily="50" charset="-127"/>
                </a:rPr>
                <a:t>Split the dataset</a:t>
              </a:r>
            </a:p>
            <a:p>
              <a:pPr algn="ctr">
                <a:lnSpc>
                  <a:spcPct val="90000"/>
                </a:lnSpc>
                <a:spcBef>
                  <a:spcPct val="20000"/>
                </a:spcBef>
                <a:buClr>
                  <a:schemeClr val="hlink"/>
                </a:buClr>
                <a:buSzPct val="110000"/>
                <a:buFont typeface="Wingdings" pitchFamily="2" charset="2"/>
                <a:buNone/>
              </a:pPr>
              <a:r>
                <a:rPr lang="en-US" altLang="ko-KR" sz="1200" b="1">
                  <a:solidFill>
                    <a:schemeClr val="tx1"/>
                  </a:solidFill>
                  <a:latin typeface="Tahoma" pitchFamily="34" charset="0"/>
                  <a:ea typeface="굴림" pitchFamily="50" charset="-127"/>
                </a:rPr>
                <a:t>into subsets</a:t>
              </a:r>
            </a:p>
          </p:txBody>
        </p:sp>
        <p:sp>
          <p:nvSpPr>
            <p:cNvPr id="112666" name="Text Box 26"/>
            <p:cNvSpPr txBox="1">
              <a:spLocks noChangeArrowheads="1"/>
            </p:cNvSpPr>
            <p:nvPr/>
          </p:nvSpPr>
          <p:spPr bwMode="auto">
            <a:xfrm>
              <a:off x="1152" y="2160"/>
              <a:ext cx="730" cy="289"/>
            </a:xfrm>
            <a:prstGeom prst="rect">
              <a:avLst/>
            </a:prstGeom>
            <a:noFill/>
            <a:ln w="28575">
              <a:noFill/>
              <a:miter lim="800000"/>
              <a:headEnd/>
              <a:tailEnd/>
            </a:ln>
            <a:effectLst/>
          </p:spPr>
          <p:txBody>
            <a:bodyPr wrap="none">
              <a:spAutoFit/>
            </a:bodyPr>
            <a:lstStyle/>
            <a:p>
              <a:pPr algn="ctr">
                <a:lnSpc>
                  <a:spcPct val="90000"/>
                </a:lnSpc>
                <a:spcBef>
                  <a:spcPct val="20000"/>
                </a:spcBef>
                <a:buClr>
                  <a:schemeClr val="hlink"/>
                </a:buClr>
                <a:buSzPct val="110000"/>
                <a:buFont typeface="Wingdings" pitchFamily="2" charset="2"/>
                <a:buNone/>
              </a:pPr>
              <a:r>
                <a:rPr lang="en-US" altLang="ko-KR" sz="1200" b="1">
                  <a:solidFill>
                    <a:schemeClr val="tx1"/>
                  </a:solidFill>
                  <a:latin typeface="Tahoma" pitchFamily="34" charset="0"/>
                  <a:ea typeface="굴림" pitchFamily="50" charset="-127"/>
                </a:rPr>
                <a:t>that can fit</a:t>
              </a:r>
            </a:p>
            <a:p>
              <a:pPr algn="ctr">
                <a:lnSpc>
                  <a:spcPct val="90000"/>
                </a:lnSpc>
                <a:spcBef>
                  <a:spcPct val="20000"/>
                </a:spcBef>
                <a:buClr>
                  <a:schemeClr val="hlink"/>
                </a:buClr>
                <a:buSzPct val="110000"/>
                <a:buFont typeface="Wingdings" pitchFamily="2" charset="2"/>
                <a:buNone/>
              </a:pPr>
              <a:r>
                <a:rPr lang="en-US" altLang="ko-KR" sz="1200" b="1">
                  <a:solidFill>
                    <a:schemeClr val="tx1"/>
                  </a:solidFill>
                  <a:latin typeface="Tahoma" pitchFamily="34" charset="0"/>
                  <a:ea typeface="굴림" pitchFamily="50" charset="-127"/>
                </a:rPr>
                <a:t>into memory</a:t>
              </a:r>
            </a:p>
          </p:txBody>
        </p:sp>
      </p:grpSp>
      <p:sp>
        <p:nvSpPr>
          <p:cNvPr id="112667" name="Text Box 27"/>
          <p:cNvSpPr txBox="1">
            <a:spLocks noChangeArrowheads="1"/>
          </p:cNvSpPr>
          <p:nvPr/>
        </p:nvSpPr>
        <p:spPr bwMode="auto">
          <a:xfrm>
            <a:off x="3498850" y="3700463"/>
            <a:ext cx="260350" cy="366712"/>
          </a:xfrm>
          <a:prstGeom prst="rect">
            <a:avLst/>
          </a:prstGeom>
          <a:noFill/>
          <a:ln w="28575">
            <a:noFill/>
            <a:miter lim="800000"/>
            <a:headEnd/>
            <a:tailEnd/>
          </a:ln>
          <a:effectLst/>
        </p:spPr>
        <p:txBody>
          <a:bodyPr wrap="none">
            <a:spAutoFit/>
          </a:bodyPr>
          <a:lstStyle/>
          <a:p>
            <a:pPr algn="ctr">
              <a:lnSpc>
                <a:spcPct val="90000"/>
              </a:lnSpc>
              <a:spcBef>
                <a:spcPct val="20000"/>
              </a:spcBef>
              <a:buClr>
                <a:schemeClr val="hlink"/>
              </a:buClr>
              <a:buSzPct val="110000"/>
              <a:buFont typeface="Wingdings" pitchFamily="2" charset="2"/>
              <a:buNone/>
            </a:pPr>
            <a:r>
              <a:rPr lang="en-US" altLang="ko-KR" sz="2000">
                <a:solidFill>
                  <a:schemeClr val="tx1"/>
                </a:solidFill>
                <a:latin typeface="Tahoma" pitchFamily="34" charset="0"/>
                <a:ea typeface="굴림" pitchFamily="50" charset="-127"/>
              </a:rPr>
              <a:t>.</a:t>
            </a:r>
          </a:p>
        </p:txBody>
      </p:sp>
      <p:sp>
        <p:nvSpPr>
          <p:cNvPr id="112668" name="Text Box 28"/>
          <p:cNvSpPr txBox="1">
            <a:spLocks noChangeArrowheads="1"/>
          </p:cNvSpPr>
          <p:nvPr/>
        </p:nvSpPr>
        <p:spPr bwMode="auto">
          <a:xfrm>
            <a:off x="3505200" y="3962400"/>
            <a:ext cx="228600" cy="366713"/>
          </a:xfrm>
          <a:prstGeom prst="rect">
            <a:avLst/>
          </a:prstGeom>
          <a:noFill/>
          <a:ln w="28575">
            <a:noFill/>
            <a:miter lim="800000"/>
            <a:headEnd/>
            <a:tailEnd/>
          </a:ln>
          <a:effectLst/>
        </p:spPr>
        <p:txBody>
          <a:bodyPr>
            <a:spAutoFit/>
          </a:bodyPr>
          <a:lstStyle/>
          <a:p>
            <a:pPr algn="ctr">
              <a:lnSpc>
                <a:spcPct val="90000"/>
              </a:lnSpc>
              <a:spcBef>
                <a:spcPct val="20000"/>
              </a:spcBef>
              <a:buClr>
                <a:schemeClr val="hlink"/>
              </a:buClr>
              <a:buSzPct val="110000"/>
              <a:buFont typeface="Wingdings" pitchFamily="2" charset="2"/>
              <a:buNone/>
            </a:pPr>
            <a:r>
              <a:rPr lang="en-US" altLang="ko-KR" sz="2000">
                <a:solidFill>
                  <a:schemeClr val="tx1"/>
                </a:solidFill>
                <a:latin typeface="Tahoma" pitchFamily="34" charset="0"/>
                <a:ea typeface="굴림" pitchFamily="50" charset="-127"/>
              </a:rPr>
              <a:t>.</a:t>
            </a:r>
          </a:p>
        </p:txBody>
      </p:sp>
      <p:sp>
        <p:nvSpPr>
          <p:cNvPr id="112669" name="Text Box 29"/>
          <p:cNvSpPr txBox="1">
            <a:spLocks noChangeArrowheads="1"/>
          </p:cNvSpPr>
          <p:nvPr/>
        </p:nvSpPr>
        <p:spPr bwMode="auto">
          <a:xfrm>
            <a:off x="3505200" y="4191000"/>
            <a:ext cx="260350" cy="366713"/>
          </a:xfrm>
          <a:prstGeom prst="rect">
            <a:avLst/>
          </a:prstGeom>
          <a:noFill/>
          <a:ln w="28575">
            <a:noFill/>
            <a:miter lim="800000"/>
            <a:headEnd/>
            <a:tailEnd/>
          </a:ln>
          <a:effectLst/>
        </p:spPr>
        <p:txBody>
          <a:bodyPr wrap="none">
            <a:spAutoFit/>
          </a:bodyPr>
          <a:lstStyle/>
          <a:p>
            <a:pPr algn="ctr">
              <a:lnSpc>
                <a:spcPct val="90000"/>
              </a:lnSpc>
              <a:spcBef>
                <a:spcPct val="20000"/>
              </a:spcBef>
              <a:buClr>
                <a:schemeClr val="hlink"/>
              </a:buClr>
              <a:buSzPct val="110000"/>
              <a:buFont typeface="Wingdings" pitchFamily="2" charset="2"/>
              <a:buNone/>
            </a:pPr>
            <a:r>
              <a:rPr lang="en-US" altLang="ko-KR" sz="2000">
                <a:solidFill>
                  <a:schemeClr val="tx1"/>
                </a:solidFill>
                <a:latin typeface="Tahoma" pitchFamily="34" charset="0"/>
                <a:ea typeface="굴림" pitchFamily="50" charset="-127"/>
              </a:rPr>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303213"/>
            <a:ext cx="7772400" cy="687387"/>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696464"/>
                </a:solidFill>
                <a:latin typeface="Franklin Gothic Book" pitchFamily="32" charset="0"/>
                <a:ea typeface="HG Mincho Light J" charset="0"/>
                <a:cs typeface="HG Mincho Light J" charset="0"/>
              </a:rPr>
              <a:t>History of Artificial Neural Networks</a:t>
            </a:r>
          </a:p>
        </p:txBody>
      </p:sp>
      <p:sp>
        <p:nvSpPr>
          <p:cNvPr id="15362" name="Text Box 2"/>
          <p:cNvSpPr txBox="1">
            <a:spLocks noChangeArrowheads="1"/>
          </p:cNvSpPr>
          <p:nvPr/>
        </p:nvSpPr>
        <p:spPr bwMode="auto">
          <a:xfrm>
            <a:off x="228600" y="1295400"/>
            <a:ext cx="8763000" cy="2362200"/>
          </a:xfrm>
          <a:prstGeom prst="rect">
            <a:avLst/>
          </a:prstGeom>
          <a:noFill/>
          <a:ln w="9525">
            <a:noFill/>
            <a:round/>
            <a:headEnd/>
            <a:tailEnd/>
          </a:ln>
          <a:effectLst/>
        </p:spPr>
        <p:txBody>
          <a:bodyPr lIns="90000" tIns="46800" rIns="90000" bIns="46800"/>
          <a:lstStyle/>
          <a:p>
            <a:pPr>
              <a:lnSpc>
                <a:spcPct val="100000"/>
              </a:lnSpc>
              <a:spcAft>
                <a:spcPts val="60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Times New Roman" pitchFamily="16" charset="0"/>
                <a:cs typeface="Times New Roman" pitchFamily="16" charset="0"/>
              </a:rPr>
              <a:t>Since then, research on artificial neural networks has remained active, leading to many new network types, as well as hybrid algorithms and hardware for neural information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ko-KR" sz="2900">
                <a:solidFill>
                  <a:schemeClr val="folHlink"/>
                </a:solidFill>
                <a:ea typeface="굴림" pitchFamily="50" charset="-127"/>
              </a:rPr>
              <a:t>Modular Neural Network</a:t>
            </a:r>
            <a:br>
              <a:rPr lang="en-US" altLang="ko-KR" sz="2900">
                <a:solidFill>
                  <a:schemeClr val="folHlink"/>
                </a:solidFill>
                <a:ea typeface="굴림" pitchFamily="50" charset="-127"/>
              </a:rPr>
            </a:br>
            <a:endParaRPr lang="en-US" altLang="ko-KR" sz="2900">
              <a:solidFill>
                <a:schemeClr val="folHlink"/>
              </a:solidFill>
              <a:ea typeface="굴림" pitchFamily="50" charset="-127"/>
            </a:endParaRPr>
          </a:p>
        </p:txBody>
      </p:sp>
      <p:sp>
        <p:nvSpPr>
          <p:cNvPr id="180227" name="Rectangle 3"/>
          <p:cNvSpPr>
            <a:spLocks noGrp="1" noChangeArrowheads="1"/>
          </p:cNvSpPr>
          <p:nvPr>
            <p:ph type="body" idx="1"/>
          </p:nvPr>
        </p:nvSpPr>
        <p:spPr/>
        <p:txBody>
          <a:bodyPr/>
          <a:lstStyle/>
          <a:p>
            <a:r>
              <a:rPr lang="en-US" altLang="ko-KR">
                <a:solidFill>
                  <a:srgbClr val="FF3300"/>
                </a:solidFill>
                <a:ea typeface="굴림" pitchFamily="50" charset="-127"/>
              </a:rPr>
              <a:t>Modular Neural Network</a:t>
            </a:r>
          </a:p>
          <a:p>
            <a:pPr lvl="1"/>
            <a:endParaRPr lang="en-US" altLang="ko-KR">
              <a:ea typeface="굴림" pitchFamily="50" charset="-127"/>
            </a:endParaRPr>
          </a:p>
          <a:p>
            <a:pPr lvl="1"/>
            <a:r>
              <a:rPr lang="en-US" altLang="ko-KR">
                <a:ea typeface="굴림" pitchFamily="50" charset="-127"/>
              </a:rPr>
              <a:t>Made up of a combination of several neural networks.</a:t>
            </a:r>
          </a:p>
          <a:p>
            <a:pPr lvl="1"/>
            <a:endParaRPr lang="en-US" altLang="ko-KR">
              <a:ea typeface="굴림" pitchFamily="50" charset="-127"/>
            </a:endParaRPr>
          </a:p>
          <a:p>
            <a:pPr lvl="1">
              <a:buFontTx/>
              <a:buNone/>
            </a:pPr>
            <a:r>
              <a:rPr lang="en-US" altLang="ko-KR">
                <a:ea typeface="굴림" pitchFamily="50" charset="-127"/>
              </a:rPr>
              <a:t>  The idea is to reduce the load for each neural network as opposed to trying to solve the problem on a </a:t>
            </a:r>
            <a:r>
              <a:rPr lang="en-US" altLang="ko-KR">
                <a:solidFill>
                  <a:srgbClr val="FF3300"/>
                </a:solidFill>
                <a:ea typeface="굴림" pitchFamily="50" charset="-127"/>
              </a:rPr>
              <a:t>single neural network.</a:t>
            </a:r>
          </a:p>
          <a:p>
            <a:endParaRPr lang="en-US" altLang="ko-KR">
              <a:solidFill>
                <a:srgbClr val="FF3300"/>
              </a:solidFill>
              <a:ea typeface="굴림" pitchFamily="50" charset="-127"/>
            </a:endParaRPr>
          </a:p>
          <a:p>
            <a:endParaRPr lang="en-US" altLang="ko-KR">
              <a:solidFill>
                <a:schemeClr val="folHlink"/>
              </a:solidFill>
              <a:ea typeface="굴림" pitchFamily="50" charset="-127"/>
            </a:endParaRPr>
          </a:p>
          <a:p>
            <a:endParaRPr lang="ko-KR" altLang="en-US">
              <a:solidFill>
                <a:schemeClr val="folHlink"/>
              </a:solidFill>
              <a:ea typeface="굴림" pitchFamily="50" charset="-127"/>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a:ea typeface="굴림" pitchFamily="50" charset="-127"/>
              </a:rPr>
              <a:t>Evolving Network Architectures</a:t>
            </a:r>
            <a:br>
              <a:rPr lang="en-US" altLang="ko-KR">
                <a:ea typeface="굴림" pitchFamily="50" charset="-127"/>
              </a:rPr>
            </a:br>
            <a:endParaRPr lang="en-US" altLang="ko-KR">
              <a:ea typeface="굴림" pitchFamily="50" charset="-127"/>
            </a:endParaRPr>
          </a:p>
        </p:txBody>
      </p:sp>
      <p:sp>
        <p:nvSpPr>
          <p:cNvPr id="66563" name="Rectangle 3"/>
          <p:cNvSpPr>
            <a:spLocks noGrp="1" noChangeArrowheads="1"/>
          </p:cNvSpPr>
          <p:nvPr>
            <p:ph type="body" idx="1"/>
          </p:nvPr>
        </p:nvSpPr>
        <p:spPr>
          <a:xfrm>
            <a:off x="457200" y="1524000"/>
            <a:ext cx="8229600" cy="4572000"/>
          </a:xfrm>
        </p:spPr>
        <p:txBody>
          <a:bodyPr/>
          <a:lstStyle/>
          <a:p>
            <a:endParaRPr lang="en-US" altLang="ko-KR">
              <a:latin typeface="Times New Roman" pitchFamily="18" charset="0"/>
              <a:ea typeface="굴림" pitchFamily="50" charset="-127"/>
            </a:endParaRPr>
          </a:p>
          <a:p>
            <a:r>
              <a:rPr lang="en-US" altLang="ko-KR">
                <a:solidFill>
                  <a:srgbClr val="FF3300"/>
                </a:solidFill>
                <a:latin typeface="Times New Roman" pitchFamily="18" charset="0"/>
                <a:ea typeface="굴림" pitchFamily="50" charset="-127"/>
              </a:rPr>
              <a:t>Small networks</a:t>
            </a:r>
            <a:r>
              <a:rPr lang="en-US" altLang="ko-KR">
                <a:latin typeface="Times New Roman" pitchFamily="18" charset="0"/>
                <a:ea typeface="굴림" pitchFamily="50" charset="-127"/>
              </a:rPr>
              <a:t> without a hidden layer can’t solve problems such as XOR, that are </a:t>
            </a:r>
            <a:r>
              <a:rPr lang="en-US" altLang="ko-KR">
                <a:solidFill>
                  <a:srgbClr val="FF3300"/>
                </a:solidFill>
                <a:latin typeface="Times New Roman" pitchFamily="18" charset="0"/>
                <a:ea typeface="굴림" pitchFamily="50" charset="-127"/>
              </a:rPr>
              <a:t>not linearly separable.</a:t>
            </a:r>
          </a:p>
          <a:p>
            <a:endParaRPr lang="en-US" altLang="ko-KR">
              <a:solidFill>
                <a:srgbClr val="FF3300"/>
              </a:solidFill>
              <a:latin typeface="Times New Roman" pitchFamily="18" charset="0"/>
              <a:ea typeface="굴림" pitchFamily="50" charset="-127"/>
            </a:endParaRPr>
          </a:p>
          <a:p>
            <a:pPr lvl="1"/>
            <a:r>
              <a:rPr lang="en-US" altLang="ko-KR" sz="3200">
                <a:solidFill>
                  <a:srgbClr val="FF3300"/>
                </a:solidFill>
                <a:latin typeface="Times New Roman" pitchFamily="18" charset="0"/>
                <a:ea typeface="굴림" pitchFamily="50" charset="-127"/>
              </a:rPr>
              <a:t>Large networks</a:t>
            </a:r>
            <a:r>
              <a:rPr lang="en-US" altLang="ko-KR" sz="3200">
                <a:latin typeface="Times New Roman" pitchFamily="18" charset="0"/>
                <a:ea typeface="굴림" pitchFamily="50" charset="-127"/>
              </a:rPr>
              <a:t> can easily </a:t>
            </a:r>
            <a:r>
              <a:rPr lang="en-US" altLang="ko-KR" sz="3200">
                <a:solidFill>
                  <a:srgbClr val="FF3300"/>
                </a:solidFill>
                <a:latin typeface="Times New Roman" pitchFamily="18" charset="0"/>
                <a:ea typeface="굴림" pitchFamily="50" charset="-127"/>
              </a:rPr>
              <a:t>overfit</a:t>
            </a:r>
            <a:r>
              <a:rPr lang="en-US" altLang="ko-KR" sz="3200">
                <a:latin typeface="Times New Roman" pitchFamily="18" charset="0"/>
                <a:ea typeface="굴림" pitchFamily="50" charset="-127"/>
              </a:rPr>
              <a:t> a problem to match the training data, </a:t>
            </a:r>
            <a:r>
              <a:rPr lang="en-US" altLang="ko-KR" sz="3200">
                <a:solidFill>
                  <a:srgbClr val="FF3300"/>
                </a:solidFill>
                <a:latin typeface="Times New Roman" pitchFamily="18" charset="0"/>
                <a:ea typeface="굴림" pitchFamily="50" charset="-127"/>
              </a:rPr>
              <a:t>limiting</a:t>
            </a:r>
            <a:r>
              <a:rPr lang="en-US" altLang="ko-KR" sz="3200">
                <a:latin typeface="Times New Roman" pitchFamily="18" charset="0"/>
                <a:ea typeface="굴림" pitchFamily="50" charset="-127"/>
              </a:rPr>
              <a:t> their ability to </a:t>
            </a:r>
            <a:r>
              <a:rPr lang="en-US" altLang="ko-KR" sz="3200">
                <a:solidFill>
                  <a:srgbClr val="FF3300"/>
                </a:solidFill>
                <a:latin typeface="Times New Roman" pitchFamily="18" charset="0"/>
                <a:ea typeface="굴림" pitchFamily="50" charset="-127"/>
              </a:rPr>
              <a:t>generalize</a:t>
            </a:r>
            <a:r>
              <a:rPr lang="en-US" altLang="ko-KR" sz="3200">
                <a:latin typeface="Times New Roman" pitchFamily="18" charset="0"/>
                <a:ea typeface="굴림" pitchFamily="50" charset="-127"/>
              </a:rPr>
              <a:t> a problem set.</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sz="2900">
                <a:ea typeface="굴림" pitchFamily="50" charset="-127"/>
              </a:rPr>
              <a:t>Constructive vs Destructive Algorithm</a:t>
            </a:r>
          </a:p>
        </p:txBody>
      </p:sp>
      <p:sp>
        <p:nvSpPr>
          <p:cNvPr id="68611" name="Rectangle 3"/>
          <p:cNvSpPr>
            <a:spLocks noGrp="1" noChangeArrowheads="1"/>
          </p:cNvSpPr>
          <p:nvPr>
            <p:ph type="body" idx="1"/>
          </p:nvPr>
        </p:nvSpPr>
        <p:spPr/>
        <p:txBody>
          <a:bodyPr/>
          <a:lstStyle/>
          <a:p>
            <a:pPr>
              <a:lnSpc>
                <a:spcPct val="90000"/>
              </a:lnSpc>
            </a:pPr>
            <a:r>
              <a:rPr lang="en-US" altLang="ko-KR">
                <a:solidFill>
                  <a:srgbClr val="FF3300"/>
                </a:solidFill>
                <a:latin typeface="Times New Roman" pitchFamily="18" charset="0"/>
                <a:ea typeface="굴림" pitchFamily="50" charset="-127"/>
              </a:rPr>
              <a:t>Constructive</a:t>
            </a:r>
            <a:r>
              <a:rPr lang="en-US" altLang="ko-KR">
                <a:latin typeface="Times New Roman" pitchFamily="18" charset="0"/>
                <a:ea typeface="굴림" pitchFamily="50" charset="-127"/>
              </a:rPr>
              <a:t> algorithms take a </a:t>
            </a:r>
            <a:r>
              <a:rPr lang="en-US" altLang="ko-KR">
                <a:solidFill>
                  <a:srgbClr val="FF3300"/>
                </a:solidFill>
                <a:latin typeface="Times New Roman" pitchFamily="18" charset="0"/>
                <a:ea typeface="굴림" pitchFamily="50" charset="-127"/>
              </a:rPr>
              <a:t>minimal </a:t>
            </a:r>
            <a:r>
              <a:rPr lang="en-US" altLang="ko-KR">
                <a:latin typeface="Times New Roman" pitchFamily="18" charset="0"/>
                <a:ea typeface="굴림" pitchFamily="50" charset="-127"/>
              </a:rPr>
              <a:t>network and </a:t>
            </a:r>
            <a:r>
              <a:rPr lang="en-US" altLang="ko-KR">
                <a:solidFill>
                  <a:srgbClr val="FF3300"/>
                </a:solidFill>
                <a:latin typeface="Times New Roman" pitchFamily="18" charset="0"/>
                <a:ea typeface="굴림" pitchFamily="50" charset="-127"/>
              </a:rPr>
              <a:t>build up</a:t>
            </a:r>
            <a:r>
              <a:rPr lang="en-US" altLang="ko-KR">
                <a:latin typeface="Times New Roman" pitchFamily="18" charset="0"/>
                <a:ea typeface="굴림" pitchFamily="50" charset="-127"/>
              </a:rPr>
              <a:t> new layers nodes and connections during training.</a:t>
            </a:r>
          </a:p>
          <a:p>
            <a:pPr>
              <a:lnSpc>
                <a:spcPct val="90000"/>
              </a:lnSpc>
            </a:pPr>
            <a:endParaRPr lang="en-US" altLang="ko-KR">
              <a:latin typeface="Times New Roman" pitchFamily="18" charset="0"/>
              <a:ea typeface="굴림" pitchFamily="50" charset="-127"/>
            </a:endParaRPr>
          </a:p>
          <a:p>
            <a:pPr>
              <a:lnSpc>
                <a:spcPct val="90000"/>
              </a:lnSpc>
            </a:pPr>
            <a:r>
              <a:rPr lang="en-US" altLang="ko-KR">
                <a:solidFill>
                  <a:srgbClr val="FF3300"/>
                </a:solidFill>
                <a:latin typeface="Times New Roman" pitchFamily="18" charset="0"/>
                <a:ea typeface="굴림" pitchFamily="50" charset="-127"/>
              </a:rPr>
              <a:t>Destructive</a:t>
            </a:r>
            <a:r>
              <a:rPr lang="en-US" altLang="ko-KR">
                <a:latin typeface="Times New Roman" pitchFamily="18" charset="0"/>
                <a:ea typeface="굴림" pitchFamily="50" charset="-127"/>
              </a:rPr>
              <a:t> algorithms take a </a:t>
            </a:r>
            <a:r>
              <a:rPr lang="en-US" altLang="ko-KR">
                <a:solidFill>
                  <a:srgbClr val="FF3300"/>
                </a:solidFill>
                <a:latin typeface="Times New Roman" pitchFamily="18" charset="0"/>
                <a:ea typeface="굴림" pitchFamily="50" charset="-127"/>
              </a:rPr>
              <a:t>maximal</a:t>
            </a:r>
            <a:r>
              <a:rPr lang="en-US" altLang="ko-KR">
                <a:latin typeface="Times New Roman" pitchFamily="18" charset="0"/>
                <a:ea typeface="굴림" pitchFamily="50" charset="-127"/>
              </a:rPr>
              <a:t> network and </a:t>
            </a:r>
            <a:r>
              <a:rPr lang="en-US" altLang="ko-KR">
                <a:solidFill>
                  <a:srgbClr val="FF3300"/>
                </a:solidFill>
                <a:latin typeface="Times New Roman" pitchFamily="18" charset="0"/>
                <a:ea typeface="굴림" pitchFamily="50" charset="-127"/>
              </a:rPr>
              <a:t>prunes</a:t>
            </a:r>
            <a:r>
              <a:rPr lang="en-US" altLang="ko-KR">
                <a:latin typeface="Times New Roman" pitchFamily="18" charset="0"/>
                <a:ea typeface="굴림" pitchFamily="50" charset="-127"/>
              </a:rPr>
              <a:t> unnecessary layers nodes and connections during training.	</a:t>
            </a:r>
          </a:p>
          <a:p>
            <a:pPr>
              <a:lnSpc>
                <a:spcPct val="90000"/>
              </a:lnSpc>
            </a:pPr>
            <a:endParaRPr lang="ko-KR" altLang="en-US">
              <a:ea typeface="굴림" pitchFamily="50" charset="-127"/>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noFill/>
          <a:ln/>
        </p:spPr>
        <p:txBody>
          <a:bodyPr anchor="ctr"/>
          <a:lstStyle/>
          <a:p>
            <a:r>
              <a:rPr lang="en-US" altLang="ko-KR">
                <a:solidFill>
                  <a:srgbClr val="FF3300"/>
                </a:solidFill>
                <a:ea typeface="굴림" pitchFamily="50" charset="-127"/>
              </a:rPr>
              <a:t>Training Process of the MLP</a:t>
            </a:r>
          </a:p>
        </p:txBody>
      </p:sp>
      <p:sp>
        <p:nvSpPr>
          <p:cNvPr id="167939" name="Rectangle 3"/>
          <p:cNvSpPr>
            <a:spLocks noGrp="1" noChangeArrowheads="1"/>
          </p:cNvSpPr>
          <p:nvPr>
            <p:ph type="body" sz="half" idx="1"/>
          </p:nvPr>
        </p:nvSpPr>
        <p:spPr>
          <a:xfrm>
            <a:off x="762000" y="1905000"/>
            <a:ext cx="7696200" cy="4038600"/>
          </a:xfrm>
        </p:spPr>
        <p:txBody>
          <a:bodyPr/>
          <a:lstStyle/>
          <a:p>
            <a:r>
              <a:rPr lang="en-US" altLang="ko-KR" sz="2700">
                <a:ea typeface="굴림" pitchFamily="50" charset="-127"/>
              </a:rPr>
              <a:t>The training will be continued until the RMS is minimized.</a:t>
            </a:r>
          </a:p>
        </p:txBody>
      </p:sp>
      <p:sp>
        <p:nvSpPr>
          <p:cNvPr id="167940" name="Freeform 4"/>
          <p:cNvSpPr>
            <a:spLocks/>
          </p:cNvSpPr>
          <p:nvPr/>
        </p:nvSpPr>
        <p:spPr bwMode="auto">
          <a:xfrm>
            <a:off x="1676400" y="4038600"/>
            <a:ext cx="7239000" cy="2362200"/>
          </a:xfrm>
          <a:custGeom>
            <a:avLst/>
            <a:gdLst/>
            <a:ahLst/>
            <a:cxnLst>
              <a:cxn ang="0">
                <a:pos x="0" y="672"/>
              </a:cxn>
              <a:cxn ang="0">
                <a:pos x="240" y="912"/>
              </a:cxn>
              <a:cxn ang="0">
                <a:pos x="672" y="768"/>
              </a:cxn>
              <a:cxn ang="0">
                <a:pos x="1056" y="96"/>
              </a:cxn>
              <a:cxn ang="0">
                <a:pos x="1776" y="1344"/>
              </a:cxn>
              <a:cxn ang="0">
                <a:pos x="2448" y="960"/>
              </a:cxn>
              <a:cxn ang="0">
                <a:pos x="2784" y="432"/>
              </a:cxn>
              <a:cxn ang="0">
                <a:pos x="3648" y="672"/>
              </a:cxn>
              <a:cxn ang="0">
                <a:pos x="4560" y="48"/>
              </a:cxn>
            </a:cxnLst>
            <a:rect l="0" t="0" r="r" b="b"/>
            <a:pathLst>
              <a:path w="4560" h="1488">
                <a:moveTo>
                  <a:pt x="0" y="672"/>
                </a:moveTo>
                <a:cubicBezTo>
                  <a:pt x="64" y="784"/>
                  <a:pt x="128" y="896"/>
                  <a:pt x="240" y="912"/>
                </a:cubicBezTo>
                <a:cubicBezTo>
                  <a:pt x="352" y="928"/>
                  <a:pt x="536" y="904"/>
                  <a:pt x="672" y="768"/>
                </a:cubicBezTo>
                <a:cubicBezTo>
                  <a:pt x="808" y="632"/>
                  <a:pt x="872" y="0"/>
                  <a:pt x="1056" y="96"/>
                </a:cubicBezTo>
                <a:cubicBezTo>
                  <a:pt x="1240" y="192"/>
                  <a:pt x="1544" y="1200"/>
                  <a:pt x="1776" y="1344"/>
                </a:cubicBezTo>
                <a:cubicBezTo>
                  <a:pt x="2008" y="1488"/>
                  <a:pt x="2280" y="1112"/>
                  <a:pt x="2448" y="960"/>
                </a:cubicBezTo>
                <a:cubicBezTo>
                  <a:pt x="2616" y="808"/>
                  <a:pt x="2584" y="480"/>
                  <a:pt x="2784" y="432"/>
                </a:cubicBezTo>
                <a:cubicBezTo>
                  <a:pt x="2984" y="384"/>
                  <a:pt x="3352" y="736"/>
                  <a:pt x="3648" y="672"/>
                </a:cubicBezTo>
                <a:cubicBezTo>
                  <a:pt x="3944" y="608"/>
                  <a:pt x="4252" y="328"/>
                  <a:pt x="4560" y="48"/>
                </a:cubicBezTo>
              </a:path>
            </a:pathLst>
          </a:custGeom>
          <a:noFill/>
          <a:ln w="38100" cmpd="sng">
            <a:solidFill>
              <a:srgbClr val="FF6600"/>
            </a:solidFill>
            <a:round/>
            <a:headEnd/>
            <a:tailEnd/>
          </a:ln>
          <a:effectLst/>
        </p:spPr>
        <p:txBody>
          <a:bodyPr/>
          <a:lstStyle/>
          <a:p>
            <a:endParaRPr lang="en-US"/>
          </a:p>
        </p:txBody>
      </p:sp>
      <p:sp>
        <p:nvSpPr>
          <p:cNvPr id="167941" name="Oval 5"/>
          <p:cNvSpPr>
            <a:spLocks noChangeArrowheads="1"/>
          </p:cNvSpPr>
          <p:nvPr/>
        </p:nvSpPr>
        <p:spPr bwMode="auto">
          <a:xfrm>
            <a:off x="3429000" y="4038600"/>
            <a:ext cx="228600" cy="228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7942" name="Line 6"/>
          <p:cNvSpPr>
            <a:spLocks noChangeShapeType="1"/>
          </p:cNvSpPr>
          <p:nvPr/>
        </p:nvSpPr>
        <p:spPr bwMode="auto">
          <a:xfrm>
            <a:off x="3581400" y="4267200"/>
            <a:ext cx="228600" cy="457200"/>
          </a:xfrm>
          <a:prstGeom prst="line">
            <a:avLst/>
          </a:prstGeom>
          <a:noFill/>
          <a:ln w="9525">
            <a:solidFill>
              <a:schemeClr val="tx1"/>
            </a:solidFill>
            <a:round/>
            <a:headEnd/>
            <a:tailEnd type="triangle" w="med" len="med"/>
          </a:ln>
          <a:effectLst/>
        </p:spPr>
        <p:txBody>
          <a:bodyPr/>
          <a:lstStyle/>
          <a:p>
            <a:endParaRPr lang="en-US"/>
          </a:p>
        </p:txBody>
      </p:sp>
      <p:sp>
        <p:nvSpPr>
          <p:cNvPr id="167943" name="Text Box 7"/>
          <p:cNvSpPr txBox="1">
            <a:spLocks noChangeArrowheads="1"/>
          </p:cNvSpPr>
          <p:nvPr/>
        </p:nvSpPr>
        <p:spPr bwMode="auto">
          <a:xfrm>
            <a:off x="5029200" y="5957888"/>
            <a:ext cx="1835150" cy="366712"/>
          </a:xfrm>
          <a:prstGeom prst="rect">
            <a:avLst/>
          </a:prstGeom>
          <a:noFill/>
          <a:ln w="9525">
            <a:noFill/>
            <a:miter lim="800000"/>
            <a:headEnd/>
            <a:tailEnd/>
          </a:ln>
          <a:effectLst/>
        </p:spPr>
        <p:txBody>
          <a:bodyPr wrap="none">
            <a:spAutoFit/>
          </a:bodyPr>
          <a:lstStyle/>
          <a:p>
            <a:r>
              <a:rPr lang="en-US" altLang="ko-KR">
                <a:solidFill>
                  <a:srgbClr val="FF3300"/>
                </a:solidFill>
                <a:ea typeface="굴림" pitchFamily="50" charset="-127"/>
              </a:rPr>
              <a:t>Global Minimum</a:t>
            </a:r>
          </a:p>
        </p:txBody>
      </p:sp>
      <p:sp>
        <p:nvSpPr>
          <p:cNvPr id="167944" name="Text Box 8"/>
          <p:cNvSpPr txBox="1">
            <a:spLocks noChangeArrowheads="1"/>
          </p:cNvSpPr>
          <p:nvPr/>
        </p:nvSpPr>
        <p:spPr bwMode="auto">
          <a:xfrm>
            <a:off x="6934200" y="5334000"/>
            <a:ext cx="1720850" cy="366713"/>
          </a:xfrm>
          <a:prstGeom prst="rect">
            <a:avLst/>
          </a:prstGeom>
          <a:noFill/>
          <a:ln w="9525">
            <a:noFill/>
            <a:miter lim="800000"/>
            <a:headEnd/>
            <a:tailEnd/>
          </a:ln>
          <a:effectLst/>
        </p:spPr>
        <p:txBody>
          <a:bodyPr wrap="none">
            <a:spAutoFit/>
          </a:bodyPr>
          <a:lstStyle/>
          <a:p>
            <a:r>
              <a:rPr lang="en-US" altLang="ko-KR">
                <a:solidFill>
                  <a:srgbClr val="FF3300"/>
                </a:solidFill>
                <a:ea typeface="굴림" pitchFamily="50" charset="-127"/>
              </a:rPr>
              <a:t>Local Minimum</a:t>
            </a:r>
          </a:p>
        </p:txBody>
      </p:sp>
      <p:sp>
        <p:nvSpPr>
          <p:cNvPr id="167945" name="Text Box 9"/>
          <p:cNvSpPr txBox="1">
            <a:spLocks noChangeArrowheads="1"/>
          </p:cNvSpPr>
          <p:nvPr/>
        </p:nvSpPr>
        <p:spPr bwMode="auto">
          <a:xfrm>
            <a:off x="1584325" y="5599113"/>
            <a:ext cx="1720850" cy="366712"/>
          </a:xfrm>
          <a:prstGeom prst="rect">
            <a:avLst/>
          </a:prstGeom>
          <a:noFill/>
          <a:ln w="9525">
            <a:noFill/>
            <a:miter lim="800000"/>
            <a:headEnd/>
            <a:tailEnd/>
          </a:ln>
          <a:effectLst/>
        </p:spPr>
        <p:txBody>
          <a:bodyPr wrap="none">
            <a:spAutoFit/>
          </a:bodyPr>
          <a:lstStyle/>
          <a:p>
            <a:r>
              <a:rPr lang="en-US" altLang="ko-KR">
                <a:solidFill>
                  <a:srgbClr val="FF3300"/>
                </a:solidFill>
                <a:ea typeface="굴림" pitchFamily="50" charset="-127"/>
              </a:rPr>
              <a:t>Local Minimum</a:t>
            </a:r>
          </a:p>
        </p:txBody>
      </p:sp>
      <p:sp>
        <p:nvSpPr>
          <p:cNvPr id="167946" name="Line 10"/>
          <p:cNvSpPr>
            <a:spLocks noChangeShapeType="1"/>
          </p:cNvSpPr>
          <p:nvPr/>
        </p:nvSpPr>
        <p:spPr bwMode="auto">
          <a:xfrm flipV="1">
            <a:off x="1371600" y="3200400"/>
            <a:ext cx="0" cy="3124200"/>
          </a:xfrm>
          <a:prstGeom prst="line">
            <a:avLst/>
          </a:prstGeom>
          <a:noFill/>
          <a:ln w="57150">
            <a:solidFill>
              <a:schemeClr val="tx1"/>
            </a:solidFill>
            <a:round/>
            <a:headEnd/>
            <a:tailEnd type="triangle" w="lg" len="lg"/>
          </a:ln>
          <a:effectLst/>
        </p:spPr>
        <p:txBody>
          <a:bodyPr/>
          <a:lstStyle/>
          <a:p>
            <a:endParaRPr lang="en-US"/>
          </a:p>
        </p:txBody>
      </p:sp>
      <p:sp>
        <p:nvSpPr>
          <p:cNvPr id="167947" name="Line 11"/>
          <p:cNvSpPr>
            <a:spLocks noChangeShapeType="1"/>
          </p:cNvSpPr>
          <p:nvPr/>
        </p:nvSpPr>
        <p:spPr bwMode="auto">
          <a:xfrm>
            <a:off x="1371600" y="6324600"/>
            <a:ext cx="7772400" cy="0"/>
          </a:xfrm>
          <a:prstGeom prst="line">
            <a:avLst/>
          </a:prstGeom>
          <a:noFill/>
          <a:ln w="57150">
            <a:solidFill>
              <a:schemeClr val="tx1"/>
            </a:solidFill>
            <a:round/>
            <a:headEnd/>
            <a:tailEnd type="triangle" w="lg" len="lg"/>
          </a:ln>
          <a:effectLst/>
        </p:spPr>
        <p:txBody>
          <a:bodyPr/>
          <a:lstStyle/>
          <a:p>
            <a:endParaRPr lang="en-US"/>
          </a:p>
        </p:txBody>
      </p:sp>
      <p:sp>
        <p:nvSpPr>
          <p:cNvPr id="167948" name="Text Box 12"/>
          <p:cNvSpPr txBox="1">
            <a:spLocks noChangeArrowheads="1"/>
          </p:cNvSpPr>
          <p:nvPr/>
        </p:nvSpPr>
        <p:spPr bwMode="auto">
          <a:xfrm>
            <a:off x="212725" y="4760913"/>
            <a:ext cx="1009650" cy="366712"/>
          </a:xfrm>
          <a:prstGeom prst="rect">
            <a:avLst/>
          </a:prstGeom>
          <a:noFill/>
          <a:ln w="9525">
            <a:noFill/>
            <a:miter lim="800000"/>
            <a:headEnd/>
            <a:tailEnd/>
          </a:ln>
          <a:effectLst/>
        </p:spPr>
        <p:txBody>
          <a:bodyPr wrap="none">
            <a:spAutoFit/>
          </a:bodyPr>
          <a:lstStyle/>
          <a:p>
            <a:r>
              <a:rPr lang="en-US" altLang="ko-KR" b="1">
                <a:ea typeface="굴림" pitchFamily="50" charset="-127"/>
              </a:rPr>
              <a:t>ERROR</a:t>
            </a:r>
          </a:p>
        </p:txBody>
      </p:sp>
      <p:sp>
        <p:nvSpPr>
          <p:cNvPr id="167949" name="Text Box 13"/>
          <p:cNvSpPr txBox="1">
            <a:spLocks noChangeArrowheads="1"/>
          </p:cNvSpPr>
          <p:nvPr/>
        </p:nvSpPr>
        <p:spPr bwMode="auto">
          <a:xfrm>
            <a:off x="3765550" y="6415088"/>
            <a:ext cx="2178050" cy="366712"/>
          </a:xfrm>
          <a:prstGeom prst="rect">
            <a:avLst/>
          </a:prstGeom>
          <a:noFill/>
          <a:ln w="9525">
            <a:noFill/>
            <a:miter lim="800000"/>
            <a:headEnd/>
            <a:tailEnd/>
          </a:ln>
          <a:effectLst/>
        </p:spPr>
        <p:txBody>
          <a:bodyPr wrap="none">
            <a:spAutoFit/>
          </a:bodyPr>
          <a:lstStyle/>
          <a:p>
            <a:r>
              <a:rPr lang="en-US" altLang="ko-KR" b="1">
                <a:ea typeface="굴림" pitchFamily="50" charset="-127"/>
              </a:rPr>
              <a:t>W (N dimensional)</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762000" y="533400"/>
            <a:ext cx="7696200" cy="838200"/>
          </a:xfrm>
        </p:spPr>
        <p:txBody>
          <a:bodyPr/>
          <a:lstStyle/>
          <a:p>
            <a:r>
              <a:rPr lang="en-US" altLang="ko-KR">
                <a:ea typeface="굴림" pitchFamily="50" charset="-127"/>
              </a:rPr>
              <a:t>Faster Convergence</a:t>
            </a:r>
          </a:p>
        </p:txBody>
      </p:sp>
      <p:sp>
        <p:nvSpPr>
          <p:cNvPr id="168963" name="Rectangle 3"/>
          <p:cNvSpPr>
            <a:spLocks noGrp="1" noChangeArrowheads="1"/>
          </p:cNvSpPr>
          <p:nvPr>
            <p:ph type="body" idx="1"/>
          </p:nvPr>
        </p:nvSpPr>
        <p:spPr/>
        <p:txBody>
          <a:bodyPr/>
          <a:lstStyle/>
          <a:p>
            <a:r>
              <a:rPr lang="en-US" altLang="ko-KR" sz="2300">
                <a:ea typeface="굴림" pitchFamily="50" charset="-127"/>
              </a:rPr>
              <a:t>Back prop requires many </a:t>
            </a:r>
            <a:r>
              <a:rPr lang="en-US" altLang="ko-KR" sz="2300" i="1">
                <a:ea typeface="굴림" pitchFamily="50" charset="-127"/>
              </a:rPr>
              <a:t>epoch</a:t>
            </a:r>
            <a:r>
              <a:rPr lang="en-US" altLang="ko-KR" sz="2300">
                <a:ea typeface="굴림" pitchFamily="50" charset="-127"/>
              </a:rPr>
              <a:t>s to converge</a:t>
            </a:r>
          </a:p>
          <a:p>
            <a:r>
              <a:rPr lang="en-US" altLang="ko-KR" sz="2300">
                <a:ea typeface="굴림" pitchFamily="50" charset="-127"/>
              </a:rPr>
              <a:t>Some ideas to overcome this</a:t>
            </a:r>
          </a:p>
          <a:p>
            <a:pPr lvl="1"/>
            <a:r>
              <a:rPr lang="en-US" altLang="ko-KR" sz="2000" i="1">
                <a:solidFill>
                  <a:srgbClr val="FF3300"/>
                </a:solidFill>
                <a:ea typeface="굴림" pitchFamily="50" charset="-127"/>
              </a:rPr>
              <a:t>Stochastic learning</a:t>
            </a:r>
          </a:p>
          <a:p>
            <a:pPr lvl="1"/>
            <a:endParaRPr lang="en-US" altLang="ko-KR" sz="2000" i="1">
              <a:solidFill>
                <a:srgbClr val="FF3300"/>
              </a:solidFill>
              <a:ea typeface="굴림" pitchFamily="50" charset="-127"/>
            </a:endParaRPr>
          </a:p>
          <a:p>
            <a:pPr lvl="2"/>
            <a:r>
              <a:rPr lang="en-US" altLang="ko-KR" sz="1800" b="1">
                <a:ea typeface="굴림" pitchFamily="50" charset="-127"/>
              </a:rPr>
              <a:t>Update weights after each training example</a:t>
            </a:r>
          </a:p>
          <a:p>
            <a:pPr lvl="1"/>
            <a:endParaRPr lang="en-US" altLang="ko-KR" sz="2000" b="1" i="1">
              <a:solidFill>
                <a:srgbClr val="FF3300"/>
              </a:solidFill>
              <a:ea typeface="굴림" pitchFamily="50" charset="-127"/>
            </a:endParaRPr>
          </a:p>
          <a:p>
            <a:pPr lvl="1"/>
            <a:r>
              <a:rPr lang="en-US" altLang="ko-KR" sz="2000" i="1">
                <a:solidFill>
                  <a:srgbClr val="FF3300"/>
                </a:solidFill>
                <a:ea typeface="굴림" pitchFamily="50" charset="-127"/>
              </a:rPr>
              <a:t>Momentum</a:t>
            </a:r>
          </a:p>
          <a:p>
            <a:pPr lvl="2"/>
            <a:endParaRPr lang="en-US" altLang="ko-KR" sz="1800">
              <a:ea typeface="굴림" pitchFamily="50" charset="-127"/>
            </a:endParaRPr>
          </a:p>
          <a:p>
            <a:pPr lvl="2"/>
            <a:r>
              <a:rPr lang="en-US" altLang="ko-KR" sz="1800" b="1">
                <a:ea typeface="굴림" pitchFamily="50" charset="-127"/>
              </a:rPr>
              <a:t>Add fraction of previous update to current update</a:t>
            </a:r>
          </a:p>
          <a:p>
            <a:pPr lvl="2"/>
            <a:endParaRPr lang="en-US" altLang="ko-KR" sz="1800" b="1">
              <a:ea typeface="굴림" pitchFamily="50" charset="-127"/>
            </a:endParaRPr>
          </a:p>
          <a:p>
            <a:pPr lvl="2"/>
            <a:r>
              <a:rPr lang="en-US" altLang="ko-KR" sz="1800" b="1">
                <a:ea typeface="굴림" pitchFamily="50" charset="-127"/>
              </a:rPr>
              <a:t>Faster convergence</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Applications Areas</a:t>
            </a:r>
          </a:p>
        </p:txBody>
      </p:sp>
      <p:sp>
        <p:nvSpPr>
          <p:cNvPr id="58370" name="Text Box 2"/>
          <p:cNvSpPr txBox="1">
            <a:spLocks noChangeArrowheads="1"/>
          </p:cNvSpPr>
          <p:nvPr/>
        </p:nvSpPr>
        <p:spPr bwMode="auto">
          <a:xfrm>
            <a:off x="457200" y="1371600"/>
            <a:ext cx="8229600" cy="4953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Function approximation</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including time series prediction and modeling.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Classification</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including patterns and sequences recognition, novelty detection and sequential decision making.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latin typeface="Times New Roman" pitchFamily="16" charset="0"/>
                <a:cs typeface="Times New Roman" pitchFamily="16" charset="0"/>
              </a:rPr>
              <a:t>(radar systems, face identification, handwritten text recognition)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Data processing</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including filtering, clustering blinds source separation and compression.</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a typeface="HG Mincho Light J" charset="0"/>
                <a:cs typeface="HG Mincho Light J" charset="0"/>
              </a:rPr>
              <a:t>(data mining, e-mail Spam filtering)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6" charset="0"/>
                <a:cs typeface="Times New Roman" pitchFamily="16" charset="0"/>
              </a:rPr>
              <a:t>Advantages / Disadvantages</a:t>
            </a:r>
          </a:p>
        </p:txBody>
      </p:sp>
      <p:sp>
        <p:nvSpPr>
          <p:cNvPr id="59394" name="Text Box 2"/>
          <p:cNvSpPr txBox="1">
            <a:spLocks noChangeArrowheads="1"/>
          </p:cNvSpPr>
          <p:nvPr/>
        </p:nvSpPr>
        <p:spPr bwMode="auto">
          <a:xfrm>
            <a:off x="914400" y="1447800"/>
            <a:ext cx="7772400" cy="45720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Advantages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Adapt to unknown situations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Powerful, it can model complex functions.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Ease of use, learns by example, and very little user domain‐specific expertise needed</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a:solidFill>
                  <a:srgbClr val="000000"/>
                </a:solidFill>
                <a:latin typeface="Times New Roman" pitchFamily="16" charset="0"/>
                <a:cs typeface="Times New Roman" pitchFamily="16" charset="0"/>
              </a:rPr>
              <a:t>Disadvantages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Forgets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Not exact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6" charset="0"/>
                <a:cs typeface="Times New Roman" pitchFamily="16" charset="0"/>
              </a:rPr>
              <a:t>Large complexity of the network 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762000" y="533400"/>
            <a:ext cx="7696200" cy="381000"/>
          </a:xfrm>
        </p:spPr>
        <p:txBody>
          <a:bodyPr/>
          <a:lstStyle/>
          <a:p>
            <a:r>
              <a:rPr lang="en-US" altLang="ko-KR" sz="2900">
                <a:ea typeface="굴림" pitchFamily="50" charset="-127"/>
              </a:rPr>
              <a:t>Summary</a:t>
            </a:r>
          </a:p>
        </p:txBody>
      </p:sp>
      <p:sp>
        <p:nvSpPr>
          <p:cNvPr id="114691" name="Rectangle 3"/>
          <p:cNvSpPr>
            <a:spLocks noGrp="1" noChangeArrowheads="1"/>
          </p:cNvSpPr>
          <p:nvPr>
            <p:ph type="body" idx="1"/>
          </p:nvPr>
        </p:nvSpPr>
        <p:spPr>
          <a:xfrm>
            <a:off x="0" y="1295400"/>
            <a:ext cx="8153400" cy="5334000"/>
          </a:xfrm>
        </p:spPr>
        <p:txBody>
          <a:bodyPr/>
          <a:lstStyle/>
          <a:p>
            <a:pPr>
              <a:lnSpc>
                <a:spcPct val="90000"/>
              </a:lnSpc>
            </a:pPr>
            <a:r>
              <a:rPr lang="en-US" altLang="ko-KR" sz="2200">
                <a:solidFill>
                  <a:srgbClr val="3399FF"/>
                </a:solidFill>
                <a:ea typeface="굴림" pitchFamily="50" charset="-127"/>
              </a:rPr>
              <a:t>We presented mainly the followings-</a:t>
            </a:r>
            <a:r>
              <a:rPr lang="en-US" altLang="ko-KR" sz="2200">
                <a:ea typeface="굴림" pitchFamily="50" charset="-127"/>
              </a:rPr>
              <a:t>------</a:t>
            </a:r>
          </a:p>
          <a:p>
            <a:pPr>
              <a:lnSpc>
                <a:spcPct val="90000"/>
              </a:lnSpc>
            </a:pPr>
            <a:endParaRPr lang="en-US" altLang="ko-KR" sz="2200">
              <a:ea typeface="굴림" pitchFamily="50" charset="-127"/>
            </a:endParaRPr>
          </a:p>
          <a:p>
            <a:pPr>
              <a:lnSpc>
                <a:spcPct val="90000"/>
              </a:lnSpc>
            </a:pPr>
            <a:r>
              <a:rPr lang="en-US" altLang="ko-KR" sz="2200">
                <a:ea typeface="굴림" pitchFamily="50" charset="-127"/>
              </a:rPr>
              <a:t>Basic building block of Artificial Neural Network.</a:t>
            </a:r>
          </a:p>
          <a:p>
            <a:pPr>
              <a:lnSpc>
                <a:spcPct val="90000"/>
              </a:lnSpc>
            </a:pPr>
            <a:endParaRPr lang="en-US" altLang="ko-KR" sz="2200">
              <a:ea typeface="굴림" pitchFamily="50" charset="-127"/>
            </a:endParaRPr>
          </a:p>
          <a:p>
            <a:pPr>
              <a:lnSpc>
                <a:spcPct val="90000"/>
              </a:lnSpc>
            </a:pPr>
            <a:r>
              <a:rPr lang="en-US" altLang="ko-KR" sz="2200">
                <a:ea typeface="굴림" pitchFamily="50" charset="-127"/>
              </a:rPr>
              <a:t>Construction , working and limitation of single layer neural network (</a:t>
            </a:r>
            <a:r>
              <a:rPr lang="en-US" altLang="ko-KR" sz="2200">
                <a:solidFill>
                  <a:srgbClr val="FF3300"/>
                </a:solidFill>
                <a:ea typeface="굴림" pitchFamily="50" charset="-127"/>
              </a:rPr>
              <a:t>Single Layer Neural Network</a:t>
            </a:r>
            <a:r>
              <a:rPr lang="en-US" altLang="ko-KR" sz="2200">
                <a:ea typeface="굴림" pitchFamily="50" charset="-127"/>
              </a:rPr>
              <a:t>).</a:t>
            </a:r>
          </a:p>
          <a:p>
            <a:pPr>
              <a:lnSpc>
                <a:spcPct val="90000"/>
              </a:lnSpc>
            </a:pPr>
            <a:endParaRPr lang="en-US" altLang="ko-KR" sz="2200">
              <a:ea typeface="굴림" pitchFamily="50" charset="-127"/>
            </a:endParaRPr>
          </a:p>
          <a:p>
            <a:pPr>
              <a:lnSpc>
                <a:spcPct val="90000"/>
              </a:lnSpc>
            </a:pPr>
            <a:r>
              <a:rPr lang="en-US" altLang="ko-KR" sz="2200">
                <a:solidFill>
                  <a:srgbClr val="FF3300"/>
                </a:solidFill>
                <a:ea typeface="굴림" pitchFamily="50" charset="-127"/>
              </a:rPr>
              <a:t>Back propagation algorithm for multi layer feed forward NN.</a:t>
            </a:r>
          </a:p>
          <a:p>
            <a:pPr>
              <a:lnSpc>
                <a:spcPct val="90000"/>
              </a:lnSpc>
            </a:pPr>
            <a:endParaRPr lang="en-US" altLang="ko-KR" sz="2200">
              <a:solidFill>
                <a:srgbClr val="FF3300"/>
              </a:solidFill>
              <a:ea typeface="굴림" pitchFamily="50" charset="-127"/>
            </a:endParaRPr>
          </a:p>
          <a:p>
            <a:pPr>
              <a:lnSpc>
                <a:spcPct val="90000"/>
              </a:lnSpc>
            </a:pPr>
            <a:r>
              <a:rPr lang="en-US" altLang="ko-KR" sz="2200">
                <a:ea typeface="굴림" pitchFamily="50" charset="-127"/>
              </a:rPr>
              <a:t>Some Advanced Features like training with subsets, Quicker convergence, Modular Neural Network, Evolution of NN.</a:t>
            </a:r>
          </a:p>
          <a:p>
            <a:pPr>
              <a:lnSpc>
                <a:spcPct val="90000"/>
              </a:lnSpc>
            </a:pPr>
            <a:endParaRPr lang="en-US" altLang="ko-KR" sz="2200">
              <a:ea typeface="굴림" pitchFamily="50" charset="-127"/>
            </a:endParaRPr>
          </a:p>
          <a:p>
            <a:pPr>
              <a:lnSpc>
                <a:spcPct val="90000"/>
              </a:lnSpc>
            </a:pPr>
            <a:r>
              <a:rPr lang="en-US" altLang="ko-KR" sz="2200">
                <a:solidFill>
                  <a:srgbClr val="FF3300"/>
                </a:solidFill>
                <a:ea typeface="굴림" pitchFamily="50" charset="-127"/>
              </a:rPr>
              <a:t>Application of Neural Network.</a:t>
            </a:r>
          </a:p>
          <a:p>
            <a:pPr>
              <a:lnSpc>
                <a:spcPct val="90000"/>
              </a:lnSpc>
            </a:pPr>
            <a:endParaRPr lang="en-US" altLang="ko-KR" sz="2200">
              <a:solidFill>
                <a:srgbClr val="FF3300"/>
              </a:solidFill>
              <a:ea typeface="굴림" pitchFamily="50" charset="-127"/>
            </a:endParaRPr>
          </a:p>
          <a:p>
            <a:pPr>
              <a:lnSpc>
                <a:spcPct val="90000"/>
              </a:lnSpc>
            </a:pPr>
            <a:endParaRPr lang="en-US" altLang="ko-KR" sz="2200">
              <a:ea typeface="굴림" pitchFamily="50" charset="-127"/>
            </a:endParaRPr>
          </a:p>
          <a:p>
            <a:pPr>
              <a:lnSpc>
                <a:spcPct val="90000"/>
              </a:lnSpc>
            </a:pPr>
            <a:endParaRPr lang="en-US" altLang="ko-KR" sz="2200">
              <a:ea typeface="굴림" pitchFamily="50" charset="-127"/>
            </a:endParaRPr>
          </a:p>
          <a:p>
            <a:pPr>
              <a:lnSpc>
                <a:spcPct val="90000"/>
              </a:lnSpc>
            </a:pPr>
            <a:endParaRPr lang="en-US" altLang="ko-KR" sz="2200">
              <a:ea typeface="굴림" pitchFamily="50" charset="-127"/>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62000" y="533400"/>
            <a:ext cx="7696200" cy="381000"/>
          </a:xfrm>
        </p:spPr>
        <p:txBody>
          <a:bodyPr/>
          <a:lstStyle/>
          <a:p>
            <a:r>
              <a:rPr lang="en-US" altLang="ko-KR" sz="4000">
                <a:ea typeface="굴림" pitchFamily="50" charset="-127"/>
              </a:rPr>
              <a:t>Remember</a:t>
            </a:r>
            <a:r>
              <a:rPr lang="en-US" altLang="ko-KR" sz="4000">
                <a:latin typeface="Tahoma"/>
                <a:ea typeface="굴림" pitchFamily="50" charset="-127"/>
              </a:rPr>
              <a:t>…</a:t>
            </a:r>
            <a:r>
              <a:rPr lang="en-US" altLang="ko-KR" sz="4000">
                <a:ea typeface="굴림" pitchFamily="50" charset="-127"/>
              </a:rPr>
              <a:t>..</a:t>
            </a:r>
          </a:p>
        </p:txBody>
      </p:sp>
      <p:sp>
        <p:nvSpPr>
          <p:cNvPr id="185347" name="Rectangle 3"/>
          <p:cNvSpPr>
            <a:spLocks noGrp="1" noChangeArrowheads="1"/>
          </p:cNvSpPr>
          <p:nvPr>
            <p:ph type="body" idx="1"/>
          </p:nvPr>
        </p:nvSpPr>
        <p:spPr>
          <a:xfrm>
            <a:off x="457200" y="1143000"/>
            <a:ext cx="8229600" cy="4953000"/>
          </a:xfrm>
        </p:spPr>
        <p:txBody>
          <a:bodyPr/>
          <a:lstStyle/>
          <a:p>
            <a:pPr>
              <a:lnSpc>
                <a:spcPct val="80000"/>
              </a:lnSpc>
            </a:pPr>
            <a:endParaRPr lang="en-US" altLang="ko-KR" sz="2200">
              <a:ea typeface="굴림" pitchFamily="50" charset="-127"/>
            </a:endParaRPr>
          </a:p>
          <a:p>
            <a:pPr>
              <a:lnSpc>
                <a:spcPct val="80000"/>
              </a:lnSpc>
            </a:pPr>
            <a:endParaRPr lang="en-US" altLang="ko-KR" sz="2200">
              <a:ea typeface="굴림" pitchFamily="50" charset="-127"/>
            </a:endParaRPr>
          </a:p>
          <a:p>
            <a:pPr>
              <a:lnSpc>
                <a:spcPct val="80000"/>
              </a:lnSpc>
            </a:pPr>
            <a:r>
              <a:rPr lang="en-US" altLang="ko-KR" sz="2200">
                <a:solidFill>
                  <a:srgbClr val="FF3300"/>
                </a:solidFill>
                <a:ea typeface="굴림" pitchFamily="50" charset="-127"/>
              </a:rPr>
              <a:t>ANNs perform well, generally better with larger number of hidden units </a:t>
            </a:r>
          </a:p>
          <a:p>
            <a:pPr>
              <a:lnSpc>
                <a:spcPct val="80000"/>
              </a:lnSpc>
            </a:pPr>
            <a:endParaRPr lang="en-US" altLang="ko-KR" sz="2200">
              <a:solidFill>
                <a:srgbClr val="FF3300"/>
              </a:solidFill>
              <a:ea typeface="굴림" pitchFamily="50" charset="-127"/>
            </a:endParaRPr>
          </a:p>
          <a:p>
            <a:pPr>
              <a:lnSpc>
                <a:spcPct val="80000"/>
              </a:lnSpc>
            </a:pPr>
            <a:r>
              <a:rPr lang="en-US" altLang="ko-KR" sz="2200">
                <a:ea typeface="굴림" pitchFamily="50" charset="-127"/>
              </a:rPr>
              <a:t>More hidden units generally produce lower error</a:t>
            </a:r>
          </a:p>
          <a:p>
            <a:pPr>
              <a:lnSpc>
                <a:spcPct val="80000"/>
              </a:lnSpc>
            </a:pPr>
            <a:endParaRPr lang="en-US" altLang="ko-KR" sz="2200">
              <a:ea typeface="굴림" pitchFamily="50" charset="-127"/>
            </a:endParaRPr>
          </a:p>
          <a:p>
            <a:pPr>
              <a:lnSpc>
                <a:spcPct val="80000"/>
              </a:lnSpc>
            </a:pPr>
            <a:r>
              <a:rPr lang="en-US" altLang="ko-KR" sz="2200">
                <a:solidFill>
                  <a:srgbClr val="FF3300"/>
                </a:solidFill>
                <a:ea typeface="굴림" pitchFamily="50" charset="-127"/>
              </a:rPr>
              <a:t>Determining network topology is difficult</a:t>
            </a:r>
          </a:p>
          <a:p>
            <a:pPr>
              <a:lnSpc>
                <a:spcPct val="80000"/>
              </a:lnSpc>
            </a:pPr>
            <a:endParaRPr lang="en-US" altLang="ko-KR" sz="2200">
              <a:solidFill>
                <a:srgbClr val="FF3300"/>
              </a:solidFill>
              <a:ea typeface="굴림" pitchFamily="50" charset="-127"/>
            </a:endParaRPr>
          </a:p>
          <a:p>
            <a:pPr>
              <a:lnSpc>
                <a:spcPct val="80000"/>
              </a:lnSpc>
            </a:pPr>
            <a:r>
              <a:rPr lang="en-US" altLang="ko-KR" sz="2200">
                <a:ea typeface="굴림" pitchFamily="50" charset="-127"/>
              </a:rPr>
              <a:t>Choosing single learning rate impossible</a:t>
            </a:r>
          </a:p>
          <a:p>
            <a:pPr>
              <a:lnSpc>
                <a:spcPct val="80000"/>
              </a:lnSpc>
            </a:pPr>
            <a:endParaRPr lang="en-US" altLang="ko-KR" sz="2200">
              <a:ea typeface="굴림" pitchFamily="50" charset="-127"/>
            </a:endParaRPr>
          </a:p>
          <a:p>
            <a:pPr>
              <a:lnSpc>
                <a:spcPct val="80000"/>
              </a:lnSpc>
            </a:pPr>
            <a:r>
              <a:rPr lang="en-US" altLang="ko-KR" sz="2200">
                <a:solidFill>
                  <a:srgbClr val="FF3300"/>
                </a:solidFill>
                <a:ea typeface="굴림" pitchFamily="50" charset="-127"/>
              </a:rPr>
              <a:t>Difficult to reduce training time by altering the network topology or learning parameters </a:t>
            </a:r>
          </a:p>
          <a:p>
            <a:pPr>
              <a:lnSpc>
                <a:spcPct val="80000"/>
              </a:lnSpc>
            </a:pPr>
            <a:endParaRPr lang="en-US" altLang="ko-KR" sz="2200">
              <a:solidFill>
                <a:srgbClr val="FF3300"/>
              </a:solidFill>
              <a:ea typeface="굴림" pitchFamily="50" charset="-127"/>
            </a:endParaRPr>
          </a:p>
          <a:p>
            <a:pPr>
              <a:lnSpc>
                <a:spcPct val="80000"/>
              </a:lnSpc>
            </a:pPr>
            <a:r>
              <a:rPr lang="en-US" altLang="ko-KR" sz="2200">
                <a:ea typeface="굴림" pitchFamily="50" charset="-127"/>
              </a:rPr>
              <a:t>NN(Subset) often produce better results</a:t>
            </a:r>
          </a:p>
          <a:p>
            <a:pPr>
              <a:lnSpc>
                <a:spcPct val="80000"/>
              </a:lnSpc>
            </a:pPr>
            <a:endParaRPr lang="en-US" altLang="ko-KR" sz="2200">
              <a:ea typeface="굴림" pitchFamily="50" charset="-127"/>
            </a:endParaRPr>
          </a:p>
          <a:p>
            <a:pPr>
              <a:lnSpc>
                <a:spcPct val="80000"/>
              </a:lnSpc>
            </a:pPr>
            <a:endParaRPr lang="en-US" altLang="ko-KR" sz="2200">
              <a:ea typeface="굴림" pitchFamily="50" charset="-127"/>
            </a:endParaRPr>
          </a:p>
          <a:p>
            <a:pPr>
              <a:lnSpc>
                <a:spcPct val="80000"/>
              </a:lnSpc>
            </a:pPr>
            <a:endParaRPr lang="en-US" altLang="ko-KR" sz="2200">
              <a:ea typeface="굴림" pitchFamily="50" charset="-127"/>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499F5F"/>
                </a:solidFill>
              </a:rPr>
              <a:t>Neural Network web</a:t>
            </a:r>
            <a:endParaRPr lang="en-US" dirty="0">
              <a:solidFill>
                <a:srgbClr val="499F5F"/>
              </a:solidFill>
            </a:endParaRPr>
          </a:p>
        </p:txBody>
      </p:sp>
      <p:pic>
        <p:nvPicPr>
          <p:cNvPr id="2050" name="Picture 2"/>
          <p:cNvPicPr>
            <a:picLocks noChangeAspect="1" noChangeArrowheads="1"/>
          </p:cNvPicPr>
          <p:nvPr/>
        </p:nvPicPr>
        <p:blipFill>
          <a:blip r:embed="rId2"/>
          <a:srcRect/>
          <a:stretch>
            <a:fillRect/>
          </a:stretch>
        </p:blipFill>
        <p:spPr bwMode="auto">
          <a:xfrm>
            <a:off x="493920" y="1286054"/>
            <a:ext cx="1940182" cy="470065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327839" y="1493437"/>
            <a:ext cx="5391360" cy="95914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120480" y="2737728"/>
            <a:ext cx="2068833" cy="193556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539679" y="2737728"/>
            <a:ext cx="3323771" cy="1935563"/>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051359" y="4880673"/>
            <a:ext cx="2684247" cy="1463289"/>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6092639" y="4880674"/>
            <a:ext cx="2214099" cy="14603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linds(horizontal)">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5"/>
                                        </p:tgtEl>
                                        <p:attrNameLst>
                                          <p:attrName>style.visibility</p:attrName>
                                        </p:attrNameLst>
                                      </p:cBhvr>
                                      <p:to>
                                        <p:strVal val="visible"/>
                                      </p:to>
                                    </p:set>
                                    <p:animEffect transition="in" filter="blinds(horizontal)">
                                      <p:cBhvr>
                                        <p:cTn id="2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HG Mincho Light J"/>
        <a:cs typeface="HG Mincho Light J"/>
      </a:majorFont>
      <a:minorFont>
        <a:latin typeface="Perpetua"/>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HG Mincho Light J"/>
        <a:cs typeface="HG Mincho Light J"/>
      </a:majorFont>
      <a:minorFont>
        <a:latin typeface="Perpetua"/>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HG Mincho Light J"/>
        <a:cs typeface="HG Mincho Light J"/>
      </a:majorFont>
      <a:minorFont>
        <a:latin typeface="Perpetua"/>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HG Mincho Light J"/>
        <a:cs typeface="HG Mincho Light J"/>
      </a:majorFont>
      <a:minorFont>
        <a:latin typeface="Perpetua"/>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HG Mincho Light J"/>
        <a:cs typeface="HG Mincho Light J"/>
      </a:majorFont>
      <a:minorFont>
        <a:latin typeface="Perpetua"/>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itchFamily="16" charset="0"/>
          <a:buNone/>
          <a:tabLst/>
          <a:defRPr kumimoji="0" lang="en-GB" sz="1800" b="0" i="0" u="none" strike="noStrike" cap="none" normalizeH="0" baseline="0" smtClean="0">
            <a:ln>
              <a:noFill/>
            </a:ln>
            <a:solidFill>
              <a:schemeClr val="bg1"/>
            </a:solidFill>
            <a:effectLst/>
            <a:latin typeface="Perpetua"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5246</Words>
  <PresentationFormat>On-screen Show (4:3)</PresentationFormat>
  <Paragraphs>835</Paragraphs>
  <Slides>105</Slides>
  <Notes>60</Notes>
  <HiddenSlides>1</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105</vt:i4>
      </vt:variant>
    </vt:vector>
  </HeadingPairs>
  <TitlesOfParts>
    <vt:vector size="111" baseType="lpstr">
      <vt:lpstr>Office Theme</vt:lpstr>
      <vt:lpstr>Office Theme</vt:lpstr>
      <vt:lpstr>Office Theme</vt:lpstr>
      <vt:lpstr>Office Theme</vt: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              Neural Network</vt:lpstr>
      <vt:lpstr>Neural Network</vt:lpstr>
      <vt:lpstr>Slide 18</vt:lpstr>
      <vt:lpstr>Slide 19</vt:lpstr>
      <vt:lpstr>Slide 20</vt:lpstr>
      <vt:lpstr>Slide 21</vt:lpstr>
      <vt:lpstr>Slide 22</vt:lpstr>
      <vt:lpstr>Slide 23</vt:lpstr>
      <vt:lpstr>Slide 24</vt:lpstr>
      <vt:lpstr>Slide 25</vt:lpstr>
      <vt:lpstr>Slide 26</vt:lpstr>
      <vt:lpstr>Slide 27</vt:lpstr>
      <vt:lpstr>Neural Network Classifier</vt:lpstr>
      <vt:lpstr>Data Normalization</vt:lpstr>
      <vt:lpstr>Example of Max-Min Normalization</vt:lpstr>
      <vt:lpstr>     Decimal Scaling Normalization </vt:lpstr>
      <vt:lpstr>Slide 32</vt:lpstr>
      <vt:lpstr>Slide 33</vt:lpstr>
      <vt:lpstr>Slide 34</vt:lpstr>
      <vt:lpstr>Slide 35</vt:lpstr>
      <vt:lpstr>Slide 36</vt:lpstr>
      <vt:lpstr>Slide 37</vt:lpstr>
      <vt:lpstr>Slide 38</vt:lpstr>
      <vt:lpstr>Slide 39</vt:lpstr>
      <vt:lpstr>Slide 40</vt:lpstr>
      <vt:lpstr>One Neuron as a Network</vt:lpstr>
      <vt:lpstr>One Neuron as a Network</vt:lpstr>
      <vt:lpstr>Bias of a Neuron   </vt:lpstr>
      <vt:lpstr>Slide 44</vt:lpstr>
      <vt:lpstr>Neuron with Activation</vt:lpstr>
      <vt:lpstr>Why We Need Multi Layer ?</vt:lpstr>
      <vt:lpstr>A Multilayer Feed-Forward Neural Network</vt:lpstr>
      <vt:lpstr>   Neural Network  Learning</vt:lpstr>
      <vt:lpstr>Slide 49</vt:lpstr>
      <vt:lpstr>Slide 50</vt:lpstr>
      <vt:lpstr>Slide 51</vt:lpstr>
      <vt:lpstr>Slide 52</vt:lpstr>
      <vt:lpstr>Slide 53</vt:lpstr>
      <vt:lpstr>Slide 54</vt:lpstr>
      <vt:lpstr>Slide 55</vt:lpstr>
      <vt:lpstr>Slide 56</vt:lpstr>
      <vt:lpstr>A Multilayer Feed Forward Network</vt:lpstr>
      <vt:lpstr>A Multilayered Feed – Forward Network</vt:lpstr>
      <vt:lpstr>A Multilayered Feed–Forward Network</vt:lpstr>
      <vt:lpstr>Slide 60</vt:lpstr>
      <vt:lpstr>Slide 61</vt:lpstr>
      <vt:lpstr>Slide 62</vt:lpstr>
      <vt:lpstr>Slide 63</vt:lpstr>
      <vt:lpstr>Slide 64</vt:lpstr>
      <vt:lpstr>Slide 65</vt:lpstr>
      <vt:lpstr>Slide 66</vt:lpstr>
      <vt:lpstr>Slide 67</vt:lpstr>
      <vt:lpstr>Classification by Back propagation  </vt:lpstr>
      <vt:lpstr>Steps in Back propagation Algorithm</vt:lpstr>
      <vt:lpstr>Steps in Back propagation Algorithm  ( cont..)</vt:lpstr>
      <vt:lpstr>Propagation through Hidden Layer ( One Node )</vt:lpstr>
      <vt:lpstr>Propagate the inputs forward</vt:lpstr>
      <vt:lpstr>Propagate the inputs forward</vt:lpstr>
      <vt:lpstr>       Back propagate the error</vt:lpstr>
      <vt:lpstr>       Back propagate the error</vt:lpstr>
      <vt:lpstr>     Update weights and biases </vt:lpstr>
      <vt:lpstr>   Update weights and biases</vt:lpstr>
      <vt:lpstr>Terminating Conditions</vt:lpstr>
      <vt:lpstr>Backpropagation Formulas</vt:lpstr>
      <vt:lpstr>Example of Back propagation </vt:lpstr>
      <vt:lpstr>Example ( cont.. )</vt:lpstr>
      <vt:lpstr>Net Input and Output Calculation</vt:lpstr>
      <vt:lpstr>Calculation of Error at Each Node</vt:lpstr>
      <vt:lpstr>Calculation of weights and Bias Updating</vt:lpstr>
      <vt:lpstr>Network Pruning and Rule Extraction</vt:lpstr>
      <vt:lpstr>Advanced Features of  Neural Network</vt:lpstr>
      <vt:lpstr>Variants of Neural Networks Learning</vt:lpstr>
      <vt:lpstr>Training with Subsets</vt:lpstr>
      <vt:lpstr>Training with subsets</vt:lpstr>
      <vt:lpstr>Modular Neural Network </vt:lpstr>
      <vt:lpstr>Evolving Network Architectures </vt:lpstr>
      <vt:lpstr>Constructive vs Destructive Algorithm</vt:lpstr>
      <vt:lpstr>Training Process of the MLP</vt:lpstr>
      <vt:lpstr>Faster Convergence</vt:lpstr>
      <vt:lpstr>Slide 95</vt:lpstr>
      <vt:lpstr>Slide 96</vt:lpstr>
      <vt:lpstr>Summary</vt:lpstr>
      <vt:lpstr>Remember…..</vt:lpstr>
      <vt:lpstr>Neural Network web</vt:lpstr>
      <vt:lpstr>Neural Network web</vt:lpstr>
      <vt:lpstr>Neural Network web</vt:lpstr>
      <vt:lpstr>Neural Network web</vt:lpstr>
      <vt:lpstr>Neural Network web</vt:lpstr>
      <vt:lpstr>Neural Network web</vt:lpstr>
      <vt:lpstr>Neural Network web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ankit vidyarthi</dc:creator>
  <cp:lastModifiedBy>ankit.vidyarthi</cp:lastModifiedBy>
  <cp:revision>5</cp:revision>
  <dcterms:modified xsi:type="dcterms:W3CDTF">2022-11-24T07:51:14Z</dcterms:modified>
</cp:coreProperties>
</file>