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3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6" r:id="rId19"/>
    <p:sldId id="265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12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6C9D2F7F-3616-484D-B477-6A8119098D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E425-4800-4061-AB0D-05663975F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7CC38-B969-4CB9-AF1E-1788DFFB4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F4F02-C57F-4ECD-A083-CA4B42EAA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0253F-EE28-41A0-832D-243E4581A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481D0-2B76-4DC4-B885-B8AC757B3F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62F12-2DA0-4101-8B46-FB424271F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B94C2-CCCD-41B2-A40E-009C0AADE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4F13-95BF-47AC-A471-8EF9BF5F00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D5198-75B0-47E8-9D2E-9BBFFEC81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5A776-E637-4296-A935-9D41FEF304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B55C3-3194-41B5-B14D-134ACABFA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39655D-FC68-4E04-A734-B92B3521DB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Introduction to Hidden Markov Models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17525" y="1108075"/>
            <a:ext cx="779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Typed word recognition, assume all characters are separated.</a:t>
            </a:r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057400" y="1676400"/>
            <a:ext cx="3200400" cy="990600"/>
            <a:chOff x="1296" y="1056"/>
            <a:chExt cx="2016" cy="624"/>
          </a:xfrm>
        </p:grpSpPr>
        <p:sp>
          <p:nvSpPr>
            <p:cNvPr id="17412" name="Rectangle 4" descr="Small confetti"/>
            <p:cNvSpPr>
              <a:spLocks noChangeArrowheads="1"/>
            </p:cNvSpPr>
            <p:nvPr/>
          </p:nvSpPr>
          <p:spPr bwMode="auto">
            <a:xfrm>
              <a:off x="1296" y="1056"/>
              <a:ext cx="2016" cy="624"/>
            </a:xfrm>
            <a:prstGeom prst="rect">
              <a:avLst/>
            </a:prstGeom>
            <a:pattFill prst="smConfetti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solidFill>
                  <a:srgbClr val="B2B2B2"/>
                </a:solidFill>
              </a:endParaRPr>
            </a:p>
          </p:txBody>
        </p:sp>
        <p:sp>
          <p:nvSpPr>
            <p:cNvPr id="17414" name="WordArt 6" descr="70%"/>
            <p:cNvSpPr>
              <a:spLocks noChangeArrowheads="1" noChangeShapeType="1" noTextEdit="1"/>
            </p:cNvSpPr>
            <p:nvPr/>
          </p:nvSpPr>
          <p:spPr bwMode="auto">
            <a:xfrm>
              <a:off x="1680" y="1200"/>
              <a:ext cx="1092" cy="3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/>
              <a:r>
                <a:rPr lang="en-US" sz="3200" i="1" kern="10" spc="1600">
                  <a:ln w="9525">
                    <a:round/>
                    <a:headEnd/>
                    <a:tailEnd/>
                  </a:ln>
                  <a:pattFill prst="pct70">
                    <a:fgClr>
                      <a:schemeClr val="bg2"/>
                    </a:fgClr>
                    <a:bgClr>
                      <a:srgbClr val="FFFFFF"/>
                    </a:bgClr>
                  </a:pattFill>
                  <a:latin typeface="HE_TERMINAL"/>
                </a:rPr>
                <a:t>Amherst</a:t>
              </a:r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09600" y="2971800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Character recognizer outputs probability of the image being particular character, P(image|character).</a:t>
            </a:r>
          </a:p>
        </p:txBody>
      </p: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2895600" y="3886200"/>
            <a:ext cx="2971800" cy="2286000"/>
            <a:chOff x="2544" y="2496"/>
            <a:chExt cx="1872" cy="1440"/>
          </a:xfrm>
        </p:grpSpPr>
        <p:grpSp>
          <p:nvGrpSpPr>
            <p:cNvPr id="17438" name="Group 30"/>
            <p:cNvGrpSpPr>
              <a:grpSpLocks/>
            </p:cNvGrpSpPr>
            <p:nvPr/>
          </p:nvGrpSpPr>
          <p:grpSpPr bwMode="auto">
            <a:xfrm>
              <a:off x="4128" y="2880"/>
              <a:ext cx="288" cy="480"/>
              <a:chOff x="1344" y="2736"/>
              <a:chExt cx="288" cy="480"/>
            </a:xfrm>
          </p:grpSpPr>
          <p:sp>
            <p:nvSpPr>
              <p:cNvPr id="17417" name="Rectangle 9" descr="Small confetti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288" cy="480"/>
              </a:xfrm>
              <a:prstGeom prst="rect">
                <a:avLst/>
              </a:prstGeom>
              <a:pattFill prst="smConfetti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>
                  <a:solidFill>
                    <a:srgbClr val="B2B2B2"/>
                  </a:solidFill>
                </a:endParaRPr>
              </a:p>
            </p:txBody>
          </p:sp>
          <p:sp>
            <p:nvSpPr>
              <p:cNvPr id="17418" name="WordArt 10" descr="70%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0" y="2880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scene3d>
                  <a:camera prst="legacyPerspectiveTopLeft"/>
                  <a:lightRig rig="legacyNormal3" dir="r"/>
                </a:scene3d>
                <a:sp3d extrusionH="201600" prstMaterial="legacyMetal">
                  <a:extrusionClr>
                    <a:srgbClr val="FFFFFF"/>
                  </a:extrusionClr>
                </a:sp3d>
              </a:bodyPr>
              <a:lstStyle/>
              <a:p>
                <a:pPr algn="ctr"/>
                <a:r>
                  <a:rPr lang="en-US" sz="3200" i="1" kern="10" spc="1600">
                    <a:ln w="9525">
                      <a:round/>
                      <a:headEnd/>
                      <a:tailEnd/>
                    </a:ln>
                    <a:pattFill prst="pct70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  <a:latin typeface="HE_TERMINAL"/>
                  </a:rPr>
                  <a:t>A</a:t>
                </a:r>
              </a:p>
            </p:txBody>
          </p:sp>
        </p:grp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880" y="249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0.5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880" y="2736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0.03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2832" y="3120"/>
              <a:ext cx="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0.005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832" y="3696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0.31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2640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2640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2640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544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z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2544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2544" y="278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544" y="24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cxnSp>
          <p:nvCxnSpPr>
            <p:cNvPr id="17433" name="AutoShape 25"/>
            <p:cNvCxnSpPr>
              <a:cxnSpLocks noChangeShapeType="1"/>
              <a:stCxn id="17431" idx="3"/>
              <a:endCxn id="17417" idx="1"/>
            </p:cNvCxnSpPr>
            <p:nvPr/>
          </p:nvCxnSpPr>
          <p:spPr bwMode="auto">
            <a:xfrm>
              <a:off x="2736" y="2592"/>
              <a:ext cx="139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34" name="AutoShape 26"/>
            <p:cNvCxnSpPr>
              <a:cxnSpLocks noChangeShapeType="1"/>
              <a:stCxn id="17430" idx="3"/>
              <a:endCxn id="17417" idx="1"/>
            </p:cNvCxnSpPr>
            <p:nvPr/>
          </p:nvCxnSpPr>
          <p:spPr bwMode="auto">
            <a:xfrm>
              <a:off x="2736" y="2880"/>
              <a:ext cx="139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35" name="AutoShape 27"/>
            <p:cNvCxnSpPr>
              <a:cxnSpLocks noChangeShapeType="1"/>
              <a:stCxn id="17429" idx="3"/>
              <a:endCxn id="17417" idx="1"/>
            </p:cNvCxnSpPr>
            <p:nvPr/>
          </p:nvCxnSpPr>
          <p:spPr bwMode="auto">
            <a:xfrm flipV="1">
              <a:off x="2736" y="3120"/>
              <a:ext cx="13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36" name="AutoShape 28"/>
            <p:cNvCxnSpPr>
              <a:cxnSpLocks noChangeShapeType="1"/>
              <a:stCxn id="17428" idx="3"/>
              <a:endCxn id="17417" idx="1"/>
            </p:cNvCxnSpPr>
            <p:nvPr/>
          </p:nvCxnSpPr>
          <p:spPr bwMode="auto">
            <a:xfrm flipV="1">
              <a:off x="2736" y="3120"/>
              <a:ext cx="1392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743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Word recognition example(1).</a:t>
            </a:r>
            <a:endParaRPr lang="en-US" sz="4000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133600" y="6172200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Hidden state                   Observation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17525" y="1108075"/>
            <a:ext cx="80930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Hidden states of HMM = characters.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Observations = typed images of characters segmented from the image         . Note that there is an infinite number of observations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3400" y="3276600"/>
            <a:ext cx="7848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Observation probabilities = character recognizer scores.     	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Transition probabilities will be defined differently in two subsequent models. </a:t>
            </a:r>
          </a:p>
        </p:txBody>
      </p:sp>
      <p:sp>
        <p:nvSpPr>
          <p:cNvPr id="1948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Word recognition example(2).</a:t>
            </a:r>
            <a:endParaRPr lang="en-US"/>
          </a:p>
        </p:txBody>
      </p:sp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1676400" y="3733800"/>
          <a:ext cx="4005263" cy="595313"/>
        </p:xfrm>
        <a:graphic>
          <a:graphicData uri="http://schemas.openxmlformats.org/presentationml/2006/ole">
            <p:oleObj spid="_x0000_s19483" name="Equation" r:id="rId3" imgW="1536480" imgH="228600" progId="Equation.3">
              <p:embed/>
            </p:oleObj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1447800" y="2133600"/>
          <a:ext cx="463550" cy="595313"/>
        </p:xfrm>
        <a:graphic>
          <a:graphicData uri="http://schemas.openxmlformats.org/presentationml/2006/ole">
            <p:oleObj spid="_x0000_s19484" name="Equation" r:id="rId4" imgW="177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7525" y="1108075"/>
            <a:ext cx="8093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If  lexicon is given, we can construct separate HMM models for each lexicon word.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43000" y="22098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Amherst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3048000" y="2209800"/>
            <a:ext cx="5410200" cy="457200"/>
            <a:chOff x="1920" y="1584"/>
            <a:chExt cx="3408" cy="288"/>
          </a:xfrm>
        </p:grpSpPr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448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4992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976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456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3936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4464" y="158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2016" y="158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496" y="15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3062" y="15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h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542" y="159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e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032" y="158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4550" y="1593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5088" y="158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cxnSp>
          <p:nvCxnSpPr>
            <p:cNvPr id="20501" name="AutoShape 21"/>
            <p:cNvCxnSpPr>
              <a:cxnSpLocks noChangeShapeType="1"/>
              <a:stCxn id="20487" idx="6"/>
              <a:endCxn id="20488" idx="2"/>
            </p:cNvCxnSpPr>
            <p:nvPr/>
          </p:nvCxnSpPr>
          <p:spPr bwMode="auto">
            <a:xfrm>
              <a:off x="2256" y="172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02" name="AutoShape 22"/>
            <p:cNvCxnSpPr>
              <a:cxnSpLocks noChangeShapeType="1"/>
              <a:stCxn id="20488" idx="6"/>
              <a:endCxn id="20490" idx="2"/>
            </p:cNvCxnSpPr>
            <p:nvPr/>
          </p:nvCxnSpPr>
          <p:spPr bwMode="auto">
            <a:xfrm>
              <a:off x="2784" y="172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03" name="AutoShape 23"/>
            <p:cNvCxnSpPr>
              <a:cxnSpLocks noChangeShapeType="1"/>
              <a:stCxn id="20490" idx="6"/>
              <a:endCxn id="20491" idx="2"/>
            </p:cNvCxnSpPr>
            <p:nvPr/>
          </p:nvCxnSpPr>
          <p:spPr bwMode="auto">
            <a:xfrm>
              <a:off x="3312" y="1728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04" name="AutoShape 24"/>
            <p:cNvCxnSpPr>
              <a:cxnSpLocks noChangeShapeType="1"/>
              <a:stCxn id="20491" idx="6"/>
              <a:endCxn id="20492" idx="2"/>
            </p:cNvCxnSpPr>
            <p:nvPr/>
          </p:nvCxnSpPr>
          <p:spPr bwMode="auto">
            <a:xfrm>
              <a:off x="3792" y="1728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05" name="AutoShape 25"/>
            <p:cNvCxnSpPr>
              <a:cxnSpLocks noChangeShapeType="1"/>
              <a:stCxn id="20492" idx="6"/>
              <a:endCxn id="20493" idx="2"/>
            </p:cNvCxnSpPr>
            <p:nvPr/>
          </p:nvCxnSpPr>
          <p:spPr bwMode="auto">
            <a:xfrm>
              <a:off x="4272" y="172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06" name="AutoShape 26"/>
            <p:cNvCxnSpPr>
              <a:cxnSpLocks noChangeShapeType="1"/>
              <a:stCxn id="20493" idx="6"/>
              <a:endCxn id="20489" idx="2"/>
            </p:cNvCxnSpPr>
            <p:nvPr/>
          </p:nvCxnSpPr>
          <p:spPr bwMode="auto">
            <a:xfrm>
              <a:off x="4800" y="172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1143000" y="2895600"/>
            <a:ext cx="7315200" cy="457200"/>
            <a:chOff x="720" y="2208"/>
            <a:chExt cx="4608" cy="288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0" y="2208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Buffalo</a:t>
              </a:r>
            </a:p>
          </p:txBody>
        </p:sp>
        <p:sp>
          <p:nvSpPr>
            <p:cNvPr id="20509" name="Oval 29"/>
            <p:cNvSpPr>
              <a:spLocks noChangeArrowheads="1"/>
            </p:cNvSpPr>
            <p:nvPr/>
          </p:nvSpPr>
          <p:spPr bwMode="auto">
            <a:xfrm>
              <a:off x="1920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2448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31"/>
            <p:cNvSpPr>
              <a:spLocks noChangeArrowheads="1"/>
            </p:cNvSpPr>
            <p:nvPr/>
          </p:nvSpPr>
          <p:spPr bwMode="auto">
            <a:xfrm>
              <a:off x="4992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32"/>
            <p:cNvSpPr>
              <a:spLocks noChangeArrowheads="1"/>
            </p:cNvSpPr>
            <p:nvPr/>
          </p:nvSpPr>
          <p:spPr bwMode="auto">
            <a:xfrm>
              <a:off x="2976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33"/>
            <p:cNvSpPr>
              <a:spLocks noChangeArrowheads="1"/>
            </p:cNvSpPr>
            <p:nvPr/>
          </p:nvSpPr>
          <p:spPr bwMode="auto">
            <a:xfrm>
              <a:off x="3456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3936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35"/>
            <p:cNvSpPr>
              <a:spLocks noChangeArrowheads="1"/>
            </p:cNvSpPr>
            <p:nvPr/>
          </p:nvSpPr>
          <p:spPr bwMode="auto">
            <a:xfrm>
              <a:off x="4464" y="22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016" y="22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2496" y="22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u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3062" y="2217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3542" y="2217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4032" y="220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4550" y="221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l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5088" y="22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o</a:t>
              </a:r>
            </a:p>
          </p:txBody>
        </p:sp>
        <p:cxnSp>
          <p:nvCxnSpPr>
            <p:cNvPr id="20523" name="AutoShape 43"/>
            <p:cNvCxnSpPr>
              <a:cxnSpLocks noChangeShapeType="1"/>
              <a:stCxn id="20509" idx="6"/>
              <a:endCxn id="20510" idx="2"/>
            </p:cNvCxnSpPr>
            <p:nvPr/>
          </p:nvCxnSpPr>
          <p:spPr bwMode="auto">
            <a:xfrm>
              <a:off x="2256" y="235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24" name="AutoShape 44"/>
            <p:cNvCxnSpPr>
              <a:cxnSpLocks noChangeShapeType="1"/>
              <a:stCxn id="20510" idx="6"/>
              <a:endCxn id="20512" idx="2"/>
            </p:cNvCxnSpPr>
            <p:nvPr/>
          </p:nvCxnSpPr>
          <p:spPr bwMode="auto">
            <a:xfrm>
              <a:off x="2784" y="235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25" name="AutoShape 45"/>
            <p:cNvCxnSpPr>
              <a:cxnSpLocks noChangeShapeType="1"/>
              <a:stCxn id="20512" idx="6"/>
              <a:endCxn id="20513" idx="2"/>
            </p:cNvCxnSpPr>
            <p:nvPr/>
          </p:nvCxnSpPr>
          <p:spPr bwMode="auto">
            <a:xfrm>
              <a:off x="3312" y="2352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26" name="AutoShape 46"/>
            <p:cNvCxnSpPr>
              <a:cxnSpLocks noChangeShapeType="1"/>
              <a:stCxn id="20513" idx="6"/>
              <a:endCxn id="20514" idx="2"/>
            </p:cNvCxnSpPr>
            <p:nvPr/>
          </p:nvCxnSpPr>
          <p:spPr bwMode="auto">
            <a:xfrm>
              <a:off x="3792" y="2352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27" name="AutoShape 47"/>
            <p:cNvCxnSpPr>
              <a:cxnSpLocks noChangeShapeType="1"/>
              <a:stCxn id="20514" idx="6"/>
              <a:endCxn id="20515" idx="2"/>
            </p:cNvCxnSpPr>
            <p:nvPr/>
          </p:nvCxnSpPr>
          <p:spPr bwMode="auto">
            <a:xfrm>
              <a:off x="4272" y="235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28" name="AutoShape 48"/>
            <p:cNvCxnSpPr>
              <a:cxnSpLocks noChangeShapeType="1"/>
              <a:stCxn id="20515" idx="6"/>
              <a:endCxn id="20511" idx="2"/>
            </p:cNvCxnSpPr>
            <p:nvPr/>
          </p:nvCxnSpPr>
          <p:spPr bwMode="auto">
            <a:xfrm>
              <a:off x="4800" y="235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529" name="Group 49"/>
          <p:cNvGrpSpPr>
            <a:grpSpLocks/>
          </p:cNvGrpSpPr>
          <p:nvPr/>
        </p:nvGrpSpPr>
        <p:grpSpPr bwMode="auto">
          <a:xfrm>
            <a:off x="3048000" y="3810000"/>
            <a:ext cx="457200" cy="762000"/>
            <a:chOff x="1344" y="2736"/>
            <a:chExt cx="288" cy="480"/>
          </a:xfrm>
        </p:grpSpPr>
        <p:sp>
          <p:nvSpPr>
            <p:cNvPr id="20530" name="Rectangle 50" descr="Small confetti"/>
            <p:cNvSpPr>
              <a:spLocks noChangeArrowheads="1"/>
            </p:cNvSpPr>
            <p:nvPr/>
          </p:nvSpPr>
          <p:spPr bwMode="auto">
            <a:xfrm>
              <a:off x="1344" y="2736"/>
              <a:ext cx="288" cy="480"/>
            </a:xfrm>
            <a:prstGeom prst="rect">
              <a:avLst/>
            </a:prstGeom>
            <a:pattFill prst="smConfetti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solidFill>
                  <a:srgbClr val="B2B2B2"/>
                </a:solidFill>
              </a:endParaRPr>
            </a:p>
          </p:txBody>
        </p:sp>
        <p:sp>
          <p:nvSpPr>
            <p:cNvPr id="20531" name="WordArt 51" descr="70%"/>
            <p:cNvSpPr>
              <a:spLocks noChangeArrowheads="1" noChangeShapeType="1" noTextEdit="1"/>
            </p:cNvSpPr>
            <p:nvPr/>
          </p:nvSpPr>
          <p:spPr bwMode="auto">
            <a:xfrm>
              <a:off x="1440" y="2880"/>
              <a:ext cx="96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/>
              <a:r>
                <a:rPr lang="en-US" sz="3200" i="1" kern="10" spc="1600">
                  <a:ln w="9525">
                    <a:round/>
                    <a:headEnd/>
                    <a:tailEnd/>
                  </a:ln>
                  <a:pattFill prst="pct70">
                    <a:fgClr>
                      <a:schemeClr val="bg2"/>
                    </a:fgClr>
                    <a:bgClr>
                      <a:srgbClr val="FFFFFF"/>
                    </a:bgClr>
                  </a:pattFill>
                  <a:latin typeface="HE_TERMINAL"/>
                </a:rPr>
                <a:t>A</a:t>
              </a:r>
            </a:p>
          </p:txBody>
        </p:sp>
      </p:grpSp>
      <p:cxnSp>
        <p:nvCxnSpPr>
          <p:cNvPr id="20533" name="AutoShape 53"/>
          <p:cNvCxnSpPr>
            <a:cxnSpLocks noChangeShapeType="1"/>
            <a:stCxn id="20516" idx="2"/>
            <a:endCxn id="20530" idx="3"/>
          </p:cNvCxnSpPr>
          <p:nvPr/>
        </p:nvCxnSpPr>
        <p:spPr bwMode="auto">
          <a:xfrm rot="16200000" flipH="1">
            <a:off x="2981325" y="3667125"/>
            <a:ext cx="898525" cy="149225"/>
          </a:xfrm>
          <a:prstGeom prst="curvedConnector4">
            <a:avLst>
              <a:gd name="adj1" fmla="val 28796"/>
              <a:gd name="adj2" fmla="val 2531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34" name="AutoShape 54"/>
          <p:cNvCxnSpPr>
            <a:cxnSpLocks noChangeShapeType="1"/>
            <a:stCxn id="20487" idx="3"/>
            <a:endCxn id="20530" idx="1"/>
          </p:cNvCxnSpPr>
          <p:nvPr/>
        </p:nvCxnSpPr>
        <p:spPr bwMode="auto">
          <a:xfrm rot="5400000">
            <a:off x="2291556" y="3356769"/>
            <a:ext cx="1590675" cy="77788"/>
          </a:xfrm>
          <a:prstGeom prst="curvedConnector4">
            <a:avLst>
              <a:gd name="adj1" fmla="val 23153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2286000" y="3505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0.5</a:t>
            </a:r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3048000" y="34290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0.03</a:t>
            </a: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609600" y="5105400"/>
            <a:ext cx="7940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Here recognition of word image is equivalent to the problem of evaluating few HMM models.</a:t>
            </a:r>
          </a:p>
          <a:p>
            <a:pPr>
              <a:buFontTx/>
              <a:buChar char="•"/>
            </a:pPr>
            <a:r>
              <a:rPr lang="en-US"/>
              <a:t>This is an application of </a:t>
            </a:r>
            <a:r>
              <a:rPr lang="en-US" b="1"/>
              <a:t>Evaluation problem.</a:t>
            </a:r>
          </a:p>
        </p:txBody>
      </p:sp>
      <p:sp>
        <p:nvSpPr>
          <p:cNvPr id="20538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Word recognition example(3).</a:t>
            </a:r>
            <a:endParaRPr lang="en-US"/>
          </a:p>
        </p:txBody>
      </p: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3962400" y="3810000"/>
            <a:ext cx="457200" cy="762000"/>
            <a:chOff x="3888" y="1152"/>
            <a:chExt cx="288" cy="528"/>
          </a:xfrm>
        </p:grpSpPr>
        <p:sp>
          <p:nvSpPr>
            <p:cNvPr id="20540" name="Rectangle 60" descr="Small confetti"/>
            <p:cNvSpPr>
              <a:spLocks noChangeArrowheads="1"/>
            </p:cNvSpPr>
            <p:nvPr/>
          </p:nvSpPr>
          <p:spPr bwMode="auto">
            <a:xfrm>
              <a:off x="3888" y="1152"/>
              <a:ext cx="288" cy="528"/>
            </a:xfrm>
            <a:prstGeom prst="rect">
              <a:avLst/>
            </a:prstGeom>
            <a:pattFill prst="smConfetti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solidFill>
                  <a:srgbClr val="B2B2B2"/>
                </a:solidFill>
              </a:endParaRPr>
            </a:p>
          </p:txBody>
        </p:sp>
        <p:sp>
          <p:nvSpPr>
            <p:cNvPr id="20541" name="WordArt 61" descr="70%"/>
            <p:cNvSpPr>
              <a:spLocks noChangeArrowheads="1" noChangeShapeType="1" noTextEdit="1"/>
            </p:cNvSpPr>
            <p:nvPr/>
          </p:nvSpPr>
          <p:spPr bwMode="auto">
            <a:xfrm>
              <a:off x="3984" y="1392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/>
              <a:r>
                <a:rPr lang="en-US" sz="3200" i="1" kern="10" spc="1600">
                  <a:ln w="9525">
                    <a:round/>
                    <a:headEnd/>
                    <a:tailEnd/>
                  </a:ln>
                  <a:pattFill prst="pct70">
                    <a:fgClr>
                      <a:schemeClr val="bg2"/>
                    </a:fgClr>
                    <a:bgClr>
                      <a:srgbClr val="FFFFFF"/>
                    </a:bgClr>
                  </a:pattFill>
                  <a:latin typeface="HE_TERMINAL"/>
                </a:rPr>
                <a:t>m</a:t>
              </a:r>
            </a:p>
          </p:txBody>
        </p:sp>
      </p:grpSp>
      <p:cxnSp>
        <p:nvCxnSpPr>
          <p:cNvPr id="20542" name="AutoShape 62"/>
          <p:cNvCxnSpPr>
            <a:cxnSpLocks noChangeShapeType="1"/>
            <a:stCxn id="20488" idx="3"/>
            <a:endCxn id="20540" idx="1"/>
          </p:cNvCxnSpPr>
          <p:nvPr/>
        </p:nvCxnSpPr>
        <p:spPr bwMode="auto">
          <a:xfrm rot="5400000">
            <a:off x="3167856" y="3394869"/>
            <a:ext cx="1590675" cy="1588"/>
          </a:xfrm>
          <a:prstGeom prst="curvedConnector4">
            <a:avLst>
              <a:gd name="adj1" fmla="val 19560"/>
              <a:gd name="adj2" fmla="val 124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43" name="AutoShape 63"/>
          <p:cNvCxnSpPr>
            <a:cxnSpLocks noChangeShapeType="1"/>
            <a:stCxn id="20510" idx="5"/>
            <a:endCxn id="20540" idx="3"/>
          </p:cNvCxnSpPr>
          <p:nvPr/>
        </p:nvCxnSpPr>
        <p:spPr bwMode="auto">
          <a:xfrm rot="16200000" flipH="1">
            <a:off x="3928269" y="3699669"/>
            <a:ext cx="904875" cy="77787"/>
          </a:xfrm>
          <a:prstGeom prst="curvedConnector4">
            <a:avLst>
              <a:gd name="adj1" fmla="val 32630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44" name="Text Box 64"/>
          <p:cNvSpPr txBox="1">
            <a:spLocks noChangeArrowheads="1"/>
          </p:cNvSpPr>
          <p:nvPr/>
        </p:nvSpPr>
        <p:spPr bwMode="auto">
          <a:xfrm>
            <a:off x="3733800" y="3505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0.4</a:t>
            </a: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4572000" y="35052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0.6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077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We can construct a single HMM for all words.</a:t>
            </a:r>
          </a:p>
          <a:p>
            <a:pPr>
              <a:buFontTx/>
              <a:buChar char="•"/>
            </a:pPr>
            <a:r>
              <a:rPr lang="en-US"/>
              <a:t> Hidden states = all characters in the alphabet.</a:t>
            </a:r>
          </a:p>
          <a:p>
            <a:pPr>
              <a:buFontTx/>
              <a:buChar char="•"/>
            </a:pPr>
            <a:r>
              <a:rPr lang="en-US"/>
              <a:t> Transition probabilities and initial probabilities are calculated from language model.</a:t>
            </a:r>
          </a:p>
          <a:p>
            <a:pPr>
              <a:buFontTx/>
              <a:buChar char="•"/>
            </a:pPr>
            <a:r>
              <a:rPr lang="en-US"/>
              <a:t> Observations and observation probabilities are as before.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219200" y="3505200"/>
            <a:ext cx="533400" cy="457200"/>
            <a:chOff x="912" y="2640"/>
            <a:chExt cx="336" cy="288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912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008" y="2640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3200400" y="3429000"/>
            <a:ext cx="533400" cy="457200"/>
            <a:chOff x="1440" y="2640"/>
            <a:chExt cx="336" cy="288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440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488" y="264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2362200" y="4495800"/>
            <a:ext cx="533400" cy="457200"/>
            <a:chOff x="1968" y="2640"/>
            <a:chExt cx="336" cy="288"/>
          </a:xfrm>
        </p:grpSpPr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1968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054" y="264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h</a:t>
              </a:r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3581400" y="4572000"/>
            <a:ext cx="533400" cy="457200"/>
            <a:chOff x="2448" y="2640"/>
            <a:chExt cx="336" cy="288"/>
          </a:xfrm>
        </p:grpSpPr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448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534" y="264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e</a:t>
              </a:r>
            </a:p>
          </p:txBody>
        </p:sp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5105400" y="3429000"/>
            <a:ext cx="533400" cy="457200"/>
            <a:chOff x="2928" y="2640"/>
            <a:chExt cx="336" cy="288"/>
          </a:xfrm>
        </p:grpSpPr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2928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024" y="264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5105400" y="4572000"/>
            <a:ext cx="533400" cy="457200"/>
            <a:chOff x="3456" y="2640"/>
            <a:chExt cx="336" cy="288"/>
          </a:xfrm>
        </p:grpSpPr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456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3542" y="2649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</p:grp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6400800" y="3657600"/>
            <a:ext cx="533400" cy="457200"/>
            <a:chOff x="3984" y="2640"/>
            <a:chExt cx="336" cy="288"/>
          </a:xfrm>
        </p:grpSpPr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984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4080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1219200" y="4495800"/>
            <a:ext cx="533400" cy="457200"/>
            <a:chOff x="912" y="2640"/>
            <a:chExt cx="336" cy="288"/>
          </a:xfrm>
        </p:grpSpPr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912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1008" y="2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7010400" y="4419600"/>
            <a:ext cx="533400" cy="457200"/>
            <a:chOff x="912" y="2640"/>
            <a:chExt cx="336" cy="288"/>
          </a:xfrm>
        </p:grpSpPr>
        <p:sp>
          <p:nvSpPr>
            <p:cNvPr id="21542" name="Oval 38"/>
            <p:cNvSpPr>
              <a:spLocks noChangeArrowheads="1"/>
            </p:cNvSpPr>
            <p:nvPr/>
          </p:nvSpPr>
          <p:spPr bwMode="auto">
            <a:xfrm>
              <a:off x="912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1008" y="2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v</a:t>
              </a:r>
            </a:p>
          </p:txBody>
        </p:sp>
      </p:grpSp>
      <p:grpSp>
        <p:nvGrpSpPr>
          <p:cNvPr id="21544" name="Group 40"/>
          <p:cNvGrpSpPr>
            <a:grpSpLocks/>
          </p:cNvGrpSpPr>
          <p:nvPr/>
        </p:nvGrpSpPr>
        <p:grpSpPr bwMode="auto">
          <a:xfrm>
            <a:off x="2133600" y="3581400"/>
            <a:ext cx="533400" cy="457200"/>
            <a:chOff x="912" y="2640"/>
            <a:chExt cx="336" cy="288"/>
          </a:xfrm>
        </p:grpSpPr>
        <p:sp>
          <p:nvSpPr>
            <p:cNvPr id="21545" name="Oval 41"/>
            <p:cNvSpPr>
              <a:spLocks noChangeArrowheads="1"/>
            </p:cNvSpPr>
            <p:nvPr/>
          </p:nvSpPr>
          <p:spPr bwMode="auto">
            <a:xfrm>
              <a:off x="912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1008" y="264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</p:grpSp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4267200" y="3962400"/>
            <a:ext cx="533400" cy="457200"/>
            <a:chOff x="912" y="2640"/>
            <a:chExt cx="336" cy="288"/>
          </a:xfrm>
        </p:grpSpPr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>
              <a:off x="912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1008" y="2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o</a:t>
              </a:r>
            </a:p>
          </p:txBody>
        </p:sp>
      </p:grpSp>
      <p:cxnSp>
        <p:nvCxnSpPr>
          <p:cNvPr id="21550" name="AutoShape 46"/>
          <p:cNvCxnSpPr>
            <a:cxnSpLocks noChangeShapeType="1"/>
            <a:stCxn id="21510" idx="7"/>
            <a:endCxn id="21518" idx="0"/>
          </p:cNvCxnSpPr>
          <p:nvPr/>
        </p:nvCxnSpPr>
        <p:spPr bwMode="auto">
          <a:xfrm rot="16200000">
            <a:off x="2499519" y="2604294"/>
            <a:ext cx="142875" cy="1792287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1" name="AutoShape 47"/>
          <p:cNvCxnSpPr>
            <a:cxnSpLocks noChangeShapeType="1"/>
            <a:stCxn id="21511" idx="3"/>
            <a:endCxn id="21519" idx="0"/>
          </p:cNvCxnSpPr>
          <p:nvPr/>
        </p:nvCxnSpPr>
        <p:spPr bwMode="auto">
          <a:xfrm rot="5400000">
            <a:off x="2620962" y="3852863"/>
            <a:ext cx="690563" cy="623888"/>
          </a:xfrm>
          <a:prstGeom prst="curvedConnector3">
            <a:avLst>
              <a:gd name="adj1" fmla="val 54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2" name="AutoShape 48"/>
          <p:cNvCxnSpPr>
            <a:cxnSpLocks noChangeShapeType="1"/>
            <a:stCxn id="21513" idx="6"/>
            <a:endCxn id="21514" idx="2"/>
          </p:cNvCxnSpPr>
          <p:nvPr/>
        </p:nvCxnSpPr>
        <p:spPr bwMode="auto">
          <a:xfrm>
            <a:off x="2895600" y="4724400"/>
            <a:ext cx="6858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3" name="AutoShape 49"/>
          <p:cNvCxnSpPr>
            <a:cxnSpLocks noChangeShapeType="1"/>
            <a:stCxn id="21520" idx="0"/>
            <a:endCxn id="21515" idx="2"/>
          </p:cNvCxnSpPr>
          <p:nvPr/>
        </p:nvCxnSpPr>
        <p:spPr bwMode="auto">
          <a:xfrm rot="16200000">
            <a:off x="4021931" y="3502819"/>
            <a:ext cx="928688" cy="12382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4" name="AutoShape 50"/>
          <p:cNvCxnSpPr>
            <a:cxnSpLocks noChangeShapeType="1"/>
            <a:stCxn id="21515" idx="4"/>
            <a:endCxn id="21522" idx="0"/>
          </p:cNvCxnSpPr>
          <p:nvPr/>
        </p:nvCxnSpPr>
        <p:spPr bwMode="auto">
          <a:xfrm rot="16200000" flipH="1">
            <a:off x="5027613" y="4230687"/>
            <a:ext cx="700088" cy="11113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5" name="AutoShape 51"/>
          <p:cNvCxnSpPr>
            <a:cxnSpLocks noChangeShapeType="1"/>
            <a:stCxn id="21516" idx="6"/>
            <a:endCxn id="21512" idx="4"/>
          </p:cNvCxnSpPr>
          <p:nvPr/>
        </p:nvCxnSpPr>
        <p:spPr bwMode="auto">
          <a:xfrm flipV="1">
            <a:off x="5638800" y="4114800"/>
            <a:ext cx="10287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6" name="AutoShape 52"/>
          <p:cNvCxnSpPr>
            <a:cxnSpLocks noChangeShapeType="1"/>
            <a:stCxn id="21510" idx="4"/>
            <a:endCxn id="21537" idx="0"/>
          </p:cNvCxnSpPr>
          <p:nvPr/>
        </p:nvCxnSpPr>
        <p:spPr bwMode="auto">
          <a:xfrm rot="16200000" flipH="1">
            <a:off x="1239838" y="4208462"/>
            <a:ext cx="533400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557" name="AutoShape 53"/>
          <p:cNvCxnSpPr>
            <a:cxnSpLocks noChangeShapeType="1"/>
            <a:stCxn id="21536" idx="1"/>
            <a:endCxn id="21510" idx="3"/>
          </p:cNvCxnSpPr>
          <p:nvPr/>
        </p:nvCxnSpPr>
        <p:spPr bwMode="auto">
          <a:xfrm rot="16200000">
            <a:off x="963613" y="422910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559" name="AutoShape 55"/>
          <p:cNvCxnSpPr>
            <a:cxnSpLocks noChangeShapeType="1"/>
            <a:stCxn id="21511" idx="1"/>
            <a:endCxn id="21517" idx="0"/>
          </p:cNvCxnSpPr>
          <p:nvPr/>
        </p:nvCxnSpPr>
        <p:spPr bwMode="auto">
          <a:xfrm rot="16200000" flipH="1" flipV="1">
            <a:off x="2394744" y="2621756"/>
            <a:ext cx="9525" cy="1757363"/>
          </a:xfrm>
          <a:prstGeom prst="curvedConnector3">
            <a:avLst>
              <a:gd name="adj1" fmla="val -31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746125" y="5299075"/>
            <a:ext cx="8093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Here we have to determine the best sequence of hidden states, the one that most likely produced word image.</a:t>
            </a:r>
          </a:p>
          <a:p>
            <a:pPr>
              <a:buFontTx/>
              <a:buChar char="•"/>
            </a:pPr>
            <a:r>
              <a:rPr lang="en-US"/>
              <a:t> This is an application of </a:t>
            </a:r>
            <a:r>
              <a:rPr lang="en-US" b="1"/>
              <a:t>Decoding problem.</a:t>
            </a:r>
          </a:p>
        </p:txBody>
      </p:sp>
      <p:sp>
        <p:nvSpPr>
          <p:cNvPr id="21561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Word recognition example(4).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2057400" y="3352800"/>
            <a:ext cx="809625" cy="1447800"/>
            <a:chOff x="1056" y="1056"/>
            <a:chExt cx="510" cy="912"/>
          </a:xfrm>
        </p:grpSpPr>
        <p:sp>
          <p:nvSpPr>
            <p:cNvPr id="22532" name="WordArt 4" descr="50%"/>
            <p:cNvSpPr>
              <a:spLocks noChangeArrowheads="1" noChangeShapeType="1" noTextEdit="1"/>
            </p:cNvSpPr>
            <p:nvPr/>
          </p:nvSpPr>
          <p:spPr bwMode="auto">
            <a:xfrm>
              <a:off x="1056" y="1056"/>
              <a:ext cx="510" cy="8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9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pattFill prst="pct50">
                    <a:fgClr>
                      <a:schemeClr val="tx1"/>
                    </a:fgClr>
                    <a:bgClr>
                      <a:srgbClr val="FFFFFF"/>
                    </a:bgClr>
                  </a:pattFill>
                  <a:latin typeface="HE_TERMINAL"/>
                </a:rPr>
                <a:t>A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152" y="1056"/>
              <a:ext cx="48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1066800"/>
            <a:ext cx="524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 structure of hidden states is chosen.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1600200" y="1905000"/>
            <a:ext cx="4343400" cy="457200"/>
            <a:chOff x="1008" y="1344"/>
            <a:chExt cx="2736" cy="288"/>
          </a:xfrm>
        </p:grpSpPr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1008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1632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2256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3456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2" name="AutoShape 14"/>
            <p:cNvCxnSpPr>
              <a:cxnSpLocks noChangeShapeType="1"/>
              <a:stCxn id="22537" idx="6"/>
              <a:endCxn id="22538" idx="2"/>
            </p:cNvCxnSpPr>
            <p:nvPr/>
          </p:nvCxnSpPr>
          <p:spPr bwMode="auto">
            <a:xfrm>
              <a:off x="1296" y="148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3" name="AutoShape 15"/>
            <p:cNvCxnSpPr>
              <a:cxnSpLocks noChangeShapeType="1"/>
              <a:stCxn id="22538" idx="6"/>
              <a:endCxn id="22539" idx="2"/>
            </p:cNvCxnSpPr>
            <p:nvPr/>
          </p:nvCxnSpPr>
          <p:spPr bwMode="auto">
            <a:xfrm>
              <a:off x="1920" y="148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4" name="AutoShape 16"/>
            <p:cNvCxnSpPr>
              <a:cxnSpLocks noChangeShapeType="1"/>
              <a:stCxn id="22539" idx="6"/>
              <a:endCxn id="22540" idx="2"/>
            </p:cNvCxnSpPr>
            <p:nvPr/>
          </p:nvCxnSpPr>
          <p:spPr bwMode="auto">
            <a:xfrm>
              <a:off x="2544" y="1488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5" name="AutoShape 17"/>
            <p:cNvCxnSpPr>
              <a:cxnSpLocks noChangeShapeType="1"/>
              <a:stCxn id="22540" idx="6"/>
              <a:endCxn id="22541" idx="2"/>
            </p:cNvCxnSpPr>
            <p:nvPr/>
          </p:nvCxnSpPr>
          <p:spPr bwMode="auto">
            <a:xfrm>
              <a:off x="3120" y="148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6" name="AutoShape 18"/>
            <p:cNvCxnSpPr>
              <a:cxnSpLocks noChangeShapeType="1"/>
              <a:stCxn id="22537" idx="1"/>
              <a:endCxn id="22537" idx="7"/>
            </p:cNvCxnSpPr>
            <p:nvPr/>
          </p:nvCxnSpPr>
          <p:spPr bwMode="auto">
            <a:xfrm rot="5400000" flipV="1">
              <a:off x="1151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7" name="AutoShape 19"/>
            <p:cNvCxnSpPr>
              <a:cxnSpLocks noChangeShapeType="1"/>
              <a:stCxn id="22538" idx="1"/>
              <a:endCxn id="22538" idx="7"/>
            </p:cNvCxnSpPr>
            <p:nvPr/>
          </p:nvCxnSpPr>
          <p:spPr bwMode="auto">
            <a:xfrm rot="5400000" flipV="1">
              <a:off x="1775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8" name="AutoShape 20"/>
            <p:cNvCxnSpPr>
              <a:cxnSpLocks noChangeShapeType="1"/>
              <a:stCxn id="22539" idx="1"/>
              <a:endCxn id="22539" idx="7"/>
            </p:cNvCxnSpPr>
            <p:nvPr/>
          </p:nvCxnSpPr>
          <p:spPr bwMode="auto">
            <a:xfrm rot="5400000" flipV="1">
              <a:off x="2399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49" name="AutoShape 21"/>
            <p:cNvCxnSpPr>
              <a:cxnSpLocks noChangeShapeType="1"/>
              <a:stCxn id="22540" idx="1"/>
              <a:endCxn id="22540" idx="7"/>
            </p:cNvCxnSpPr>
            <p:nvPr/>
          </p:nvCxnSpPr>
          <p:spPr bwMode="auto">
            <a:xfrm rot="5400000" flipV="1">
              <a:off x="2975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50" name="AutoShape 22"/>
            <p:cNvCxnSpPr>
              <a:cxnSpLocks noChangeShapeType="1"/>
              <a:stCxn id="22541" idx="1"/>
              <a:endCxn id="22541" idx="7"/>
            </p:cNvCxnSpPr>
            <p:nvPr/>
          </p:nvCxnSpPr>
          <p:spPr bwMode="auto">
            <a:xfrm rot="5400000" flipV="1">
              <a:off x="3599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762000" y="2743200"/>
            <a:ext cx="797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Observations are feature vectors extracted from vertical slices.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050925" y="5146675"/>
            <a:ext cx="771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Probabilistic mapping from hidden state to feature vectors: 	1. use mixture of Gaussian models</a:t>
            </a:r>
          </a:p>
          <a:p>
            <a:r>
              <a:rPr lang="en-US"/>
              <a:t>	2. Quantize feature vector space.</a:t>
            </a:r>
          </a:p>
        </p:txBody>
      </p:sp>
      <p:sp>
        <p:nvSpPr>
          <p:cNvPr id="22554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Character recognition with HMM example.</a:t>
            </a:r>
            <a:endParaRPr 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" y="914400"/>
            <a:ext cx="405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 structure of hidden states: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762000" y="1524000"/>
            <a:ext cx="681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Observation = number of islands in the vertical slice.</a:t>
            </a:r>
          </a:p>
        </p:txBody>
      </p: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5562600" y="914400"/>
            <a:ext cx="2462213" cy="533400"/>
            <a:chOff x="3552" y="768"/>
            <a:chExt cx="1551" cy="336"/>
          </a:xfrm>
        </p:grpSpPr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3552" y="816"/>
              <a:ext cx="1536" cy="288"/>
              <a:chOff x="1008" y="1200"/>
              <a:chExt cx="1536" cy="288"/>
            </a:xfrm>
          </p:grpSpPr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1632" y="120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565" name="AutoShape 13"/>
              <p:cNvCxnSpPr>
                <a:cxnSpLocks noChangeShapeType="1"/>
                <a:stCxn id="23560" idx="6"/>
                <a:endCxn id="23561" idx="2"/>
              </p:cNvCxnSpPr>
              <p:nvPr/>
            </p:nvCxnSpPr>
            <p:spPr bwMode="auto">
              <a:xfrm>
                <a:off x="1296" y="134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566" name="AutoShape 14"/>
              <p:cNvCxnSpPr>
                <a:cxnSpLocks noChangeShapeType="1"/>
                <a:stCxn id="23561" idx="6"/>
                <a:endCxn id="23562" idx="2"/>
              </p:cNvCxnSpPr>
              <p:nvPr/>
            </p:nvCxnSpPr>
            <p:spPr bwMode="auto">
              <a:xfrm>
                <a:off x="1920" y="134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569" name="AutoShape 17"/>
              <p:cNvCxnSpPr>
                <a:cxnSpLocks noChangeShapeType="1"/>
                <a:stCxn id="23560" idx="1"/>
                <a:endCxn id="23560" idx="7"/>
              </p:cNvCxnSpPr>
              <p:nvPr/>
            </p:nvCxnSpPr>
            <p:spPr bwMode="auto">
              <a:xfrm rot="5400000" flipV="1">
                <a:off x="1151" y="1141"/>
                <a:ext cx="1" cy="20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570" name="AutoShape 18"/>
              <p:cNvCxnSpPr>
                <a:cxnSpLocks noChangeShapeType="1"/>
                <a:stCxn id="23561" idx="1"/>
                <a:endCxn id="23561" idx="7"/>
              </p:cNvCxnSpPr>
              <p:nvPr/>
            </p:nvCxnSpPr>
            <p:spPr bwMode="auto">
              <a:xfrm rot="5400000" flipV="1">
                <a:off x="1775" y="1141"/>
                <a:ext cx="1" cy="20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571" name="AutoShape 19"/>
              <p:cNvCxnSpPr>
                <a:cxnSpLocks noChangeShapeType="1"/>
                <a:stCxn id="23562" idx="1"/>
                <a:endCxn id="23562" idx="7"/>
              </p:cNvCxnSpPr>
              <p:nvPr/>
            </p:nvCxnSpPr>
            <p:spPr bwMode="auto">
              <a:xfrm rot="5400000" flipV="1">
                <a:off x="2399" y="1141"/>
                <a:ext cx="1" cy="20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3600" y="7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224" y="7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4848" y="7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762000" y="1905000"/>
            <a:ext cx="6905625" cy="2287588"/>
            <a:chOff x="528" y="1584"/>
            <a:chExt cx="4350" cy="1441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4368" y="1872"/>
              <a:ext cx="510" cy="912"/>
              <a:chOff x="1056" y="1056"/>
              <a:chExt cx="510" cy="912"/>
            </a:xfrm>
          </p:grpSpPr>
          <p:sp>
            <p:nvSpPr>
              <p:cNvPr id="23556" name="WordArt 4" descr="50%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6" y="1056"/>
                <a:ext cx="510" cy="8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9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pattFill prst="pct5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latin typeface="HE_TERMINAL"/>
                  </a:rPr>
                  <a:t>A</a:t>
                </a:r>
              </a:p>
            </p:txBody>
          </p:sp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528" y="1584"/>
              <a:ext cx="2102" cy="1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HMM for character ‘A’ :</a:t>
              </a:r>
            </a:p>
            <a:p>
              <a:r>
                <a:rPr lang="en-US" sz="1800"/>
                <a:t>   </a:t>
              </a:r>
            </a:p>
            <a:p>
              <a:r>
                <a:rPr lang="en-US" sz="1800"/>
                <a:t>Transition probabilities: {</a:t>
              </a:r>
              <a:r>
                <a:rPr lang="en-US"/>
                <a:t>a</a:t>
              </a:r>
              <a:r>
                <a:rPr lang="en-US" baseline="-25000"/>
                <a:t>ij</a:t>
              </a:r>
              <a:r>
                <a:rPr lang="en-US" sz="1800"/>
                <a:t>}=</a:t>
              </a:r>
            </a:p>
            <a:p>
              <a:endParaRPr lang="en-US" sz="1800"/>
            </a:p>
            <a:p>
              <a:endParaRPr lang="en-US" sz="1800"/>
            </a:p>
            <a:p>
              <a:r>
                <a:rPr lang="en-US" sz="1800"/>
                <a:t>Observation probabilities: {</a:t>
              </a:r>
              <a:r>
                <a:rPr lang="en-US"/>
                <a:t>b</a:t>
              </a:r>
              <a:r>
                <a:rPr lang="en-US" baseline="-25000"/>
                <a:t>jk</a:t>
              </a:r>
              <a:r>
                <a:rPr lang="en-US" sz="1800"/>
                <a:t>}=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2352" y="1872"/>
              <a:ext cx="86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18" charset="2"/>
                </a:rPr>
                <a:t>  .8  .2   0  </a:t>
              </a:r>
            </a:p>
            <a:p>
              <a:r>
                <a:rPr lang="en-US" sz="1800">
                  <a:sym typeface="Symbol" pitchFamily="18" charset="2"/>
                </a:rPr>
                <a:t>  0  .8   .2 </a:t>
              </a:r>
            </a:p>
            <a:p>
              <a:r>
                <a:rPr lang="en-US" sz="1800">
                  <a:sym typeface="Symbol" pitchFamily="18" charset="2"/>
                </a:rPr>
                <a:t>   0   0    1 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2544" y="2448"/>
              <a:ext cx="86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18" charset="2"/>
                </a:rPr>
                <a:t>  .9  .1   0  </a:t>
              </a:r>
            </a:p>
            <a:p>
              <a:r>
                <a:rPr lang="en-US" sz="1800">
                  <a:sym typeface="Symbol" pitchFamily="18" charset="2"/>
                </a:rPr>
                <a:t> .1  .8   .1 </a:t>
              </a:r>
            </a:p>
            <a:p>
              <a:r>
                <a:rPr lang="en-US" sz="1800">
                  <a:sym typeface="Symbol" pitchFamily="18" charset="2"/>
                </a:rPr>
                <a:t>  .9  .1   0  </a:t>
              </a:r>
            </a:p>
          </p:txBody>
        </p:sp>
      </p:grpSp>
      <p:sp>
        <p:nvSpPr>
          <p:cNvPr id="23586" name="WordArt 34" descr="50%"/>
          <p:cNvSpPr>
            <a:spLocks noChangeArrowheads="1" noChangeShapeType="1" noTextEdit="1"/>
          </p:cNvSpPr>
          <p:nvPr/>
        </p:nvSpPr>
        <p:spPr bwMode="auto">
          <a:xfrm>
            <a:off x="6858000" y="4724400"/>
            <a:ext cx="809625" cy="1400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pattFill prst="pct50">
                  <a:fgClr>
                    <a:schemeClr val="tx1"/>
                  </a:fgClr>
                  <a:bgClr>
                    <a:srgbClr val="FFFFFF"/>
                  </a:bgClr>
                </a:pattFill>
                <a:latin typeface="HE_TERMINAL"/>
              </a:rPr>
              <a:t>B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086600" y="4648200"/>
            <a:ext cx="76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762000" y="4267200"/>
            <a:ext cx="3319463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HMM for character ‘B’ :</a:t>
            </a:r>
          </a:p>
          <a:p>
            <a:r>
              <a:rPr lang="en-US" sz="1800"/>
              <a:t>   </a:t>
            </a:r>
          </a:p>
          <a:p>
            <a:r>
              <a:rPr lang="en-US" sz="1800"/>
              <a:t>Transition probabilities: {</a:t>
            </a:r>
            <a:r>
              <a:rPr lang="en-US"/>
              <a:t>a</a:t>
            </a:r>
            <a:r>
              <a:rPr lang="en-US" baseline="-25000"/>
              <a:t>ij</a:t>
            </a:r>
            <a:r>
              <a:rPr lang="en-US" sz="1800"/>
              <a:t>}=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Observation probabilities: {</a:t>
            </a:r>
            <a:r>
              <a:rPr lang="en-US"/>
              <a:t>b</a:t>
            </a:r>
            <a:r>
              <a:rPr lang="en-US" baseline="-25000"/>
              <a:t>jk</a:t>
            </a:r>
            <a:r>
              <a:rPr lang="en-US" sz="1800"/>
              <a:t>}=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3657600" y="4724400"/>
            <a:ext cx="13747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ym typeface="Symbol" pitchFamily="18" charset="2"/>
              </a:rPr>
              <a:t>  .8  .2   0  </a:t>
            </a:r>
          </a:p>
          <a:p>
            <a:r>
              <a:rPr lang="en-US" sz="1800">
                <a:sym typeface="Symbol" pitchFamily="18" charset="2"/>
              </a:rPr>
              <a:t>  0  .8   .2 </a:t>
            </a:r>
          </a:p>
          <a:p>
            <a:r>
              <a:rPr lang="en-US" sz="1800">
                <a:sym typeface="Symbol" pitchFamily="18" charset="2"/>
              </a:rPr>
              <a:t>   0   0    1 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962400" y="5638800"/>
            <a:ext cx="13747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ym typeface="Symbol" pitchFamily="18" charset="2"/>
              </a:rPr>
              <a:t>  .9  .1   0  </a:t>
            </a:r>
          </a:p>
          <a:p>
            <a:r>
              <a:rPr lang="en-US" sz="1800">
                <a:sym typeface="Symbol" pitchFamily="18" charset="2"/>
              </a:rPr>
              <a:t>  0  .2   .8 </a:t>
            </a:r>
          </a:p>
          <a:p>
            <a:r>
              <a:rPr lang="en-US" sz="1800">
                <a:sym typeface="Symbol" pitchFamily="18" charset="2"/>
              </a:rPr>
              <a:t>  .6  .4   0  </a:t>
            </a:r>
          </a:p>
        </p:txBody>
      </p:sp>
      <p:sp>
        <p:nvSpPr>
          <p:cNvPr id="23592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8763000" cy="10668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Exercise: character recognition with HMM(1)</a:t>
            </a:r>
            <a:endParaRPr 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93725" y="1184275"/>
            <a:ext cx="8093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Suppose that after character image segmentation the following sequence of island numbers in 4 slices was observed:</a:t>
            </a:r>
          </a:p>
          <a:p>
            <a:r>
              <a:rPr lang="en-US"/>
              <a:t>     { 1, 3, 2, 1}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09600" y="2667000"/>
            <a:ext cx="7940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What HMM is more likely to generate this observation sequence , HMM for ‘A’ or HMM for ‘B’ 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Exercise: character recognition with HMM(2)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093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Consider likelihood of generating given observation for each possible sequence of hidden states:</a:t>
            </a:r>
          </a:p>
        </p:txBody>
      </p: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457200" y="1600200"/>
            <a:ext cx="8686800" cy="2500313"/>
            <a:chOff x="384" y="1056"/>
            <a:chExt cx="5472" cy="1575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384" y="1056"/>
              <a:ext cx="50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HMM for character ‘A’: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816" y="1344"/>
              <a:ext cx="1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Hidden state sequence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2304" y="1344"/>
              <a:ext cx="11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Transition probabilities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3648" y="1344"/>
              <a:ext cx="1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Observation probabilities</a:t>
              </a:r>
            </a:p>
          </p:txBody>
        </p:sp>
        <p:grpSp>
          <p:nvGrpSpPr>
            <p:cNvPr id="25610" name="Group 10"/>
            <p:cNvGrpSpPr>
              <a:grpSpLocks/>
            </p:cNvGrpSpPr>
            <p:nvPr/>
          </p:nvGrpSpPr>
          <p:grpSpPr bwMode="auto">
            <a:xfrm>
              <a:off x="672" y="1536"/>
              <a:ext cx="4704" cy="288"/>
              <a:chOff x="672" y="1536"/>
              <a:chExt cx="4704" cy="288"/>
            </a:xfrm>
          </p:grpSpPr>
          <p:sp>
            <p:nvSpPr>
              <p:cNvPr id="25605" name="Text Box 5"/>
              <p:cNvSpPr txBox="1">
                <a:spLocks noChangeArrowheads="1"/>
              </p:cNvSpPr>
              <p:nvPr/>
            </p:nvSpPr>
            <p:spPr bwMode="auto">
              <a:xfrm>
                <a:off x="672" y="1536"/>
                <a:ext cx="1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 s</a:t>
                </a:r>
                <a:r>
                  <a:rPr lang="en-US" baseline="-25000"/>
                  <a:t>1</a:t>
                </a:r>
                <a:r>
                  <a:rPr lang="en-US">
                    <a:sym typeface="Symbol" pitchFamily="18" charset="2"/>
                  </a:rPr>
                  <a:t> </a:t>
                </a:r>
                <a:r>
                  <a:rPr lang="en-US"/>
                  <a:t>s</a:t>
                </a:r>
                <a:r>
                  <a:rPr lang="en-US" baseline="-25000"/>
                  <a:t>1</a:t>
                </a:r>
                <a:r>
                  <a:rPr lang="en-US">
                    <a:sym typeface="Symbol" pitchFamily="18" charset="2"/>
                  </a:rPr>
                  <a:t> </a:t>
                </a:r>
                <a:r>
                  <a:rPr lang="en-US"/>
                  <a:t>s</a:t>
                </a:r>
                <a:r>
                  <a:rPr lang="en-US" baseline="-25000"/>
                  <a:t>2</a:t>
                </a:r>
                <a:r>
                  <a:rPr lang="en-US">
                    <a:sym typeface="Symbol" pitchFamily="18" charset="2"/>
                  </a:rPr>
                  <a:t></a:t>
                </a:r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28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/>
                  <a:t>.8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.2 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.2         </a:t>
                </a:r>
                <a:r>
                  <a:rPr lang="en-US" sz="1800">
                    <a:sym typeface="Symbol" pitchFamily="18" charset="2"/>
                  </a:rPr>
                  <a:t>      </a:t>
                </a:r>
                <a:r>
                  <a:rPr lang="en-US" sz="1800"/>
                  <a:t>.9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 0  </a:t>
                </a:r>
                <a:r>
                  <a:rPr lang="en-US" sz="1800">
                    <a:sym typeface="Symbol" pitchFamily="18" charset="2"/>
                  </a:rPr>
                  <a:t>  </a:t>
                </a:r>
                <a:r>
                  <a:rPr lang="en-US" sz="1800"/>
                  <a:t>.8 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.9   =    0   </a:t>
                </a:r>
              </a:p>
            </p:txBody>
          </p:sp>
        </p:grp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672" y="1824"/>
              <a:ext cx="1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 s</a:t>
              </a:r>
              <a:r>
                <a:rPr lang="en-US" baseline="-25000"/>
                <a:t>1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</a:t>
              </a:r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496" y="1872"/>
              <a:ext cx="3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.2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.8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.2         </a:t>
              </a:r>
              <a:r>
                <a:rPr lang="en-US" sz="1800">
                  <a:sym typeface="Symbol" pitchFamily="18" charset="2"/>
                </a:rPr>
                <a:t>      </a:t>
              </a:r>
              <a:r>
                <a:rPr lang="en-US" sz="1800"/>
                <a:t>.9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.1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.8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.9   =  0.0020736  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672" y="2112"/>
              <a:ext cx="1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 s</a:t>
              </a:r>
              <a:r>
                <a:rPr lang="en-US" baseline="-25000"/>
                <a:t>1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>
                  <a:sym typeface="Symbol" pitchFamily="18" charset="2"/>
                </a:rPr>
                <a:t></a:t>
              </a:r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496" y="2160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.2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.2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1         </a:t>
              </a:r>
              <a:r>
                <a:rPr lang="en-US" sz="1800">
                  <a:sym typeface="Symbol" pitchFamily="18" charset="2"/>
                </a:rPr>
                <a:t>      </a:t>
              </a:r>
              <a:r>
                <a:rPr lang="en-US" sz="1800"/>
                <a:t>.9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.1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.1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.9   =  0.000324   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467" y="2400"/>
              <a:ext cx="1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Total  =  0.0023976 </a:t>
              </a:r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457200" y="3962400"/>
            <a:ext cx="8686800" cy="2500313"/>
            <a:chOff x="384" y="1056"/>
            <a:chExt cx="5472" cy="1575"/>
          </a:xfrm>
        </p:grpSpPr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384" y="1056"/>
              <a:ext cx="50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HMM for character ‘B’: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816" y="1344"/>
              <a:ext cx="1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Hidden state sequence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2304" y="1344"/>
              <a:ext cx="11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Transition probabilities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648" y="1344"/>
              <a:ext cx="1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Observation probabilities</a:t>
              </a:r>
            </a:p>
          </p:txBody>
        </p:sp>
        <p:grpSp>
          <p:nvGrpSpPr>
            <p:cNvPr id="25624" name="Group 24"/>
            <p:cNvGrpSpPr>
              <a:grpSpLocks/>
            </p:cNvGrpSpPr>
            <p:nvPr/>
          </p:nvGrpSpPr>
          <p:grpSpPr bwMode="auto">
            <a:xfrm>
              <a:off x="672" y="1536"/>
              <a:ext cx="4704" cy="288"/>
              <a:chOff x="672" y="1536"/>
              <a:chExt cx="4704" cy="288"/>
            </a:xfrm>
          </p:grpSpPr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672" y="1536"/>
                <a:ext cx="1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 s</a:t>
                </a:r>
                <a:r>
                  <a:rPr lang="en-US" baseline="-25000"/>
                  <a:t>1</a:t>
                </a:r>
                <a:r>
                  <a:rPr lang="en-US">
                    <a:sym typeface="Symbol" pitchFamily="18" charset="2"/>
                  </a:rPr>
                  <a:t> </a:t>
                </a:r>
                <a:r>
                  <a:rPr lang="en-US"/>
                  <a:t>s</a:t>
                </a:r>
                <a:r>
                  <a:rPr lang="en-US" baseline="-25000"/>
                  <a:t>1</a:t>
                </a:r>
                <a:r>
                  <a:rPr lang="en-US">
                    <a:sym typeface="Symbol" pitchFamily="18" charset="2"/>
                  </a:rPr>
                  <a:t> </a:t>
                </a:r>
                <a:r>
                  <a:rPr lang="en-US"/>
                  <a:t>s</a:t>
                </a:r>
                <a:r>
                  <a:rPr lang="en-US" baseline="-25000"/>
                  <a:t>2</a:t>
                </a:r>
                <a:r>
                  <a:rPr lang="en-US">
                    <a:sym typeface="Symbol" pitchFamily="18" charset="2"/>
                  </a:rPr>
                  <a:t></a:t>
                </a:r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28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/>
                  <a:t>.8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.2 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.2         </a:t>
                </a:r>
                <a:r>
                  <a:rPr lang="en-US" sz="1800">
                    <a:sym typeface="Symbol" pitchFamily="18" charset="2"/>
                  </a:rPr>
                  <a:t>      </a:t>
                </a:r>
                <a:r>
                  <a:rPr lang="en-US" sz="1800"/>
                  <a:t>.9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 0  </a:t>
                </a:r>
                <a:r>
                  <a:rPr lang="en-US" sz="1800">
                    <a:sym typeface="Symbol" pitchFamily="18" charset="2"/>
                  </a:rPr>
                  <a:t>  </a:t>
                </a:r>
                <a:r>
                  <a:rPr lang="en-US" sz="1800"/>
                  <a:t>.2  </a:t>
                </a:r>
                <a:r>
                  <a:rPr lang="en-US" sz="1800">
                    <a:sym typeface="Symbol" pitchFamily="18" charset="2"/>
                  </a:rPr>
                  <a:t> </a:t>
                </a:r>
                <a:r>
                  <a:rPr lang="en-US" sz="1800"/>
                  <a:t>.6   =    0   </a:t>
                </a:r>
              </a:p>
            </p:txBody>
          </p:sp>
        </p:grp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672" y="1824"/>
              <a:ext cx="1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 s</a:t>
              </a:r>
              <a:r>
                <a:rPr lang="en-US" baseline="-25000"/>
                <a:t>1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</a:t>
              </a:r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2496" y="1872"/>
              <a:ext cx="3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.2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.8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.2         </a:t>
              </a:r>
              <a:r>
                <a:rPr lang="en-US" sz="1800">
                  <a:sym typeface="Symbol" pitchFamily="18" charset="2"/>
                </a:rPr>
                <a:t>      </a:t>
              </a:r>
              <a:r>
                <a:rPr lang="en-US" sz="1800"/>
                <a:t>.9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.8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.2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.6   =  0.0027648  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672" y="2112"/>
              <a:ext cx="1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 s</a:t>
              </a:r>
              <a:r>
                <a:rPr lang="en-US" baseline="-25000"/>
                <a:t>1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>
                  <a:sym typeface="Symbol" pitchFamily="18" charset="2"/>
                </a:rPr>
                <a:t> </a:t>
              </a:r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>
                  <a:sym typeface="Symbol" pitchFamily="18" charset="2"/>
                </a:rPr>
                <a:t></a:t>
              </a:r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2496" y="2160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.2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.2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1         </a:t>
              </a:r>
              <a:r>
                <a:rPr lang="en-US" sz="1800">
                  <a:sym typeface="Symbol" pitchFamily="18" charset="2"/>
                </a:rPr>
                <a:t>      </a:t>
              </a:r>
              <a:r>
                <a:rPr lang="en-US" sz="1800"/>
                <a:t>.9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.8  </a:t>
              </a:r>
              <a:r>
                <a:rPr lang="en-US" sz="1800">
                  <a:sym typeface="Symbol" pitchFamily="18" charset="2"/>
                </a:rPr>
                <a:t>  </a:t>
              </a:r>
              <a:r>
                <a:rPr lang="en-US" sz="1800"/>
                <a:t>.4  </a:t>
              </a:r>
              <a:r>
                <a:rPr lang="en-US" sz="1800">
                  <a:sym typeface="Symbol" pitchFamily="18" charset="2"/>
                </a:rPr>
                <a:t> </a:t>
              </a:r>
              <a:r>
                <a:rPr lang="en-US" sz="1800"/>
                <a:t>.6   =  0.006912   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4467" y="2400"/>
              <a:ext cx="1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Total  =  0.0096768 </a:t>
              </a:r>
            </a:p>
          </p:txBody>
        </p:sp>
      </p:grpSp>
      <p:sp>
        <p:nvSpPr>
          <p:cNvPr id="2563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304800"/>
            <a:ext cx="88392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Exercise: character recognition with HMM(3)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686800" cy="605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Evaluation problem. </a:t>
            </a:r>
            <a:r>
              <a:rPr lang="en-US"/>
              <a:t>Given the HMM 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and  the observation sequence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, calculate the probability that model </a:t>
            </a:r>
            <a:r>
              <a:rPr lang="en-US" sz="3200"/>
              <a:t>M</a:t>
            </a:r>
            <a:r>
              <a:rPr lang="en-US"/>
              <a:t> has generated sequence  </a:t>
            </a:r>
            <a:r>
              <a:rPr lang="en-US" sz="3200"/>
              <a:t>O</a:t>
            </a:r>
            <a:r>
              <a:rPr lang="en-US"/>
              <a:t> .</a:t>
            </a:r>
          </a:p>
          <a:p>
            <a:pPr>
              <a:buFontTx/>
              <a:buChar char="•"/>
            </a:pPr>
            <a:r>
              <a:rPr lang="en-US"/>
              <a:t> Trying to find probability of observations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 by means of considering all hidden state sequences (as was done in example) is impractical: </a:t>
            </a:r>
          </a:p>
          <a:p>
            <a:r>
              <a:rPr lang="en-US"/>
              <a:t>       N</a:t>
            </a:r>
            <a:r>
              <a:rPr lang="en-US" baseline="30000"/>
              <a:t>K</a:t>
            </a:r>
            <a:r>
              <a:rPr lang="en-US"/>
              <a:t> hidden state sequences - exponential complexity.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Use </a:t>
            </a:r>
            <a:r>
              <a:rPr lang="en-US" b="1"/>
              <a:t>Forward-Backward HMM algorithms</a:t>
            </a:r>
            <a:r>
              <a:rPr lang="en-US"/>
              <a:t> for efficient calculations.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Define the forward variable </a:t>
            </a:r>
            <a:r>
              <a:rPr lang="en-US" sz="3200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as the joint probability of the partial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 </a:t>
            </a:r>
            <a:r>
              <a:rPr lang="en-US">
                <a:sym typeface="Symbol" pitchFamily="18" charset="2"/>
              </a:rPr>
              <a:t>and that the hidden state at time k is </a:t>
            </a:r>
            <a:r>
              <a:rPr lang="en-US" sz="3200"/>
              <a:t>s</a:t>
            </a:r>
            <a:r>
              <a:rPr lang="en-US" baseline="-16000"/>
              <a:t>i  </a:t>
            </a:r>
            <a:r>
              <a:rPr lang="en-US"/>
              <a:t>: </a:t>
            </a:r>
            <a:r>
              <a:rPr lang="en-US" sz="3200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,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) 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Evaluation Problem.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914400" y="1676400"/>
            <a:ext cx="565150" cy="4191000"/>
            <a:chOff x="576" y="1056"/>
            <a:chExt cx="356" cy="264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576" y="1056"/>
              <a:ext cx="336" cy="384"/>
              <a:chOff x="672" y="960"/>
              <a:chExt cx="336" cy="384"/>
            </a:xfrm>
          </p:grpSpPr>
          <p:sp>
            <p:nvSpPr>
              <p:cNvPr id="14339" name="Oval 3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1</a:t>
                </a:r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576" y="1536"/>
              <a:ext cx="336" cy="384"/>
              <a:chOff x="672" y="960"/>
              <a:chExt cx="336" cy="384"/>
            </a:xfrm>
          </p:grpSpPr>
          <p:sp>
            <p:nvSpPr>
              <p:cNvPr id="14343" name="Oval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" name="Text Box 8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2</a:t>
                </a:r>
              </a:p>
            </p:txBody>
          </p:sp>
        </p:grpSp>
        <p:grpSp>
          <p:nvGrpSpPr>
            <p:cNvPr id="14345" name="Group 9"/>
            <p:cNvGrpSpPr>
              <a:grpSpLocks/>
            </p:cNvGrpSpPr>
            <p:nvPr/>
          </p:nvGrpSpPr>
          <p:grpSpPr bwMode="auto">
            <a:xfrm>
              <a:off x="576" y="2448"/>
              <a:ext cx="336" cy="384"/>
              <a:chOff x="672" y="960"/>
              <a:chExt cx="336" cy="384"/>
            </a:xfrm>
          </p:grpSpPr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</p:txBody>
          </p:sp>
        </p:grp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576" y="3312"/>
              <a:ext cx="356" cy="384"/>
              <a:chOff x="672" y="960"/>
              <a:chExt cx="356" cy="384"/>
            </a:xfrm>
          </p:grpSpPr>
          <p:sp>
            <p:nvSpPr>
              <p:cNvPr id="14349" name="Oval 13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N</a:t>
                </a:r>
              </a:p>
            </p:txBody>
          </p:sp>
        </p:grpSp>
        <p:grpSp>
          <p:nvGrpSpPr>
            <p:cNvPr id="14354" name="Group 18"/>
            <p:cNvGrpSpPr>
              <a:grpSpLocks/>
            </p:cNvGrpSpPr>
            <p:nvPr/>
          </p:nvGrpSpPr>
          <p:grpSpPr bwMode="auto">
            <a:xfrm>
              <a:off x="720" y="2016"/>
              <a:ext cx="48" cy="336"/>
              <a:chOff x="720" y="2016"/>
              <a:chExt cx="48" cy="336"/>
            </a:xfrm>
          </p:grpSpPr>
          <p:sp>
            <p:nvSpPr>
              <p:cNvPr id="14351" name="Oval 15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Oval 16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Oval 17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5" name="Group 19"/>
            <p:cNvGrpSpPr>
              <a:grpSpLocks/>
            </p:cNvGrpSpPr>
            <p:nvPr/>
          </p:nvGrpSpPr>
          <p:grpSpPr bwMode="auto">
            <a:xfrm>
              <a:off x="720" y="2928"/>
              <a:ext cx="48" cy="336"/>
              <a:chOff x="720" y="2016"/>
              <a:chExt cx="48" cy="336"/>
            </a:xfrm>
          </p:grpSpPr>
          <p:sp>
            <p:nvSpPr>
              <p:cNvPr id="14356" name="Oval 20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Oval 21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Oval 22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3352800" y="1676400"/>
            <a:ext cx="565150" cy="4191000"/>
            <a:chOff x="576" y="1056"/>
            <a:chExt cx="356" cy="2640"/>
          </a:xfrm>
        </p:grpSpPr>
        <p:grpSp>
          <p:nvGrpSpPr>
            <p:cNvPr id="14361" name="Group 25"/>
            <p:cNvGrpSpPr>
              <a:grpSpLocks/>
            </p:cNvGrpSpPr>
            <p:nvPr/>
          </p:nvGrpSpPr>
          <p:grpSpPr bwMode="auto">
            <a:xfrm>
              <a:off x="576" y="1056"/>
              <a:ext cx="336" cy="384"/>
              <a:chOff x="672" y="960"/>
              <a:chExt cx="336" cy="384"/>
            </a:xfrm>
          </p:grpSpPr>
          <p:sp>
            <p:nvSpPr>
              <p:cNvPr id="14362" name="Oval 2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Text Box 27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1</a:t>
                </a:r>
              </a:p>
            </p:txBody>
          </p:sp>
        </p:grpSp>
        <p:grpSp>
          <p:nvGrpSpPr>
            <p:cNvPr id="14364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384"/>
              <a:chOff x="672" y="960"/>
              <a:chExt cx="336" cy="384"/>
            </a:xfrm>
          </p:grpSpPr>
          <p:sp>
            <p:nvSpPr>
              <p:cNvPr id="14365" name="Oval 29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Text Box 30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2</a:t>
                </a:r>
              </a:p>
            </p:txBody>
          </p:sp>
        </p:grpSp>
        <p:grpSp>
          <p:nvGrpSpPr>
            <p:cNvPr id="14367" name="Group 31"/>
            <p:cNvGrpSpPr>
              <a:grpSpLocks/>
            </p:cNvGrpSpPr>
            <p:nvPr/>
          </p:nvGrpSpPr>
          <p:grpSpPr bwMode="auto">
            <a:xfrm>
              <a:off x="576" y="2448"/>
              <a:ext cx="336" cy="384"/>
              <a:chOff x="672" y="960"/>
              <a:chExt cx="336" cy="384"/>
            </a:xfrm>
          </p:grpSpPr>
          <p:sp>
            <p:nvSpPr>
              <p:cNvPr id="14368" name="Oval 32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</p:txBody>
          </p:sp>
        </p:grpSp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576" y="3312"/>
              <a:ext cx="356" cy="384"/>
              <a:chOff x="672" y="960"/>
              <a:chExt cx="356" cy="384"/>
            </a:xfrm>
          </p:grpSpPr>
          <p:sp>
            <p:nvSpPr>
              <p:cNvPr id="14371" name="Oval 35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Text Box 36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N</a:t>
                </a:r>
              </a:p>
            </p:txBody>
          </p:sp>
        </p:grpSp>
        <p:grpSp>
          <p:nvGrpSpPr>
            <p:cNvPr id="14373" name="Group 37"/>
            <p:cNvGrpSpPr>
              <a:grpSpLocks/>
            </p:cNvGrpSpPr>
            <p:nvPr/>
          </p:nvGrpSpPr>
          <p:grpSpPr bwMode="auto">
            <a:xfrm>
              <a:off x="720" y="2016"/>
              <a:ext cx="48" cy="336"/>
              <a:chOff x="720" y="2016"/>
              <a:chExt cx="48" cy="336"/>
            </a:xfrm>
          </p:grpSpPr>
          <p:sp>
            <p:nvSpPr>
              <p:cNvPr id="14374" name="Oval 38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Oval 39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Oval 40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7" name="Group 41"/>
            <p:cNvGrpSpPr>
              <a:grpSpLocks/>
            </p:cNvGrpSpPr>
            <p:nvPr/>
          </p:nvGrpSpPr>
          <p:grpSpPr bwMode="auto">
            <a:xfrm>
              <a:off x="720" y="2928"/>
              <a:ext cx="48" cy="336"/>
              <a:chOff x="720" y="2016"/>
              <a:chExt cx="48" cy="336"/>
            </a:xfrm>
          </p:grpSpPr>
          <p:sp>
            <p:nvSpPr>
              <p:cNvPr id="14378" name="Oval 42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Oval 43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Oval 44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81" name="Group 45"/>
          <p:cNvGrpSpPr>
            <a:grpSpLocks/>
          </p:cNvGrpSpPr>
          <p:nvPr/>
        </p:nvGrpSpPr>
        <p:grpSpPr bwMode="auto">
          <a:xfrm>
            <a:off x="4724400" y="1676400"/>
            <a:ext cx="565150" cy="4191000"/>
            <a:chOff x="576" y="1056"/>
            <a:chExt cx="356" cy="2640"/>
          </a:xfrm>
        </p:grpSpPr>
        <p:grpSp>
          <p:nvGrpSpPr>
            <p:cNvPr id="14382" name="Group 46"/>
            <p:cNvGrpSpPr>
              <a:grpSpLocks/>
            </p:cNvGrpSpPr>
            <p:nvPr/>
          </p:nvGrpSpPr>
          <p:grpSpPr bwMode="auto">
            <a:xfrm>
              <a:off x="576" y="1056"/>
              <a:ext cx="336" cy="384"/>
              <a:chOff x="672" y="960"/>
              <a:chExt cx="336" cy="384"/>
            </a:xfrm>
          </p:grpSpPr>
          <p:sp>
            <p:nvSpPr>
              <p:cNvPr id="14383" name="Oval 4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Text Box 48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1</a:t>
                </a:r>
              </a:p>
            </p:txBody>
          </p:sp>
        </p:grpSp>
        <p:grpSp>
          <p:nvGrpSpPr>
            <p:cNvPr id="14385" name="Group 49"/>
            <p:cNvGrpSpPr>
              <a:grpSpLocks/>
            </p:cNvGrpSpPr>
            <p:nvPr/>
          </p:nvGrpSpPr>
          <p:grpSpPr bwMode="auto">
            <a:xfrm>
              <a:off x="576" y="1536"/>
              <a:ext cx="336" cy="384"/>
              <a:chOff x="672" y="960"/>
              <a:chExt cx="336" cy="384"/>
            </a:xfrm>
          </p:grpSpPr>
          <p:sp>
            <p:nvSpPr>
              <p:cNvPr id="14386" name="Oval 50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Text Box 51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2</a:t>
                </a:r>
              </a:p>
            </p:txBody>
          </p:sp>
        </p:grpSp>
        <p:grpSp>
          <p:nvGrpSpPr>
            <p:cNvPr id="14388" name="Group 52"/>
            <p:cNvGrpSpPr>
              <a:grpSpLocks/>
            </p:cNvGrpSpPr>
            <p:nvPr/>
          </p:nvGrpSpPr>
          <p:grpSpPr bwMode="auto">
            <a:xfrm>
              <a:off x="576" y="2448"/>
              <a:ext cx="336" cy="384"/>
              <a:chOff x="672" y="960"/>
              <a:chExt cx="336" cy="384"/>
            </a:xfrm>
          </p:grpSpPr>
          <p:sp>
            <p:nvSpPr>
              <p:cNvPr id="14389" name="Oval 53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Text Box 54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j</a:t>
                </a:r>
              </a:p>
            </p:txBody>
          </p:sp>
        </p:grpSp>
        <p:grpSp>
          <p:nvGrpSpPr>
            <p:cNvPr id="14391" name="Group 55"/>
            <p:cNvGrpSpPr>
              <a:grpSpLocks/>
            </p:cNvGrpSpPr>
            <p:nvPr/>
          </p:nvGrpSpPr>
          <p:grpSpPr bwMode="auto">
            <a:xfrm>
              <a:off x="576" y="3312"/>
              <a:ext cx="356" cy="384"/>
              <a:chOff x="672" y="960"/>
              <a:chExt cx="356" cy="384"/>
            </a:xfrm>
          </p:grpSpPr>
          <p:sp>
            <p:nvSpPr>
              <p:cNvPr id="14392" name="Oval 5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Text Box 57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N</a:t>
                </a:r>
              </a:p>
            </p:txBody>
          </p:sp>
        </p:grpSp>
        <p:grpSp>
          <p:nvGrpSpPr>
            <p:cNvPr id="14394" name="Group 58"/>
            <p:cNvGrpSpPr>
              <a:grpSpLocks/>
            </p:cNvGrpSpPr>
            <p:nvPr/>
          </p:nvGrpSpPr>
          <p:grpSpPr bwMode="auto">
            <a:xfrm>
              <a:off x="720" y="2016"/>
              <a:ext cx="48" cy="336"/>
              <a:chOff x="720" y="2016"/>
              <a:chExt cx="48" cy="336"/>
            </a:xfrm>
          </p:grpSpPr>
          <p:sp>
            <p:nvSpPr>
              <p:cNvPr id="14395" name="Oval 59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Oval 60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Oval 61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98" name="Group 62"/>
            <p:cNvGrpSpPr>
              <a:grpSpLocks/>
            </p:cNvGrpSpPr>
            <p:nvPr/>
          </p:nvGrpSpPr>
          <p:grpSpPr bwMode="auto">
            <a:xfrm>
              <a:off x="720" y="2928"/>
              <a:ext cx="48" cy="336"/>
              <a:chOff x="720" y="2016"/>
              <a:chExt cx="48" cy="336"/>
            </a:xfrm>
          </p:grpSpPr>
          <p:sp>
            <p:nvSpPr>
              <p:cNvPr id="14399" name="Oval 63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Oval 64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65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934200" y="1676400"/>
            <a:ext cx="565150" cy="4191000"/>
            <a:chOff x="576" y="1056"/>
            <a:chExt cx="356" cy="2640"/>
          </a:xfrm>
        </p:grpSpPr>
        <p:grpSp>
          <p:nvGrpSpPr>
            <p:cNvPr id="14403" name="Group 67"/>
            <p:cNvGrpSpPr>
              <a:grpSpLocks/>
            </p:cNvGrpSpPr>
            <p:nvPr/>
          </p:nvGrpSpPr>
          <p:grpSpPr bwMode="auto">
            <a:xfrm>
              <a:off x="576" y="1056"/>
              <a:ext cx="336" cy="384"/>
              <a:chOff x="672" y="960"/>
              <a:chExt cx="336" cy="384"/>
            </a:xfrm>
          </p:grpSpPr>
          <p:sp>
            <p:nvSpPr>
              <p:cNvPr id="14404" name="Oval 68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Text Box 69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1</a:t>
                </a:r>
              </a:p>
            </p:txBody>
          </p:sp>
        </p:grpSp>
        <p:grpSp>
          <p:nvGrpSpPr>
            <p:cNvPr id="14406" name="Group 70"/>
            <p:cNvGrpSpPr>
              <a:grpSpLocks/>
            </p:cNvGrpSpPr>
            <p:nvPr/>
          </p:nvGrpSpPr>
          <p:grpSpPr bwMode="auto">
            <a:xfrm>
              <a:off x="576" y="1536"/>
              <a:ext cx="336" cy="384"/>
              <a:chOff x="672" y="960"/>
              <a:chExt cx="336" cy="384"/>
            </a:xfrm>
          </p:grpSpPr>
          <p:sp>
            <p:nvSpPr>
              <p:cNvPr id="14407" name="Oval 71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8" name="Text Box 72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2</a:t>
                </a:r>
              </a:p>
            </p:txBody>
          </p:sp>
        </p:grpSp>
        <p:grpSp>
          <p:nvGrpSpPr>
            <p:cNvPr id="14409" name="Group 73"/>
            <p:cNvGrpSpPr>
              <a:grpSpLocks/>
            </p:cNvGrpSpPr>
            <p:nvPr/>
          </p:nvGrpSpPr>
          <p:grpSpPr bwMode="auto">
            <a:xfrm>
              <a:off x="576" y="2448"/>
              <a:ext cx="336" cy="384"/>
              <a:chOff x="672" y="960"/>
              <a:chExt cx="336" cy="384"/>
            </a:xfrm>
          </p:grpSpPr>
          <p:sp>
            <p:nvSpPr>
              <p:cNvPr id="14410" name="Oval 7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Text Box 75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</p:txBody>
          </p:sp>
        </p:grpSp>
        <p:grpSp>
          <p:nvGrpSpPr>
            <p:cNvPr id="14412" name="Group 76"/>
            <p:cNvGrpSpPr>
              <a:grpSpLocks/>
            </p:cNvGrpSpPr>
            <p:nvPr/>
          </p:nvGrpSpPr>
          <p:grpSpPr bwMode="auto">
            <a:xfrm>
              <a:off x="576" y="3312"/>
              <a:ext cx="356" cy="384"/>
              <a:chOff x="672" y="960"/>
              <a:chExt cx="356" cy="384"/>
            </a:xfrm>
          </p:grpSpPr>
          <p:sp>
            <p:nvSpPr>
              <p:cNvPr id="14413" name="Oval 7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Text Box 78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N</a:t>
                </a:r>
              </a:p>
            </p:txBody>
          </p:sp>
        </p:grpSp>
        <p:grpSp>
          <p:nvGrpSpPr>
            <p:cNvPr id="14415" name="Group 79"/>
            <p:cNvGrpSpPr>
              <a:grpSpLocks/>
            </p:cNvGrpSpPr>
            <p:nvPr/>
          </p:nvGrpSpPr>
          <p:grpSpPr bwMode="auto">
            <a:xfrm>
              <a:off x="720" y="2016"/>
              <a:ext cx="48" cy="336"/>
              <a:chOff x="720" y="2016"/>
              <a:chExt cx="48" cy="336"/>
            </a:xfrm>
          </p:grpSpPr>
          <p:sp>
            <p:nvSpPr>
              <p:cNvPr id="14416" name="Oval 80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Oval 81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8" name="Oval 82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19" name="Group 83"/>
            <p:cNvGrpSpPr>
              <a:grpSpLocks/>
            </p:cNvGrpSpPr>
            <p:nvPr/>
          </p:nvGrpSpPr>
          <p:grpSpPr bwMode="auto">
            <a:xfrm>
              <a:off x="720" y="2928"/>
              <a:ext cx="48" cy="336"/>
              <a:chOff x="720" y="2016"/>
              <a:chExt cx="48" cy="336"/>
            </a:xfrm>
          </p:grpSpPr>
          <p:sp>
            <p:nvSpPr>
              <p:cNvPr id="14420" name="Oval 84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1" name="Oval 85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2" name="Oval 86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426" name="Group 90"/>
          <p:cNvGrpSpPr>
            <a:grpSpLocks/>
          </p:cNvGrpSpPr>
          <p:nvPr/>
        </p:nvGrpSpPr>
        <p:grpSpPr bwMode="auto">
          <a:xfrm>
            <a:off x="5715000" y="1981200"/>
            <a:ext cx="762000" cy="76200"/>
            <a:chOff x="3600" y="1248"/>
            <a:chExt cx="480" cy="48"/>
          </a:xfrm>
        </p:grpSpPr>
        <p:sp>
          <p:nvSpPr>
            <p:cNvPr id="14423" name="Oval 87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Oval 88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Oval 89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5715000" y="2743200"/>
            <a:ext cx="762000" cy="76200"/>
            <a:chOff x="3600" y="1248"/>
            <a:chExt cx="480" cy="48"/>
          </a:xfrm>
        </p:grpSpPr>
        <p:sp>
          <p:nvSpPr>
            <p:cNvPr id="14428" name="Oval 92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9" name="Oval 93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0" name="Oval 94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5715000" y="4191000"/>
            <a:ext cx="762000" cy="76200"/>
            <a:chOff x="3600" y="1248"/>
            <a:chExt cx="480" cy="48"/>
          </a:xfrm>
        </p:grpSpPr>
        <p:sp>
          <p:nvSpPr>
            <p:cNvPr id="14432" name="Oval 96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3" name="Oval 97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4" name="Oval 98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35" name="Group 99"/>
          <p:cNvGrpSpPr>
            <a:grpSpLocks/>
          </p:cNvGrpSpPr>
          <p:nvPr/>
        </p:nvGrpSpPr>
        <p:grpSpPr bwMode="auto">
          <a:xfrm>
            <a:off x="5715000" y="5562600"/>
            <a:ext cx="762000" cy="76200"/>
            <a:chOff x="3600" y="1248"/>
            <a:chExt cx="480" cy="48"/>
          </a:xfrm>
        </p:grpSpPr>
        <p:sp>
          <p:nvSpPr>
            <p:cNvPr id="14436" name="Oval 100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7" name="Oval 101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Oval 10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39" name="Group 103"/>
          <p:cNvGrpSpPr>
            <a:grpSpLocks/>
          </p:cNvGrpSpPr>
          <p:nvPr/>
        </p:nvGrpSpPr>
        <p:grpSpPr bwMode="auto">
          <a:xfrm>
            <a:off x="1981200" y="1981200"/>
            <a:ext cx="762000" cy="76200"/>
            <a:chOff x="3600" y="1248"/>
            <a:chExt cx="480" cy="48"/>
          </a:xfrm>
        </p:grpSpPr>
        <p:sp>
          <p:nvSpPr>
            <p:cNvPr id="14440" name="Oval 104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Oval 105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Oval 106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3" name="Group 107"/>
          <p:cNvGrpSpPr>
            <a:grpSpLocks/>
          </p:cNvGrpSpPr>
          <p:nvPr/>
        </p:nvGrpSpPr>
        <p:grpSpPr bwMode="auto">
          <a:xfrm>
            <a:off x="1981200" y="2743200"/>
            <a:ext cx="762000" cy="76200"/>
            <a:chOff x="3600" y="1248"/>
            <a:chExt cx="480" cy="48"/>
          </a:xfrm>
        </p:grpSpPr>
        <p:sp>
          <p:nvSpPr>
            <p:cNvPr id="14444" name="Oval 108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Oval 109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Oval 110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7" name="Group 111"/>
          <p:cNvGrpSpPr>
            <a:grpSpLocks/>
          </p:cNvGrpSpPr>
          <p:nvPr/>
        </p:nvGrpSpPr>
        <p:grpSpPr bwMode="auto">
          <a:xfrm>
            <a:off x="1981200" y="4191000"/>
            <a:ext cx="762000" cy="76200"/>
            <a:chOff x="3600" y="1248"/>
            <a:chExt cx="480" cy="48"/>
          </a:xfrm>
        </p:grpSpPr>
        <p:sp>
          <p:nvSpPr>
            <p:cNvPr id="14448" name="Oval 112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Oval 113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Oval 114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1981200" y="5486400"/>
            <a:ext cx="762000" cy="76200"/>
            <a:chOff x="3600" y="1248"/>
            <a:chExt cx="480" cy="48"/>
          </a:xfrm>
        </p:grpSpPr>
        <p:sp>
          <p:nvSpPr>
            <p:cNvPr id="14452" name="Oval 116"/>
            <p:cNvSpPr>
              <a:spLocks noChangeArrowheads="1"/>
            </p:cNvSpPr>
            <p:nvPr/>
          </p:nvSpPr>
          <p:spPr bwMode="auto">
            <a:xfrm>
              <a:off x="360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3" name="Oval 117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Oval 118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455" name="AutoShape 119"/>
          <p:cNvCxnSpPr>
            <a:cxnSpLocks noChangeShapeType="1"/>
            <a:stCxn id="14363" idx="3"/>
            <a:endCxn id="14390" idx="1"/>
          </p:cNvCxnSpPr>
          <p:nvPr/>
        </p:nvCxnSpPr>
        <p:spPr bwMode="auto">
          <a:xfrm>
            <a:off x="3873500" y="1966913"/>
            <a:ext cx="92710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456" name="AutoShape 120"/>
          <p:cNvCxnSpPr>
            <a:cxnSpLocks noChangeShapeType="1"/>
            <a:stCxn id="14366" idx="3"/>
            <a:endCxn id="14390" idx="1"/>
          </p:cNvCxnSpPr>
          <p:nvPr/>
        </p:nvCxnSpPr>
        <p:spPr bwMode="auto">
          <a:xfrm>
            <a:off x="3873500" y="2728913"/>
            <a:ext cx="9271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457" name="AutoShape 121"/>
          <p:cNvCxnSpPr>
            <a:cxnSpLocks noChangeShapeType="1"/>
            <a:stCxn id="14368" idx="6"/>
            <a:endCxn id="14389" idx="2"/>
          </p:cNvCxnSpPr>
          <p:nvPr/>
        </p:nvCxnSpPr>
        <p:spPr bwMode="auto">
          <a:xfrm>
            <a:off x="3886200" y="42291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458" name="AutoShape 122"/>
          <p:cNvCxnSpPr>
            <a:cxnSpLocks noChangeShapeType="1"/>
            <a:stCxn id="14372" idx="3"/>
            <a:endCxn id="14389" idx="3"/>
          </p:cNvCxnSpPr>
          <p:nvPr/>
        </p:nvCxnSpPr>
        <p:spPr bwMode="auto">
          <a:xfrm flipV="1">
            <a:off x="3917950" y="4418013"/>
            <a:ext cx="884238" cy="1130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4175125" y="2452688"/>
            <a:ext cx="42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16000"/>
              <a:t>1j</a:t>
            </a:r>
            <a:endParaRPr lang="en-US" baseline="-16000"/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3962400" y="3124200"/>
            <a:ext cx="42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16000"/>
              <a:t>2j</a:t>
            </a:r>
            <a:endParaRPr lang="en-US" baseline="-16000"/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4038600" y="4114800"/>
            <a:ext cx="388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16000"/>
              <a:t>ij</a:t>
            </a:r>
            <a:endParaRPr lang="en-US" baseline="-16000"/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4191000" y="49530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16000"/>
              <a:t>Nj</a:t>
            </a:r>
            <a:endParaRPr lang="en-US" baseline="-16000"/>
          </a:p>
        </p:txBody>
      </p:sp>
      <p:sp>
        <p:nvSpPr>
          <p:cNvPr id="14463" name="Text Box 127"/>
          <p:cNvSpPr txBox="1">
            <a:spLocks noChangeArrowheads="1"/>
          </p:cNvSpPr>
          <p:nvPr/>
        </p:nvSpPr>
        <p:spPr bwMode="auto">
          <a:xfrm>
            <a:off x="136525" y="6057900"/>
            <a:ext cx="726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Time=     1                                         k                    k+1                                  K</a:t>
            </a:r>
          </a:p>
        </p:txBody>
      </p:sp>
      <p:sp>
        <p:nvSpPr>
          <p:cNvPr id="14464" name="Text Box 128"/>
          <p:cNvSpPr txBox="1">
            <a:spLocks noChangeArrowheads="1"/>
          </p:cNvSpPr>
          <p:nvPr/>
        </p:nvSpPr>
        <p:spPr bwMode="auto">
          <a:xfrm>
            <a:off x="762000" y="10668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    </a:t>
            </a:r>
            <a:r>
              <a:rPr lang="en-US" sz="3200"/>
              <a:t>o</a:t>
            </a:r>
            <a:r>
              <a:rPr lang="en-US" baseline="-16000"/>
              <a:t>1                                          </a:t>
            </a:r>
            <a:r>
              <a:rPr lang="en-US" sz="3200"/>
              <a:t>o</a:t>
            </a:r>
            <a:r>
              <a:rPr lang="en-US" baseline="-16000"/>
              <a:t>k</a:t>
            </a:r>
            <a:r>
              <a:rPr lang="en-US" sz="1600"/>
              <a:t>                    </a:t>
            </a:r>
            <a:r>
              <a:rPr lang="en-US" sz="3200"/>
              <a:t>o</a:t>
            </a:r>
            <a:r>
              <a:rPr lang="en-US" baseline="-16000"/>
              <a:t>k+1                                 </a:t>
            </a:r>
            <a:r>
              <a:rPr lang="en-US" sz="3200"/>
              <a:t>o</a:t>
            </a:r>
            <a:r>
              <a:rPr lang="en-US" baseline="-16000"/>
              <a:t>K</a:t>
            </a:r>
            <a:r>
              <a:rPr lang="en-US" sz="1600"/>
              <a:t>  =   Observations</a:t>
            </a:r>
          </a:p>
        </p:txBody>
      </p:sp>
      <p:sp>
        <p:nvSpPr>
          <p:cNvPr id="14465" name="Rectangle 129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Trellis representation of an HMM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8382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Set of states: </a:t>
            </a:r>
          </a:p>
          <a:p>
            <a:pPr>
              <a:buFontTx/>
              <a:buChar char="•"/>
            </a:pPr>
            <a:r>
              <a:rPr lang="en-US"/>
              <a:t> Process moves from one state to another generating a 	        	sequence of states :    </a:t>
            </a:r>
          </a:p>
          <a:p>
            <a:pPr>
              <a:buFontTx/>
              <a:buChar char="•"/>
            </a:pPr>
            <a:r>
              <a:rPr lang="en-US"/>
              <a:t> Markov chain property:  probability of each subsequent state depends only on what was the previous state:</a:t>
            </a:r>
          </a:p>
          <a:p>
            <a:r>
              <a:rPr lang="en-US"/>
              <a:t>	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To define Markov model, the following probabilities have to be specified: transition probabilities                               and initial probabilities</a:t>
            </a:r>
          </a:p>
          <a:p>
            <a:pPr>
              <a:buFontTx/>
              <a:buChar char="•"/>
            </a:pPr>
            <a:endParaRPr lang="en-US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Markov Models</a:t>
            </a:r>
          </a:p>
        </p:txBody>
      </p:sp>
      <p:graphicFrame>
        <p:nvGraphicFramePr>
          <p:cNvPr id="40960" name="Object 1024"/>
          <p:cNvGraphicFramePr>
            <a:graphicFrameLocks noChangeAspect="1"/>
          </p:cNvGraphicFramePr>
          <p:nvPr/>
        </p:nvGraphicFramePr>
        <p:xfrm>
          <a:off x="2438400" y="1676400"/>
          <a:ext cx="1981200" cy="533400"/>
        </p:xfrm>
        <a:graphic>
          <a:graphicData uri="http://schemas.openxmlformats.org/presentationml/2006/ole">
            <p:oleObj spid="_x0000_s40960" name="Equation" r:id="rId3" imgW="850680" imgH="228600" progId="Equation.3">
              <p:embed/>
            </p:oleObj>
          </a:graphicData>
        </a:graphic>
      </p:graphicFrame>
      <p:graphicFrame>
        <p:nvGraphicFramePr>
          <p:cNvPr id="40961" name="Object 1025"/>
          <p:cNvGraphicFramePr>
            <a:graphicFrameLocks noChangeAspect="1"/>
          </p:cNvGraphicFramePr>
          <p:nvPr/>
        </p:nvGraphicFramePr>
        <p:xfrm>
          <a:off x="4038600" y="2438400"/>
          <a:ext cx="2306638" cy="533400"/>
        </p:xfrm>
        <a:graphic>
          <a:graphicData uri="http://schemas.openxmlformats.org/presentationml/2006/ole">
            <p:oleObj spid="_x0000_s40961" name="Equation" r:id="rId4" imgW="990360" imgH="228600" progId="Equation.3">
              <p:embed/>
            </p:oleObj>
          </a:graphicData>
        </a:graphic>
      </p:graphicFrame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2057400" y="3657600"/>
          <a:ext cx="5027613" cy="533400"/>
        </p:xfrm>
        <a:graphic>
          <a:graphicData uri="http://schemas.openxmlformats.org/presentationml/2006/ole">
            <p:oleObj spid="_x0000_s40962" name="Equation" r:id="rId5" imgW="2158920" imgH="228600" progId="Equation.3">
              <p:embed/>
            </p:oleObj>
          </a:graphicData>
        </a:graphic>
      </p:graphicFrame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4800600" y="4648200"/>
          <a:ext cx="2039938" cy="563563"/>
        </p:xfrm>
        <a:graphic>
          <a:graphicData uri="http://schemas.openxmlformats.org/presentationml/2006/ole">
            <p:oleObj spid="_x0000_s40963" name="Equation" r:id="rId6" imgW="876240" imgH="241200" progId="Equation.3">
              <p:embed/>
            </p:oleObj>
          </a:graphicData>
        </a:graphic>
      </p:graphicFrame>
      <p:graphicFrame>
        <p:nvGraphicFramePr>
          <p:cNvPr id="40964" name="Object 1028"/>
          <p:cNvGraphicFramePr>
            <a:graphicFrameLocks noChangeAspect="1"/>
          </p:cNvGraphicFramePr>
          <p:nvPr/>
        </p:nvGraphicFramePr>
        <p:xfrm>
          <a:off x="2286000" y="5029200"/>
          <a:ext cx="1508125" cy="533400"/>
        </p:xfrm>
        <a:graphic>
          <a:graphicData uri="http://schemas.openxmlformats.org/presentationml/2006/ole">
            <p:oleObj spid="_x0000_s40964" name="Equation" r:id="rId7" imgW="6476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Initialization:</a:t>
            </a:r>
            <a:r>
              <a:rPr lang="en-US"/>
              <a:t> </a:t>
            </a:r>
          </a:p>
          <a:p>
            <a:r>
              <a:rPr lang="en-US" sz="3200">
                <a:sym typeface="Symbol" pitchFamily="18" charset="2"/>
              </a:rPr>
              <a:t>      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P(o</a:t>
            </a:r>
            <a:r>
              <a:rPr lang="en-US" baseline="-16000"/>
              <a:t>1  , </a:t>
            </a:r>
            <a:r>
              <a:rPr lang="en-US" sz="3200"/>
              <a:t>q</a:t>
            </a:r>
            <a:r>
              <a:rPr lang="en-US" baseline="-16000"/>
              <a:t>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>
                <a:sym typeface="Symbol" pitchFamily="18" charset="2"/>
              </a:rPr>
              <a:t></a:t>
            </a:r>
            <a:r>
              <a:rPr lang="en-US" baseline="-16000"/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b</a:t>
            </a:r>
            <a:r>
              <a:rPr lang="en-US" baseline="-16000"/>
              <a:t>i </a:t>
            </a:r>
            <a:r>
              <a:rPr lang="en-US" sz="3200"/>
              <a:t>(o</a:t>
            </a:r>
            <a:r>
              <a:rPr lang="en-US" baseline="-16000"/>
              <a:t>1</a:t>
            </a:r>
            <a:r>
              <a:rPr lang="en-US" sz="3200"/>
              <a:t>) , </a:t>
            </a:r>
            <a:r>
              <a:rPr lang="en-US"/>
              <a:t>1&lt;=i&lt;=N.</a:t>
            </a:r>
            <a:endParaRPr lang="en-US" sz="3200">
              <a:sym typeface="Symbol" pitchFamily="18" charset="2"/>
            </a:endParaRP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Forward recursion:</a:t>
            </a:r>
            <a:endParaRPr lang="en-US"/>
          </a:p>
          <a:p>
            <a:r>
              <a:rPr lang="en-US" sz="3200">
                <a:sym typeface="Symbol" pitchFamily="18" charset="2"/>
              </a:rPr>
              <a:t>      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k+1 ,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k+1 ,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baseline="-16000"/>
              <a:t>,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endParaRPr lang="en-US"/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,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[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]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 ,     </a:t>
            </a:r>
            <a:r>
              <a:rPr lang="en-US"/>
              <a:t>1&lt;=j&lt;=N, 1&lt;=k&lt;=K-1.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Termination:</a:t>
            </a:r>
            <a:r>
              <a:rPr lang="en-US"/>
              <a:t> </a:t>
            </a:r>
          </a:p>
          <a:p>
            <a:r>
              <a:rPr lang="en-US" sz="3200"/>
              <a:t>	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,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</a:p>
          <a:p>
            <a:endParaRPr lang="en-US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18" charset="2"/>
              </a:rPr>
              <a:t> Complexity : </a:t>
            </a:r>
          </a:p>
          <a:p>
            <a:r>
              <a:rPr lang="en-US">
                <a:sym typeface="Symbol" pitchFamily="18" charset="2"/>
              </a:rPr>
              <a:t>	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K operations.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Forward recursion for HMM</a:t>
            </a:r>
            <a:endParaRPr 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686800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Define the forward variable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as the joint probability of the partial observation sequence </a:t>
            </a:r>
            <a:r>
              <a:rPr lang="en-US" sz="3200"/>
              <a:t>o</a:t>
            </a:r>
            <a:r>
              <a:rPr lang="en-US" baseline="-16000"/>
              <a:t>k+1 </a:t>
            </a:r>
            <a:r>
              <a:rPr lang="en-US" sz="3200"/>
              <a:t>o</a:t>
            </a:r>
            <a:r>
              <a:rPr lang="en-US" baseline="-16000"/>
              <a:t>k+2 </a:t>
            </a:r>
            <a:r>
              <a:rPr lang="en-US" sz="3200"/>
              <a:t>... o</a:t>
            </a:r>
            <a:r>
              <a:rPr lang="en-US" baseline="-16000"/>
              <a:t>K  </a:t>
            </a:r>
            <a:r>
              <a:rPr lang="en-US">
                <a:sym typeface="Symbol" pitchFamily="18" charset="2"/>
              </a:rPr>
              <a:t>given  that the hidden state at time k is </a:t>
            </a:r>
            <a:r>
              <a:rPr lang="en-US" sz="3200"/>
              <a:t>s</a:t>
            </a:r>
            <a:r>
              <a:rPr lang="en-US" baseline="-16000"/>
              <a:t>i  </a:t>
            </a:r>
            <a:r>
              <a:rPr lang="en-US"/>
              <a:t>: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P(o</a:t>
            </a:r>
            <a:r>
              <a:rPr lang="en-US" baseline="-16000"/>
              <a:t>k+1 </a:t>
            </a:r>
            <a:r>
              <a:rPr lang="en-US" sz="3200"/>
              <a:t>o</a:t>
            </a:r>
            <a:r>
              <a:rPr lang="en-US" baseline="-16000"/>
              <a:t>k+2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 sz="3200"/>
              <a:t>|q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)</a:t>
            </a:r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Initialization:</a:t>
            </a:r>
            <a:r>
              <a:rPr lang="en-US"/>
              <a:t> </a:t>
            </a:r>
          </a:p>
          <a:p>
            <a:r>
              <a:rPr lang="en-US" sz="3200">
                <a:sym typeface="Symbol" pitchFamily="18" charset="2"/>
              </a:rPr>
              <a:t>      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2800"/>
              <a:t>1</a:t>
            </a:r>
            <a:r>
              <a:rPr lang="en-US" sz="3200"/>
              <a:t>  , </a:t>
            </a:r>
            <a:r>
              <a:rPr lang="en-US"/>
              <a:t>1&lt;=i&lt;=N.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Backward recursion:</a:t>
            </a:r>
            <a:endParaRPr lang="en-US"/>
          </a:p>
          <a:p>
            <a:r>
              <a:rPr lang="en-US" sz="3200">
                <a:sym typeface="Symbol" pitchFamily="18" charset="2"/>
              </a:rPr>
              <a:t>      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(j)= </a:t>
            </a:r>
            <a:r>
              <a:rPr lang="en-US" sz="3200"/>
              <a:t>P(o</a:t>
            </a:r>
            <a:r>
              <a:rPr lang="en-US" baseline="-16000"/>
              <a:t>k+1 </a:t>
            </a:r>
            <a:r>
              <a:rPr lang="en-US" sz="3200"/>
              <a:t>o</a:t>
            </a:r>
            <a:r>
              <a:rPr lang="en-US" baseline="-16000"/>
              <a:t>k+2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 sz="3200"/>
              <a:t>|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k+1 </a:t>
            </a:r>
            <a:r>
              <a:rPr lang="en-US" sz="3200"/>
              <a:t>o</a:t>
            </a:r>
            <a:r>
              <a:rPr lang="en-US" baseline="-16000"/>
              <a:t>k+2 </a:t>
            </a:r>
            <a:r>
              <a:rPr lang="en-US" sz="3200"/>
              <a:t>... o</a:t>
            </a:r>
            <a:r>
              <a:rPr lang="en-US" baseline="-16000"/>
              <a:t>K ,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baseline="-16000"/>
              <a:t> </a:t>
            </a:r>
            <a:r>
              <a:rPr lang="en-US" sz="3200"/>
              <a:t>|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endParaRPr lang="en-US"/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k+2 </a:t>
            </a:r>
            <a:r>
              <a:rPr lang="en-US" sz="3200"/>
              <a:t>o</a:t>
            </a:r>
            <a:r>
              <a:rPr lang="en-US" baseline="-16000"/>
              <a:t>k+3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 sz="3200"/>
              <a:t>|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a</a:t>
            </a:r>
            <a:r>
              <a:rPr lang="en-US" baseline="-16000"/>
              <a:t>ji</a:t>
            </a:r>
            <a:r>
              <a:rPr lang="en-US" sz="3200"/>
              <a:t> b</a:t>
            </a:r>
            <a:r>
              <a:rPr lang="en-US" baseline="-16000"/>
              <a:t>i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(i) </a:t>
            </a:r>
            <a:r>
              <a:rPr lang="en-US" sz="3200"/>
              <a:t>a</a:t>
            </a:r>
            <a:r>
              <a:rPr lang="en-US" baseline="-16000"/>
              <a:t>ji</a:t>
            </a:r>
            <a:r>
              <a:rPr lang="en-US" sz="3200"/>
              <a:t> b</a:t>
            </a:r>
            <a:r>
              <a:rPr lang="en-US" baseline="-16000"/>
              <a:t>i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 ,     </a:t>
            </a:r>
            <a:r>
              <a:rPr lang="en-US"/>
              <a:t>1&lt;=j&lt;=N, 1&lt;=k&lt;=K-1.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Termination:</a:t>
            </a:r>
            <a:r>
              <a:rPr lang="en-US"/>
              <a:t> </a:t>
            </a:r>
          </a:p>
          <a:p>
            <a:r>
              <a:rPr lang="en-US" sz="3200"/>
              <a:t>      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, </a:t>
            </a:r>
            <a:r>
              <a:rPr lang="en-US" sz="3200"/>
              <a:t>q</a:t>
            </a:r>
            <a:r>
              <a:rPr lang="en-US" baseline="-16000"/>
              <a:t>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	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P(o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 </a:t>
            </a:r>
            <a:r>
              <a:rPr lang="en-US" sz="3200"/>
              <a:t>|q</a:t>
            </a:r>
            <a:r>
              <a:rPr lang="en-US" baseline="-16000"/>
              <a:t>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P(q</a:t>
            </a:r>
            <a:r>
              <a:rPr lang="en-US" baseline="-16000"/>
              <a:t>1</a:t>
            </a:r>
            <a:r>
              <a:rPr lang="en-US">
                <a:sym typeface="Symbol" pitchFamily="18" charset="2"/>
              </a:rPr>
              <a:t>=</a:t>
            </a:r>
            <a:r>
              <a:rPr lang="en-US" baseline="-16000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3200"/>
              <a:t>) 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sz="3200">
                <a:sym typeface="Symbol" pitchFamily="18" charset="2"/>
              </a:rPr>
              <a:t> 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(i) </a:t>
            </a:r>
            <a:r>
              <a:rPr lang="en-US" sz="3200"/>
              <a:t>b</a:t>
            </a:r>
            <a:r>
              <a:rPr lang="en-US" baseline="-16000"/>
              <a:t>i </a:t>
            </a:r>
            <a:r>
              <a:rPr lang="en-US" sz="3200"/>
              <a:t>(o</a:t>
            </a:r>
            <a:r>
              <a:rPr lang="en-US" baseline="-16000"/>
              <a:t>1</a:t>
            </a:r>
            <a:r>
              <a:rPr lang="en-US" sz="3200"/>
              <a:t>) </a:t>
            </a:r>
            <a:r>
              <a:rPr lang="en-US" sz="3200">
                <a:sym typeface="Symbol" pitchFamily="18" charset="2"/>
              </a:rPr>
              <a:t></a:t>
            </a:r>
            <a:r>
              <a:rPr lang="en-US" baseline="-16000"/>
              <a:t>i</a:t>
            </a:r>
            <a:r>
              <a:rPr lang="en-US" sz="3200">
                <a:sym typeface="Symbol" pitchFamily="18" charset="2"/>
              </a:rPr>
              <a:t> </a:t>
            </a:r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Backward recursion for HMM</a:t>
            </a:r>
            <a:endParaRPr lang="en-US"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6106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Decoding problem.</a:t>
            </a:r>
            <a:r>
              <a:rPr lang="en-US"/>
              <a:t> Given the HMM 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and  the observation sequence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, calculate the most likely sequence of hidden states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that produced this observation sequence.</a:t>
            </a:r>
          </a:p>
          <a:p>
            <a:pPr>
              <a:buFontTx/>
              <a:buChar char="•"/>
            </a:pPr>
            <a:r>
              <a:rPr lang="en-US"/>
              <a:t> We want to find the state sequence </a:t>
            </a:r>
            <a:r>
              <a:rPr lang="en-US" sz="3200"/>
              <a:t>Q</a:t>
            </a:r>
            <a:r>
              <a:rPr lang="en-US"/>
              <a:t>= </a:t>
            </a:r>
            <a:r>
              <a:rPr lang="en-US" sz="3200"/>
              <a:t>q</a:t>
            </a:r>
            <a:r>
              <a:rPr lang="en-US" baseline="-16000"/>
              <a:t>1</a:t>
            </a:r>
            <a:r>
              <a:rPr lang="en-US" sz="3200"/>
              <a:t>…q</a:t>
            </a:r>
            <a:r>
              <a:rPr lang="en-US" baseline="-16000"/>
              <a:t>K</a:t>
            </a:r>
            <a:r>
              <a:rPr lang="en-US"/>
              <a:t> which maximizes  </a:t>
            </a:r>
            <a:r>
              <a:rPr lang="en-US" sz="3200"/>
              <a:t>P(Q | 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 sz="3200"/>
              <a:t>)</a:t>
            </a:r>
            <a:r>
              <a:rPr lang="en-US"/>
              <a:t> , or equivalently </a:t>
            </a:r>
            <a:r>
              <a:rPr lang="en-US" sz="3200"/>
              <a:t>P(Q , 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 sz="3200"/>
              <a:t>)</a:t>
            </a:r>
            <a:r>
              <a:rPr lang="en-US"/>
              <a:t> .</a:t>
            </a:r>
            <a:endParaRPr lang="en-US" b="1"/>
          </a:p>
          <a:p>
            <a:pPr>
              <a:buFontTx/>
              <a:buChar char="•"/>
            </a:pPr>
            <a:r>
              <a:rPr lang="en-US" b="1"/>
              <a:t> </a:t>
            </a:r>
            <a:r>
              <a:rPr lang="en-US"/>
              <a:t>Brute force consideration of all paths takes exponential time. Use efficient </a:t>
            </a:r>
            <a:r>
              <a:rPr lang="en-US" b="1"/>
              <a:t>Viterbi  algorithm </a:t>
            </a:r>
            <a:r>
              <a:rPr lang="en-US"/>
              <a:t>instead.</a:t>
            </a:r>
          </a:p>
          <a:p>
            <a:pPr>
              <a:buFontTx/>
              <a:buChar char="•"/>
            </a:pPr>
            <a:r>
              <a:rPr lang="en-US"/>
              <a:t> Define variable 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 as the maximum probability of producing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 </a:t>
            </a:r>
            <a:r>
              <a:rPr lang="en-US">
                <a:sym typeface="Symbol" pitchFamily="18" charset="2"/>
              </a:rPr>
              <a:t>when moving along any hidden state sequence </a:t>
            </a:r>
            <a:r>
              <a:rPr lang="en-US" sz="3200"/>
              <a:t>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 </a:t>
            </a:r>
            <a:r>
              <a:rPr lang="en-US">
                <a:sym typeface="Symbol" pitchFamily="18" charset="2"/>
              </a:rPr>
              <a:t>and getting into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>
                <a:sym typeface="Symbol" pitchFamily="18" charset="2"/>
              </a:rPr>
              <a:t> .</a:t>
            </a:r>
          </a:p>
          <a:p>
            <a:r>
              <a:rPr lang="en-US">
                <a:sym typeface="Symbol" pitchFamily="18" charset="2"/>
              </a:rPr>
              <a:t>        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= 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 </a:t>
            </a:r>
            <a:r>
              <a:rPr lang="en-US" sz="3200"/>
              <a:t>,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 </a:t>
            </a:r>
          </a:p>
          <a:p>
            <a:r>
              <a:rPr lang="en-US" sz="3200"/>
              <a:t>       </a:t>
            </a:r>
            <a:r>
              <a:rPr lang="en-US"/>
              <a:t>where max is taken over all possible paths </a:t>
            </a:r>
            <a:r>
              <a:rPr lang="en-US" sz="3200"/>
              <a:t>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 </a:t>
            </a:r>
            <a:r>
              <a:rPr lang="en-US">
                <a:sym typeface="Symbol" pitchFamily="18" charset="2"/>
              </a:rPr>
              <a:t>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Decoding problem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3216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General idea:</a:t>
            </a:r>
          </a:p>
          <a:p>
            <a:r>
              <a:rPr lang="en-US"/>
              <a:t>	if best path ending in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/>
              <a:t>goes through </a:t>
            </a:r>
            <a:r>
              <a:rPr lang="en-US" sz="3200"/>
              <a:t>q</a:t>
            </a:r>
            <a:r>
              <a:rPr lang="en-US" baseline="-16000"/>
              <a:t>k-1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/>
              <a:t>then it     	should coincide with best path ending in </a:t>
            </a:r>
            <a:r>
              <a:rPr lang="en-US" sz="3200"/>
              <a:t>q</a:t>
            </a:r>
            <a:r>
              <a:rPr lang="en-US" baseline="-16000"/>
              <a:t>k-1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/>
              <a:t>.</a:t>
            </a:r>
          </a:p>
        </p:txBody>
      </p:sp>
      <p:grpSp>
        <p:nvGrpSpPr>
          <p:cNvPr id="29766" name="Group 70"/>
          <p:cNvGrpSpPr>
            <a:grpSpLocks/>
          </p:cNvGrpSpPr>
          <p:nvPr/>
        </p:nvGrpSpPr>
        <p:grpSpPr bwMode="auto">
          <a:xfrm>
            <a:off x="2209800" y="2057400"/>
            <a:ext cx="2971800" cy="2819400"/>
            <a:chOff x="1440" y="1680"/>
            <a:chExt cx="1872" cy="1776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2112" y="1872"/>
              <a:ext cx="336" cy="384"/>
              <a:chOff x="672" y="960"/>
              <a:chExt cx="336" cy="384"/>
            </a:xfrm>
          </p:grpSpPr>
          <p:sp>
            <p:nvSpPr>
              <p:cNvPr id="29702" name="Oval 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Text Box 7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1</a:t>
                </a:r>
              </a:p>
            </p:txBody>
          </p:sp>
        </p:grpSp>
        <p:grpSp>
          <p:nvGrpSpPr>
            <p:cNvPr id="29707" name="Group 11"/>
            <p:cNvGrpSpPr>
              <a:grpSpLocks/>
            </p:cNvGrpSpPr>
            <p:nvPr/>
          </p:nvGrpSpPr>
          <p:grpSpPr bwMode="auto">
            <a:xfrm>
              <a:off x="2112" y="2400"/>
              <a:ext cx="336" cy="384"/>
              <a:chOff x="672" y="960"/>
              <a:chExt cx="336" cy="384"/>
            </a:xfrm>
          </p:grpSpPr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</p:txBody>
          </p:sp>
        </p:grpSp>
        <p:grpSp>
          <p:nvGrpSpPr>
            <p:cNvPr id="29710" name="Group 14"/>
            <p:cNvGrpSpPr>
              <a:grpSpLocks/>
            </p:cNvGrpSpPr>
            <p:nvPr/>
          </p:nvGrpSpPr>
          <p:grpSpPr bwMode="auto">
            <a:xfrm>
              <a:off x="2112" y="3072"/>
              <a:ext cx="356" cy="384"/>
              <a:chOff x="672" y="960"/>
              <a:chExt cx="356" cy="384"/>
            </a:xfrm>
          </p:grpSpPr>
          <p:sp>
            <p:nvSpPr>
              <p:cNvPr id="29711" name="Oval 15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Text Box 16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N</a:t>
                </a:r>
              </a:p>
            </p:txBody>
          </p:sp>
        </p:grp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2256" y="23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Oval 23"/>
            <p:cNvSpPr>
              <a:spLocks noChangeArrowheads="1"/>
            </p:cNvSpPr>
            <p:nvPr/>
          </p:nvSpPr>
          <p:spPr bwMode="auto">
            <a:xfrm>
              <a:off x="2256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2256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28" name="Group 32"/>
            <p:cNvGrpSpPr>
              <a:grpSpLocks/>
            </p:cNvGrpSpPr>
            <p:nvPr/>
          </p:nvGrpSpPr>
          <p:grpSpPr bwMode="auto">
            <a:xfrm>
              <a:off x="2976" y="2448"/>
              <a:ext cx="336" cy="384"/>
              <a:chOff x="672" y="960"/>
              <a:chExt cx="336" cy="384"/>
            </a:xfrm>
          </p:grpSpPr>
          <p:sp>
            <p:nvSpPr>
              <p:cNvPr id="29729" name="Oval 33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Text Box 34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2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s</a:t>
                </a:r>
                <a:r>
                  <a:rPr lang="en-US" baseline="-16000"/>
                  <a:t>j</a:t>
                </a:r>
              </a:p>
            </p:txBody>
          </p:sp>
        </p:grpSp>
        <p:cxnSp>
          <p:nvCxnSpPr>
            <p:cNvPr id="29742" name="AutoShape 46"/>
            <p:cNvCxnSpPr>
              <a:cxnSpLocks noChangeShapeType="1"/>
              <a:stCxn id="29703" idx="3"/>
              <a:endCxn id="29730" idx="1"/>
            </p:cNvCxnSpPr>
            <p:nvPr/>
          </p:nvCxnSpPr>
          <p:spPr bwMode="auto">
            <a:xfrm>
              <a:off x="2440" y="2055"/>
              <a:ext cx="58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744" name="AutoShape 48"/>
            <p:cNvCxnSpPr>
              <a:cxnSpLocks noChangeShapeType="1"/>
              <a:stCxn id="29708" idx="6"/>
              <a:endCxn id="29729" idx="2"/>
            </p:cNvCxnSpPr>
            <p:nvPr/>
          </p:nvCxnSpPr>
          <p:spPr bwMode="auto">
            <a:xfrm>
              <a:off x="2448" y="2616"/>
              <a:ext cx="52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745" name="AutoShape 49"/>
            <p:cNvCxnSpPr>
              <a:cxnSpLocks noChangeShapeType="1"/>
              <a:stCxn id="29712" idx="3"/>
              <a:endCxn id="29729" idx="3"/>
            </p:cNvCxnSpPr>
            <p:nvPr/>
          </p:nvCxnSpPr>
          <p:spPr bwMode="auto">
            <a:xfrm flipV="1">
              <a:off x="2468" y="2783"/>
              <a:ext cx="557" cy="4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748" name="Text Box 52"/>
            <p:cNvSpPr txBox="1">
              <a:spLocks noChangeArrowheads="1"/>
            </p:cNvSpPr>
            <p:nvPr/>
          </p:nvSpPr>
          <p:spPr bwMode="auto">
            <a:xfrm>
              <a:off x="2544" y="2592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16000"/>
                <a:t>ij</a:t>
              </a:r>
              <a:endParaRPr lang="en-US" baseline="-16000"/>
            </a:p>
          </p:txBody>
        </p:sp>
        <p:sp>
          <p:nvSpPr>
            <p:cNvPr id="29749" name="Text Box 53"/>
            <p:cNvSpPr txBox="1">
              <a:spLocks noChangeArrowheads="1"/>
            </p:cNvSpPr>
            <p:nvPr/>
          </p:nvSpPr>
          <p:spPr bwMode="auto">
            <a:xfrm>
              <a:off x="2592" y="3024"/>
              <a:ext cx="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16000"/>
                <a:t>Nj</a:t>
              </a:r>
              <a:endParaRPr lang="en-US" baseline="-16000"/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2640" y="2112"/>
              <a:ext cx="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16000"/>
                <a:t>1j</a:t>
              </a:r>
              <a:endParaRPr lang="en-US" baseline="-16000"/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 flipH="1">
              <a:off x="1824" y="211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H="1" flipV="1">
              <a:off x="1488" y="206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H="1" flipV="1">
              <a:off x="1776" y="206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 flipH="1">
              <a:off x="1440" y="206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 flipH="1" flipV="1">
              <a:off x="1824" y="283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 flipH="1">
              <a:off x="1440" y="2832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2112" y="1680"/>
              <a:ext cx="11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 q</a:t>
              </a:r>
              <a:r>
                <a:rPr lang="en-US" sz="1800" baseline="-16000"/>
                <a:t>k-1                          </a:t>
              </a:r>
              <a:r>
                <a:rPr lang="en-US" sz="1800"/>
                <a:t> q</a:t>
              </a:r>
              <a:r>
                <a:rPr lang="en-US" sz="1800" baseline="-16000"/>
                <a:t>k</a:t>
              </a:r>
              <a:r>
                <a:rPr lang="en-US" sz="1800"/>
                <a:t> </a:t>
              </a:r>
            </a:p>
          </p:txBody>
        </p:sp>
      </p:grpSp>
      <p:sp>
        <p:nvSpPr>
          <p:cNvPr id="29767" name="Text Box 71"/>
          <p:cNvSpPr txBox="1">
            <a:spLocks noChangeArrowheads="1"/>
          </p:cNvSpPr>
          <p:nvPr/>
        </p:nvSpPr>
        <p:spPr bwMode="auto">
          <a:xfrm>
            <a:off x="609600" y="4800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= 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 </a:t>
            </a:r>
            <a:r>
              <a:rPr lang="en-US" sz="3200"/>
              <a:t>,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max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[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 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k-1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]</a:t>
            </a:r>
          </a:p>
        </p:txBody>
      </p:sp>
      <p:sp>
        <p:nvSpPr>
          <p:cNvPr id="29768" name="Text Box 72"/>
          <p:cNvSpPr txBox="1">
            <a:spLocks noChangeArrowheads="1"/>
          </p:cNvSpPr>
          <p:nvPr/>
        </p:nvSpPr>
        <p:spPr bwMode="auto">
          <a:xfrm>
            <a:off x="609600" y="5867400"/>
            <a:ext cx="7935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To backtrack best path keep info that predecessor of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was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.</a:t>
            </a:r>
          </a:p>
        </p:txBody>
      </p:sp>
      <p:sp>
        <p:nvSpPr>
          <p:cNvPr id="29769" name="Rectangle 7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Viterbi algorithm (1)</a:t>
            </a:r>
            <a:endParaRPr lang="en-US"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3216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Initialization:</a:t>
            </a:r>
            <a:endParaRPr lang="en-US"/>
          </a:p>
          <a:p>
            <a:r>
              <a:rPr lang="en-US"/>
              <a:t>	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(i) = 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>
                <a:sym typeface="Symbol" pitchFamily="18" charset="2"/>
              </a:rPr>
              <a:t></a:t>
            </a:r>
            <a:r>
              <a:rPr lang="en-US" baseline="-16000"/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b</a:t>
            </a:r>
            <a:r>
              <a:rPr lang="en-US" baseline="-16000"/>
              <a:t>i </a:t>
            </a:r>
            <a:r>
              <a:rPr lang="en-US" sz="3200"/>
              <a:t>(o</a:t>
            </a:r>
            <a:r>
              <a:rPr lang="en-US" baseline="-16000"/>
              <a:t>1</a:t>
            </a:r>
            <a:r>
              <a:rPr lang="en-US" sz="3200"/>
              <a:t>) , </a:t>
            </a:r>
            <a:r>
              <a:rPr lang="en-US"/>
              <a:t>1&lt;=i&lt;=N.</a:t>
            </a:r>
          </a:p>
          <a:p>
            <a:pPr>
              <a:buFontTx/>
              <a:buChar char="•"/>
            </a:pPr>
            <a:r>
              <a:rPr lang="en-US" u="sng"/>
              <a:t>Forward recursion:</a:t>
            </a:r>
            <a:endParaRPr lang="en-US"/>
          </a:p>
          <a:p>
            <a:r>
              <a:rPr lang="en-US" sz="3200">
                <a:sym typeface="Symbol" pitchFamily="18" charset="2"/>
              </a:rPr>
              <a:t>    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(j) = 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 </a:t>
            </a:r>
            <a:r>
              <a:rPr lang="en-US" sz="3200"/>
              <a:t>,</a:t>
            </a:r>
            <a:r>
              <a:rPr lang="en-US" baseline="-16000"/>
              <a:t> </a:t>
            </a:r>
            <a:r>
              <a:rPr lang="en-US" sz="3200"/>
              <a:t>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     max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[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 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max </a:t>
            </a:r>
            <a:r>
              <a:rPr lang="en-US" sz="3200"/>
              <a:t>P(q</a:t>
            </a:r>
            <a:r>
              <a:rPr lang="en-US" baseline="-16000"/>
              <a:t>1</a:t>
            </a:r>
            <a:r>
              <a:rPr lang="en-US" sz="3200"/>
              <a:t>… q</a:t>
            </a:r>
            <a:r>
              <a:rPr lang="en-US" baseline="-16000"/>
              <a:t>k-1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k-1</a:t>
            </a:r>
            <a:r>
              <a:rPr lang="en-US" sz="3200"/>
              <a:t>) </a:t>
            </a:r>
            <a:r>
              <a:rPr lang="en-US">
                <a:sym typeface="Symbol" pitchFamily="18" charset="2"/>
              </a:rPr>
              <a:t>]</a:t>
            </a:r>
            <a:r>
              <a:rPr lang="en-US" sz="3200"/>
              <a:t> </a:t>
            </a:r>
            <a:r>
              <a:rPr lang="en-US">
                <a:sym typeface="Symbol" pitchFamily="18" charset="2"/>
              </a:rPr>
              <a:t>= </a:t>
            </a:r>
          </a:p>
          <a:p>
            <a:r>
              <a:rPr lang="en-US">
                <a:sym typeface="Symbol" pitchFamily="18" charset="2"/>
              </a:rPr>
              <a:t>     max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[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 </a:t>
            </a:r>
            <a:r>
              <a:rPr lang="en-US" sz="3200"/>
              <a:t>)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(i) ] </a:t>
            </a:r>
            <a:r>
              <a:rPr lang="en-US" sz="3200"/>
              <a:t>,     </a:t>
            </a:r>
            <a:r>
              <a:rPr lang="en-US"/>
              <a:t>1&lt;=j&lt;=N, 2&lt;=k&lt;=K.</a:t>
            </a:r>
          </a:p>
          <a:p>
            <a:endParaRPr lang="en-US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u="sng"/>
              <a:t>Termination:</a:t>
            </a:r>
            <a:r>
              <a:rPr lang="en-US"/>
              <a:t>  choose best path ending at time K</a:t>
            </a:r>
          </a:p>
          <a:p>
            <a:r>
              <a:rPr lang="en-US"/>
              <a:t>             </a:t>
            </a:r>
            <a:r>
              <a:rPr lang="en-US">
                <a:sym typeface="Symbol" pitchFamily="18" charset="2"/>
              </a:rPr>
              <a:t>max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[ </a:t>
            </a:r>
            <a:r>
              <a:rPr lang="en-US" sz="3200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]</a:t>
            </a:r>
            <a:endParaRPr lang="en-US"/>
          </a:p>
          <a:p>
            <a:pPr>
              <a:buFontTx/>
              <a:buChar char="•"/>
            </a:pPr>
            <a:r>
              <a:rPr lang="en-US">
                <a:sym typeface="Symbol" pitchFamily="18" charset="2"/>
              </a:rPr>
              <a:t> Backtrack best path.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57200" y="5432425"/>
            <a:ext cx="8534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</a:t>
            </a:r>
            <a:r>
              <a:rPr lang="en-US" i="1"/>
              <a:t>This algorithm is similar to the forward recursion of evaluation problem, with </a:t>
            </a:r>
            <a:r>
              <a:rPr lang="en-US" sz="3200" i="1">
                <a:sym typeface="Symbol" pitchFamily="18" charset="2"/>
              </a:rPr>
              <a:t></a:t>
            </a:r>
            <a:r>
              <a:rPr lang="en-US" i="1"/>
              <a:t> replaced by max and additional backtracking.</a:t>
            </a:r>
          </a:p>
        </p:txBody>
      </p:sp>
      <p:sp>
        <p:nvSpPr>
          <p:cNvPr id="30784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Viterbi algorithm (2)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2167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Learning problem.</a:t>
            </a:r>
            <a:r>
              <a:rPr lang="en-US"/>
              <a:t> Given some training observation sequences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 and general structure of HMM (numbers of hidden and visible states), determine HMM parameters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that best fit training data, that is maximizes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.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There is no algorithm producing optimal parameter values.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Use iterative expectation-maximization algorithm to find local maximum of 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- </a:t>
            </a:r>
            <a:r>
              <a:rPr lang="en-US" b="1"/>
              <a:t>Baum-Welch  algorithm.</a:t>
            </a:r>
            <a:endParaRPr lang="en-US"/>
          </a:p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Learning problem (1)</a:t>
            </a:r>
            <a:endParaRPr lang="en-US"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93725" y="1260475"/>
            <a:ext cx="8169275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If training data has information about sequence of hidden states (as in word recognition example), then use maximum likelihood estimation of parameters: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 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= P(s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| s</a:t>
            </a:r>
            <a:r>
              <a:rPr lang="en-US" baseline="-16000"/>
              <a:t>j</a:t>
            </a:r>
            <a:r>
              <a:rPr lang="en-US" sz="3200"/>
              <a:t>) =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576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Number of transitions from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to  state </a:t>
            </a:r>
            <a:r>
              <a:rPr lang="en-US" sz="3200"/>
              <a:t>s</a:t>
            </a:r>
            <a:r>
              <a:rPr lang="en-US" baseline="-16000"/>
              <a:t>i</a:t>
            </a:r>
          </a:p>
          <a:p>
            <a:r>
              <a:rPr lang="en-US" baseline="-16000"/>
              <a:t>         </a:t>
            </a:r>
            <a:r>
              <a:rPr lang="en-US"/>
              <a:t>Number of transitions out of state </a:t>
            </a:r>
            <a:r>
              <a:rPr lang="en-US" sz="3200"/>
              <a:t>s</a:t>
            </a:r>
            <a:r>
              <a:rPr lang="en-US" baseline="-16000"/>
              <a:t>j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200400" y="29718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381000" y="3886200"/>
            <a:ext cx="8413750" cy="1066800"/>
            <a:chOff x="240" y="2448"/>
            <a:chExt cx="5300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518" y="252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40" y="2640"/>
              <a:ext cx="19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160" y="2448"/>
              <a:ext cx="33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Number of times observation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occurs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r>
                <a:rPr lang="en-US" sz="2000"/>
                <a:t>            Number of times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160" y="283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Learning problem (2)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General idea:</a:t>
            </a: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152400" y="1905000"/>
            <a:ext cx="8728075" cy="3398838"/>
            <a:chOff x="96" y="1200"/>
            <a:chExt cx="5498" cy="2141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384" y="1392"/>
              <a:ext cx="14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a</a:t>
              </a:r>
              <a:r>
                <a:rPr lang="en-US" baseline="-16000"/>
                <a:t>ij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j</a:t>
              </a:r>
              <a:r>
                <a:rPr lang="en-US" sz="3200"/>
                <a:t>) =</a:t>
              </a:r>
            </a:p>
          </p:txBody>
        </p:sp>
        <p:grpSp>
          <p:nvGrpSpPr>
            <p:cNvPr id="33799" name="Group 7"/>
            <p:cNvGrpSpPr>
              <a:grpSpLocks/>
            </p:cNvGrpSpPr>
            <p:nvPr/>
          </p:nvGrpSpPr>
          <p:grpSpPr bwMode="auto">
            <a:xfrm>
              <a:off x="1824" y="1200"/>
              <a:ext cx="3710" cy="672"/>
              <a:chOff x="1920" y="1488"/>
              <a:chExt cx="3710" cy="672"/>
            </a:xfrm>
          </p:grpSpPr>
          <p:sp>
            <p:nvSpPr>
              <p:cNvPr id="33797" name="Text Box 5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3710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Expected number of transitions from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  <a:r>
                  <a:rPr lang="en-US"/>
                  <a:t> </a:t>
                </a:r>
                <a:r>
                  <a:rPr lang="en-US" sz="2000"/>
                  <a:t>to 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  <a:p>
                <a:r>
                  <a:rPr lang="en-US" baseline="-16000"/>
                  <a:t>        </a:t>
                </a:r>
                <a:r>
                  <a:rPr lang="en-US" sz="2000"/>
                  <a:t>Expected number of transitions out of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</a:p>
            </p:txBody>
          </p:sp>
          <p:sp>
            <p:nvSpPr>
              <p:cNvPr id="33798" name="Line 6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5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96" y="2208"/>
              <a:ext cx="19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46" y="2016"/>
              <a:ext cx="364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Expected number of times observation</a:t>
              </a:r>
              <a:r>
                <a:rPr lang="en-US" sz="2000"/>
                <a:t>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</a:t>
              </a:r>
              <a:r>
                <a:rPr lang="en-US" sz="1800"/>
                <a:t>occurs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pPr algn="ctr"/>
              <a:r>
                <a:rPr lang="en-US" sz="2000"/>
                <a:t>     </a:t>
              </a:r>
              <a:r>
                <a:rPr lang="en-US" sz="1800"/>
                <a:t>Expected number of times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79" y="2400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528" y="2976"/>
              <a:ext cx="41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</a:t>
              </a:r>
              <a:r>
                <a:rPr lang="en-US" baseline="-16000"/>
                <a:t>i 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3200"/>
                <a:t>) = </a:t>
              </a:r>
              <a:r>
                <a:rPr lang="en-US"/>
                <a:t> </a:t>
              </a:r>
              <a:r>
                <a:rPr lang="en-US" sz="2000"/>
                <a:t>Expected frequency in state</a:t>
              </a:r>
              <a:r>
                <a:rPr lang="en-US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r>
                <a:rPr lang="en-US"/>
                <a:t> </a:t>
              </a:r>
              <a:r>
                <a:rPr lang="en-US" sz="2000"/>
                <a:t>at time</a:t>
              </a:r>
              <a:r>
                <a:rPr lang="en-US"/>
                <a:t> k=1. </a:t>
              </a:r>
            </a:p>
          </p:txBody>
        </p:sp>
      </p:grpSp>
      <p:sp>
        <p:nvSpPr>
          <p:cNvPr id="33807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Baum-Welch algorithm</a:t>
            </a:r>
            <a:endParaRPr lang="en-US"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930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Define variable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 </a:t>
            </a:r>
            <a:r>
              <a:rPr lang="en-US"/>
              <a:t>as  the probability of being in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at time k and in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at  time k+1, given the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. </a:t>
            </a:r>
          </a:p>
          <a:p>
            <a:r>
              <a:rPr lang="en-US" sz="3200">
                <a:sym typeface="Symbol" pitchFamily="18" charset="2"/>
              </a:rPr>
              <a:t>           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endParaRPr lang="en-US">
              <a:sym typeface="Symbol" pitchFamily="18" charset="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581400"/>
            <a:ext cx="110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51125" y="3419475"/>
            <a:ext cx="43735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  <a:p>
            <a:r>
              <a:rPr lang="en-US" sz="2800"/>
              <a:t>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  <a:endParaRPr lang="en-US" sz="320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315200" y="37338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57200" y="4419600"/>
            <a:ext cx="8081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P(o</a:t>
            </a:r>
            <a:r>
              <a:rPr lang="en-US" sz="2800" baseline="-16000"/>
              <a:t>k+2 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 |</a:t>
            </a:r>
            <a:r>
              <a:rPr lang="en-US" sz="2800" baseline="-26000"/>
              <a:t> </a:t>
            </a:r>
            <a:r>
              <a:rPr lang="en-US" sz="2800" baseline="-1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</a:t>
            </a:r>
            <a:r>
              <a:rPr lang="en-US" sz="2800"/>
              <a:t>) </a:t>
            </a:r>
          </a:p>
          <a:p>
            <a:r>
              <a:rPr lang="en-US" sz="2800"/>
              <a:t>                        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8382000" y="4800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122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   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 </a:t>
            </a:r>
            <a:endParaRPr lang="en-US" sz="2800"/>
          </a:p>
          <a:p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j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4384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33400" y="5029200"/>
            <a:ext cx="784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Baum-Welch algorithm: expectation step(1)</a:t>
            </a:r>
            <a:endParaRPr lang="en-US"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930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Define variable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</a:t>
            </a:r>
            <a:r>
              <a:rPr lang="en-US"/>
              <a:t>as  the probability of being in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at time k, given the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. </a:t>
            </a:r>
          </a:p>
          <a:p>
            <a:r>
              <a:rPr lang="en-US" sz="3200">
                <a:sym typeface="Symbol" pitchFamily="18" charset="2"/>
              </a:rPr>
              <a:t>           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914400" y="2971800"/>
            <a:ext cx="7291388" cy="1066800"/>
            <a:chOff x="768" y="2112"/>
            <a:chExt cx="4593" cy="672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768" y="2256"/>
              <a:ext cx="5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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(i)=</a:t>
              </a: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584" y="2160"/>
              <a:ext cx="188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P(q</a:t>
              </a:r>
              <a:r>
                <a:rPr lang="en-US" sz="2800" baseline="-16000"/>
                <a:t>k</a:t>
              </a:r>
              <a:r>
                <a:rPr lang="en-US" sz="2800"/>
                <a:t>= s</a:t>
              </a:r>
              <a:r>
                <a:rPr lang="en-US" sz="2800" baseline="-16000"/>
                <a:t>i</a:t>
              </a:r>
              <a:r>
                <a:rPr lang="en-US" sz="2800" baseline="-26000"/>
                <a:t> </a:t>
              </a:r>
              <a:r>
                <a:rPr lang="en-US" sz="2800"/>
                <a:t>,</a:t>
              </a:r>
              <a:r>
                <a:rPr lang="en-US" sz="2800" baseline="-26000"/>
                <a:t> </a:t>
              </a:r>
              <a:r>
                <a:rPr lang="en-US" sz="2800"/>
                <a:t>o</a:t>
              </a:r>
              <a:r>
                <a:rPr lang="en-US" sz="2800" baseline="-16000"/>
                <a:t>1 </a:t>
              </a:r>
              <a:r>
                <a:rPr lang="en-US" sz="2800"/>
                <a:t>o</a:t>
              </a:r>
              <a:r>
                <a:rPr lang="en-US" sz="2800" baseline="-16000"/>
                <a:t>2 </a:t>
              </a:r>
              <a:r>
                <a:rPr lang="en-US" sz="2800"/>
                <a:t>... o</a:t>
              </a:r>
              <a:r>
                <a:rPr lang="en-US" sz="2800" baseline="-16000"/>
                <a:t>k</a:t>
              </a:r>
              <a:r>
                <a:rPr lang="en-US" sz="2800"/>
                <a:t>)</a:t>
              </a:r>
            </a:p>
            <a:p>
              <a:r>
                <a:rPr lang="en-US" sz="2800"/>
                <a:t>    P(o</a:t>
              </a:r>
              <a:r>
                <a:rPr lang="en-US" sz="2800" baseline="-16000"/>
                <a:t>1 </a:t>
              </a:r>
              <a:r>
                <a:rPr lang="en-US" sz="2800"/>
                <a:t>o</a:t>
              </a:r>
              <a:r>
                <a:rPr lang="en-US" sz="2800" baseline="-16000"/>
                <a:t>2 </a:t>
              </a:r>
              <a:r>
                <a:rPr lang="en-US" sz="2800"/>
                <a:t>... o</a:t>
              </a:r>
              <a:r>
                <a:rPr lang="en-US" sz="2800" baseline="-16000"/>
                <a:t>k</a:t>
              </a:r>
              <a:r>
                <a:rPr lang="en-US" sz="2800"/>
                <a:t>)</a:t>
              </a:r>
              <a:endParaRPr lang="en-US" sz="3200"/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3744" y="235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=</a:t>
              </a: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4176" y="2112"/>
              <a:ext cx="1185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  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</a:t>
              </a:r>
              <a:r>
                <a:rPr lang="en-US" sz="2800"/>
                <a:t> </a:t>
              </a:r>
              <a:r>
                <a:rPr lang="en-US" sz="3200">
                  <a:sym typeface="Symbol" pitchFamily="18" charset="2"/>
                </a:rPr>
                <a:t>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 </a:t>
              </a:r>
              <a:endParaRPr lang="en-US" sz="2800"/>
            </a:p>
            <a:p>
              <a:r>
                <a:rPr lang="en-US" sz="3200">
                  <a:sym typeface="Symbol" pitchFamily="18" charset="2"/>
                </a:rPr>
                <a:t></a:t>
              </a:r>
              <a:r>
                <a:rPr lang="en-US" baseline="-25000">
                  <a:sym typeface="Symbol" pitchFamily="18" charset="2"/>
                </a:rPr>
                <a:t>i </a:t>
              </a:r>
              <a:r>
                <a:rPr lang="en-US" sz="3200">
                  <a:sym typeface="Symbol" pitchFamily="18" charset="2"/>
                </a:rPr>
                <a:t>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</a:t>
              </a:r>
              <a:r>
                <a:rPr lang="en-US" sz="2800"/>
                <a:t> </a:t>
              </a:r>
              <a:r>
                <a:rPr lang="en-US" sz="3200">
                  <a:sym typeface="Symbol" pitchFamily="18" charset="2"/>
                </a:rPr>
                <a:t>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1536" y="2496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4176" y="249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382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Baum-Welch algorithm: expectation step(2)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05000" y="1524000"/>
            <a:ext cx="4965700" cy="2043113"/>
            <a:chOff x="768" y="1200"/>
            <a:chExt cx="3128" cy="1287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998" y="165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Rain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216" y="1680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Dry</a:t>
              </a:r>
            </a:p>
          </p:txBody>
        </p:sp>
        <p:cxnSp>
          <p:nvCxnSpPr>
            <p:cNvPr id="7177" name="AutoShape 9"/>
            <p:cNvCxnSpPr>
              <a:cxnSpLocks noChangeShapeType="1"/>
              <a:stCxn id="7172" idx="7"/>
              <a:endCxn id="7175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78" name="AutoShape 10"/>
            <p:cNvCxnSpPr>
              <a:cxnSpLocks noChangeShapeType="1"/>
              <a:stCxn id="7175" idx="3"/>
              <a:endCxn id="7172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80" name="AutoShape 12"/>
            <p:cNvCxnSpPr>
              <a:cxnSpLocks noChangeShapeType="1"/>
              <a:stCxn id="7172" idx="0"/>
              <a:endCxn id="7172" idx="2"/>
            </p:cNvCxnSpPr>
            <p:nvPr/>
          </p:nvCxnSpPr>
          <p:spPr bwMode="auto">
            <a:xfrm rot="162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81" name="AutoShape 13"/>
            <p:cNvCxnSpPr>
              <a:cxnSpLocks noChangeShapeType="1"/>
              <a:stCxn id="7175" idx="4"/>
              <a:endCxn id="7175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160" y="12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0.7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768" y="12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0.3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160" y="225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0.2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0.8</a:t>
              </a:r>
            </a:p>
          </p:txBody>
        </p:sp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4191000"/>
            <a:ext cx="83820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Two states : ‘Rain’ and ‘Dry’.</a:t>
            </a:r>
          </a:p>
          <a:p>
            <a:pPr>
              <a:buFontTx/>
              <a:buChar char="•"/>
            </a:pPr>
            <a:r>
              <a:rPr lang="en-US"/>
              <a:t> Transition probabilities: </a:t>
            </a:r>
            <a:r>
              <a:rPr lang="en-US" sz="3200"/>
              <a:t>P(</a:t>
            </a:r>
            <a:r>
              <a:rPr lang="en-US"/>
              <a:t>‘Rain’|‘Rain’</a:t>
            </a:r>
            <a:r>
              <a:rPr lang="en-US" sz="3200"/>
              <a:t>)</a:t>
            </a:r>
            <a:r>
              <a:rPr lang="en-US"/>
              <a:t>=0.3 , </a:t>
            </a:r>
            <a:r>
              <a:rPr lang="en-US" sz="3200"/>
              <a:t>P(</a:t>
            </a:r>
            <a:r>
              <a:rPr lang="en-US"/>
              <a:t>‘Dry’|‘Rain’</a:t>
            </a:r>
            <a:r>
              <a:rPr lang="en-US" sz="3200"/>
              <a:t>)</a:t>
            </a:r>
            <a:r>
              <a:rPr lang="en-US"/>
              <a:t>=0.7 , </a:t>
            </a:r>
            <a:r>
              <a:rPr lang="en-US" sz="3200"/>
              <a:t>P(</a:t>
            </a:r>
            <a:r>
              <a:rPr lang="en-US"/>
              <a:t>‘Rain’|‘Dry’</a:t>
            </a:r>
            <a:r>
              <a:rPr lang="en-US" sz="3200"/>
              <a:t>)</a:t>
            </a:r>
            <a:r>
              <a:rPr lang="en-US"/>
              <a:t>=0.2, </a:t>
            </a:r>
            <a:r>
              <a:rPr lang="en-US" sz="3200"/>
              <a:t>P(</a:t>
            </a:r>
            <a:r>
              <a:rPr lang="en-US"/>
              <a:t>‘Dry’|‘Dry’</a:t>
            </a:r>
            <a:r>
              <a:rPr lang="en-US" sz="3200"/>
              <a:t>)</a:t>
            </a:r>
            <a:r>
              <a:rPr lang="en-US"/>
              <a:t>=0.8</a:t>
            </a:r>
          </a:p>
          <a:p>
            <a:pPr>
              <a:buFontTx/>
              <a:buChar char="•"/>
            </a:pPr>
            <a:r>
              <a:rPr lang="en-US"/>
              <a:t> Initial probabilities: say </a:t>
            </a:r>
            <a:r>
              <a:rPr lang="en-US" sz="3200"/>
              <a:t>P(</a:t>
            </a:r>
            <a:r>
              <a:rPr lang="en-US"/>
              <a:t>‘Rain’</a:t>
            </a:r>
            <a:r>
              <a:rPr lang="en-US" sz="3200"/>
              <a:t>)</a:t>
            </a:r>
            <a:r>
              <a:rPr lang="en-US"/>
              <a:t>=0.4 , </a:t>
            </a:r>
            <a:r>
              <a:rPr lang="en-US" sz="3200"/>
              <a:t>P(</a:t>
            </a:r>
            <a:r>
              <a:rPr lang="en-US"/>
              <a:t>‘Dry’</a:t>
            </a:r>
            <a:r>
              <a:rPr lang="en-US" sz="3200"/>
              <a:t>)</a:t>
            </a:r>
            <a:r>
              <a:rPr lang="en-US"/>
              <a:t>=0.6 .</a:t>
            </a:r>
          </a:p>
        </p:txBody>
      </p:sp>
      <p:sp>
        <p:nvSpPr>
          <p:cNvPr id="718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Example of Markov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84325" y="371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169275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We calculated 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 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</a:p>
          <a:p>
            <a:r>
              <a:rPr lang="en-US"/>
              <a:t>               and     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Expected number of transitions from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to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=</a:t>
            </a:r>
          </a:p>
          <a:p>
            <a:r>
              <a:rPr lang="en-US"/>
              <a:t>                   = 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k 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</a:t>
            </a:r>
          </a:p>
          <a:p>
            <a:pPr>
              <a:buFontTx/>
              <a:buChar char="•"/>
            </a:pPr>
            <a:r>
              <a:rPr lang="en-US"/>
              <a:t> Expected number of transitions out of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 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k 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</a:p>
          <a:p>
            <a:pPr>
              <a:buFontTx/>
              <a:buChar char="•"/>
            </a:pPr>
            <a:endParaRPr lang="en-US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18" charset="2"/>
              </a:rPr>
              <a:t> </a:t>
            </a:r>
            <a:r>
              <a:rPr lang="en-US"/>
              <a:t>Expected number of times observation </a:t>
            </a:r>
            <a:r>
              <a:rPr lang="en-US" sz="3200"/>
              <a:t>v</a:t>
            </a:r>
            <a:r>
              <a:rPr lang="en-US" sz="3200" baseline="-16000"/>
              <a:t>m</a:t>
            </a:r>
            <a:r>
              <a:rPr lang="en-US"/>
              <a:t> occurs in state </a:t>
            </a:r>
            <a:r>
              <a:rPr lang="en-US" sz="3200"/>
              <a:t>s</a:t>
            </a:r>
            <a:r>
              <a:rPr lang="en-US" sz="3200" baseline="-16000"/>
              <a:t>i </a:t>
            </a:r>
            <a:r>
              <a:rPr lang="en-US"/>
              <a:t>=</a:t>
            </a:r>
          </a:p>
          <a:p>
            <a:r>
              <a:rPr lang="en-US"/>
              <a:t>                   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k 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 , k is such that </a:t>
            </a:r>
            <a:r>
              <a:rPr lang="en-US" sz="3200"/>
              <a:t>o</a:t>
            </a:r>
            <a:r>
              <a:rPr lang="en-US" baseline="-16000"/>
              <a:t>k</a:t>
            </a:r>
            <a:r>
              <a:rPr lang="en-US">
                <a:sym typeface="Symbol" pitchFamily="18" charset="2"/>
              </a:rPr>
              <a:t>= </a:t>
            </a:r>
            <a:r>
              <a:rPr lang="en-US" sz="3200"/>
              <a:t>v</a:t>
            </a:r>
            <a:r>
              <a:rPr lang="en-US" sz="3200" baseline="-16000"/>
              <a:t>m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18" charset="2"/>
              </a:rPr>
              <a:t> Expected </a:t>
            </a:r>
            <a:r>
              <a:rPr lang="en-US"/>
              <a:t>frequency in state </a:t>
            </a:r>
            <a:r>
              <a:rPr lang="en-US" sz="3200"/>
              <a:t>s</a:t>
            </a:r>
            <a:r>
              <a:rPr lang="en-US" sz="3200" baseline="-16000"/>
              <a:t>i</a:t>
            </a:r>
            <a:r>
              <a:rPr lang="en-US"/>
              <a:t> </a:t>
            </a:r>
            <a:r>
              <a:rPr lang="en-US" sz="2000"/>
              <a:t>at time</a:t>
            </a:r>
            <a:r>
              <a:rPr lang="en-US"/>
              <a:t> k=1 : 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(i) </a:t>
            </a:r>
            <a:r>
              <a:rPr lang="en-US"/>
              <a:t>. 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Baum-Welch algorithm: expectation step(3)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1349375"/>
            <a:ext cx="911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r>
              <a:rPr lang="en-US" baseline="-16000"/>
              <a:t>ij  </a:t>
            </a:r>
            <a:r>
              <a:rPr lang="en-US" sz="3200"/>
              <a:t>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95400" y="1219200"/>
            <a:ext cx="4762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Expected number of transitions from state</a:t>
            </a:r>
            <a:r>
              <a:rPr lang="en-US"/>
              <a:t> </a:t>
            </a:r>
            <a:r>
              <a:rPr lang="en-US" sz="2000"/>
              <a:t>s</a:t>
            </a:r>
            <a:r>
              <a:rPr lang="en-US" sz="2000" baseline="-16000"/>
              <a:t>j</a:t>
            </a:r>
            <a:r>
              <a:rPr lang="en-US"/>
              <a:t> </a:t>
            </a:r>
            <a:r>
              <a:rPr lang="en-US" sz="1600"/>
              <a:t>to  state</a:t>
            </a:r>
            <a:r>
              <a:rPr lang="en-US"/>
              <a:t> </a:t>
            </a:r>
            <a:r>
              <a:rPr lang="en-US" sz="2000"/>
              <a:t>s</a:t>
            </a:r>
            <a:r>
              <a:rPr lang="en-US" sz="2000" baseline="-16000"/>
              <a:t>i</a:t>
            </a:r>
            <a:endParaRPr lang="en-US" baseline="-16000"/>
          </a:p>
          <a:p>
            <a:r>
              <a:rPr lang="en-US" baseline="-16000"/>
              <a:t>        </a:t>
            </a:r>
            <a:r>
              <a:rPr lang="en-US" sz="1600"/>
              <a:t>Expected number of transitions out of state</a:t>
            </a:r>
            <a:r>
              <a:rPr lang="en-US"/>
              <a:t> </a:t>
            </a:r>
            <a:r>
              <a:rPr lang="en-US" sz="2000"/>
              <a:t>s</a:t>
            </a:r>
            <a:r>
              <a:rPr lang="en-US" sz="2000" baseline="-16000"/>
              <a:t>j</a:t>
            </a:r>
            <a:endParaRPr lang="en-US" baseline="-16000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371600" y="1676400"/>
            <a:ext cx="464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157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r>
              <a:rPr lang="en-US" baseline="-16000"/>
              <a:t>i</a:t>
            </a:r>
            <a:r>
              <a:rPr lang="en-US" sz="3200"/>
              <a:t>(v</a:t>
            </a:r>
            <a:r>
              <a:rPr lang="en-US" baseline="-16000"/>
              <a:t>m </a:t>
            </a:r>
            <a:r>
              <a:rPr lang="en-US" sz="3200"/>
              <a:t>)</a:t>
            </a:r>
            <a:r>
              <a:rPr lang="en-US" sz="1800" baseline="-26000"/>
              <a:t>   </a:t>
            </a:r>
            <a:r>
              <a:rPr lang="en-US" sz="3200"/>
              <a:t>= 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676400" y="2971800"/>
            <a:ext cx="5087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Expected number of times observation</a:t>
            </a:r>
            <a:r>
              <a:rPr lang="en-US" sz="2000"/>
              <a:t> v</a:t>
            </a:r>
            <a:r>
              <a:rPr lang="en-US" sz="2000" baseline="-16000"/>
              <a:t>m</a:t>
            </a:r>
            <a:r>
              <a:rPr lang="en-US" sz="2000"/>
              <a:t> </a:t>
            </a:r>
            <a:r>
              <a:rPr lang="en-US" sz="1600"/>
              <a:t>occurs in state</a:t>
            </a:r>
            <a:r>
              <a:rPr lang="en-US" sz="2000"/>
              <a:t> s</a:t>
            </a:r>
            <a:r>
              <a:rPr lang="en-US" sz="2000" baseline="-16000"/>
              <a:t>i</a:t>
            </a:r>
          </a:p>
          <a:p>
            <a:pPr algn="ctr"/>
            <a:r>
              <a:rPr lang="en-US" sz="2000"/>
              <a:t>     </a:t>
            </a:r>
            <a:r>
              <a:rPr lang="en-US" sz="1600"/>
              <a:t>Expected number of times in state</a:t>
            </a:r>
            <a:r>
              <a:rPr lang="en-US" sz="2000"/>
              <a:t> s</a:t>
            </a:r>
            <a:r>
              <a:rPr lang="en-US" sz="2000" baseline="-16000"/>
              <a:t>i</a:t>
            </a:r>
            <a:endParaRPr lang="en-US" baseline="-16000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828800" y="3352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38200" y="4724400"/>
            <a:ext cx="6750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</a:t>
            </a:r>
            <a:r>
              <a:rPr lang="en-US" baseline="-16000"/>
              <a:t>i </a:t>
            </a:r>
            <a:r>
              <a:rPr lang="en-US" sz="3200"/>
              <a:t>= (</a:t>
            </a:r>
            <a:r>
              <a:rPr lang="en-US" sz="2000"/>
              <a:t>Expected frequency in state</a:t>
            </a:r>
            <a:r>
              <a:rPr lang="en-US"/>
              <a:t>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</a:t>
            </a:r>
            <a:r>
              <a:rPr lang="en-US" sz="2000"/>
              <a:t>at time</a:t>
            </a:r>
            <a:r>
              <a:rPr lang="en-US"/>
              <a:t> k=1)  </a:t>
            </a:r>
            <a:r>
              <a:rPr lang="en-US" sz="3200"/>
              <a:t>=</a:t>
            </a:r>
            <a:r>
              <a:rPr lang="en-US"/>
              <a:t> 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(i)</a:t>
            </a:r>
            <a:r>
              <a:rPr lang="en-US"/>
              <a:t>. </a:t>
            </a:r>
          </a:p>
        </p:txBody>
      </p: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6248400" y="1066800"/>
            <a:ext cx="2063750" cy="1066800"/>
            <a:chOff x="3936" y="672"/>
            <a:chExt cx="1300" cy="672"/>
          </a:xfrm>
        </p:grpSpPr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3936" y="864"/>
              <a:ext cx="2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=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4368" y="672"/>
              <a:ext cx="86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</a:t>
              </a:r>
              <a:r>
                <a:rPr lang="en-US" baseline="-25000">
                  <a:sym typeface="Symbol" pitchFamily="18" charset="2"/>
                </a:rPr>
                <a:t>k  </a:t>
              </a:r>
              <a:r>
                <a:rPr lang="en-US" sz="3200">
                  <a:sym typeface="Symbol" pitchFamily="18" charset="2"/>
                </a:rPr>
                <a:t>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(i,j)</a:t>
              </a:r>
            </a:p>
            <a:p>
              <a:r>
                <a:rPr lang="en-US" sz="3200">
                  <a:sym typeface="Symbol" pitchFamily="18" charset="2"/>
                </a:rPr>
                <a:t> </a:t>
              </a:r>
              <a:r>
                <a:rPr lang="en-US" baseline="-25000">
                  <a:sym typeface="Symbol" pitchFamily="18" charset="2"/>
                </a:rPr>
                <a:t>k  </a:t>
              </a:r>
              <a:r>
                <a:rPr lang="en-US" sz="3200">
                  <a:sym typeface="Symbol" pitchFamily="18" charset="2"/>
                </a:rPr>
                <a:t></a:t>
              </a:r>
              <a:r>
                <a:rPr lang="en-US" baseline="-25000">
                  <a:sym typeface="Symbol" pitchFamily="18" charset="2"/>
                </a:rPr>
                <a:t>k</a:t>
              </a:r>
              <a:r>
                <a:rPr lang="en-US">
                  <a:sym typeface="Symbol" pitchFamily="18" charset="2"/>
                </a:rPr>
                <a:t>(i)</a:t>
              </a:r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4320" y="105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781800" y="3048000"/>
            <a:ext cx="41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7162800" y="2743200"/>
            <a:ext cx="1730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 </a:t>
            </a:r>
            <a:r>
              <a:rPr lang="en-US" baseline="-25000">
                <a:sym typeface="Symbol" pitchFamily="18" charset="2"/>
              </a:rPr>
              <a:t>k 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</a:t>
            </a:r>
          </a:p>
          <a:p>
            <a:r>
              <a:rPr lang="en-US" sz="3200">
                <a:sym typeface="Symbol" pitchFamily="18" charset="2"/>
              </a:rPr>
              <a:t></a:t>
            </a:r>
            <a:r>
              <a:rPr lang="en-US" sz="1600">
                <a:sym typeface="Symbol" pitchFamily="18" charset="2"/>
              </a:rPr>
              <a:t>k,</a:t>
            </a:r>
            <a:r>
              <a:rPr lang="en-US" sz="1600"/>
              <a:t>o</a:t>
            </a:r>
            <a:r>
              <a:rPr lang="en-US" sz="1600" baseline="-16000"/>
              <a:t>k</a:t>
            </a:r>
            <a:r>
              <a:rPr lang="en-US" sz="1600">
                <a:sym typeface="Symbol" pitchFamily="18" charset="2"/>
              </a:rPr>
              <a:t>= </a:t>
            </a:r>
            <a:r>
              <a:rPr lang="en-US" sz="1600"/>
              <a:t>v</a:t>
            </a:r>
            <a:r>
              <a:rPr lang="en-US" sz="1600" baseline="-16000"/>
              <a:t>m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 sz="3200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239000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Baum-Welch algorithm: maximization step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65325" y="600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824547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By Markov chain property, probability of state sequence can be found by the formula: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Suppose we want to calculate a probability of a sequence of states in our example,  {‘Dry’,’Dry’,’Rain’,Rain’}. </a:t>
            </a:r>
          </a:p>
          <a:p>
            <a:r>
              <a:rPr lang="en-US" sz="3200"/>
              <a:t>      	 P(</a:t>
            </a:r>
            <a:r>
              <a:rPr lang="en-US"/>
              <a:t>{‘Dry’,’Dry’,’Rain’,Rain’} </a:t>
            </a:r>
            <a:r>
              <a:rPr lang="en-US" sz="3200"/>
              <a:t>) =</a:t>
            </a:r>
          </a:p>
          <a:p>
            <a:r>
              <a:rPr lang="en-US" sz="3200"/>
              <a:t>P(</a:t>
            </a:r>
            <a:r>
              <a:rPr lang="en-US"/>
              <a:t>‘Rain’</a:t>
            </a:r>
            <a:r>
              <a:rPr lang="en-US" sz="3200"/>
              <a:t>|</a:t>
            </a:r>
            <a:r>
              <a:rPr lang="en-US"/>
              <a:t>’Rain’</a:t>
            </a:r>
            <a:r>
              <a:rPr lang="en-US" sz="3200"/>
              <a:t>) P(</a:t>
            </a:r>
            <a:r>
              <a:rPr lang="en-US"/>
              <a:t>‘Rain’</a:t>
            </a:r>
            <a:r>
              <a:rPr lang="en-US" sz="3200"/>
              <a:t>|</a:t>
            </a:r>
            <a:r>
              <a:rPr lang="en-US"/>
              <a:t>’Dry’</a:t>
            </a:r>
            <a:r>
              <a:rPr lang="en-US" sz="3200"/>
              <a:t>) P(</a:t>
            </a:r>
            <a:r>
              <a:rPr lang="en-US"/>
              <a:t>‘Dry’</a:t>
            </a:r>
            <a:r>
              <a:rPr lang="en-US" sz="3200"/>
              <a:t>|</a:t>
            </a:r>
            <a:r>
              <a:rPr lang="en-US"/>
              <a:t>’Dry’</a:t>
            </a:r>
            <a:r>
              <a:rPr lang="en-US" sz="3200"/>
              <a:t>) P(</a:t>
            </a:r>
            <a:r>
              <a:rPr lang="en-US"/>
              <a:t>‘Dry’</a:t>
            </a:r>
            <a:r>
              <a:rPr lang="en-US" sz="3200"/>
              <a:t>)=</a:t>
            </a:r>
          </a:p>
          <a:p>
            <a:r>
              <a:rPr lang="en-US" sz="3200"/>
              <a:t>           = 0.3*0.2*0.8*0.6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295400"/>
          </a:xfrm>
        </p:spPr>
        <p:txBody>
          <a:bodyPr/>
          <a:lstStyle/>
          <a:p>
            <a:r>
              <a:rPr lang="en-US"/>
              <a:t>Calculation of sequence probability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09600" y="2133600"/>
          <a:ext cx="8161338" cy="1600200"/>
        </p:xfrm>
        <a:graphic>
          <a:graphicData uri="http://schemas.openxmlformats.org/presentationml/2006/ole">
            <p:oleObj spid="_x0000_s8198" name="Equation" r:id="rId3" imgW="3504960" imgH="6858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4000"/>
              <a:t>Hidden Markov models.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143000" y="18288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676275"/>
            <a:ext cx="83820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Set of states: </a:t>
            </a:r>
          </a:p>
          <a:p>
            <a:pPr>
              <a:buFontTx/>
              <a:buChar char="•"/>
            </a:pPr>
            <a:r>
              <a:rPr lang="en-US"/>
              <a:t>Process moves from one state to another generating a 	        	sequence of states :</a:t>
            </a:r>
          </a:p>
          <a:p>
            <a:pPr>
              <a:buFontTx/>
              <a:buChar char="•"/>
            </a:pPr>
            <a:r>
              <a:rPr lang="en-US"/>
              <a:t> Markov chain property:  probability of each subsequent state depends only on what was the previous state:</a:t>
            </a:r>
          </a:p>
          <a:p>
            <a:r>
              <a:rPr lang="en-US"/>
              <a:t>	</a:t>
            </a:r>
          </a:p>
          <a:p>
            <a:pPr>
              <a:buFontTx/>
              <a:buChar char="•"/>
            </a:pPr>
            <a:r>
              <a:rPr lang="en-US"/>
              <a:t> States are not visible, but each state randomly generates one of M observations (or visible states)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To define hidden Markov model, the following probabilities  have to be specified: matrix of transition probabilities </a:t>
            </a:r>
            <a:r>
              <a:rPr lang="en-US" sz="3200"/>
              <a:t>A=(a</a:t>
            </a:r>
            <a:r>
              <a:rPr lang="en-US" baseline="-16000"/>
              <a:t>ij</a:t>
            </a:r>
            <a:r>
              <a:rPr lang="en-US" sz="3200"/>
              <a:t>), a</a:t>
            </a:r>
            <a:r>
              <a:rPr lang="en-US" baseline="-16000"/>
              <a:t>ij</a:t>
            </a:r>
            <a:r>
              <a:rPr lang="en-US" sz="3200"/>
              <a:t>= P(s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| s</a:t>
            </a:r>
            <a:r>
              <a:rPr lang="en-US" baseline="-16000"/>
              <a:t>j</a:t>
            </a:r>
            <a:r>
              <a:rPr lang="en-US" sz="3200"/>
              <a:t>) </a:t>
            </a:r>
            <a:r>
              <a:rPr lang="en-US"/>
              <a:t>, matrix of observation probabilities </a:t>
            </a:r>
            <a:r>
              <a:rPr lang="en-US" sz="3200"/>
              <a:t>B=(b</a:t>
            </a:r>
            <a:r>
              <a:rPr lang="en-US" baseline="-16000"/>
              <a:t>i </a:t>
            </a:r>
            <a:r>
              <a:rPr lang="en-US" sz="3200"/>
              <a:t>(v</a:t>
            </a:r>
            <a:r>
              <a:rPr lang="en-US" baseline="-16000"/>
              <a:t>m </a:t>
            </a:r>
            <a:r>
              <a:rPr lang="en-US" sz="3200"/>
              <a:t>)), b</a:t>
            </a:r>
            <a:r>
              <a:rPr lang="en-US" baseline="-16000"/>
              <a:t>i</a:t>
            </a:r>
            <a:r>
              <a:rPr lang="en-US" sz="3200"/>
              <a:t>(v</a:t>
            </a:r>
            <a:r>
              <a:rPr lang="en-US" baseline="-16000"/>
              <a:t>m </a:t>
            </a:r>
            <a:r>
              <a:rPr lang="en-US" sz="3200"/>
              <a:t>)</a:t>
            </a:r>
            <a:r>
              <a:rPr lang="en-US" sz="1800" baseline="-26000"/>
              <a:t> </a:t>
            </a:r>
            <a:r>
              <a:rPr lang="en-US" sz="3200"/>
              <a:t>= P(v</a:t>
            </a:r>
            <a:r>
              <a:rPr lang="en-US" baseline="-16000"/>
              <a:t>m</a:t>
            </a:r>
            <a:r>
              <a:rPr lang="en-US" sz="1800" baseline="-26000"/>
              <a:t> </a:t>
            </a:r>
            <a:r>
              <a:rPr lang="en-US" sz="3200"/>
              <a:t>| s</a:t>
            </a:r>
            <a:r>
              <a:rPr lang="en-US" baseline="-16000"/>
              <a:t>i</a:t>
            </a:r>
            <a:r>
              <a:rPr lang="en-US" sz="3200"/>
              <a:t>) </a:t>
            </a:r>
            <a:r>
              <a:rPr lang="en-US"/>
              <a:t>and a vector of initial probabilities  </a:t>
            </a:r>
            <a:r>
              <a:rPr lang="en-US" sz="3200">
                <a:sym typeface="Symbol" pitchFamily="18" charset="2"/>
              </a:rPr>
              <a:t>=(</a:t>
            </a:r>
            <a:r>
              <a:rPr lang="en-US" baseline="-16000"/>
              <a:t>i</a:t>
            </a:r>
            <a:r>
              <a:rPr lang="en-US" sz="3200">
                <a:sym typeface="Symbol" pitchFamily="18" charset="2"/>
              </a:rPr>
              <a:t>),  </a:t>
            </a:r>
            <a:r>
              <a:rPr lang="en-US" baseline="-16000"/>
              <a:t>i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= P(s</a:t>
            </a:r>
            <a:r>
              <a:rPr lang="en-US" baseline="-16000"/>
              <a:t>i</a:t>
            </a:r>
            <a:r>
              <a:rPr lang="en-US" sz="3200"/>
              <a:t>) . </a:t>
            </a:r>
            <a:r>
              <a:rPr lang="en-US"/>
              <a:t>Model is represented by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).</a:t>
            </a:r>
            <a:endParaRPr lang="en-US"/>
          </a:p>
          <a:p>
            <a:pPr>
              <a:buFontTx/>
              <a:buChar char="•"/>
            </a:pPr>
            <a:endParaRPr lang="en-US"/>
          </a:p>
        </p:txBody>
      </p:sp>
      <p:graphicFrame>
        <p:nvGraphicFramePr>
          <p:cNvPr id="41984" name="Object 0"/>
          <p:cNvGraphicFramePr>
            <a:graphicFrameLocks noChangeAspect="1"/>
          </p:cNvGraphicFramePr>
          <p:nvPr/>
        </p:nvGraphicFramePr>
        <p:xfrm>
          <a:off x="2286000" y="609600"/>
          <a:ext cx="1981200" cy="533400"/>
        </p:xfrm>
        <a:graphic>
          <a:graphicData uri="http://schemas.openxmlformats.org/presentationml/2006/ole">
            <p:oleObj spid="_x0000_s41984" name="Equation" r:id="rId3" imgW="850680" imgH="228600" progId="Equation.3">
              <p:embed/>
            </p:oleObj>
          </a:graphicData>
        </a:graphic>
      </p:graphicFrame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3962400" y="1371600"/>
          <a:ext cx="2306638" cy="533400"/>
        </p:xfrm>
        <a:graphic>
          <a:graphicData uri="http://schemas.openxmlformats.org/presentationml/2006/ole">
            <p:oleObj spid="_x0000_s41985" name="Equation" r:id="rId4" imgW="990360" imgH="228600" progId="Equation.3">
              <p:embed/>
            </p:oleObj>
          </a:graphicData>
        </a:graphic>
      </p:graphicFrame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133600" y="2438400"/>
          <a:ext cx="5027613" cy="533400"/>
        </p:xfrm>
        <a:graphic>
          <a:graphicData uri="http://schemas.openxmlformats.org/presentationml/2006/ole">
            <p:oleObj spid="_x0000_s41986" name="Equation" r:id="rId5" imgW="2158920" imgH="22860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419600" y="3200400"/>
          <a:ext cx="2039938" cy="504825"/>
        </p:xfrm>
        <a:graphic>
          <a:graphicData uri="http://schemas.openxmlformats.org/presentationml/2006/ole">
            <p:oleObj spid="_x0000_s41987" name="Equation" r:id="rId6" imgW="8762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828800" y="1676400"/>
            <a:ext cx="4965700" cy="2043113"/>
            <a:chOff x="768" y="1200"/>
            <a:chExt cx="3128" cy="1287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998" y="165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Low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3216" y="168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High</a:t>
              </a:r>
            </a:p>
          </p:txBody>
        </p:sp>
        <p:cxnSp>
          <p:nvCxnSpPr>
            <p:cNvPr id="10248" name="AutoShape 8"/>
            <p:cNvCxnSpPr>
              <a:cxnSpLocks noChangeShapeType="1"/>
              <a:stCxn id="10244" idx="7"/>
              <a:endCxn id="10246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49" name="AutoShape 9"/>
            <p:cNvCxnSpPr>
              <a:cxnSpLocks noChangeShapeType="1"/>
              <a:stCxn id="10246" idx="3"/>
              <a:endCxn id="10244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" name="AutoShape 10"/>
            <p:cNvCxnSpPr>
              <a:cxnSpLocks noChangeShapeType="1"/>
              <a:stCxn id="10244" idx="0"/>
              <a:endCxn id="10244" idx="2"/>
            </p:cNvCxnSpPr>
            <p:nvPr/>
          </p:nvCxnSpPr>
          <p:spPr bwMode="auto">
            <a:xfrm rot="162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1" name="AutoShape 11"/>
            <p:cNvCxnSpPr>
              <a:cxnSpLocks noChangeShapeType="1"/>
              <a:stCxn id="10246" idx="4"/>
              <a:endCxn id="10246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160" y="12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0.7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768" y="12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0.3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160" y="225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0.2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0.8</a:t>
              </a:r>
            </a:p>
          </p:txBody>
        </p:sp>
      </p:grp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334000" y="48006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2590800" y="4724400"/>
            <a:ext cx="914400" cy="609600"/>
            <a:chOff x="1392" y="2976"/>
            <a:chExt cx="576" cy="384"/>
          </a:xfrm>
        </p:grpSpPr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1430" y="3002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Rain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105400" y="47244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7" name="AutoShape 27"/>
          <p:cNvCxnSpPr>
            <a:cxnSpLocks noChangeShapeType="1"/>
            <a:stCxn id="10244" idx="4"/>
            <a:endCxn id="10259" idx="0"/>
          </p:cNvCxnSpPr>
          <p:nvPr/>
        </p:nvCxnSpPr>
        <p:spPr bwMode="auto">
          <a:xfrm>
            <a:off x="2628900" y="3048000"/>
            <a:ext cx="4191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10268" name="AutoShape 28"/>
          <p:cNvCxnSpPr>
            <a:cxnSpLocks noChangeShapeType="1"/>
            <a:stCxn id="10246" idx="4"/>
            <a:endCxn id="10259" idx="0"/>
          </p:cNvCxnSpPr>
          <p:nvPr/>
        </p:nvCxnSpPr>
        <p:spPr bwMode="auto">
          <a:xfrm flipH="1">
            <a:off x="3048000" y="3124200"/>
            <a:ext cx="29337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10269" name="AutoShape 29"/>
          <p:cNvCxnSpPr>
            <a:cxnSpLocks noChangeShapeType="1"/>
            <a:stCxn id="10244" idx="4"/>
            <a:endCxn id="10260" idx="0"/>
          </p:cNvCxnSpPr>
          <p:nvPr/>
        </p:nvCxnSpPr>
        <p:spPr bwMode="auto">
          <a:xfrm>
            <a:off x="2628900" y="3048000"/>
            <a:ext cx="30099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10270" name="AutoShape 30"/>
          <p:cNvCxnSpPr>
            <a:cxnSpLocks noChangeShapeType="1"/>
            <a:stCxn id="10246" idx="4"/>
            <a:endCxn id="10260" idx="0"/>
          </p:cNvCxnSpPr>
          <p:nvPr/>
        </p:nvCxnSpPr>
        <p:spPr bwMode="auto">
          <a:xfrm flipH="1">
            <a:off x="5638800" y="3124200"/>
            <a:ext cx="3429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</p:cxn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2514600" y="41148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0.6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0.6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733800" y="42672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0.4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572000" y="42672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0.4</a:t>
            </a:r>
          </a:p>
        </p:txBody>
      </p:sp>
      <p:sp>
        <p:nvSpPr>
          <p:cNvPr id="10275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219200"/>
          </a:xfrm>
        </p:spPr>
        <p:txBody>
          <a:bodyPr/>
          <a:lstStyle/>
          <a:p>
            <a:r>
              <a:rPr lang="en-US"/>
              <a:t>Example of Hidden Markov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1000" y="1295400"/>
            <a:ext cx="83820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Two states : ‘Low’ and ‘High’ atmospheric pressure.</a:t>
            </a:r>
          </a:p>
          <a:p>
            <a:pPr>
              <a:buFontTx/>
              <a:buChar char="•"/>
            </a:pPr>
            <a:r>
              <a:rPr lang="en-US"/>
              <a:t> Two observations : ‘Rain’ and ‘Dry’.</a:t>
            </a:r>
          </a:p>
          <a:p>
            <a:pPr>
              <a:buFontTx/>
              <a:buChar char="•"/>
            </a:pPr>
            <a:r>
              <a:rPr lang="en-US"/>
              <a:t> Transition probabilities: </a:t>
            </a:r>
            <a:r>
              <a:rPr lang="en-US" sz="3200"/>
              <a:t>P(</a:t>
            </a:r>
            <a:r>
              <a:rPr lang="en-US"/>
              <a:t>‘Low’|‘Low’</a:t>
            </a:r>
            <a:r>
              <a:rPr lang="en-US" sz="3200"/>
              <a:t>)</a:t>
            </a:r>
            <a:r>
              <a:rPr lang="en-US"/>
              <a:t>=0.3 , </a:t>
            </a:r>
            <a:r>
              <a:rPr lang="en-US" sz="3200"/>
              <a:t>P(</a:t>
            </a:r>
            <a:r>
              <a:rPr lang="en-US"/>
              <a:t>‘High’|‘Low’</a:t>
            </a:r>
            <a:r>
              <a:rPr lang="en-US" sz="3200"/>
              <a:t>)</a:t>
            </a:r>
            <a:r>
              <a:rPr lang="en-US"/>
              <a:t>=0.7 , </a:t>
            </a:r>
            <a:r>
              <a:rPr lang="en-US" sz="3200"/>
              <a:t>P(</a:t>
            </a:r>
            <a:r>
              <a:rPr lang="en-US"/>
              <a:t>‘Low’|‘High’</a:t>
            </a:r>
            <a:r>
              <a:rPr lang="en-US" sz="3200"/>
              <a:t>)</a:t>
            </a:r>
            <a:r>
              <a:rPr lang="en-US"/>
              <a:t>=0.2, </a:t>
            </a:r>
            <a:r>
              <a:rPr lang="en-US" sz="3200"/>
              <a:t>P(</a:t>
            </a:r>
            <a:r>
              <a:rPr lang="en-US"/>
              <a:t>‘High’|‘High’</a:t>
            </a:r>
            <a:r>
              <a:rPr lang="en-US" sz="3200"/>
              <a:t>)</a:t>
            </a:r>
            <a:r>
              <a:rPr lang="en-US"/>
              <a:t>=0.8</a:t>
            </a:r>
          </a:p>
          <a:p>
            <a:pPr>
              <a:buFontTx/>
              <a:buChar char="•"/>
            </a:pPr>
            <a:r>
              <a:rPr lang="en-US"/>
              <a:t> Observation probabilities : </a:t>
            </a:r>
            <a:r>
              <a:rPr lang="en-US" sz="3200"/>
              <a:t>P(</a:t>
            </a:r>
            <a:r>
              <a:rPr lang="en-US"/>
              <a:t>‘Rain’|‘Low’</a:t>
            </a:r>
            <a:r>
              <a:rPr lang="en-US" sz="3200"/>
              <a:t>)</a:t>
            </a:r>
            <a:r>
              <a:rPr lang="en-US"/>
              <a:t>=0.6 , </a:t>
            </a:r>
            <a:r>
              <a:rPr lang="en-US" sz="3200"/>
              <a:t>P(</a:t>
            </a:r>
            <a:r>
              <a:rPr lang="en-US"/>
              <a:t>‘Dry’|‘Low’</a:t>
            </a:r>
            <a:r>
              <a:rPr lang="en-US" sz="3200"/>
              <a:t>)</a:t>
            </a:r>
            <a:r>
              <a:rPr lang="en-US"/>
              <a:t>=0.4 , </a:t>
            </a:r>
            <a:r>
              <a:rPr lang="en-US" sz="3200"/>
              <a:t>P(</a:t>
            </a:r>
            <a:r>
              <a:rPr lang="en-US"/>
              <a:t>‘Rain’|‘High’</a:t>
            </a:r>
            <a:r>
              <a:rPr lang="en-US" sz="3200"/>
              <a:t>)</a:t>
            </a:r>
            <a:r>
              <a:rPr lang="en-US"/>
              <a:t>=0.4 , </a:t>
            </a:r>
            <a:r>
              <a:rPr lang="en-US" sz="3200"/>
              <a:t>P(</a:t>
            </a:r>
            <a:r>
              <a:rPr lang="en-US"/>
              <a:t>‘Dry’|‘High’</a:t>
            </a:r>
            <a:r>
              <a:rPr lang="en-US" sz="3200"/>
              <a:t>)</a:t>
            </a:r>
            <a:r>
              <a:rPr lang="en-US"/>
              <a:t>=0.3 .</a:t>
            </a:r>
          </a:p>
          <a:p>
            <a:pPr>
              <a:buFontTx/>
              <a:buChar char="•"/>
            </a:pPr>
            <a:r>
              <a:rPr lang="en-US"/>
              <a:t> Initial probabilities: say </a:t>
            </a:r>
            <a:r>
              <a:rPr lang="en-US" sz="3200"/>
              <a:t>P(</a:t>
            </a:r>
            <a:r>
              <a:rPr lang="en-US"/>
              <a:t>‘Low’</a:t>
            </a:r>
            <a:r>
              <a:rPr lang="en-US" sz="3200"/>
              <a:t>)</a:t>
            </a:r>
            <a:r>
              <a:rPr lang="en-US"/>
              <a:t>=0.4 , </a:t>
            </a:r>
            <a:r>
              <a:rPr lang="en-US" sz="3200"/>
              <a:t>P(</a:t>
            </a:r>
            <a:r>
              <a:rPr lang="en-US"/>
              <a:t>‘High’</a:t>
            </a:r>
            <a:r>
              <a:rPr lang="en-US" sz="3200"/>
              <a:t>)</a:t>
            </a:r>
            <a:r>
              <a:rPr lang="en-US"/>
              <a:t>=0.6 .</a:t>
            </a:r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/>
              <a:t>Example of Hidden Markov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65325" y="600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245475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Suppose we want to calculate a probability of a sequence of observations in our example,  {‘Dry’,’Rain’}.</a:t>
            </a:r>
          </a:p>
          <a:p>
            <a:pPr>
              <a:buFontTx/>
              <a:buChar char="•"/>
            </a:pPr>
            <a:r>
              <a:rPr lang="en-US"/>
              <a:t>Consider all possible hidden state sequences: </a:t>
            </a:r>
          </a:p>
          <a:p>
            <a:r>
              <a:rPr lang="en-US" sz="3200"/>
              <a:t> P(</a:t>
            </a:r>
            <a:r>
              <a:rPr lang="en-US"/>
              <a:t>{‘Dry’,’Rain’} </a:t>
            </a:r>
            <a:r>
              <a:rPr lang="en-US" sz="3200"/>
              <a:t>) = P(</a:t>
            </a:r>
            <a:r>
              <a:rPr lang="en-US"/>
              <a:t>{‘Dry’,’Rain’} , {‘Low’,’Low’}</a:t>
            </a:r>
            <a:r>
              <a:rPr lang="en-US" sz="3200"/>
              <a:t>) + P(</a:t>
            </a:r>
            <a:r>
              <a:rPr lang="en-US"/>
              <a:t>{‘Dry’,’Rain’} , {‘Low’,’High’}</a:t>
            </a:r>
            <a:r>
              <a:rPr lang="en-US" sz="3200"/>
              <a:t>) + P(</a:t>
            </a:r>
            <a:r>
              <a:rPr lang="en-US"/>
              <a:t>{‘Dry’,’Rain’} , {‘High’,’Low’}</a:t>
            </a:r>
            <a:r>
              <a:rPr lang="en-US" sz="3200"/>
              <a:t>) + P(</a:t>
            </a:r>
            <a:r>
              <a:rPr lang="en-US"/>
              <a:t>{‘Dry’,’Rain’} , {‘High’,’High’}</a:t>
            </a:r>
            <a:r>
              <a:rPr lang="en-US" sz="3200"/>
              <a:t>) </a:t>
            </a:r>
          </a:p>
          <a:p>
            <a:endParaRPr lang="en-US" sz="3200"/>
          </a:p>
          <a:p>
            <a:r>
              <a:rPr lang="en-US"/>
              <a:t>where first term is : </a:t>
            </a:r>
          </a:p>
          <a:p>
            <a:r>
              <a:rPr lang="en-US" sz="3200"/>
              <a:t>P(</a:t>
            </a:r>
            <a:r>
              <a:rPr lang="en-US"/>
              <a:t>{‘Dry’,’Rain’} , {‘Low’,’Low’}</a:t>
            </a:r>
            <a:r>
              <a:rPr lang="en-US" sz="3200"/>
              <a:t>)= </a:t>
            </a:r>
          </a:p>
          <a:p>
            <a:r>
              <a:rPr lang="en-US" sz="3200"/>
              <a:t>P(</a:t>
            </a:r>
            <a:r>
              <a:rPr lang="en-US"/>
              <a:t>{‘Dry’,’Rain’} | {‘Low’,’Low’}</a:t>
            </a:r>
            <a:r>
              <a:rPr lang="en-US" sz="3200"/>
              <a:t>)  P(</a:t>
            </a:r>
            <a:r>
              <a:rPr lang="en-US"/>
              <a:t>{‘Low’,’Low’}</a:t>
            </a:r>
            <a:r>
              <a:rPr lang="en-US" sz="3200"/>
              <a:t>) = </a:t>
            </a:r>
          </a:p>
          <a:p>
            <a:r>
              <a:rPr lang="en-US" sz="3200"/>
              <a:t>P(</a:t>
            </a:r>
            <a:r>
              <a:rPr lang="en-US"/>
              <a:t>‘Dry’|’Low’</a:t>
            </a:r>
            <a:r>
              <a:rPr lang="en-US" sz="3200"/>
              <a:t>)P(</a:t>
            </a:r>
            <a:r>
              <a:rPr lang="en-US"/>
              <a:t>‘Rain’|’Low’</a:t>
            </a:r>
            <a:r>
              <a:rPr lang="en-US" sz="3200"/>
              <a:t>) P(</a:t>
            </a:r>
            <a:r>
              <a:rPr lang="en-US"/>
              <a:t>‘Low’</a:t>
            </a:r>
            <a:r>
              <a:rPr lang="en-US" sz="3200"/>
              <a:t>)P(</a:t>
            </a:r>
            <a:r>
              <a:rPr lang="en-US"/>
              <a:t>‘Low’|’Low</a:t>
            </a:r>
            <a:r>
              <a:rPr lang="en-US" sz="3200"/>
              <a:t>)</a:t>
            </a:r>
          </a:p>
          <a:p>
            <a:r>
              <a:rPr lang="en-US" sz="3200"/>
              <a:t>= 0.4*0.4*0.6*0.4*0.3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Calculation of observation sequence probability</a:t>
            </a:r>
            <a:endParaRPr lang="en-US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68680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Evaluation problem. </a:t>
            </a:r>
            <a:r>
              <a:rPr lang="en-US"/>
              <a:t>Given the HMM 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and  the observation sequence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, calculate the probability that model </a:t>
            </a:r>
            <a:r>
              <a:rPr lang="en-US" sz="3200"/>
              <a:t>M</a:t>
            </a:r>
            <a:r>
              <a:rPr lang="en-US"/>
              <a:t> has generated sequence  </a:t>
            </a:r>
            <a:r>
              <a:rPr lang="en-US" sz="3200"/>
              <a:t>O</a:t>
            </a:r>
            <a:r>
              <a:rPr lang="en-US"/>
              <a:t> .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/>
              <a:t>Decoding problem.</a:t>
            </a:r>
            <a:r>
              <a:rPr lang="en-US"/>
              <a:t> Given the HMM 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and  the observation sequence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, calculate the most likely sequence of hidden states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that produced this observation sequence </a:t>
            </a:r>
            <a:r>
              <a:rPr lang="en-US" sz="3200"/>
              <a:t>O</a:t>
            </a:r>
            <a:r>
              <a:rPr lang="en-US"/>
              <a:t>.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/>
              <a:t>Learning problem.</a:t>
            </a:r>
            <a:r>
              <a:rPr lang="en-US"/>
              <a:t> Given some training observation sequences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 and general structure of HMM (numbers of hidden and visible states), determine HMM parameters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that best fit training data. </a:t>
            </a:r>
          </a:p>
          <a:p>
            <a:r>
              <a:rPr lang="en-US"/>
              <a:t> </a:t>
            </a:r>
          </a:p>
          <a:p>
            <a:r>
              <a:rPr lang="en-US" sz="3200" i="1"/>
              <a:t>O=o</a:t>
            </a:r>
            <a:r>
              <a:rPr lang="en-US" i="1" baseline="-16000"/>
              <a:t>1</a:t>
            </a:r>
            <a:r>
              <a:rPr lang="en-US" sz="3200" i="1"/>
              <a:t>...o</a:t>
            </a:r>
            <a:r>
              <a:rPr lang="en-US" i="1" baseline="-16000"/>
              <a:t>K </a:t>
            </a:r>
            <a:r>
              <a:rPr lang="en-US" i="1"/>
              <a:t>denotes a sequence of observations </a:t>
            </a:r>
            <a:r>
              <a:rPr lang="en-US" sz="3200" i="1"/>
              <a:t>o</a:t>
            </a:r>
            <a:r>
              <a:rPr lang="en-US" i="1" baseline="-16000"/>
              <a:t>k</a:t>
            </a:r>
            <a:r>
              <a:rPr lang="en-US" sz="3200" i="1">
                <a:sym typeface="Symbol" pitchFamily="18" charset="2"/>
              </a:rPr>
              <a:t></a:t>
            </a:r>
            <a:r>
              <a:rPr lang="en-US" i="1"/>
              <a:t>{</a:t>
            </a:r>
            <a:r>
              <a:rPr lang="en-US" sz="3200" i="1"/>
              <a:t>v</a:t>
            </a:r>
            <a:r>
              <a:rPr lang="en-US" i="1" baseline="-16000"/>
              <a:t>1</a:t>
            </a:r>
            <a:r>
              <a:rPr lang="en-US" sz="3200" i="1"/>
              <a:t>,…,v</a:t>
            </a:r>
            <a:r>
              <a:rPr lang="en-US" sz="1800" i="1" baseline="-26000"/>
              <a:t>M</a:t>
            </a:r>
            <a:r>
              <a:rPr lang="en-US" i="1"/>
              <a:t>}.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696200" cy="6858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Main issues using HMMs :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2521</Words>
  <Application>Microsoft PowerPoint</Application>
  <PresentationFormat>On-screen Show (4:3)</PresentationFormat>
  <Paragraphs>366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Times New Roman</vt:lpstr>
      <vt:lpstr>Symbol</vt:lpstr>
      <vt:lpstr>Default Design</vt:lpstr>
      <vt:lpstr>Microsoft Equation 3.0</vt:lpstr>
      <vt:lpstr>Introduction to Hidden Markov Models</vt:lpstr>
      <vt:lpstr>Markov Models</vt:lpstr>
      <vt:lpstr>Example of Markov Model</vt:lpstr>
      <vt:lpstr>Calculation of sequence probability</vt:lpstr>
      <vt:lpstr>Hidden Markov models.</vt:lpstr>
      <vt:lpstr>Example of Hidden Markov Model</vt:lpstr>
      <vt:lpstr>Example of Hidden Markov Model</vt:lpstr>
      <vt:lpstr>Calculation of observation sequence probability</vt:lpstr>
      <vt:lpstr>Main issues using HMMs :</vt:lpstr>
      <vt:lpstr>Word recognition example(1).</vt:lpstr>
      <vt:lpstr>Word recognition example(2).</vt:lpstr>
      <vt:lpstr>Word recognition example(3).</vt:lpstr>
      <vt:lpstr>Word recognition example(4).</vt:lpstr>
      <vt:lpstr>Character recognition with HMM example.</vt:lpstr>
      <vt:lpstr>Exercise: character recognition with HMM(1)</vt:lpstr>
      <vt:lpstr>Exercise: character recognition with HMM(2)</vt:lpstr>
      <vt:lpstr>Exercise: character recognition with HMM(3)</vt:lpstr>
      <vt:lpstr>Evaluation Problem.</vt:lpstr>
      <vt:lpstr>Trellis representation of an HMM</vt:lpstr>
      <vt:lpstr>Forward recursion for HMM</vt:lpstr>
      <vt:lpstr>Backward recursion for HMM</vt:lpstr>
      <vt:lpstr>Decoding problem</vt:lpstr>
      <vt:lpstr>Viterbi algorithm (1)</vt:lpstr>
      <vt:lpstr>Viterbi algorithm (2)</vt:lpstr>
      <vt:lpstr>Learning problem (1)</vt:lpstr>
      <vt:lpstr>Learning problem (2)</vt:lpstr>
      <vt:lpstr>Baum-Welch algorithm</vt:lpstr>
      <vt:lpstr>Baum-Welch algorithm: expectation step(1)</vt:lpstr>
      <vt:lpstr>Baum-Welch algorithm: expectation step(2)</vt:lpstr>
      <vt:lpstr>Baum-Welch algorithm: expectation step(3)</vt:lpstr>
      <vt:lpstr>Baum-Welch algorithm: maximization step</vt:lpstr>
    </vt:vector>
  </TitlesOfParts>
  <Company>SUNY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Hidden Markov Models</dc:title>
  <dc:creator>tulyakov</dc:creator>
  <cp:lastModifiedBy>ankit.vidyarthi</cp:lastModifiedBy>
  <cp:revision>22</cp:revision>
  <dcterms:created xsi:type="dcterms:W3CDTF">2002-07-26T03:46:44Z</dcterms:created>
  <dcterms:modified xsi:type="dcterms:W3CDTF">2022-11-29T06:51:14Z</dcterms:modified>
</cp:coreProperties>
</file>