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sldIdLst>
    <p:sldId id="256" r:id="rId5"/>
    <p:sldId id="317" r:id="rId6"/>
    <p:sldId id="481" r:id="rId7"/>
    <p:sldId id="446" r:id="rId8"/>
    <p:sldId id="480" r:id="rId9"/>
    <p:sldId id="479" r:id="rId10"/>
    <p:sldId id="48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p:cViewPr varScale="1">
        <p:scale>
          <a:sx n="86" d="100"/>
          <a:sy n="86" d="100"/>
        </p:scale>
        <p:origin x="136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24/10/2021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24/10/2021</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24/10/2021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24/10/2021</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24/10/2021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24/10/2021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24/10/2021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24/10/2021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24/10/2021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24/10/2021</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24/10/2021</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introduction-to-support-vector-machines-svm/" TargetMode="External"/><Relationship Id="rId7" Type="http://schemas.openxmlformats.org/officeDocument/2006/relationships/hyperlink" Target="https://drive.google.com/file/d/1ooUdfZoEm00IN5UDSXXP9zVUmN1lzXb9/view?usp=sharing" TargetMode="External"/><Relationship Id="rId2" Type="http://schemas.openxmlformats.org/officeDocument/2006/relationships/hyperlink" Target="https://archive-beta.ics.uci.edu/ml/datasets/Glass%20Identification" TargetMode="External"/><Relationship Id="rId1" Type="http://schemas.openxmlformats.org/officeDocument/2006/relationships/slideLayout" Target="../slideLayouts/slideLayout2.xml"/><Relationship Id="rId6" Type="http://schemas.openxmlformats.org/officeDocument/2006/relationships/hyperlink" Target="https://medium.com/@james_52456/why-kernelized-support-vector-machine-svm-is-mls-most-beautiful-algorithm-183887accdd2" TargetMode="External"/><Relationship Id="rId5" Type="http://schemas.openxmlformats.org/officeDocument/2006/relationships/hyperlink" Target="https://towardsdatascience.com/support-vector-machine-introduction-to-machine-learning-algorithms-934a444fca47" TargetMode="External"/><Relationship Id="rId4" Type="http://schemas.openxmlformats.org/officeDocument/2006/relationships/hyperlink" Target="https://www.analyticsvidhya.com/blog/2017/09/understaing-support-vector-machine-example-co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itchFamily="18" charset="0"/>
                <a:cs typeface="Times New Roman" pitchFamily="18" charset="0"/>
              </a:rPr>
              <a:t>GLASS IDENTIFICATION</a:t>
            </a:r>
          </a:p>
        </p:txBody>
      </p:sp>
      <p:sp>
        <p:nvSpPr>
          <p:cNvPr id="12" name="Subtitle 2"/>
          <p:cNvSpPr txBox="1">
            <a:spLocks/>
          </p:cNvSpPr>
          <p:nvPr/>
        </p:nvSpPr>
        <p:spPr>
          <a:xfrm>
            <a:off x="35496" y="3429000"/>
            <a:ext cx="9073008" cy="122356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AU" sz="2800" b="1" dirty="0">
                <a:solidFill>
                  <a:schemeClr val="tx1"/>
                </a:solidFill>
                <a:latin typeface="Times New Roman" panose="02020603050405020304" pitchFamily="18" charset="0"/>
                <a:cs typeface="Times New Roman" pitchFamily="18" charset="0"/>
              </a:rPr>
              <a:t>Himanshu </a:t>
            </a:r>
            <a:r>
              <a:rPr lang="en-AU" sz="2800" b="1" dirty="0" err="1">
                <a:solidFill>
                  <a:schemeClr val="tx1"/>
                </a:solidFill>
                <a:latin typeface="Times New Roman" panose="02020603050405020304" pitchFamily="18" charset="0"/>
                <a:cs typeface="Times New Roman" pitchFamily="18" charset="0"/>
              </a:rPr>
              <a:t>Soni</a:t>
            </a:r>
            <a:r>
              <a:rPr lang="en-AU" sz="2800" b="1" dirty="0">
                <a:solidFill>
                  <a:schemeClr val="tx1"/>
                </a:solidFill>
                <a:latin typeface="Times New Roman" panose="02020603050405020304" pitchFamily="18" charset="0"/>
                <a:cs typeface="Times New Roman" pitchFamily="18" charset="0"/>
              </a:rPr>
              <a:t> – CB.EN.U4ELC19018</a:t>
            </a:r>
          </a:p>
          <a:p>
            <a:r>
              <a:rPr lang="en-AU" sz="2800" b="1" dirty="0">
                <a:solidFill>
                  <a:schemeClr val="tx1"/>
                </a:solidFill>
                <a:latin typeface="Times New Roman" panose="02020603050405020304" pitchFamily="18" charset="0"/>
                <a:cs typeface="Times New Roman" pitchFamily="18" charset="0"/>
              </a:rPr>
              <a:t>Pranjal Shrivastava – CB.EN.U4ELC19037</a:t>
            </a:r>
          </a:p>
          <a:p>
            <a:endParaRPr lang="en-AU" sz="2800" b="1" dirty="0">
              <a:solidFill>
                <a:schemeClr val="tx1"/>
              </a:solidFill>
              <a:latin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437112"/>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a:p>
        </p:txBody>
      </p:sp>
      <p:sp>
        <p:nvSpPr>
          <p:cNvPr id="4" name="Content Placeholder 3"/>
          <p:cNvSpPr>
            <a:spLocks noGrp="1"/>
          </p:cNvSpPr>
          <p:nvPr>
            <p:ph sz="quarter" idx="1"/>
          </p:nvPr>
        </p:nvSpPr>
        <p:spPr>
          <a:xfrm>
            <a:off x="146304" y="1309802"/>
            <a:ext cx="8848839" cy="5443890"/>
          </a:xfrm>
        </p:spPr>
        <p:txBody>
          <a:bodyPr vert="horz" lIns="91440" tIns="45720" rIns="91440" bIns="45720" anchor="t">
            <a:normAutofit/>
          </a:bodyPr>
          <a:lstStyle/>
          <a:p>
            <a:pPr marL="0" indent="0">
              <a:buNone/>
            </a:pPr>
            <a:r>
              <a:rPr lang="en-US" dirty="0"/>
              <a:t>Dataset : </a:t>
            </a:r>
            <a:r>
              <a:rPr lang="en-US" sz="2400" dirty="0">
                <a:ea typeface="+mn-lt"/>
                <a:cs typeface="+mn-lt"/>
                <a:hlinkClick r:id="rId2"/>
              </a:rPr>
              <a:t>https://archive-beta.ics.uci.edu/ml/datasets/Glass%20Identification</a:t>
            </a:r>
            <a:endParaRPr lang="en-US" sz="2400" dirty="0"/>
          </a:p>
          <a:p>
            <a:pPr marL="0" indent="0">
              <a:buNone/>
            </a:pPr>
            <a:r>
              <a:rPr lang="en-US" dirty="0">
                <a:ea typeface="+mn-lt"/>
                <a:cs typeface="+mn-lt"/>
              </a:rPr>
              <a:t>Website Links :</a:t>
            </a:r>
          </a:p>
          <a:p>
            <a:r>
              <a:rPr lang="en-US" sz="2000" dirty="0">
                <a:ea typeface="+mn-lt"/>
                <a:cs typeface="+mn-lt"/>
                <a:hlinkClick r:id="rId3"/>
              </a:rPr>
              <a:t>https://www.geeksforgeeks.org/introduction-to-support-vector-machines-svm/</a:t>
            </a:r>
            <a:endParaRPr lang="en-US" sz="2000" dirty="0">
              <a:ea typeface="+mn-lt"/>
              <a:cs typeface="+mn-lt"/>
            </a:endParaRPr>
          </a:p>
          <a:p>
            <a:r>
              <a:rPr lang="en-US" sz="2000" dirty="0">
                <a:ea typeface="+mn-lt"/>
                <a:cs typeface="+mn-lt"/>
                <a:hlinkClick r:id="rId4"/>
              </a:rPr>
              <a:t>https://www.analyticsvidhya.com/blog/2017/09/understaing-support-vector-machine-example-code/</a:t>
            </a:r>
            <a:endParaRPr lang="en-US" sz="2000" dirty="0">
              <a:ea typeface="+mn-lt"/>
              <a:cs typeface="+mn-lt"/>
            </a:endParaRPr>
          </a:p>
          <a:p>
            <a:r>
              <a:rPr lang="en-US" sz="2000" dirty="0">
                <a:ea typeface="+mn-lt"/>
                <a:cs typeface="+mn-lt"/>
                <a:hlinkClick r:id="rId5"/>
              </a:rPr>
              <a:t>https://towardsdatascience.com/support-vector-machine-introduction-to-machine-learning-algorithms-934a444fca47</a:t>
            </a:r>
            <a:endParaRPr lang="en-US" sz="2000" dirty="0">
              <a:ea typeface="+mn-lt"/>
              <a:cs typeface="+mn-lt"/>
            </a:endParaRPr>
          </a:p>
          <a:p>
            <a:r>
              <a:rPr lang="en-US" sz="2000" dirty="0">
                <a:ea typeface="+mn-lt"/>
                <a:cs typeface="+mn-lt"/>
                <a:hlinkClick r:id="rId6"/>
              </a:rPr>
              <a:t>https://medium.com/@james_52456/why-kernelized-support-vector-machine-svm-is-mls-most-beautiful-algorithm-183887accdd2</a:t>
            </a:r>
            <a:endParaRPr lang="en-US" sz="2000" dirty="0">
              <a:ea typeface="+mn-lt"/>
              <a:cs typeface="+mn-lt"/>
            </a:endParaRPr>
          </a:p>
          <a:p>
            <a:pPr marL="0" indent="0">
              <a:buNone/>
            </a:pPr>
            <a:r>
              <a:rPr lang="en-US" dirty="0">
                <a:ea typeface="+mn-lt"/>
                <a:cs typeface="+mn-lt"/>
              </a:rPr>
              <a:t>Code Link :</a:t>
            </a:r>
          </a:p>
          <a:p>
            <a:r>
              <a:rPr lang="en-US" sz="2000" dirty="0">
                <a:ea typeface="+mn-lt"/>
                <a:cs typeface="+mn-lt"/>
                <a:hlinkClick r:id="rId7"/>
              </a:rPr>
              <a:t>https://drive.google.com/file/d/1ooUdfZoEm00IN5UDSXXP9zVUmN1lzXb9/view?usp=sharing</a:t>
            </a:r>
            <a:endParaRPr lang="en-US" sz="2000" dirty="0">
              <a:ea typeface="+mn-lt"/>
              <a:cs typeface="+mn-lt"/>
            </a:endParaRPr>
          </a:p>
          <a:p>
            <a:pPr marL="0" indent="0">
              <a:buNone/>
            </a:pPr>
            <a:endParaRPr lang="en-US" dirty="0">
              <a:ea typeface="+mn-lt"/>
              <a:cs typeface="+mn-lt"/>
            </a:endParaRPr>
          </a:p>
          <a:p>
            <a:pPr marL="514350" indent="-514350">
              <a:buAutoNum type="arabicPeriod"/>
            </a:pPr>
            <a:endParaRPr lang="en-US" dirty="0">
              <a:ea typeface="+mn-lt"/>
              <a:cs typeface="+mn-lt"/>
            </a:endParaRP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586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a:xfrm>
            <a:off x="616226" y="-250716"/>
            <a:ext cx="7772400" cy="1143000"/>
          </a:xfrm>
        </p:spPr>
        <p:txBody>
          <a:bodyPr lIns="91440" tIns="45720" rIns="91440" bIns="91440" anchor="b" anchorCtr="0">
            <a:normAutofit/>
          </a:bodyPr>
          <a:lstStyle/>
          <a:p>
            <a:r>
              <a:rPr lang="en-US"/>
              <a:t>Problem Formulation </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687220" y="894048"/>
            <a:ext cx="8070573" cy="5547325"/>
          </a:xfrm>
        </p:spPr>
        <p:txBody>
          <a:bodyPr vert="horz" lIns="91440" tIns="45720" rIns="91440" bIns="45720" anchor="t">
            <a:normAutofit fontScale="62500" lnSpcReduction="20000"/>
          </a:bodyPr>
          <a:lstStyle/>
          <a:p>
            <a:pPr marL="0" indent="0">
              <a:buNone/>
            </a:pPr>
            <a:r>
              <a:rPr lang="en-US" b="1" u="sng" dirty="0"/>
              <a:t>Objective</a:t>
            </a:r>
            <a:r>
              <a:rPr lang="en-US" dirty="0"/>
              <a:t>: </a:t>
            </a:r>
            <a:r>
              <a:rPr lang="en-US" dirty="0">
                <a:ea typeface="+mn-lt"/>
                <a:cs typeface="+mn-lt"/>
              </a:rPr>
              <a:t>To classify different samples of glasses based on their physical and chemical properties.</a:t>
            </a:r>
          </a:p>
          <a:p>
            <a:pPr marL="0" indent="0" algn="just">
              <a:buNone/>
            </a:pPr>
            <a:r>
              <a:rPr lang="en-US" b="1" u="sng" dirty="0"/>
              <a:t>Dataset details</a:t>
            </a:r>
            <a:r>
              <a:rPr lang="en-US" dirty="0"/>
              <a:t>:</a:t>
            </a:r>
            <a:endParaRPr lang="en-US" i="1" dirty="0"/>
          </a:p>
          <a:p>
            <a:pPr marL="457200" indent="-457200" algn="just"/>
            <a:r>
              <a:rPr lang="en-US" dirty="0">
                <a:ea typeface="+mn-lt"/>
                <a:cs typeface="+mn-lt"/>
              </a:rPr>
              <a:t>Number of Columns – 11</a:t>
            </a:r>
          </a:p>
          <a:p>
            <a:pPr marL="457200" indent="-457200" algn="just"/>
            <a:r>
              <a:rPr lang="en-US" dirty="0">
                <a:ea typeface="+mn-lt"/>
                <a:cs typeface="+mn-lt"/>
              </a:rPr>
              <a:t>Number of Rows – 214</a:t>
            </a:r>
          </a:p>
          <a:p>
            <a:pPr marL="457200" indent="-457200" algn="just"/>
            <a:r>
              <a:rPr lang="en-US" dirty="0">
                <a:ea typeface="+mn-lt"/>
                <a:cs typeface="+mn-lt"/>
              </a:rPr>
              <a:t>Number of Classes - 7</a:t>
            </a:r>
          </a:p>
          <a:p>
            <a:pPr algn="just"/>
            <a:r>
              <a:rPr lang="en-US" dirty="0">
                <a:ea typeface="+mn-lt"/>
                <a:cs typeface="+mn-lt"/>
              </a:rPr>
              <a:t>   Dataset is published by </a:t>
            </a:r>
            <a:r>
              <a:rPr lang="en-US" dirty="0" err="1">
                <a:ea typeface="+mn-lt"/>
                <a:cs typeface="+mn-lt"/>
              </a:rPr>
              <a:t>B.German</a:t>
            </a:r>
            <a:r>
              <a:rPr lang="en-US" dirty="0">
                <a:ea typeface="+mn-lt"/>
                <a:cs typeface="+mn-lt"/>
              </a:rPr>
              <a:t>, Central Research </a:t>
            </a:r>
            <a:r>
              <a:rPr lang="en-US" dirty="0" err="1">
                <a:ea typeface="+mn-lt"/>
                <a:cs typeface="+mn-lt"/>
              </a:rPr>
              <a:t>Establishment,Home</a:t>
            </a:r>
            <a:r>
              <a:rPr lang="en-US" dirty="0">
                <a:ea typeface="+mn-lt"/>
                <a:cs typeface="+mn-lt"/>
              </a:rPr>
              <a:t> Office Forensic Science Service, </a:t>
            </a:r>
            <a:r>
              <a:rPr lang="en-US" dirty="0" err="1">
                <a:ea typeface="+mn-lt"/>
                <a:cs typeface="+mn-lt"/>
              </a:rPr>
              <a:t>Aldermaston</a:t>
            </a:r>
            <a:r>
              <a:rPr lang="en-US" dirty="0">
                <a:ea typeface="+mn-lt"/>
                <a:cs typeface="+mn-lt"/>
              </a:rPr>
              <a:t>, Reading, Berkshire RG7 4PN</a:t>
            </a:r>
          </a:p>
          <a:p>
            <a:pPr algn="just"/>
            <a:r>
              <a:rPr lang="en-US" dirty="0">
                <a:ea typeface="+mn-lt"/>
                <a:cs typeface="+mn-lt"/>
              </a:rPr>
              <a:t>   Donor of dataset is Vina Spiehler, Ph.D., DABFT, Diagnostic Products Corporation, (213) 776-0180 (</a:t>
            </a:r>
            <a:r>
              <a:rPr lang="en-US" dirty="0" err="1">
                <a:ea typeface="+mn-lt"/>
                <a:cs typeface="+mn-lt"/>
              </a:rPr>
              <a:t>ext</a:t>
            </a:r>
            <a:r>
              <a:rPr lang="en-US" dirty="0">
                <a:ea typeface="+mn-lt"/>
                <a:cs typeface="+mn-lt"/>
              </a:rPr>
              <a:t> 3014)</a:t>
            </a:r>
            <a:endParaRPr lang="en-US" dirty="0"/>
          </a:p>
          <a:p>
            <a:pPr algn="just"/>
            <a:r>
              <a:rPr lang="en-US" dirty="0">
                <a:ea typeface="+mn-lt"/>
                <a:cs typeface="+mn-lt"/>
              </a:rPr>
              <a:t>ID : ID number(ignored)</a:t>
            </a:r>
          </a:p>
          <a:p>
            <a:pPr algn="just"/>
            <a:r>
              <a:rPr lang="en-US" dirty="0">
                <a:ea typeface="+mn-lt"/>
                <a:cs typeface="+mn-lt"/>
              </a:rPr>
              <a:t>RI: Refractive Index</a:t>
            </a:r>
            <a:endParaRPr lang="en-US" dirty="0"/>
          </a:p>
          <a:p>
            <a:pPr algn="just"/>
            <a:r>
              <a:rPr lang="en-US" dirty="0">
                <a:ea typeface="+mn-lt"/>
                <a:cs typeface="+mn-lt"/>
              </a:rPr>
              <a:t>Na: Sodium</a:t>
            </a:r>
            <a:endParaRPr lang="en-US" dirty="0"/>
          </a:p>
          <a:p>
            <a:pPr algn="just"/>
            <a:r>
              <a:rPr lang="en-US" dirty="0">
                <a:ea typeface="+mn-lt"/>
                <a:cs typeface="+mn-lt"/>
              </a:rPr>
              <a:t>Mg: Magnesium</a:t>
            </a:r>
            <a:endParaRPr lang="en-US" dirty="0"/>
          </a:p>
          <a:p>
            <a:pPr algn="just"/>
            <a:r>
              <a:rPr lang="en-US" dirty="0">
                <a:ea typeface="+mn-lt"/>
                <a:cs typeface="+mn-lt"/>
              </a:rPr>
              <a:t>Al: Aluminum</a:t>
            </a:r>
            <a:endParaRPr lang="en-US" dirty="0"/>
          </a:p>
          <a:p>
            <a:pPr algn="just"/>
            <a:r>
              <a:rPr lang="en-US" dirty="0">
                <a:ea typeface="+mn-lt"/>
                <a:cs typeface="+mn-lt"/>
              </a:rPr>
              <a:t>Si: Silica</a:t>
            </a:r>
            <a:endParaRPr lang="en-US" dirty="0"/>
          </a:p>
          <a:p>
            <a:pPr algn="just"/>
            <a:r>
              <a:rPr lang="en-US" dirty="0">
                <a:ea typeface="+mn-lt"/>
                <a:cs typeface="+mn-lt"/>
              </a:rPr>
              <a:t>K: Potassium</a:t>
            </a:r>
            <a:endParaRPr lang="en-US" dirty="0"/>
          </a:p>
          <a:p>
            <a:pPr algn="just"/>
            <a:r>
              <a:rPr lang="en-US" dirty="0">
                <a:ea typeface="+mn-lt"/>
                <a:cs typeface="+mn-lt"/>
              </a:rPr>
              <a:t>Ca: Calcium</a:t>
            </a:r>
            <a:endParaRPr lang="en-US" dirty="0"/>
          </a:p>
          <a:p>
            <a:pPr algn="just"/>
            <a:r>
              <a:rPr lang="en-US" dirty="0">
                <a:ea typeface="+mn-lt"/>
                <a:cs typeface="+mn-lt"/>
              </a:rPr>
              <a:t>Ba: Barium                                 </a:t>
            </a:r>
            <a:endParaRPr lang="en-US" dirty="0"/>
          </a:p>
          <a:p>
            <a:pPr algn="just"/>
            <a:r>
              <a:rPr lang="en-US" dirty="0">
                <a:ea typeface="+mn-lt"/>
                <a:cs typeface="+mn-lt"/>
              </a:rPr>
              <a:t>Fe: Iron</a:t>
            </a:r>
            <a:endParaRPr lang="en-US" dirty="0"/>
          </a:p>
          <a:p>
            <a:pPr algn="just"/>
            <a:r>
              <a:rPr lang="en-US" dirty="0">
                <a:ea typeface="+mn-lt"/>
                <a:cs typeface="+mn-lt"/>
              </a:rPr>
              <a:t>Type of glass (Target label)</a:t>
            </a:r>
            <a:endParaRPr lang="en-US" dirty="0"/>
          </a:p>
        </p:txBody>
      </p:sp>
      <p:pic>
        <p:nvPicPr>
          <p:cNvPr id="5" name="Picture 5" descr="Text&#10;&#10;Description automatically generated">
            <a:extLst>
              <a:ext uri="{FF2B5EF4-FFF2-40B4-BE49-F238E27FC236}">
                <a16:creationId xmlns:a16="http://schemas.microsoft.com/office/drawing/2014/main" id="{1C22589B-D299-4EBC-AABF-178F19EEE11B}"/>
              </a:ext>
            </a:extLst>
          </p:cNvPr>
          <p:cNvPicPr>
            <a:picLocks noChangeAspect="1"/>
          </p:cNvPicPr>
          <p:nvPr/>
        </p:nvPicPr>
        <p:blipFill>
          <a:blip r:embed="rId2"/>
          <a:stretch>
            <a:fillRect/>
          </a:stretch>
        </p:blipFill>
        <p:spPr>
          <a:xfrm>
            <a:off x="2966485" y="3666195"/>
            <a:ext cx="5794744" cy="2034892"/>
          </a:xfrm>
          <a:prstGeom prst="rect">
            <a:avLst/>
          </a:prstGeom>
        </p:spPr>
      </p:pic>
    </p:spTree>
    <p:extLst>
      <p:ext uri="{BB962C8B-B14F-4D97-AF65-F5344CB8AC3E}">
        <p14:creationId xmlns:p14="http://schemas.microsoft.com/office/powerpoint/2010/main" val="50075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16226" y="-108728"/>
            <a:ext cx="7772400" cy="1143000"/>
          </a:xfrm>
        </p:spPr>
        <p:txBody>
          <a:bodyPr lIns="91440" tIns="45720" rIns="91440" bIns="91440" anchor="b" anchorCtr="0">
            <a:normAutofit/>
          </a:bodyPr>
          <a:lstStyle/>
          <a:p>
            <a:r>
              <a:rPr lang="en-US"/>
              <a:t>Feature Description</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24769" y="1032423"/>
            <a:ext cx="8522759" cy="5888183"/>
          </a:xfrm>
        </p:spPr>
        <p:txBody>
          <a:bodyPr vert="horz" lIns="91440" tIns="45720" rIns="91440" bIns="45720" anchor="t">
            <a:noAutofit/>
          </a:bodyPr>
          <a:lstStyle/>
          <a:p>
            <a:pPr marL="457200" indent="-457200"/>
            <a:r>
              <a:rPr lang="en-US" sz="1800" dirty="0">
                <a:latin typeface="Perpetua"/>
                <a:cs typeface="Courier New"/>
              </a:rPr>
              <a:t>Dataset contains </a:t>
            </a:r>
            <a:r>
              <a:rPr lang="en-US" sz="1800" dirty="0">
                <a:ea typeface="+mn-lt"/>
                <a:cs typeface="+mn-lt"/>
              </a:rPr>
              <a:t>214 samples of glasses which can be categorized into different types based on their usage.</a:t>
            </a:r>
            <a:endParaRPr lang="en-US" sz="1800" dirty="0">
              <a:latin typeface="Perpetua"/>
              <a:cs typeface="Courier New"/>
            </a:endParaRPr>
          </a:p>
          <a:p>
            <a:pPr marL="457200" indent="-457200"/>
            <a:r>
              <a:rPr lang="en-US" sz="1800" dirty="0">
                <a:latin typeface="Perpetua"/>
                <a:cs typeface="Courier New"/>
              </a:rPr>
              <a:t>In dataset, </a:t>
            </a:r>
            <a:r>
              <a:rPr lang="en-US" sz="1800" dirty="0">
                <a:ea typeface="+mn-lt"/>
                <a:cs typeface="+mn-lt"/>
              </a:rPr>
              <a:t>RI is an index variable(after modification) and has no units.</a:t>
            </a:r>
            <a:r>
              <a:rPr lang="en-US" sz="1800" dirty="0">
                <a:latin typeface="Courier New"/>
                <a:cs typeface="Courier New"/>
              </a:rPr>
              <a:t>  </a:t>
            </a:r>
            <a:endParaRPr lang="en-US" sz="1800" dirty="0">
              <a:ea typeface="+mn-lt"/>
              <a:cs typeface="+mn-lt"/>
            </a:endParaRPr>
          </a:p>
          <a:p>
            <a:pPr marL="457200" indent="-457200"/>
            <a:r>
              <a:rPr lang="en-US" sz="1800" dirty="0">
                <a:ea typeface="+mn-lt"/>
                <a:cs typeface="+mn-lt"/>
              </a:rPr>
              <a:t>Na, Mg, Al, Si, K, Ca, Ba and Fe are measured as weight percent in corresponding oxide.</a:t>
            </a:r>
            <a:endParaRPr lang="en-US" sz="1800" dirty="0"/>
          </a:p>
          <a:p>
            <a:pPr marL="457200" indent="-457200"/>
            <a:r>
              <a:rPr lang="en-US" sz="1800" dirty="0">
                <a:ea typeface="+mn-lt"/>
                <a:cs typeface="+mn-lt"/>
              </a:rPr>
              <a:t>The Target label, Types of Glasses has 7 classes:</a:t>
            </a:r>
            <a:endParaRPr lang="en-US" sz="1800" dirty="0"/>
          </a:p>
          <a:p>
            <a:pPr marL="0" indent="0">
              <a:buNone/>
            </a:pPr>
            <a:r>
              <a:rPr lang="en-US" sz="1800" dirty="0"/>
              <a:t>Windows Glasses</a:t>
            </a:r>
          </a:p>
          <a:p>
            <a:pPr marL="0" indent="0">
              <a:buNone/>
            </a:pPr>
            <a:r>
              <a:rPr lang="en-US" sz="1800" dirty="0"/>
              <a:t>     1: </a:t>
            </a:r>
            <a:r>
              <a:rPr lang="en-US" sz="1800" dirty="0" err="1"/>
              <a:t>Building_windows_float_processed</a:t>
            </a:r>
            <a:endParaRPr lang="en-US" sz="1800" dirty="0"/>
          </a:p>
          <a:p>
            <a:pPr marL="0" indent="0">
              <a:buNone/>
            </a:pPr>
            <a:r>
              <a:rPr lang="en-US" sz="1800" dirty="0"/>
              <a:t>     2: </a:t>
            </a:r>
            <a:r>
              <a:rPr lang="en-US" sz="1800" dirty="0" err="1"/>
              <a:t>Building_windows_non_float_processed</a:t>
            </a:r>
            <a:endParaRPr lang="en-US" sz="1800" dirty="0"/>
          </a:p>
          <a:p>
            <a:pPr marL="0" indent="0">
              <a:buNone/>
            </a:pPr>
            <a:r>
              <a:rPr lang="en-US" sz="1800" dirty="0"/>
              <a:t>     3: </a:t>
            </a:r>
            <a:r>
              <a:rPr lang="en-US" sz="1800" dirty="0" err="1"/>
              <a:t>Vehicle_windows_float_processed</a:t>
            </a:r>
            <a:endParaRPr lang="en-US" sz="1800" dirty="0"/>
          </a:p>
          <a:p>
            <a:pPr marL="0" indent="0">
              <a:buNone/>
            </a:pPr>
            <a:r>
              <a:rPr lang="en-US" sz="1800" dirty="0"/>
              <a:t>     4:</a:t>
            </a:r>
            <a:r>
              <a:rPr lang="en-US" sz="1800" dirty="0">
                <a:ea typeface="+mn-lt"/>
                <a:cs typeface="+mn-lt"/>
              </a:rPr>
              <a:t> </a:t>
            </a:r>
            <a:r>
              <a:rPr lang="en-US" sz="1800" dirty="0" err="1">
                <a:ea typeface="+mn-lt"/>
                <a:cs typeface="+mn-lt"/>
              </a:rPr>
              <a:t>Vehicle_windows_non_float_processed</a:t>
            </a:r>
            <a:endParaRPr lang="en-US" sz="1800" dirty="0">
              <a:ea typeface="+mn-lt"/>
              <a:cs typeface="+mn-lt"/>
            </a:endParaRPr>
          </a:p>
          <a:p>
            <a:pPr marL="0" indent="0">
              <a:buNone/>
            </a:pPr>
            <a:r>
              <a:rPr lang="en-US" sz="1800" dirty="0"/>
              <a:t>Non – Window Glasses</a:t>
            </a:r>
          </a:p>
          <a:p>
            <a:pPr marL="0" indent="0">
              <a:buNone/>
            </a:pPr>
            <a:r>
              <a:rPr lang="en-US" sz="1800" dirty="0"/>
              <a:t>     5: Containers</a:t>
            </a:r>
          </a:p>
          <a:p>
            <a:pPr marL="0" indent="0">
              <a:buNone/>
            </a:pPr>
            <a:r>
              <a:rPr lang="en-US" sz="1800" dirty="0"/>
              <a:t>     6: Tableware</a:t>
            </a:r>
          </a:p>
          <a:p>
            <a:pPr marL="0" indent="0">
              <a:buNone/>
            </a:pPr>
            <a:r>
              <a:rPr lang="en-US" sz="1800" dirty="0"/>
              <a:t>     7: Headlamps</a:t>
            </a:r>
          </a:p>
          <a:p>
            <a:pPr marL="0" indent="0">
              <a:buNone/>
            </a:pPr>
            <a:r>
              <a:rPr lang="en-US" sz="1800" b="1" dirty="0"/>
              <a:t>Assumptions  -</a:t>
            </a:r>
          </a:p>
          <a:p>
            <a:pPr marL="0" indent="0">
              <a:buNone/>
            </a:pPr>
            <a:r>
              <a:rPr lang="en-US" sz="1800" dirty="0"/>
              <a:t>Our Dataset does not contain any null value and all data types are correct. Thus, no assumptions are required.</a:t>
            </a:r>
            <a:endParaRPr lang="en-US" sz="1800" b="1" dirty="0"/>
          </a:p>
          <a:p>
            <a:pPr marL="0" indent="0">
              <a:buNone/>
            </a:pPr>
            <a:endParaRPr lang="en-US" sz="1800" b="1"/>
          </a:p>
          <a:p>
            <a:pPr marL="0" indent="0">
              <a:buNone/>
            </a:pPr>
            <a:endParaRPr lang="en-US" sz="1800"/>
          </a:p>
          <a:p>
            <a:pPr marL="0" indent="0">
              <a:buNone/>
            </a:pPr>
            <a:endParaRPr lang="en-US" sz="1800" b="1"/>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612792" y="1139059"/>
            <a:ext cx="7772400" cy="5135562"/>
          </a:xfrm>
          <a:prstGeom prst="rect">
            <a:avLst/>
          </a:prstGeom>
        </p:spPr>
        <p:txBody>
          <a:bodyPr vert="horz" lIns="91440" tIns="45720" rIns="91440" bIns="45720" anchor="t">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endParaRPr lang="en-US" i="1">
              <a:cs typeface="Times New Roman"/>
            </a:endParaRPr>
          </a:p>
        </p:txBody>
      </p:sp>
    </p:spTree>
    <p:extLst>
      <p:ext uri="{BB962C8B-B14F-4D97-AF65-F5344CB8AC3E}">
        <p14:creationId xmlns:p14="http://schemas.microsoft.com/office/powerpoint/2010/main" val="41989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841DBF-19EC-4A2C-A44C-2847283BC7AF}"/>
              </a:ext>
            </a:extLst>
          </p:cNvPr>
          <p:cNvSpPr>
            <a:spLocks noGrp="1"/>
          </p:cNvSpPr>
          <p:nvPr>
            <p:ph type="sldNum" sz="quarter" idx="12"/>
          </p:nvPr>
        </p:nvSpPr>
        <p:spPr/>
        <p:txBody>
          <a:bodyPr/>
          <a:lstStyle/>
          <a:p>
            <a:fld id="{56FAF37D-EBC2-4BA4-A38F-5BDBB1D0CF51}" type="slidenum">
              <a:rPr lang="en-AU" smtClean="0"/>
              <a:t>5</a:t>
            </a:fld>
            <a:endParaRPr lang="en-AU"/>
          </a:p>
        </p:txBody>
      </p:sp>
      <p:sp>
        <p:nvSpPr>
          <p:cNvPr id="4" name="Content Placeholder 3">
            <a:extLst>
              <a:ext uri="{FF2B5EF4-FFF2-40B4-BE49-F238E27FC236}">
                <a16:creationId xmlns:a16="http://schemas.microsoft.com/office/drawing/2014/main" id="{AF8B6E14-AECF-4F52-BC40-7012A40C5E8B}"/>
              </a:ext>
            </a:extLst>
          </p:cNvPr>
          <p:cNvSpPr>
            <a:spLocks noGrp="1"/>
          </p:cNvSpPr>
          <p:nvPr>
            <p:ph sz="quarter" idx="1"/>
          </p:nvPr>
        </p:nvSpPr>
        <p:spPr>
          <a:xfrm>
            <a:off x="261258" y="184111"/>
            <a:ext cx="8638523" cy="6091266"/>
          </a:xfrm>
        </p:spPr>
        <p:txBody>
          <a:bodyPr vert="horz" lIns="91440" tIns="45720" rIns="91440" bIns="45720" anchor="t">
            <a:normAutofit/>
          </a:bodyPr>
          <a:lstStyle/>
          <a:p>
            <a:pPr marL="0" indent="0">
              <a:buNone/>
            </a:pPr>
            <a:endParaRPr lang="en-US"/>
          </a:p>
          <a:p>
            <a:pPr marL="457200" indent="-457200"/>
            <a:endParaRPr lang="en-US"/>
          </a:p>
          <a:p>
            <a:pPr marL="457200" indent="-457200"/>
            <a:endParaRPr lang="en-US"/>
          </a:p>
        </p:txBody>
      </p:sp>
      <p:pic>
        <p:nvPicPr>
          <p:cNvPr id="2" name="Picture 4" descr="Chart, bar chart&#10;&#10;Description automatically generated">
            <a:extLst>
              <a:ext uri="{FF2B5EF4-FFF2-40B4-BE49-F238E27FC236}">
                <a16:creationId xmlns:a16="http://schemas.microsoft.com/office/drawing/2014/main" id="{25B698F1-C394-4F25-AF9D-713BD77DD4AF}"/>
              </a:ext>
            </a:extLst>
          </p:cNvPr>
          <p:cNvPicPr>
            <a:picLocks noChangeAspect="1"/>
          </p:cNvPicPr>
          <p:nvPr/>
        </p:nvPicPr>
        <p:blipFill>
          <a:blip r:embed="rId2"/>
          <a:stretch>
            <a:fillRect/>
          </a:stretch>
        </p:blipFill>
        <p:spPr>
          <a:xfrm>
            <a:off x="265814" y="273257"/>
            <a:ext cx="4178594" cy="3430061"/>
          </a:xfrm>
          <a:prstGeom prst="rect">
            <a:avLst/>
          </a:prstGeom>
        </p:spPr>
      </p:pic>
      <p:pic>
        <p:nvPicPr>
          <p:cNvPr id="5" name="Picture 5" descr="Chart, treemap chart&#10;&#10;Description automatically generated">
            <a:extLst>
              <a:ext uri="{FF2B5EF4-FFF2-40B4-BE49-F238E27FC236}">
                <a16:creationId xmlns:a16="http://schemas.microsoft.com/office/drawing/2014/main" id="{423F49FF-63A4-4CB0-BE54-34FCFD29367F}"/>
              </a:ext>
            </a:extLst>
          </p:cNvPr>
          <p:cNvPicPr>
            <a:picLocks noChangeAspect="1"/>
          </p:cNvPicPr>
          <p:nvPr/>
        </p:nvPicPr>
        <p:blipFill>
          <a:blip r:embed="rId3"/>
          <a:stretch>
            <a:fillRect/>
          </a:stretch>
        </p:blipFill>
        <p:spPr>
          <a:xfrm>
            <a:off x="4444411" y="275967"/>
            <a:ext cx="4327450" cy="3424642"/>
          </a:xfrm>
          <a:prstGeom prst="rect">
            <a:avLst/>
          </a:prstGeom>
        </p:spPr>
      </p:pic>
      <p:sp>
        <p:nvSpPr>
          <p:cNvPr id="6" name="TextBox 5">
            <a:extLst>
              <a:ext uri="{FF2B5EF4-FFF2-40B4-BE49-F238E27FC236}">
                <a16:creationId xmlns:a16="http://schemas.microsoft.com/office/drawing/2014/main" id="{2A646550-D41B-410C-8AE7-D3FB229EBDBB}"/>
              </a:ext>
            </a:extLst>
          </p:cNvPr>
          <p:cNvSpPr txBox="1"/>
          <p:nvPr/>
        </p:nvSpPr>
        <p:spPr>
          <a:xfrm>
            <a:off x="5752214"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Correlation Matrix</a:t>
            </a:r>
          </a:p>
        </p:txBody>
      </p:sp>
      <p:sp>
        <p:nvSpPr>
          <p:cNvPr id="7" name="TextBox 6">
            <a:extLst>
              <a:ext uri="{FF2B5EF4-FFF2-40B4-BE49-F238E27FC236}">
                <a16:creationId xmlns:a16="http://schemas.microsoft.com/office/drawing/2014/main" id="{52E4B28F-381F-4090-A85D-D2AFC34FCD55}"/>
              </a:ext>
            </a:extLst>
          </p:cNvPr>
          <p:cNvSpPr txBox="1"/>
          <p:nvPr/>
        </p:nvSpPr>
        <p:spPr>
          <a:xfrm>
            <a:off x="1254642" y="3700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Counts of Types Glasses</a:t>
            </a:r>
          </a:p>
        </p:txBody>
      </p:sp>
      <p:sp>
        <p:nvSpPr>
          <p:cNvPr id="9" name="TextBox 8">
            <a:extLst>
              <a:ext uri="{FF2B5EF4-FFF2-40B4-BE49-F238E27FC236}">
                <a16:creationId xmlns:a16="http://schemas.microsoft.com/office/drawing/2014/main" id="{91030DF2-68B7-4F96-97BF-0EA213ECCE19}"/>
              </a:ext>
            </a:extLst>
          </p:cNvPr>
          <p:cNvSpPr txBox="1"/>
          <p:nvPr/>
        </p:nvSpPr>
        <p:spPr>
          <a:xfrm>
            <a:off x="265814" y="4072270"/>
            <a:ext cx="8612372"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Initial Inference -</a:t>
            </a:r>
          </a:p>
          <a:p>
            <a:pPr marL="285750" indent="-285750">
              <a:buFont typeface="Arial"/>
              <a:buChar char="•"/>
            </a:pPr>
            <a:r>
              <a:rPr lang="en-US" dirty="0">
                <a:ea typeface="+mn-lt"/>
                <a:cs typeface="+mn-lt"/>
              </a:rPr>
              <a:t>Type 2 and 1 have the highest occurrences in the dataset. The dataset source is forensic sciences department and the probable reason of the high count of type 1 &amp; 2 is that many criminals break through building window glasses at the scene rather than breaking containers or tableware.</a:t>
            </a:r>
            <a:endParaRPr lang="en-US" dirty="0"/>
          </a:p>
          <a:p>
            <a:pPr marL="285750" indent="-285750">
              <a:buFont typeface="Arial"/>
              <a:buChar char="•"/>
            </a:pPr>
            <a:r>
              <a:rPr lang="en-US" dirty="0">
                <a:ea typeface="+mn-lt"/>
                <a:cs typeface="+mn-lt"/>
              </a:rPr>
              <a:t>From Correlation Matrix we can see, RI and Ca have a high positive correlation, and Si and RI, have negative I.e., inverse relationship.</a:t>
            </a:r>
          </a:p>
          <a:p>
            <a:pPr marL="285750" indent="-285750">
              <a:buFont typeface="Arial"/>
              <a:buChar char="•"/>
            </a:pPr>
            <a:r>
              <a:rPr lang="en-US" dirty="0">
                <a:ea typeface="+mn-lt"/>
                <a:cs typeface="+mn-lt"/>
              </a:rPr>
              <a:t>After seeing the relationship between RI and Ca, we can see that PCA method should be applied, to reduce the factor of overfitting.</a:t>
            </a:r>
          </a:p>
        </p:txBody>
      </p:sp>
    </p:spTree>
    <p:extLst>
      <p:ext uri="{BB962C8B-B14F-4D97-AF65-F5344CB8AC3E}">
        <p14:creationId xmlns:p14="http://schemas.microsoft.com/office/powerpoint/2010/main" val="41605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A468-3649-4A99-BFD9-4F8759C4ED46}"/>
              </a:ext>
            </a:extLst>
          </p:cNvPr>
          <p:cNvSpPr>
            <a:spLocks noGrp="1"/>
          </p:cNvSpPr>
          <p:nvPr>
            <p:ph type="title"/>
          </p:nvPr>
        </p:nvSpPr>
        <p:spPr>
          <a:xfrm>
            <a:off x="914400" y="248005"/>
            <a:ext cx="7772400" cy="1143000"/>
          </a:xfrm>
        </p:spPr>
        <p:txBody>
          <a:bodyPr/>
          <a:lstStyle/>
          <a:p>
            <a:r>
              <a:rPr lang="en-US" dirty="0"/>
              <a:t>SVM</a:t>
            </a:r>
          </a:p>
        </p:txBody>
      </p:sp>
      <p:sp>
        <p:nvSpPr>
          <p:cNvPr id="3" name="Slide Number Placeholder 2">
            <a:extLst>
              <a:ext uri="{FF2B5EF4-FFF2-40B4-BE49-F238E27FC236}">
                <a16:creationId xmlns:a16="http://schemas.microsoft.com/office/drawing/2014/main" id="{C27F9A80-7046-4522-87E8-AC5B84F048EE}"/>
              </a:ext>
            </a:extLst>
          </p:cNvPr>
          <p:cNvSpPr>
            <a:spLocks noGrp="1"/>
          </p:cNvSpPr>
          <p:nvPr>
            <p:ph type="sldNum" sz="quarter" idx="12"/>
          </p:nvPr>
        </p:nvSpPr>
        <p:spPr/>
        <p:txBody>
          <a:bodyPr/>
          <a:lstStyle/>
          <a:p>
            <a:fld id="{56FAF37D-EBC2-4BA4-A38F-5BDBB1D0CF51}" type="slidenum">
              <a:rPr lang="en-AU" smtClean="0"/>
              <a:t>6</a:t>
            </a:fld>
            <a:endParaRPr lang="en-AU"/>
          </a:p>
        </p:txBody>
      </p:sp>
      <p:graphicFrame>
        <p:nvGraphicFramePr>
          <p:cNvPr id="8" name="Table 8">
            <a:extLst>
              <a:ext uri="{FF2B5EF4-FFF2-40B4-BE49-F238E27FC236}">
                <a16:creationId xmlns:a16="http://schemas.microsoft.com/office/drawing/2014/main" id="{E5C5FE92-85EC-4D3C-99D6-ACE7F1F61086}"/>
              </a:ext>
            </a:extLst>
          </p:cNvPr>
          <p:cNvGraphicFramePr>
            <a:graphicFrameLocks noGrp="1"/>
          </p:cNvGraphicFramePr>
          <p:nvPr>
            <p:ph sz="quarter" idx="1"/>
            <p:extLst>
              <p:ext uri="{D42A27DB-BD31-4B8C-83A1-F6EECF244321}">
                <p14:modId xmlns:p14="http://schemas.microsoft.com/office/powerpoint/2010/main" val="2817985951"/>
              </p:ext>
            </p:extLst>
          </p:nvPr>
        </p:nvGraphicFramePr>
        <p:xfrm>
          <a:off x="539552" y="1391005"/>
          <a:ext cx="8360984" cy="1483360"/>
        </p:xfrm>
        <a:graphic>
          <a:graphicData uri="http://schemas.openxmlformats.org/drawingml/2006/table">
            <a:tbl>
              <a:tblPr firstRow="1" bandRow="1">
                <a:tableStyleId>{5C22544A-7EE6-4342-B048-85BDC9FD1C3A}</a:tableStyleId>
              </a:tblPr>
              <a:tblGrid>
                <a:gridCol w="4180492">
                  <a:extLst>
                    <a:ext uri="{9D8B030D-6E8A-4147-A177-3AD203B41FA5}">
                      <a16:colId xmlns:a16="http://schemas.microsoft.com/office/drawing/2014/main" val="3383037129"/>
                    </a:ext>
                  </a:extLst>
                </a:gridCol>
                <a:gridCol w="4180492">
                  <a:extLst>
                    <a:ext uri="{9D8B030D-6E8A-4147-A177-3AD203B41FA5}">
                      <a16:colId xmlns:a16="http://schemas.microsoft.com/office/drawing/2014/main" val="2520212605"/>
                    </a:ext>
                  </a:extLst>
                </a:gridCol>
              </a:tblGrid>
              <a:tr h="370840">
                <a:tc>
                  <a:txBody>
                    <a:bodyPr/>
                    <a:lstStyle/>
                    <a:p>
                      <a:pPr algn="ctr"/>
                      <a:r>
                        <a:rPr lang="en-IN" dirty="0"/>
                        <a:t>Kernel</a:t>
                      </a:r>
                    </a:p>
                  </a:txBody>
                  <a:tcPr/>
                </a:tc>
                <a:tc>
                  <a:txBody>
                    <a:bodyPr/>
                    <a:lstStyle/>
                    <a:p>
                      <a:pPr algn="ctr"/>
                      <a:r>
                        <a:rPr lang="en-IN" dirty="0"/>
                        <a:t>Accuracy Score(%)</a:t>
                      </a:r>
                    </a:p>
                  </a:txBody>
                  <a:tcPr/>
                </a:tc>
                <a:extLst>
                  <a:ext uri="{0D108BD9-81ED-4DB2-BD59-A6C34878D82A}">
                    <a16:rowId xmlns:a16="http://schemas.microsoft.com/office/drawing/2014/main" val="3109960578"/>
                  </a:ext>
                </a:extLst>
              </a:tr>
              <a:tr h="370840">
                <a:tc>
                  <a:txBody>
                    <a:bodyPr/>
                    <a:lstStyle/>
                    <a:p>
                      <a:pPr algn="ctr"/>
                      <a:r>
                        <a:rPr lang="en-IN" dirty="0"/>
                        <a:t>Linear Kernel</a:t>
                      </a:r>
                    </a:p>
                  </a:txBody>
                  <a:tcPr/>
                </a:tc>
                <a:tc>
                  <a:txBody>
                    <a:bodyPr/>
                    <a:lstStyle/>
                    <a:p>
                      <a:pPr algn="ctr"/>
                      <a:r>
                        <a:rPr lang="en-IN" dirty="0"/>
                        <a:t>55.81</a:t>
                      </a:r>
                    </a:p>
                  </a:txBody>
                  <a:tcPr/>
                </a:tc>
                <a:extLst>
                  <a:ext uri="{0D108BD9-81ED-4DB2-BD59-A6C34878D82A}">
                    <a16:rowId xmlns:a16="http://schemas.microsoft.com/office/drawing/2014/main" val="4165771435"/>
                  </a:ext>
                </a:extLst>
              </a:tr>
              <a:tr h="370840">
                <a:tc>
                  <a:txBody>
                    <a:bodyPr/>
                    <a:lstStyle/>
                    <a:p>
                      <a:pPr algn="ctr"/>
                      <a:r>
                        <a:rPr lang="en-IN" dirty="0"/>
                        <a:t>Gaussian Kernel(default Gamma &amp; C)</a:t>
                      </a:r>
                    </a:p>
                  </a:txBody>
                  <a:tcPr/>
                </a:tc>
                <a:tc>
                  <a:txBody>
                    <a:bodyPr/>
                    <a:lstStyle/>
                    <a:p>
                      <a:pPr algn="ctr"/>
                      <a:r>
                        <a:rPr lang="en-IN" dirty="0"/>
                        <a:t>62.79</a:t>
                      </a:r>
                    </a:p>
                  </a:txBody>
                  <a:tcPr/>
                </a:tc>
                <a:extLst>
                  <a:ext uri="{0D108BD9-81ED-4DB2-BD59-A6C34878D82A}">
                    <a16:rowId xmlns:a16="http://schemas.microsoft.com/office/drawing/2014/main" val="3099765508"/>
                  </a:ext>
                </a:extLst>
              </a:tr>
              <a:tr h="370840">
                <a:tc>
                  <a:txBody>
                    <a:bodyPr/>
                    <a:lstStyle/>
                    <a:p>
                      <a:pPr algn="ctr"/>
                      <a:r>
                        <a:rPr lang="en-IN" dirty="0"/>
                        <a:t>Gaussian Kernel(with user input Gamma &amp; C)</a:t>
                      </a:r>
                    </a:p>
                  </a:txBody>
                  <a:tcPr/>
                </a:tc>
                <a:tc>
                  <a:txBody>
                    <a:bodyPr/>
                    <a:lstStyle/>
                    <a:p>
                      <a:pPr algn="ctr"/>
                      <a:r>
                        <a:rPr lang="en-IN" dirty="0"/>
                        <a:t>34.88</a:t>
                      </a:r>
                    </a:p>
                  </a:txBody>
                  <a:tcPr/>
                </a:tc>
                <a:extLst>
                  <a:ext uri="{0D108BD9-81ED-4DB2-BD59-A6C34878D82A}">
                    <a16:rowId xmlns:a16="http://schemas.microsoft.com/office/drawing/2014/main" val="1504344259"/>
                  </a:ext>
                </a:extLst>
              </a:tr>
            </a:tbl>
          </a:graphicData>
        </a:graphic>
      </p:graphicFrame>
      <p:sp>
        <p:nvSpPr>
          <p:cNvPr id="11" name="TextBox 10">
            <a:extLst>
              <a:ext uri="{FF2B5EF4-FFF2-40B4-BE49-F238E27FC236}">
                <a16:creationId xmlns:a16="http://schemas.microsoft.com/office/drawing/2014/main" id="{EAA1A92F-832C-45CF-AC4F-C3685A0915DC}"/>
              </a:ext>
            </a:extLst>
          </p:cNvPr>
          <p:cNvSpPr txBox="1"/>
          <p:nvPr/>
        </p:nvSpPr>
        <p:spPr>
          <a:xfrm>
            <a:off x="539552" y="2874365"/>
            <a:ext cx="8360984" cy="3231654"/>
          </a:xfrm>
          <a:prstGeom prst="rect">
            <a:avLst/>
          </a:prstGeom>
          <a:noFill/>
        </p:spPr>
        <p:txBody>
          <a:bodyPr wrap="square" rtlCol="0">
            <a:spAutoFit/>
          </a:bodyPr>
          <a:lstStyle/>
          <a:p>
            <a:r>
              <a:rPr lang="en-US" sz="1700" b="0" i="0" dirty="0">
                <a:effectLst/>
                <a:latin typeface="Arial" panose="020B0604020202020204" pitchFamily="34" charset="0"/>
                <a:cs typeface="Arial" panose="020B0604020202020204" pitchFamily="34" charset="0"/>
              </a:rPr>
              <a:t>LINEAR KERNEL –</a:t>
            </a:r>
          </a:p>
          <a:p>
            <a:pPr marL="285750" indent="-285750">
              <a:buFont typeface="Arial" panose="020B0604020202020204" pitchFamily="34" charset="0"/>
              <a:buChar char="•"/>
            </a:pPr>
            <a:r>
              <a:rPr lang="en-US" sz="1700" dirty="0"/>
              <a:t>Linear Kernel is used when the data is Linearly separable, that is, it can be separated using a single Line.</a:t>
            </a:r>
          </a:p>
          <a:p>
            <a:pPr marL="285750" indent="-285750">
              <a:buFont typeface="Arial" panose="020B0604020202020204" pitchFamily="34" charset="0"/>
              <a:buChar char="•"/>
            </a:pPr>
            <a:r>
              <a:rPr lang="en-US" sz="1700" dirty="0"/>
              <a:t>It is mostly used when there are a Large number of Features in a particular Data Set </a:t>
            </a:r>
          </a:p>
          <a:p>
            <a:pPr marL="285750" indent="-285750">
              <a:buFont typeface="Arial" panose="020B0604020202020204" pitchFamily="34" charset="0"/>
              <a:buChar char="•"/>
            </a:pPr>
            <a:r>
              <a:rPr lang="en-US" sz="1700" dirty="0"/>
              <a:t>Training a SVM with a Linear Kernel is Faster than with any other Kernel.  </a:t>
            </a:r>
          </a:p>
          <a:p>
            <a:endParaRPr lang="en-US" sz="1700" dirty="0"/>
          </a:p>
          <a:p>
            <a:r>
              <a:rPr lang="en-US" sz="1700" b="0" i="0" dirty="0">
                <a:effectLst/>
                <a:latin typeface="Arial" panose="020B0604020202020204" pitchFamily="34" charset="0"/>
                <a:cs typeface="Arial" panose="020B0604020202020204" pitchFamily="34" charset="0"/>
              </a:rPr>
              <a:t>GAUSSIAN KERNEL –</a:t>
            </a:r>
          </a:p>
          <a:p>
            <a:pPr marL="285750" indent="-285750">
              <a:buFont typeface="Arial" panose="020B0604020202020204" pitchFamily="34" charset="0"/>
              <a:buChar char="•"/>
            </a:pPr>
            <a:r>
              <a:rPr lang="en-US" sz="1700" dirty="0"/>
              <a:t>It is a commonly used kernel. It is used when there is no prior knowledge of a given dataset. Gaussian kernels are universal kernels i.e. their use with appropriate regularization guarantees a globally optimal predictor which minimizes both the estimation and approximation errors of a classifier </a:t>
            </a:r>
          </a:p>
          <a:p>
            <a:pPr marL="285750" indent="-285750">
              <a:buFont typeface="Arial" panose="020B0604020202020204" pitchFamily="34" charset="0"/>
              <a:buChar char="•"/>
            </a:pPr>
            <a:r>
              <a:rPr lang="en-US" sz="1700" dirty="0"/>
              <a:t>Parameters C: Inverse of the strength of regularization. </a:t>
            </a:r>
          </a:p>
          <a:p>
            <a:r>
              <a:rPr lang="en-US" sz="1700" dirty="0"/>
              <a:t>	       γ : Gamma (used only for RBF kernel) </a:t>
            </a:r>
            <a:endParaRPr lang="en-US" sz="17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61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B7EECF-6844-463F-AF52-60D9871116A7}"/>
              </a:ext>
            </a:extLst>
          </p:cNvPr>
          <p:cNvSpPr>
            <a:spLocks noGrp="1"/>
          </p:cNvSpPr>
          <p:nvPr>
            <p:ph type="sldNum" sz="quarter" idx="12"/>
          </p:nvPr>
        </p:nvSpPr>
        <p:spPr/>
        <p:txBody>
          <a:bodyPr/>
          <a:lstStyle/>
          <a:p>
            <a:fld id="{56FAF37D-EBC2-4BA4-A38F-5BDBB1D0CF51}" type="slidenum">
              <a:rPr lang="en-AU" smtClean="0"/>
              <a:t>7</a:t>
            </a:fld>
            <a:endParaRPr lang="en-AU"/>
          </a:p>
        </p:txBody>
      </p:sp>
      <p:pic>
        <p:nvPicPr>
          <p:cNvPr id="5" name="Picture 4">
            <a:extLst>
              <a:ext uri="{FF2B5EF4-FFF2-40B4-BE49-F238E27FC236}">
                <a16:creationId xmlns:a16="http://schemas.microsoft.com/office/drawing/2014/main" id="{D617FF2D-F29D-47CF-9832-2C80516DBE77}"/>
              </a:ext>
            </a:extLst>
          </p:cNvPr>
          <p:cNvPicPr>
            <a:picLocks noChangeAspect="1"/>
          </p:cNvPicPr>
          <p:nvPr/>
        </p:nvPicPr>
        <p:blipFill>
          <a:blip r:embed="rId2"/>
          <a:stretch>
            <a:fillRect/>
          </a:stretch>
        </p:blipFill>
        <p:spPr>
          <a:xfrm>
            <a:off x="3110472" y="980728"/>
            <a:ext cx="2840864" cy="1728192"/>
          </a:xfrm>
          <a:prstGeom prst="rect">
            <a:avLst/>
          </a:prstGeom>
        </p:spPr>
      </p:pic>
      <p:pic>
        <p:nvPicPr>
          <p:cNvPr id="7" name="Picture 6">
            <a:extLst>
              <a:ext uri="{FF2B5EF4-FFF2-40B4-BE49-F238E27FC236}">
                <a16:creationId xmlns:a16="http://schemas.microsoft.com/office/drawing/2014/main" id="{8AB33D49-228F-465F-AC43-5B33559DCC5C}"/>
              </a:ext>
            </a:extLst>
          </p:cNvPr>
          <p:cNvPicPr>
            <a:picLocks noChangeAspect="1"/>
          </p:cNvPicPr>
          <p:nvPr/>
        </p:nvPicPr>
        <p:blipFill>
          <a:blip r:embed="rId3"/>
          <a:stretch>
            <a:fillRect/>
          </a:stretch>
        </p:blipFill>
        <p:spPr>
          <a:xfrm>
            <a:off x="6158140" y="980728"/>
            <a:ext cx="2868564" cy="1728192"/>
          </a:xfrm>
          <a:prstGeom prst="rect">
            <a:avLst/>
          </a:prstGeom>
        </p:spPr>
      </p:pic>
      <p:pic>
        <p:nvPicPr>
          <p:cNvPr id="9" name="Picture 8">
            <a:extLst>
              <a:ext uri="{FF2B5EF4-FFF2-40B4-BE49-F238E27FC236}">
                <a16:creationId xmlns:a16="http://schemas.microsoft.com/office/drawing/2014/main" id="{C7C442A7-7813-4F3A-BF58-68D192CAA0C1}"/>
              </a:ext>
            </a:extLst>
          </p:cNvPr>
          <p:cNvPicPr>
            <a:picLocks noChangeAspect="1"/>
          </p:cNvPicPr>
          <p:nvPr/>
        </p:nvPicPr>
        <p:blipFill>
          <a:blip r:embed="rId4"/>
          <a:stretch>
            <a:fillRect/>
          </a:stretch>
        </p:blipFill>
        <p:spPr>
          <a:xfrm>
            <a:off x="214583" y="980728"/>
            <a:ext cx="2895889" cy="1728192"/>
          </a:xfrm>
          <a:prstGeom prst="rect">
            <a:avLst/>
          </a:prstGeom>
        </p:spPr>
      </p:pic>
      <p:sp>
        <p:nvSpPr>
          <p:cNvPr id="10" name="TextBox 9">
            <a:extLst>
              <a:ext uri="{FF2B5EF4-FFF2-40B4-BE49-F238E27FC236}">
                <a16:creationId xmlns:a16="http://schemas.microsoft.com/office/drawing/2014/main" id="{31CD64AA-DB6C-49BD-A679-FE5240BB15A5}"/>
              </a:ext>
            </a:extLst>
          </p:cNvPr>
          <p:cNvSpPr txBox="1"/>
          <p:nvPr/>
        </p:nvSpPr>
        <p:spPr>
          <a:xfrm>
            <a:off x="325493" y="2723962"/>
            <a:ext cx="8701211" cy="2585323"/>
          </a:xfrm>
          <a:prstGeom prst="rect">
            <a:avLst/>
          </a:prstGeom>
          <a:noFill/>
        </p:spPr>
        <p:txBody>
          <a:bodyPr wrap="square" rtlCol="0">
            <a:spAutoFit/>
          </a:bodyPr>
          <a:lstStyle/>
          <a:p>
            <a:r>
              <a:rPr lang="en-US" dirty="0"/>
              <a:t>Linear Kernel Output                 Gaussian Kernel (Default values         Gaussian Kernel (Custom values </a:t>
            </a:r>
          </a:p>
          <a:p>
            <a:r>
              <a:rPr lang="en-US" dirty="0"/>
              <a:t>                                                     of C and gamma)                                 of C and gamma)   </a:t>
            </a:r>
          </a:p>
          <a:p>
            <a:endParaRPr lang="en-US" dirty="0"/>
          </a:p>
          <a:p>
            <a:r>
              <a:rPr lang="en-US" dirty="0"/>
              <a:t>Some More Remarks –</a:t>
            </a:r>
          </a:p>
          <a:p>
            <a:pPr marL="285750" indent="-285750">
              <a:buFont typeface="Arial" panose="020B0604020202020204" pitchFamily="34" charset="0"/>
              <a:buChar char="•"/>
            </a:pPr>
            <a:r>
              <a:rPr lang="en-US" dirty="0"/>
              <a:t>The SVM classifier works by drawing a straight line between two classes. All the data points that fall on one side of the line will be labeled as one class and all the points that fall on the other side will be labeled as the second.</a:t>
            </a:r>
          </a:p>
          <a:p>
            <a:pPr marL="285750" indent="-285750">
              <a:buFont typeface="Arial" panose="020B0604020202020204" pitchFamily="34" charset="0"/>
              <a:buChar char="•"/>
            </a:pPr>
            <a:r>
              <a:rPr lang="en-US" dirty="0"/>
              <a:t>In RBF kernel, as the value of ‘c’ increases the model gets overfits and vice versa.</a:t>
            </a:r>
          </a:p>
          <a:p>
            <a:pPr marL="285750" indent="-285750">
              <a:buFont typeface="Arial" panose="020B0604020202020204" pitchFamily="34" charset="0"/>
              <a:buChar char="•"/>
            </a:pPr>
            <a:r>
              <a:rPr lang="en-US" dirty="0"/>
              <a:t>In RBF kernel, as the value of ‘ γ’ increases the model gets overfits and vice versa.                                                   </a:t>
            </a:r>
            <a:endParaRPr lang="en-IN" dirty="0"/>
          </a:p>
        </p:txBody>
      </p:sp>
      <p:sp>
        <p:nvSpPr>
          <p:cNvPr id="11" name="TextBox 10">
            <a:extLst>
              <a:ext uri="{FF2B5EF4-FFF2-40B4-BE49-F238E27FC236}">
                <a16:creationId xmlns:a16="http://schemas.microsoft.com/office/drawing/2014/main" id="{7DCAFCC3-2653-4F62-AE85-10B950453201}"/>
              </a:ext>
            </a:extLst>
          </p:cNvPr>
          <p:cNvSpPr txBox="1"/>
          <p:nvPr/>
        </p:nvSpPr>
        <p:spPr>
          <a:xfrm>
            <a:off x="325493" y="332656"/>
            <a:ext cx="8566987" cy="461665"/>
          </a:xfrm>
          <a:prstGeom prst="rect">
            <a:avLst/>
          </a:prstGeom>
          <a:noFill/>
        </p:spPr>
        <p:txBody>
          <a:bodyPr wrap="square" rtlCol="0">
            <a:spAutoFit/>
          </a:bodyPr>
          <a:lstStyle/>
          <a:p>
            <a:r>
              <a:rPr lang="en-US" sz="2400" dirty="0"/>
              <a:t>Accuracy Score &amp; Confusion Matrix –</a:t>
            </a:r>
          </a:p>
        </p:txBody>
      </p:sp>
    </p:spTree>
    <p:extLst>
      <p:ext uri="{BB962C8B-B14F-4D97-AF65-F5344CB8AC3E}">
        <p14:creationId xmlns:p14="http://schemas.microsoft.com/office/powerpoint/2010/main" val="2251147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1ACA638BE80B45AF7346DF37421883" ma:contentTypeVersion="7" ma:contentTypeDescription="Create a new document." ma:contentTypeScope="" ma:versionID="4aab310f444b55ce03687901b2189161">
  <xsd:schema xmlns:xsd="http://www.w3.org/2001/XMLSchema" xmlns:xs="http://www.w3.org/2001/XMLSchema" xmlns:p="http://schemas.microsoft.com/office/2006/metadata/properties" xmlns:ns2="f440105d-0aa2-49cb-b93e-4ae1e667f95f" targetNamespace="http://schemas.microsoft.com/office/2006/metadata/properties" ma:root="true" ma:fieldsID="de9f9fb2a626990113df2a3612c78d89" ns2:_="">
    <xsd:import namespace="f440105d-0aa2-49cb-b93e-4ae1e667f9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0105d-0aa2-49cb-b93e-4ae1e667f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7D7CE5-586F-44E9-9A2A-C2895BC645A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1996F6-1873-4631-BAC7-D1DF75A24D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40105d-0aa2-49cb-b93e-4ae1e667f9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D66737-4CE4-4F9E-9785-56681CA9FC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Equity</Template>
  <TotalTime>17382</TotalTime>
  <Words>800</Words>
  <Application>Microsoft Office PowerPoint</Application>
  <PresentationFormat>On-screen Show (4:3)</PresentationFormat>
  <Paragraphs>97</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Franklin Gothic Book</vt:lpstr>
      <vt:lpstr>Perpetua</vt:lpstr>
      <vt:lpstr>Times New Roman</vt:lpstr>
      <vt:lpstr>Wingdings 2</vt:lpstr>
      <vt:lpstr>Equity</vt:lpstr>
      <vt:lpstr>PowerPoint Presentation</vt:lpstr>
      <vt:lpstr>References</vt:lpstr>
      <vt:lpstr>Problem Formulation </vt:lpstr>
      <vt:lpstr>Feature Description</vt:lpstr>
      <vt:lpstr>PowerPoint Presentation</vt:lpstr>
      <vt:lpstr>SVM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CA5_SVM</dc:title>
  <dc:creator>Ramana Murthy</dc:creator>
  <cp:lastModifiedBy>PRANJAL SHRIVASTAVA</cp:lastModifiedBy>
  <cp:revision>1549</cp:revision>
  <dcterms:created xsi:type="dcterms:W3CDTF">2013-05-20T00:08:51Z</dcterms:created>
  <dcterms:modified xsi:type="dcterms:W3CDTF">2021-10-24T10:44:36Z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0x010100441ACA638BE80B45AF7346DF37421883</vt:lpwstr>
  </property>
</Properties>
</file>