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2"/>
  </p:notesMasterIdLst>
  <p:sldIdLst>
    <p:sldId id="256" r:id="rId5"/>
    <p:sldId id="317" r:id="rId6"/>
    <p:sldId id="482" r:id="rId7"/>
    <p:sldId id="483" r:id="rId8"/>
    <p:sldId id="480" r:id="rId9"/>
    <p:sldId id="446" r:id="rId10"/>
    <p:sldId id="48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ruganti Venkata Ramana Murthy (EEE)" initials="OVRM(" lastIdx="1" clrIdx="0">
    <p:extLst>
      <p:ext uri="{19B8F6BF-5375-455C-9EA6-DF929625EA0E}">
        <p15:presenceInfo xmlns:p15="http://schemas.microsoft.com/office/powerpoint/2012/main" userId="Oruganti Venkata Ramana Murthy (EE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p:cViewPr varScale="1">
        <p:scale>
          <a:sx n="86" d="100"/>
          <a:sy n="86" d="100"/>
        </p:scale>
        <p:origin x="115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D635B1-8450-4877-A09F-E97F2A1C3D61}" type="datetimeFigureOut">
              <a:rPr lang="en-AU" smtClean="0"/>
              <a:t>24/10/2021</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388114-D8E1-4094-AA5C-10DF3764AAE1}" type="slidenum">
              <a:rPr lang="en-AU" smtClean="0"/>
              <a:t>‹#›</a:t>
            </a:fld>
            <a:endParaRPr lang="en-AU"/>
          </a:p>
        </p:txBody>
      </p:sp>
    </p:spTree>
    <p:extLst>
      <p:ext uri="{BB962C8B-B14F-4D97-AF65-F5344CB8AC3E}">
        <p14:creationId xmlns:p14="http://schemas.microsoft.com/office/powerpoint/2010/main" val="215615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F388114-D8E1-4094-AA5C-10DF3764AAE1}" type="slidenum">
              <a:rPr lang="en-AU" smtClean="0"/>
              <a:t>1</a:t>
            </a:fld>
            <a:endParaRPr lang="en-AU"/>
          </a:p>
        </p:txBody>
      </p:sp>
    </p:spTree>
    <p:extLst>
      <p:ext uri="{BB962C8B-B14F-4D97-AF65-F5344CB8AC3E}">
        <p14:creationId xmlns:p14="http://schemas.microsoft.com/office/powerpoint/2010/main" val="2461293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7CEBF4DB-FC9F-4982-8AD7-03AAB605F78B}" type="datetime1">
              <a:rPr lang="en-AU" smtClean="0"/>
              <a:t>24/10/2021</a:t>
            </a:fld>
            <a:endParaRPr lang="en-AU"/>
          </a:p>
        </p:txBody>
      </p:sp>
      <p:sp>
        <p:nvSpPr>
          <p:cNvPr id="17" name="Footer Placeholder 16"/>
          <p:cNvSpPr>
            <a:spLocks noGrp="1"/>
          </p:cNvSpPr>
          <p:nvPr>
            <p:ph type="ftr" sz="quarter" idx="11"/>
          </p:nvPr>
        </p:nvSpPr>
        <p:spPr/>
        <p:txBody>
          <a:bodyPr/>
          <a:lstStyle/>
          <a:p>
            <a:endParaRPr lang="en-AU"/>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6FAF37D-EBC2-4BA4-A38F-5BDBB1D0CF51}" type="slidenum">
              <a:rPr lang="en-AU" smtClean="0"/>
              <a:t>‹#›</a:t>
            </a:fld>
            <a:endParaRPr lang="en-AU"/>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A9BD43-E712-45ED-BDFB-0B599E78C364}" type="datetime1">
              <a:rPr lang="en-AU" smtClean="0"/>
              <a:t>24/10/2021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6FAF37D-EBC2-4BA4-A38F-5BDBB1D0CF51}"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1BD7E4A-B8CB-468E-A2A3-B4B0B68A7898}" type="datetime1">
              <a:rPr lang="en-AU" smtClean="0"/>
              <a:t>24/10/2021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6FAF37D-EBC2-4BA4-A38F-5BDBB1D0CF51}"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3D0549CE-E155-477D-8105-88614B66DC9A}" type="datetime1">
              <a:rPr lang="en-AU" smtClean="0"/>
              <a:t>24/10/2021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6FAF37D-EBC2-4BA4-A38F-5BDBB1D0CF51}" type="slidenum">
              <a:rPr lang="en-AU" smtClean="0"/>
              <a:t>‹#›</a:t>
            </a:fld>
            <a:endParaRPr lang="en-AU"/>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001CD62-5064-4ED6-9280-D9E8BE225715}" type="datetime1">
              <a:rPr lang="en-AU" smtClean="0"/>
              <a:t>24/10/2021</a:t>
            </a:fld>
            <a:endParaRPr lang="en-AU"/>
          </a:p>
        </p:txBody>
      </p:sp>
      <p:sp>
        <p:nvSpPr>
          <p:cNvPr id="5" name="Footer Placeholder 4"/>
          <p:cNvSpPr>
            <a:spLocks noGrp="1"/>
          </p:cNvSpPr>
          <p:nvPr>
            <p:ph type="ftr" sz="quarter" idx="11"/>
          </p:nvPr>
        </p:nvSpPr>
        <p:spPr>
          <a:xfrm>
            <a:off x="800100" y="6172200"/>
            <a:ext cx="4000500" cy="457200"/>
          </a:xfrm>
        </p:spPr>
        <p:txBody>
          <a:bodyPr/>
          <a:lstStyle/>
          <a:p>
            <a:endParaRPr lang="en-AU"/>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6FAF37D-EBC2-4BA4-A38F-5BDBB1D0CF51}" type="slidenum">
              <a:rPr lang="en-AU" smtClean="0"/>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D9893D0-80D2-4502-B897-960990FA7931}" type="datetime1">
              <a:rPr lang="en-AU" smtClean="0"/>
              <a:t>24/10/2021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6FAF37D-EBC2-4BA4-A38F-5BDBB1D0CF51}" type="slidenum">
              <a:rPr lang="en-AU" smtClean="0"/>
              <a:t>‹#›</a:t>
            </a:fld>
            <a:endParaRPr lang="en-AU"/>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644CE74-AFC4-4D94-9CC0-143CC99827C8}" type="datetime1">
              <a:rPr lang="en-AU" smtClean="0"/>
              <a:t>24/10/2021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6FAF37D-EBC2-4BA4-A38F-5BDBB1D0CF51}" type="slidenum">
              <a:rPr lang="en-AU" smtClean="0"/>
              <a:t>‹#›</a:t>
            </a:fld>
            <a:endParaRPr lang="en-AU"/>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6E2DC8A-38DC-479E-8D1D-149918AE4C7B}" type="datetime1">
              <a:rPr lang="en-AU" smtClean="0"/>
              <a:t>24/10/2021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6FAF37D-EBC2-4BA4-A38F-5BDBB1D0CF51}"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9D70FE-B6AB-4896-80AB-B2BCD29328CB}" type="datetime1">
              <a:rPr lang="en-AU" smtClean="0"/>
              <a:t>24/10/2021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56FAF37D-EBC2-4BA4-A38F-5BDBB1D0CF51}"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CE9E49B-753E-4F92-B25B-5E6ABD00738A}" type="datetime1">
              <a:rPr lang="en-AU" smtClean="0"/>
              <a:t>24/10/2021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6FAF37D-EBC2-4BA4-A38F-5BDBB1D0CF51}" type="slidenum">
              <a:rPr lang="en-AU" smtClean="0"/>
              <a:t>‹#›</a:t>
            </a:fld>
            <a:endParaRPr lang="en-AU"/>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F3549EA-1E6B-4F73-8E4F-0F77DF558B1F}" type="datetime1">
              <a:rPr lang="en-AU" smtClean="0"/>
              <a:t>24/10/2021</a:t>
            </a:fld>
            <a:endParaRPr lang="en-AU"/>
          </a:p>
        </p:txBody>
      </p:sp>
      <p:sp>
        <p:nvSpPr>
          <p:cNvPr id="6" name="Footer Placeholder 5"/>
          <p:cNvSpPr>
            <a:spLocks noGrp="1"/>
          </p:cNvSpPr>
          <p:nvPr>
            <p:ph type="ftr" sz="quarter" idx="11"/>
          </p:nvPr>
        </p:nvSpPr>
        <p:spPr>
          <a:xfrm>
            <a:off x="914400" y="6172200"/>
            <a:ext cx="3886200" cy="457200"/>
          </a:xfrm>
        </p:spPr>
        <p:txBody>
          <a:bodyPr/>
          <a:lstStyle/>
          <a:p>
            <a:endParaRPr lang="en-AU"/>
          </a:p>
        </p:txBody>
      </p:sp>
      <p:sp>
        <p:nvSpPr>
          <p:cNvPr id="7" name="Slide Number Placeholder 6"/>
          <p:cNvSpPr>
            <a:spLocks noGrp="1"/>
          </p:cNvSpPr>
          <p:nvPr>
            <p:ph type="sldNum" sz="quarter" idx="12"/>
          </p:nvPr>
        </p:nvSpPr>
        <p:spPr>
          <a:xfrm>
            <a:off x="146304" y="6208776"/>
            <a:ext cx="457200" cy="457200"/>
          </a:xfrm>
        </p:spPr>
        <p:txBody>
          <a:bodyPr/>
          <a:lstStyle/>
          <a:p>
            <a:fld id="{56FAF37D-EBC2-4BA4-A38F-5BDBB1D0CF51}" type="slidenum">
              <a:rPr lang="en-AU" smtClean="0"/>
              <a:t>‹#›</a:t>
            </a:fld>
            <a:endParaRPr lang="en-AU"/>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5F8D765-93C9-4F2E-BF8D-E8FAB1C60CB7}" type="datetime1">
              <a:rPr lang="en-AU" smtClean="0"/>
              <a:t>24/10/2021</a:t>
            </a:fld>
            <a:endParaRPr lang="en-AU"/>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AU"/>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6FAF37D-EBC2-4BA4-A38F-5BDBB1D0CF51}"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tensorflow.org/api_docs/python/tf?version=nightly" TargetMode="External"/><Relationship Id="rId2" Type="http://schemas.openxmlformats.org/officeDocument/2006/relationships/hyperlink" Target="https://archive-beta.ics.uci.edu/ml/datasets/Glass%20Identification" TargetMode="External"/><Relationship Id="rId1" Type="http://schemas.openxmlformats.org/officeDocument/2006/relationships/slideLayout" Target="../slideLayouts/slideLayout2.xml"/><Relationship Id="rId5" Type="http://schemas.openxmlformats.org/officeDocument/2006/relationships/hyperlink" Target="https://colab.research.google.com/drive/1wEn6G9S_KOIt4BPKSwOjnw-yU1VwtyhV?usp=sharing" TargetMode="External"/><Relationship Id="rId4" Type="http://schemas.openxmlformats.org/officeDocument/2006/relationships/hyperlink" Target="https://keras.io/ap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0" y="1526927"/>
            <a:ext cx="91440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bg1"/>
                </a:solidFill>
                <a:latin typeface="Times New Roman" pitchFamily="18" charset="0"/>
                <a:cs typeface="Times New Roman" pitchFamily="18" charset="0"/>
              </a:rPr>
              <a:t>Glass Classification</a:t>
            </a:r>
          </a:p>
        </p:txBody>
      </p:sp>
      <p:sp>
        <p:nvSpPr>
          <p:cNvPr id="12" name="Subtitle 2"/>
          <p:cNvSpPr txBox="1">
            <a:spLocks/>
          </p:cNvSpPr>
          <p:nvPr/>
        </p:nvSpPr>
        <p:spPr>
          <a:xfrm>
            <a:off x="-30573" y="3142979"/>
            <a:ext cx="9073008" cy="1223566"/>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AU" sz="4000" b="1" dirty="0">
                <a:solidFill>
                  <a:schemeClr val="tx1"/>
                </a:solidFill>
                <a:latin typeface="Times New Roman" pitchFamily="18" charset="0"/>
                <a:cs typeface="Times New Roman" pitchFamily="18" charset="0"/>
              </a:rPr>
              <a:t>CB.EN.U4ELC19018 – Himanshu </a:t>
            </a:r>
            <a:r>
              <a:rPr lang="en-AU" sz="4000" b="1" dirty="0" err="1">
                <a:solidFill>
                  <a:schemeClr val="tx1"/>
                </a:solidFill>
                <a:latin typeface="Times New Roman" pitchFamily="18" charset="0"/>
                <a:cs typeface="Times New Roman" pitchFamily="18" charset="0"/>
              </a:rPr>
              <a:t>Soni</a:t>
            </a:r>
            <a:endParaRPr lang="en-AU" sz="4000" b="1" dirty="0">
              <a:solidFill>
                <a:schemeClr val="tx1"/>
              </a:solidFill>
              <a:latin typeface="Times New Roman" pitchFamily="18" charset="0"/>
              <a:cs typeface="Times New Roman" pitchFamily="18" charset="0"/>
            </a:endParaRPr>
          </a:p>
          <a:p>
            <a:r>
              <a:rPr lang="en-AU" sz="4000" b="1" dirty="0">
                <a:solidFill>
                  <a:schemeClr val="tx1"/>
                </a:solidFill>
                <a:latin typeface="Times New Roman" pitchFamily="18" charset="0"/>
                <a:cs typeface="Times New Roman" pitchFamily="18" charset="0"/>
              </a:rPr>
              <a:t>CB.EN.U4ELC19037 – Pranjal Shrivastava</a:t>
            </a:r>
          </a:p>
          <a:p>
            <a:endParaRPr lang="en-AU" sz="1100" b="1" dirty="0">
              <a:solidFill>
                <a:schemeClr val="tx1"/>
              </a:solidFill>
              <a:latin typeface="Times New Roman" pitchFamily="18" charset="0"/>
              <a:cs typeface="Times New Roman" pitchFamily="18" charset="0"/>
            </a:endParaRPr>
          </a:p>
          <a:p>
            <a:endParaRPr lang="en-AU" sz="1200" b="1" dirty="0">
              <a:solidFill>
                <a:schemeClr val="tx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14F33F43-AF0F-4F08-9F4F-753264D731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2044" y="4437112"/>
            <a:ext cx="3779912" cy="1889956"/>
          </a:xfrm>
          <a:prstGeom prst="rect">
            <a:avLst/>
          </a:prstGeom>
        </p:spPr>
      </p:pic>
    </p:spTree>
    <p:extLst>
      <p:ext uri="{BB962C8B-B14F-4D97-AF65-F5344CB8AC3E}">
        <p14:creationId xmlns:p14="http://schemas.microsoft.com/office/powerpoint/2010/main" val="1930813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Slide Number Placeholder 2"/>
          <p:cNvSpPr>
            <a:spLocks noGrp="1"/>
          </p:cNvSpPr>
          <p:nvPr>
            <p:ph type="sldNum" sz="quarter" idx="12"/>
          </p:nvPr>
        </p:nvSpPr>
        <p:spPr/>
        <p:txBody>
          <a:bodyPr/>
          <a:lstStyle/>
          <a:p>
            <a:fld id="{56FAF37D-EBC2-4BA4-A38F-5BDBB1D0CF51}" type="slidenum">
              <a:rPr lang="en-AU" smtClean="0"/>
              <a:t>2</a:t>
            </a:fld>
            <a:endParaRPr lang="en-AU"/>
          </a:p>
        </p:txBody>
      </p:sp>
      <p:sp>
        <p:nvSpPr>
          <p:cNvPr id="4" name="Content Placeholder 3"/>
          <p:cNvSpPr>
            <a:spLocks noGrp="1"/>
          </p:cNvSpPr>
          <p:nvPr>
            <p:ph sz="quarter" idx="1"/>
          </p:nvPr>
        </p:nvSpPr>
        <p:spPr>
          <a:xfrm>
            <a:off x="146304" y="1309802"/>
            <a:ext cx="8848839" cy="5443890"/>
          </a:xfrm>
        </p:spPr>
        <p:txBody>
          <a:bodyPr vert="horz" lIns="91440" tIns="45720" rIns="91440" bIns="45720" anchor="t">
            <a:normAutofit/>
          </a:bodyPr>
          <a:lstStyle/>
          <a:p>
            <a:pPr marL="0" indent="0">
              <a:buNone/>
            </a:pPr>
            <a:r>
              <a:rPr lang="en-US" sz="2800" dirty="0"/>
              <a:t>Dataset : </a:t>
            </a:r>
            <a:r>
              <a:rPr lang="en-US" sz="2800" dirty="0">
                <a:ea typeface="+mn-lt"/>
                <a:cs typeface="+mn-lt"/>
                <a:hlinkClick r:id="rId2"/>
              </a:rPr>
              <a:t>https://archive-beta.ics.uci.edu/ml/datasets/Glass%20Identification</a:t>
            </a:r>
            <a:endParaRPr lang="en-US" sz="2800" dirty="0"/>
          </a:p>
          <a:p>
            <a:pPr marL="0" indent="0">
              <a:buNone/>
            </a:pPr>
            <a:r>
              <a:rPr lang="en-US" sz="2800" dirty="0">
                <a:ea typeface="+mn-lt"/>
                <a:cs typeface="+mn-lt"/>
              </a:rPr>
              <a:t>Website Links :</a:t>
            </a:r>
          </a:p>
          <a:p>
            <a:r>
              <a:rPr lang="en-US" sz="2800" dirty="0">
                <a:ea typeface="+mn-lt"/>
                <a:cs typeface="+mn-lt"/>
                <a:hlinkClick r:id="rId3"/>
              </a:rPr>
              <a:t>https://www.tensorflow.org/api_docs/python/tf?version=nightly</a:t>
            </a:r>
            <a:endParaRPr lang="en-US" sz="2800" dirty="0">
              <a:ea typeface="+mn-lt"/>
              <a:cs typeface="+mn-lt"/>
            </a:endParaRPr>
          </a:p>
          <a:p>
            <a:r>
              <a:rPr lang="en-US" sz="2800" dirty="0">
                <a:ea typeface="+mn-lt"/>
                <a:cs typeface="+mn-lt"/>
                <a:hlinkClick r:id="rId4"/>
              </a:rPr>
              <a:t>https://keras.io/api/</a:t>
            </a:r>
            <a:endParaRPr lang="en-US" sz="2800" dirty="0">
              <a:ea typeface="+mn-lt"/>
              <a:cs typeface="+mn-lt"/>
            </a:endParaRPr>
          </a:p>
          <a:p>
            <a:pPr marL="0" indent="0">
              <a:buNone/>
            </a:pPr>
            <a:r>
              <a:rPr lang="en-US" sz="2800" dirty="0">
                <a:ea typeface="+mn-lt"/>
                <a:cs typeface="+mn-lt"/>
              </a:rPr>
              <a:t>Code Link :</a:t>
            </a:r>
          </a:p>
          <a:p>
            <a:r>
              <a:rPr lang="en-US">
                <a:ea typeface="+mn-lt"/>
                <a:cs typeface="+mn-lt"/>
                <a:hlinkClick r:id="rId5"/>
              </a:rPr>
              <a:t>https://colab.research.google.com/drive/1wEn6G9S_KOIt4BPKSwOjnw-yU1VwtyhV?usp=sharing</a:t>
            </a:r>
            <a:endParaRPr lang="en-US">
              <a:ea typeface="+mn-lt"/>
              <a:cs typeface="+mn-lt"/>
            </a:endParaRPr>
          </a:p>
          <a:p>
            <a:endParaRPr lang="en-US" dirty="0">
              <a:ea typeface="+mn-lt"/>
              <a:cs typeface="+mn-lt"/>
            </a:endParaRP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58696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5B16-DA1A-4718-83CF-04181A6CC8AE}"/>
              </a:ext>
            </a:extLst>
          </p:cNvPr>
          <p:cNvSpPr>
            <a:spLocks noGrp="1"/>
          </p:cNvSpPr>
          <p:nvPr>
            <p:ph type="title"/>
          </p:nvPr>
        </p:nvSpPr>
        <p:spPr>
          <a:xfrm>
            <a:off x="616226" y="-250716"/>
            <a:ext cx="7772400" cy="1143000"/>
          </a:xfrm>
        </p:spPr>
        <p:txBody>
          <a:bodyPr lIns="91440" tIns="45720" rIns="91440" bIns="91440" anchor="b" anchorCtr="0">
            <a:normAutofit/>
          </a:bodyPr>
          <a:lstStyle/>
          <a:p>
            <a:r>
              <a:rPr lang="en-US"/>
              <a:t>Problem Formulation </a:t>
            </a:r>
          </a:p>
        </p:txBody>
      </p:sp>
      <p:sp>
        <p:nvSpPr>
          <p:cNvPr id="3" name="Slide Number Placeholder 2">
            <a:extLst>
              <a:ext uri="{FF2B5EF4-FFF2-40B4-BE49-F238E27FC236}">
                <a16:creationId xmlns:a16="http://schemas.microsoft.com/office/drawing/2014/main" id="{DABCE4D3-D732-4399-A0D3-ECF5E8D1A74A}"/>
              </a:ext>
            </a:extLst>
          </p:cNvPr>
          <p:cNvSpPr>
            <a:spLocks noGrp="1"/>
          </p:cNvSpPr>
          <p:nvPr>
            <p:ph type="sldNum" sz="quarter" idx="12"/>
          </p:nvPr>
        </p:nvSpPr>
        <p:spPr/>
        <p:txBody>
          <a:bodyPr/>
          <a:lstStyle/>
          <a:p>
            <a:fld id="{56FAF37D-EBC2-4BA4-A38F-5BDBB1D0CF51}" type="slidenum">
              <a:rPr lang="en-AU" smtClean="0"/>
              <a:t>3</a:t>
            </a:fld>
            <a:endParaRPr lang="en-AU"/>
          </a:p>
        </p:txBody>
      </p:sp>
      <p:sp>
        <p:nvSpPr>
          <p:cNvPr id="4" name="Content Placeholder 3">
            <a:extLst>
              <a:ext uri="{FF2B5EF4-FFF2-40B4-BE49-F238E27FC236}">
                <a16:creationId xmlns:a16="http://schemas.microsoft.com/office/drawing/2014/main" id="{3BD73B17-BE3C-45C4-86E0-82A802138182}"/>
              </a:ext>
            </a:extLst>
          </p:cNvPr>
          <p:cNvSpPr>
            <a:spLocks noGrp="1"/>
          </p:cNvSpPr>
          <p:nvPr>
            <p:ph sz="quarter" idx="1"/>
          </p:nvPr>
        </p:nvSpPr>
        <p:spPr>
          <a:xfrm>
            <a:off x="687220" y="894048"/>
            <a:ext cx="8070573" cy="5547325"/>
          </a:xfrm>
        </p:spPr>
        <p:txBody>
          <a:bodyPr vert="horz" lIns="91440" tIns="45720" rIns="91440" bIns="45720" anchor="t">
            <a:normAutofit fontScale="62500" lnSpcReduction="20000"/>
          </a:bodyPr>
          <a:lstStyle/>
          <a:p>
            <a:pPr marL="0" indent="0">
              <a:buNone/>
            </a:pPr>
            <a:r>
              <a:rPr lang="en-US" b="1" u="sng" dirty="0"/>
              <a:t>Objective</a:t>
            </a:r>
            <a:r>
              <a:rPr lang="en-US" dirty="0"/>
              <a:t>: </a:t>
            </a:r>
            <a:r>
              <a:rPr lang="en-US" dirty="0">
                <a:ea typeface="+mn-lt"/>
                <a:cs typeface="+mn-lt"/>
              </a:rPr>
              <a:t>To classify different samples of glasses based on their physical and chemical properties.</a:t>
            </a:r>
          </a:p>
          <a:p>
            <a:pPr marL="0" indent="0" algn="just">
              <a:buNone/>
            </a:pPr>
            <a:r>
              <a:rPr lang="en-US" b="1" u="sng" dirty="0"/>
              <a:t>Dataset details</a:t>
            </a:r>
            <a:r>
              <a:rPr lang="en-US" dirty="0"/>
              <a:t>:</a:t>
            </a:r>
            <a:endParaRPr lang="en-US" i="1" dirty="0"/>
          </a:p>
          <a:p>
            <a:pPr marL="457200" indent="-457200" algn="just"/>
            <a:r>
              <a:rPr lang="en-US" dirty="0">
                <a:ea typeface="+mn-lt"/>
                <a:cs typeface="+mn-lt"/>
              </a:rPr>
              <a:t>Number of Columns – 11</a:t>
            </a:r>
          </a:p>
          <a:p>
            <a:pPr marL="457200" indent="-457200" algn="just"/>
            <a:r>
              <a:rPr lang="en-US" dirty="0">
                <a:ea typeface="+mn-lt"/>
                <a:cs typeface="+mn-lt"/>
              </a:rPr>
              <a:t>Number of Rows – 214</a:t>
            </a:r>
          </a:p>
          <a:p>
            <a:pPr marL="457200" indent="-457200" algn="just"/>
            <a:r>
              <a:rPr lang="en-US" dirty="0">
                <a:ea typeface="+mn-lt"/>
                <a:cs typeface="+mn-lt"/>
              </a:rPr>
              <a:t>Number of Classes - 7</a:t>
            </a:r>
          </a:p>
          <a:p>
            <a:pPr algn="just"/>
            <a:r>
              <a:rPr lang="en-US" dirty="0">
                <a:ea typeface="+mn-lt"/>
                <a:cs typeface="+mn-lt"/>
              </a:rPr>
              <a:t>   Dataset is published by </a:t>
            </a:r>
            <a:r>
              <a:rPr lang="en-US" dirty="0" err="1">
                <a:ea typeface="+mn-lt"/>
                <a:cs typeface="+mn-lt"/>
              </a:rPr>
              <a:t>B.German</a:t>
            </a:r>
            <a:r>
              <a:rPr lang="en-US" dirty="0">
                <a:ea typeface="+mn-lt"/>
                <a:cs typeface="+mn-lt"/>
              </a:rPr>
              <a:t>, Central Research </a:t>
            </a:r>
            <a:r>
              <a:rPr lang="en-US" dirty="0" err="1">
                <a:ea typeface="+mn-lt"/>
                <a:cs typeface="+mn-lt"/>
              </a:rPr>
              <a:t>Establishment,Home</a:t>
            </a:r>
            <a:r>
              <a:rPr lang="en-US" dirty="0">
                <a:ea typeface="+mn-lt"/>
                <a:cs typeface="+mn-lt"/>
              </a:rPr>
              <a:t> Office Forensic Science Service, </a:t>
            </a:r>
            <a:r>
              <a:rPr lang="en-US" dirty="0" err="1">
                <a:ea typeface="+mn-lt"/>
                <a:cs typeface="+mn-lt"/>
              </a:rPr>
              <a:t>Aldermaston</a:t>
            </a:r>
            <a:r>
              <a:rPr lang="en-US" dirty="0">
                <a:ea typeface="+mn-lt"/>
                <a:cs typeface="+mn-lt"/>
              </a:rPr>
              <a:t>, Reading, Berkshire RG7 4PN</a:t>
            </a:r>
          </a:p>
          <a:p>
            <a:pPr algn="just"/>
            <a:r>
              <a:rPr lang="en-US" dirty="0">
                <a:ea typeface="+mn-lt"/>
                <a:cs typeface="+mn-lt"/>
              </a:rPr>
              <a:t>   Donor of dataset is Vina Spiehler, Ph.D., DABFT, Diagnostic Products Corporation, (213) 776-0180 (</a:t>
            </a:r>
            <a:r>
              <a:rPr lang="en-US" dirty="0" err="1">
                <a:ea typeface="+mn-lt"/>
                <a:cs typeface="+mn-lt"/>
              </a:rPr>
              <a:t>ext</a:t>
            </a:r>
            <a:r>
              <a:rPr lang="en-US" dirty="0">
                <a:ea typeface="+mn-lt"/>
                <a:cs typeface="+mn-lt"/>
              </a:rPr>
              <a:t> 3014)</a:t>
            </a:r>
            <a:endParaRPr lang="en-US" dirty="0"/>
          </a:p>
          <a:p>
            <a:pPr algn="just"/>
            <a:r>
              <a:rPr lang="en-US" dirty="0">
                <a:ea typeface="+mn-lt"/>
                <a:cs typeface="+mn-lt"/>
              </a:rPr>
              <a:t>ID : ID number(ignored)</a:t>
            </a:r>
          </a:p>
          <a:p>
            <a:pPr algn="just"/>
            <a:r>
              <a:rPr lang="en-US" dirty="0">
                <a:ea typeface="+mn-lt"/>
                <a:cs typeface="+mn-lt"/>
              </a:rPr>
              <a:t>RI: Refractive Index</a:t>
            </a:r>
            <a:endParaRPr lang="en-US" dirty="0"/>
          </a:p>
          <a:p>
            <a:pPr algn="just"/>
            <a:r>
              <a:rPr lang="en-US" dirty="0">
                <a:ea typeface="+mn-lt"/>
                <a:cs typeface="+mn-lt"/>
              </a:rPr>
              <a:t>Na: Sodium</a:t>
            </a:r>
            <a:endParaRPr lang="en-US" dirty="0"/>
          </a:p>
          <a:p>
            <a:pPr algn="just"/>
            <a:r>
              <a:rPr lang="en-US" dirty="0">
                <a:ea typeface="+mn-lt"/>
                <a:cs typeface="+mn-lt"/>
              </a:rPr>
              <a:t>Mg: Magnesium</a:t>
            </a:r>
            <a:endParaRPr lang="en-US" dirty="0"/>
          </a:p>
          <a:p>
            <a:pPr algn="just"/>
            <a:r>
              <a:rPr lang="en-US" dirty="0">
                <a:ea typeface="+mn-lt"/>
                <a:cs typeface="+mn-lt"/>
              </a:rPr>
              <a:t>Al: Aluminum</a:t>
            </a:r>
            <a:endParaRPr lang="en-US" dirty="0"/>
          </a:p>
          <a:p>
            <a:pPr algn="just"/>
            <a:r>
              <a:rPr lang="en-US" dirty="0">
                <a:ea typeface="+mn-lt"/>
                <a:cs typeface="+mn-lt"/>
              </a:rPr>
              <a:t>Si: Silica</a:t>
            </a:r>
            <a:endParaRPr lang="en-US" dirty="0"/>
          </a:p>
          <a:p>
            <a:pPr algn="just"/>
            <a:r>
              <a:rPr lang="en-US" dirty="0">
                <a:ea typeface="+mn-lt"/>
                <a:cs typeface="+mn-lt"/>
              </a:rPr>
              <a:t>K: Potassium</a:t>
            </a:r>
            <a:endParaRPr lang="en-US" dirty="0"/>
          </a:p>
          <a:p>
            <a:pPr algn="just"/>
            <a:r>
              <a:rPr lang="en-US" dirty="0">
                <a:ea typeface="+mn-lt"/>
                <a:cs typeface="+mn-lt"/>
              </a:rPr>
              <a:t>Ca: Calcium</a:t>
            </a:r>
            <a:endParaRPr lang="en-US" dirty="0"/>
          </a:p>
          <a:p>
            <a:pPr algn="just"/>
            <a:r>
              <a:rPr lang="en-US" dirty="0">
                <a:ea typeface="+mn-lt"/>
                <a:cs typeface="+mn-lt"/>
              </a:rPr>
              <a:t>Ba: Barium                                 </a:t>
            </a:r>
            <a:endParaRPr lang="en-US" dirty="0"/>
          </a:p>
          <a:p>
            <a:pPr algn="just"/>
            <a:r>
              <a:rPr lang="en-US" dirty="0">
                <a:ea typeface="+mn-lt"/>
                <a:cs typeface="+mn-lt"/>
              </a:rPr>
              <a:t>Fe: Iron</a:t>
            </a:r>
            <a:endParaRPr lang="en-US" dirty="0"/>
          </a:p>
          <a:p>
            <a:pPr algn="just"/>
            <a:r>
              <a:rPr lang="en-US" dirty="0">
                <a:ea typeface="+mn-lt"/>
                <a:cs typeface="+mn-lt"/>
              </a:rPr>
              <a:t>Type of glass (Target label)</a:t>
            </a:r>
            <a:endParaRPr lang="en-US" dirty="0"/>
          </a:p>
        </p:txBody>
      </p:sp>
      <p:pic>
        <p:nvPicPr>
          <p:cNvPr id="5" name="Picture 5" descr="Text&#10;&#10;Description automatically generated">
            <a:extLst>
              <a:ext uri="{FF2B5EF4-FFF2-40B4-BE49-F238E27FC236}">
                <a16:creationId xmlns:a16="http://schemas.microsoft.com/office/drawing/2014/main" id="{1C22589B-D299-4EBC-AABF-178F19EEE11B}"/>
              </a:ext>
            </a:extLst>
          </p:cNvPr>
          <p:cNvPicPr>
            <a:picLocks noChangeAspect="1"/>
          </p:cNvPicPr>
          <p:nvPr/>
        </p:nvPicPr>
        <p:blipFill>
          <a:blip r:embed="rId2"/>
          <a:stretch>
            <a:fillRect/>
          </a:stretch>
        </p:blipFill>
        <p:spPr>
          <a:xfrm>
            <a:off x="2966485" y="3666195"/>
            <a:ext cx="5794744" cy="2034892"/>
          </a:xfrm>
          <a:prstGeom prst="rect">
            <a:avLst/>
          </a:prstGeom>
        </p:spPr>
      </p:pic>
    </p:spTree>
    <p:extLst>
      <p:ext uri="{BB962C8B-B14F-4D97-AF65-F5344CB8AC3E}">
        <p14:creationId xmlns:p14="http://schemas.microsoft.com/office/powerpoint/2010/main" val="1975301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126FE-34C4-4A34-9C8E-70C76B30D05E}"/>
              </a:ext>
            </a:extLst>
          </p:cNvPr>
          <p:cNvSpPr>
            <a:spLocks noGrp="1"/>
          </p:cNvSpPr>
          <p:nvPr>
            <p:ph type="title"/>
          </p:nvPr>
        </p:nvSpPr>
        <p:spPr>
          <a:xfrm>
            <a:off x="616226" y="-108728"/>
            <a:ext cx="7772400" cy="1143000"/>
          </a:xfrm>
        </p:spPr>
        <p:txBody>
          <a:bodyPr lIns="91440" tIns="45720" rIns="91440" bIns="91440" anchor="b" anchorCtr="0">
            <a:normAutofit/>
          </a:bodyPr>
          <a:lstStyle/>
          <a:p>
            <a:r>
              <a:rPr lang="en-US"/>
              <a:t>Feature Description</a:t>
            </a:r>
          </a:p>
        </p:txBody>
      </p:sp>
      <p:sp>
        <p:nvSpPr>
          <p:cNvPr id="3" name="Slide Number Placeholder 2">
            <a:extLst>
              <a:ext uri="{FF2B5EF4-FFF2-40B4-BE49-F238E27FC236}">
                <a16:creationId xmlns:a16="http://schemas.microsoft.com/office/drawing/2014/main" id="{BFD0D71C-8637-4422-8E6B-9581660A88CB}"/>
              </a:ext>
            </a:extLst>
          </p:cNvPr>
          <p:cNvSpPr>
            <a:spLocks noGrp="1"/>
          </p:cNvSpPr>
          <p:nvPr>
            <p:ph type="sldNum" sz="quarter" idx="12"/>
          </p:nvPr>
        </p:nvSpPr>
        <p:spPr/>
        <p:txBody>
          <a:bodyPr/>
          <a:lstStyle/>
          <a:p>
            <a:fld id="{56FAF37D-EBC2-4BA4-A38F-5BDBB1D0CF51}" type="slidenum">
              <a:rPr lang="en-AU" smtClean="0"/>
              <a:t>4</a:t>
            </a:fld>
            <a:endParaRPr lang="en-AU"/>
          </a:p>
        </p:txBody>
      </p:sp>
      <p:sp>
        <p:nvSpPr>
          <p:cNvPr id="4" name="Content Placeholder 3">
            <a:extLst>
              <a:ext uri="{FF2B5EF4-FFF2-40B4-BE49-F238E27FC236}">
                <a16:creationId xmlns:a16="http://schemas.microsoft.com/office/drawing/2014/main" id="{D2019C04-620E-4825-AAF0-180BC624C568}"/>
              </a:ext>
            </a:extLst>
          </p:cNvPr>
          <p:cNvSpPr>
            <a:spLocks noGrp="1"/>
          </p:cNvSpPr>
          <p:nvPr>
            <p:ph sz="quarter" idx="1"/>
          </p:nvPr>
        </p:nvSpPr>
        <p:spPr>
          <a:xfrm>
            <a:off x="624769" y="1032423"/>
            <a:ext cx="8522759" cy="5888183"/>
          </a:xfrm>
        </p:spPr>
        <p:txBody>
          <a:bodyPr vert="horz" lIns="91440" tIns="45720" rIns="91440" bIns="45720" anchor="t">
            <a:noAutofit/>
          </a:bodyPr>
          <a:lstStyle/>
          <a:p>
            <a:pPr marL="457200" indent="-457200"/>
            <a:r>
              <a:rPr lang="en-US" sz="1800" dirty="0">
                <a:latin typeface="Perpetua"/>
                <a:cs typeface="Courier New"/>
              </a:rPr>
              <a:t>Dataset contains </a:t>
            </a:r>
            <a:r>
              <a:rPr lang="en-US" sz="1800" dirty="0">
                <a:ea typeface="+mn-lt"/>
                <a:cs typeface="+mn-lt"/>
              </a:rPr>
              <a:t>214 samples of glasses which can be categorized into different types based on their usage.</a:t>
            </a:r>
            <a:endParaRPr lang="en-US" sz="1800" dirty="0">
              <a:latin typeface="Perpetua"/>
              <a:cs typeface="Courier New"/>
            </a:endParaRPr>
          </a:p>
          <a:p>
            <a:pPr marL="457200" indent="-457200"/>
            <a:r>
              <a:rPr lang="en-US" sz="1800" dirty="0">
                <a:latin typeface="Perpetua"/>
                <a:cs typeface="Courier New"/>
              </a:rPr>
              <a:t>In dataset, </a:t>
            </a:r>
            <a:r>
              <a:rPr lang="en-US" sz="1800" dirty="0">
                <a:ea typeface="+mn-lt"/>
                <a:cs typeface="+mn-lt"/>
              </a:rPr>
              <a:t>RI is an index variable(after modification) and has no units.</a:t>
            </a:r>
            <a:r>
              <a:rPr lang="en-US" sz="1800" dirty="0">
                <a:latin typeface="Courier New"/>
                <a:cs typeface="Courier New"/>
              </a:rPr>
              <a:t>  </a:t>
            </a:r>
            <a:endParaRPr lang="en-US" sz="1800" dirty="0">
              <a:ea typeface="+mn-lt"/>
              <a:cs typeface="+mn-lt"/>
            </a:endParaRPr>
          </a:p>
          <a:p>
            <a:pPr marL="457200" indent="-457200"/>
            <a:r>
              <a:rPr lang="en-US" sz="1800" dirty="0">
                <a:ea typeface="+mn-lt"/>
                <a:cs typeface="+mn-lt"/>
              </a:rPr>
              <a:t>Na, Mg, Al, Si, K, Ca, Ba and Fe are measured as weight percent in corresponding oxide.</a:t>
            </a:r>
            <a:endParaRPr lang="en-US" sz="1800" dirty="0"/>
          </a:p>
          <a:p>
            <a:pPr marL="457200" indent="-457200"/>
            <a:r>
              <a:rPr lang="en-US" sz="1800" dirty="0">
                <a:ea typeface="+mn-lt"/>
                <a:cs typeface="+mn-lt"/>
              </a:rPr>
              <a:t>The Target label, Types of Glasses has 7 classes:</a:t>
            </a:r>
            <a:endParaRPr lang="en-US" sz="1800" dirty="0"/>
          </a:p>
          <a:p>
            <a:pPr marL="0" indent="0">
              <a:buNone/>
            </a:pPr>
            <a:r>
              <a:rPr lang="en-US" sz="1800" dirty="0"/>
              <a:t>Windows Glasses</a:t>
            </a:r>
          </a:p>
          <a:p>
            <a:pPr marL="0" indent="0">
              <a:buNone/>
            </a:pPr>
            <a:r>
              <a:rPr lang="en-US" sz="1800" dirty="0"/>
              <a:t>     1: </a:t>
            </a:r>
            <a:r>
              <a:rPr lang="en-US" sz="1800" dirty="0" err="1"/>
              <a:t>Building_windows_float_processed</a:t>
            </a:r>
            <a:endParaRPr lang="en-US" sz="1800" dirty="0"/>
          </a:p>
          <a:p>
            <a:pPr marL="0" indent="0">
              <a:buNone/>
            </a:pPr>
            <a:r>
              <a:rPr lang="en-US" sz="1800" dirty="0"/>
              <a:t>     2: </a:t>
            </a:r>
            <a:r>
              <a:rPr lang="en-US" sz="1800" dirty="0" err="1"/>
              <a:t>Building_windows_non_float_processed</a:t>
            </a:r>
            <a:endParaRPr lang="en-US" sz="1800" dirty="0"/>
          </a:p>
          <a:p>
            <a:pPr marL="0" indent="0">
              <a:buNone/>
            </a:pPr>
            <a:r>
              <a:rPr lang="en-US" sz="1800" dirty="0"/>
              <a:t>     3: </a:t>
            </a:r>
            <a:r>
              <a:rPr lang="en-US" sz="1800" dirty="0" err="1"/>
              <a:t>Vehicle_windows_float_processed</a:t>
            </a:r>
            <a:endParaRPr lang="en-US" sz="1800" dirty="0"/>
          </a:p>
          <a:p>
            <a:pPr marL="0" indent="0">
              <a:buNone/>
            </a:pPr>
            <a:r>
              <a:rPr lang="en-US" sz="1800" dirty="0"/>
              <a:t>     4:</a:t>
            </a:r>
            <a:r>
              <a:rPr lang="en-US" sz="1800" dirty="0">
                <a:ea typeface="+mn-lt"/>
                <a:cs typeface="+mn-lt"/>
              </a:rPr>
              <a:t> </a:t>
            </a:r>
            <a:r>
              <a:rPr lang="en-US" sz="1800" dirty="0" err="1">
                <a:ea typeface="+mn-lt"/>
                <a:cs typeface="+mn-lt"/>
              </a:rPr>
              <a:t>Vehicle_windows_non_float_processed</a:t>
            </a:r>
            <a:endParaRPr lang="en-US" sz="1800" dirty="0">
              <a:ea typeface="+mn-lt"/>
              <a:cs typeface="+mn-lt"/>
            </a:endParaRPr>
          </a:p>
          <a:p>
            <a:pPr marL="0" indent="0">
              <a:buNone/>
            </a:pPr>
            <a:r>
              <a:rPr lang="en-US" sz="1800" dirty="0"/>
              <a:t>Non – Window Glasses</a:t>
            </a:r>
          </a:p>
          <a:p>
            <a:pPr marL="0" indent="0">
              <a:buNone/>
            </a:pPr>
            <a:r>
              <a:rPr lang="en-US" sz="1800" dirty="0"/>
              <a:t>     5: Containers</a:t>
            </a:r>
          </a:p>
          <a:p>
            <a:pPr marL="0" indent="0">
              <a:buNone/>
            </a:pPr>
            <a:r>
              <a:rPr lang="en-US" sz="1800" dirty="0"/>
              <a:t>     6: Tableware</a:t>
            </a:r>
          </a:p>
          <a:p>
            <a:pPr marL="0" indent="0">
              <a:buNone/>
            </a:pPr>
            <a:r>
              <a:rPr lang="en-US" sz="1800" dirty="0"/>
              <a:t>     7: Headlamps</a:t>
            </a:r>
          </a:p>
          <a:p>
            <a:pPr marL="0" indent="0">
              <a:buNone/>
            </a:pPr>
            <a:r>
              <a:rPr lang="en-US" sz="1800" b="1" dirty="0"/>
              <a:t>Assumptions  -</a:t>
            </a:r>
          </a:p>
          <a:p>
            <a:pPr marL="0" indent="0">
              <a:buNone/>
            </a:pPr>
            <a:r>
              <a:rPr lang="en-US" sz="1700" dirty="0"/>
              <a:t>Our Dataset does not contain any null value and all data types are correct. Thus, no assumptions are required.</a:t>
            </a:r>
            <a:endParaRPr lang="en-US" sz="1700" b="1" dirty="0"/>
          </a:p>
          <a:p>
            <a:pPr marL="0" indent="0">
              <a:buNone/>
            </a:pPr>
            <a:endParaRPr lang="en-US" sz="1800" b="1" dirty="0"/>
          </a:p>
          <a:p>
            <a:pPr marL="0" indent="0">
              <a:buNone/>
            </a:pPr>
            <a:endParaRPr lang="en-US" sz="1800" dirty="0"/>
          </a:p>
          <a:p>
            <a:pPr marL="0" indent="0">
              <a:buNone/>
            </a:pPr>
            <a:endParaRPr lang="en-US" sz="1800" b="1" dirty="0"/>
          </a:p>
        </p:txBody>
      </p:sp>
      <p:sp>
        <p:nvSpPr>
          <p:cNvPr id="5" name="Content Placeholder 3">
            <a:extLst>
              <a:ext uri="{FF2B5EF4-FFF2-40B4-BE49-F238E27FC236}">
                <a16:creationId xmlns:a16="http://schemas.microsoft.com/office/drawing/2014/main" id="{8B431309-0B48-4973-990E-0263A10161E5}"/>
              </a:ext>
            </a:extLst>
          </p:cNvPr>
          <p:cNvSpPr txBox="1">
            <a:spLocks/>
          </p:cNvSpPr>
          <p:nvPr/>
        </p:nvSpPr>
        <p:spPr>
          <a:xfrm>
            <a:off x="612792" y="1139059"/>
            <a:ext cx="7772400" cy="5135562"/>
          </a:xfrm>
          <a:prstGeom prst="rect">
            <a:avLst/>
          </a:prstGeom>
        </p:spPr>
        <p:txBody>
          <a:bodyPr vert="horz" lIns="91440" tIns="45720" rIns="91440" bIns="45720" anchor="t">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endParaRPr lang="en-US" i="1">
              <a:cs typeface="Times New Roman"/>
            </a:endParaRPr>
          </a:p>
        </p:txBody>
      </p:sp>
    </p:spTree>
    <p:extLst>
      <p:ext uri="{BB962C8B-B14F-4D97-AF65-F5344CB8AC3E}">
        <p14:creationId xmlns:p14="http://schemas.microsoft.com/office/powerpoint/2010/main" val="250679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6841DBF-19EC-4A2C-A44C-2847283BC7AF}"/>
              </a:ext>
            </a:extLst>
          </p:cNvPr>
          <p:cNvSpPr>
            <a:spLocks noGrp="1"/>
          </p:cNvSpPr>
          <p:nvPr>
            <p:ph type="sldNum" sz="quarter" idx="12"/>
          </p:nvPr>
        </p:nvSpPr>
        <p:spPr/>
        <p:txBody>
          <a:bodyPr/>
          <a:lstStyle/>
          <a:p>
            <a:fld id="{56FAF37D-EBC2-4BA4-A38F-5BDBB1D0CF51}" type="slidenum">
              <a:rPr lang="en-AU" smtClean="0"/>
              <a:t>5</a:t>
            </a:fld>
            <a:endParaRPr lang="en-AU"/>
          </a:p>
        </p:txBody>
      </p:sp>
      <p:sp>
        <p:nvSpPr>
          <p:cNvPr id="4" name="Content Placeholder 3">
            <a:extLst>
              <a:ext uri="{FF2B5EF4-FFF2-40B4-BE49-F238E27FC236}">
                <a16:creationId xmlns:a16="http://schemas.microsoft.com/office/drawing/2014/main" id="{AF8B6E14-AECF-4F52-BC40-7012A40C5E8B}"/>
              </a:ext>
            </a:extLst>
          </p:cNvPr>
          <p:cNvSpPr>
            <a:spLocks noGrp="1"/>
          </p:cNvSpPr>
          <p:nvPr>
            <p:ph sz="quarter" idx="1"/>
          </p:nvPr>
        </p:nvSpPr>
        <p:spPr>
          <a:xfrm>
            <a:off x="261258" y="184111"/>
            <a:ext cx="8638523" cy="6091266"/>
          </a:xfrm>
        </p:spPr>
        <p:txBody>
          <a:bodyPr vert="horz" lIns="91440" tIns="45720" rIns="91440" bIns="45720" anchor="t">
            <a:normAutofit/>
          </a:bodyPr>
          <a:lstStyle/>
          <a:p>
            <a:pPr marL="0" indent="0">
              <a:buNone/>
            </a:pPr>
            <a:endParaRPr lang="en-US" dirty="0"/>
          </a:p>
          <a:p>
            <a:pPr marL="457200" indent="-457200"/>
            <a:endParaRPr lang="en-US" dirty="0"/>
          </a:p>
          <a:p>
            <a:pPr marL="457200" indent="-457200"/>
            <a:endParaRPr lang="en-US" dirty="0"/>
          </a:p>
        </p:txBody>
      </p:sp>
      <p:pic>
        <p:nvPicPr>
          <p:cNvPr id="2" name="Picture 4" descr="Chart, bar chart&#10;&#10;Description automatically generated">
            <a:extLst>
              <a:ext uri="{FF2B5EF4-FFF2-40B4-BE49-F238E27FC236}">
                <a16:creationId xmlns:a16="http://schemas.microsoft.com/office/drawing/2014/main" id="{25B698F1-C394-4F25-AF9D-713BD77DD4AF}"/>
              </a:ext>
            </a:extLst>
          </p:cNvPr>
          <p:cNvPicPr>
            <a:picLocks noChangeAspect="1"/>
          </p:cNvPicPr>
          <p:nvPr/>
        </p:nvPicPr>
        <p:blipFill>
          <a:blip r:embed="rId2"/>
          <a:stretch>
            <a:fillRect/>
          </a:stretch>
        </p:blipFill>
        <p:spPr>
          <a:xfrm>
            <a:off x="265814" y="273257"/>
            <a:ext cx="4178594" cy="3430061"/>
          </a:xfrm>
          <a:prstGeom prst="rect">
            <a:avLst/>
          </a:prstGeom>
        </p:spPr>
      </p:pic>
      <p:pic>
        <p:nvPicPr>
          <p:cNvPr id="5" name="Picture 5" descr="Chart, treemap chart&#10;&#10;Description automatically generated">
            <a:extLst>
              <a:ext uri="{FF2B5EF4-FFF2-40B4-BE49-F238E27FC236}">
                <a16:creationId xmlns:a16="http://schemas.microsoft.com/office/drawing/2014/main" id="{423F49FF-63A4-4CB0-BE54-34FCFD29367F}"/>
              </a:ext>
            </a:extLst>
          </p:cNvPr>
          <p:cNvPicPr>
            <a:picLocks noChangeAspect="1"/>
          </p:cNvPicPr>
          <p:nvPr/>
        </p:nvPicPr>
        <p:blipFill>
          <a:blip r:embed="rId3"/>
          <a:stretch>
            <a:fillRect/>
          </a:stretch>
        </p:blipFill>
        <p:spPr>
          <a:xfrm>
            <a:off x="4444411" y="275967"/>
            <a:ext cx="4327450" cy="3424642"/>
          </a:xfrm>
          <a:prstGeom prst="rect">
            <a:avLst/>
          </a:prstGeom>
        </p:spPr>
      </p:pic>
      <p:sp>
        <p:nvSpPr>
          <p:cNvPr id="6" name="TextBox 5">
            <a:extLst>
              <a:ext uri="{FF2B5EF4-FFF2-40B4-BE49-F238E27FC236}">
                <a16:creationId xmlns:a16="http://schemas.microsoft.com/office/drawing/2014/main" id="{2A646550-D41B-410C-8AE7-D3FB229EBDBB}"/>
              </a:ext>
            </a:extLst>
          </p:cNvPr>
          <p:cNvSpPr txBox="1"/>
          <p:nvPr/>
        </p:nvSpPr>
        <p:spPr>
          <a:xfrm>
            <a:off x="5752214" y="37001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Correlation Matrix</a:t>
            </a:r>
          </a:p>
        </p:txBody>
      </p:sp>
      <p:sp>
        <p:nvSpPr>
          <p:cNvPr id="7" name="TextBox 6">
            <a:extLst>
              <a:ext uri="{FF2B5EF4-FFF2-40B4-BE49-F238E27FC236}">
                <a16:creationId xmlns:a16="http://schemas.microsoft.com/office/drawing/2014/main" id="{52E4B28F-381F-4090-A85D-D2AFC34FCD55}"/>
              </a:ext>
            </a:extLst>
          </p:cNvPr>
          <p:cNvSpPr txBox="1"/>
          <p:nvPr/>
        </p:nvSpPr>
        <p:spPr>
          <a:xfrm>
            <a:off x="1254642" y="37001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Counts of  Types Glasses</a:t>
            </a:r>
          </a:p>
        </p:txBody>
      </p:sp>
      <p:sp>
        <p:nvSpPr>
          <p:cNvPr id="9" name="TextBox 8">
            <a:extLst>
              <a:ext uri="{FF2B5EF4-FFF2-40B4-BE49-F238E27FC236}">
                <a16:creationId xmlns:a16="http://schemas.microsoft.com/office/drawing/2014/main" id="{91030DF2-68B7-4F96-97BF-0EA213ECCE19}"/>
              </a:ext>
            </a:extLst>
          </p:cNvPr>
          <p:cNvSpPr txBox="1"/>
          <p:nvPr/>
        </p:nvSpPr>
        <p:spPr>
          <a:xfrm>
            <a:off x="265814" y="4098903"/>
            <a:ext cx="8612372" cy="23391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Initial Inference -</a:t>
            </a:r>
          </a:p>
          <a:p>
            <a:pPr marL="285750" indent="-285750">
              <a:buFont typeface="Arial"/>
              <a:buChar char="•"/>
            </a:pPr>
            <a:r>
              <a:rPr lang="en-US" dirty="0">
                <a:ea typeface="+mn-lt"/>
                <a:cs typeface="+mn-lt"/>
              </a:rPr>
              <a:t>Type 2 and 1 have the highest occurrences in the dataset. The dataset source is forensic sciences department and the probable reason of the high count of type 1 &amp; 2 is that many criminals break through building window glasses at the scene rather than breaking containers or tableware.</a:t>
            </a:r>
            <a:endParaRPr lang="en-US" dirty="0"/>
          </a:p>
          <a:p>
            <a:pPr marL="285750" indent="-285750">
              <a:buFont typeface="Arial"/>
              <a:buChar char="•"/>
            </a:pPr>
            <a:r>
              <a:rPr lang="en-US" dirty="0">
                <a:ea typeface="+mn-lt"/>
                <a:cs typeface="+mn-lt"/>
              </a:rPr>
              <a:t>From Correlation Matrix we can see, RI and Ca have a high positive correlation, and Si and RI, have negative I.e., inverse relationship.</a:t>
            </a:r>
          </a:p>
          <a:p>
            <a:pPr marL="285750" indent="-285750">
              <a:buFont typeface="Arial"/>
              <a:buChar char="•"/>
            </a:pPr>
            <a:r>
              <a:rPr lang="en-US" dirty="0">
                <a:ea typeface="+mn-lt"/>
                <a:cs typeface="+mn-lt"/>
              </a:rPr>
              <a:t>After seeing the relationship between RI and Ca, we can see that PCA method should be applied, to reduce the factor of overfitting.</a:t>
            </a:r>
          </a:p>
        </p:txBody>
      </p:sp>
    </p:spTree>
    <p:extLst>
      <p:ext uri="{BB962C8B-B14F-4D97-AF65-F5344CB8AC3E}">
        <p14:creationId xmlns:p14="http://schemas.microsoft.com/office/powerpoint/2010/main" val="416053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126FE-34C4-4A34-9C8E-70C76B30D05E}"/>
              </a:ext>
            </a:extLst>
          </p:cNvPr>
          <p:cNvSpPr>
            <a:spLocks noGrp="1"/>
          </p:cNvSpPr>
          <p:nvPr>
            <p:ph type="title"/>
          </p:nvPr>
        </p:nvSpPr>
        <p:spPr>
          <a:xfrm>
            <a:off x="618778" y="207396"/>
            <a:ext cx="7772400" cy="1143000"/>
          </a:xfrm>
        </p:spPr>
        <p:txBody>
          <a:bodyPr/>
          <a:lstStyle/>
          <a:p>
            <a:r>
              <a:rPr lang="en-US" dirty="0"/>
              <a:t>Neural Network</a:t>
            </a:r>
          </a:p>
        </p:txBody>
      </p:sp>
      <p:sp>
        <p:nvSpPr>
          <p:cNvPr id="3" name="Slide Number Placeholder 2">
            <a:extLst>
              <a:ext uri="{FF2B5EF4-FFF2-40B4-BE49-F238E27FC236}">
                <a16:creationId xmlns:a16="http://schemas.microsoft.com/office/drawing/2014/main" id="{BFD0D71C-8637-4422-8E6B-9581660A88CB}"/>
              </a:ext>
            </a:extLst>
          </p:cNvPr>
          <p:cNvSpPr>
            <a:spLocks noGrp="1"/>
          </p:cNvSpPr>
          <p:nvPr>
            <p:ph type="sldNum" sz="quarter" idx="12"/>
          </p:nvPr>
        </p:nvSpPr>
        <p:spPr/>
        <p:txBody>
          <a:bodyPr/>
          <a:lstStyle/>
          <a:p>
            <a:fld id="{56FAF37D-EBC2-4BA4-A38F-5BDBB1D0CF51}" type="slidenum">
              <a:rPr lang="en-AU" smtClean="0"/>
              <a:t>6</a:t>
            </a:fld>
            <a:endParaRPr lang="en-AU"/>
          </a:p>
        </p:txBody>
      </p:sp>
      <p:sp>
        <p:nvSpPr>
          <p:cNvPr id="4" name="Content Placeholder 3">
            <a:extLst>
              <a:ext uri="{FF2B5EF4-FFF2-40B4-BE49-F238E27FC236}">
                <a16:creationId xmlns:a16="http://schemas.microsoft.com/office/drawing/2014/main" id="{D2019C04-620E-4825-AAF0-180BC624C568}"/>
              </a:ext>
            </a:extLst>
          </p:cNvPr>
          <p:cNvSpPr>
            <a:spLocks noGrp="1"/>
          </p:cNvSpPr>
          <p:nvPr>
            <p:ph sz="quarter" idx="1"/>
          </p:nvPr>
        </p:nvSpPr>
        <p:spPr>
          <a:xfrm>
            <a:off x="603504" y="1340768"/>
            <a:ext cx="8288976" cy="5326732"/>
          </a:xfrm>
        </p:spPr>
        <p:txBody>
          <a:bodyPr>
            <a:noAutofit/>
          </a:bodyPr>
          <a:lstStyle/>
          <a:p>
            <a:pPr marL="0" indent="0">
              <a:buNone/>
            </a:pPr>
            <a:r>
              <a:rPr lang="en-US" sz="2000" dirty="0">
                <a:latin typeface="Courier New" panose="02070309020205020404" pitchFamily="49" charset="0"/>
                <a:cs typeface="Courier New" panose="02070309020205020404" pitchFamily="49" charset="0"/>
              </a:rPr>
              <a:t>        </a:t>
            </a:r>
          </a:p>
        </p:txBody>
      </p:sp>
      <p:graphicFrame>
        <p:nvGraphicFramePr>
          <p:cNvPr id="6" name="Table 8">
            <a:extLst>
              <a:ext uri="{FF2B5EF4-FFF2-40B4-BE49-F238E27FC236}">
                <a16:creationId xmlns:a16="http://schemas.microsoft.com/office/drawing/2014/main" id="{7345AE71-0BDC-40B6-B0CE-4DD810004AFE}"/>
              </a:ext>
            </a:extLst>
          </p:cNvPr>
          <p:cNvGraphicFramePr>
            <a:graphicFrameLocks/>
          </p:cNvGraphicFramePr>
          <p:nvPr>
            <p:extLst>
              <p:ext uri="{D42A27DB-BD31-4B8C-83A1-F6EECF244321}">
                <p14:modId xmlns:p14="http://schemas.microsoft.com/office/powerpoint/2010/main" val="1953306156"/>
              </p:ext>
            </p:extLst>
          </p:nvPr>
        </p:nvGraphicFramePr>
        <p:xfrm>
          <a:off x="603504" y="1391005"/>
          <a:ext cx="8360984" cy="1112520"/>
        </p:xfrm>
        <a:graphic>
          <a:graphicData uri="http://schemas.openxmlformats.org/drawingml/2006/table">
            <a:tbl>
              <a:tblPr firstRow="1" bandRow="1">
                <a:tableStyleId>{5C22544A-7EE6-4342-B048-85BDC9FD1C3A}</a:tableStyleId>
              </a:tblPr>
              <a:tblGrid>
                <a:gridCol w="4180492">
                  <a:extLst>
                    <a:ext uri="{9D8B030D-6E8A-4147-A177-3AD203B41FA5}">
                      <a16:colId xmlns:a16="http://schemas.microsoft.com/office/drawing/2014/main" val="3383037129"/>
                    </a:ext>
                  </a:extLst>
                </a:gridCol>
                <a:gridCol w="4180492">
                  <a:extLst>
                    <a:ext uri="{9D8B030D-6E8A-4147-A177-3AD203B41FA5}">
                      <a16:colId xmlns:a16="http://schemas.microsoft.com/office/drawing/2014/main" val="2520212605"/>
                    </a:ext>
                  </a:extLst>
                </a:gridCol>
              </a:tblGrid>
              <a:tr h="370840">
                <a:tc>
                  <a:txBody>
                    <a:bodyPr/>
                    <a:lstStyle/>
                    <a:p>
                      <a:pPr algn="ctr"/>
                      <a:r>
                        <a:rPr lang="en-US" dirty="0"/>
                        <a:t>A</a:t>
                      </a:r>
                      <a:r>
                        <a:rPr lang="en-IN" dirty="0" err="1"/>
                        <a:t>ctivation</a:t>
                      </a:r>
                      <a:r>
                        <a:rPr lang="en-IN" dirty="0"/>
                        <a:t> Function</a:t>
                      </a:r>
                    </a:p>
                  </a:txBody>
                  <a:tcPr/>
                </a:tc>
                <a:tc>
                  <a:txBody>
                    <a:bodyPr/>
                    <a:lstStyle/>
                    <a:p>
                      <a:pPr algn="ctr"/>
                      <a:r>
                        <a:rPr lang="en-IN" dirty="0"/>
                        <a:t>Accuracy Score(%)</a:t>
                      </a:r>
                    </a:p>
                  </a:txBody>
                  <a:tcPr/>
                </a:tc>
                <a:extLst>
                  <a:ext uri="{0D108BD9-81ED-4DB2-BD59-A6C34878D82A}">
                    <a16:rowId xmlns:a16="http://schemas.microsoft.com/office/drawing/2014/main" val="3109960578"/>
                  </a:ext>
                </a:extLst>
              </a:tr>
              <a:tr h="370840">
                <a:tc>
                  <a:txBody>
                    <a:bodyPr/>
                    <a:lstStyle/>
                    <a:p>
                      <a:pPr algn="ctr"/>
                      <a:r>
                        <a:rPr lang="en-US" dirty="0"/>
                        <a:t>S</a:t>
                      </a:r>
                      <a:r>
                        <a:rPr lang="en-IN" dirty="0" err="1"/>
                        <a:t>igmoid</a:t>
                      </a:r>
                      <a:r>
                        <a:rPr lang="en-IN" dirty="0"/>
                        <a:t> Layer</a:t>
                      </a:r>
                    </a:p>
                  </a:txBody>
                  <a:tcPr/>
                </a:tc>
                <a:tc>
                  <a:txBody>
                    <a:bodyPr/>
                    <a:lstStyle/>
                    <a:p>
                      <a:pPr algn="ctr"/>
                      <a:r>
                        <a:rPr lang="en-US" dirty="0"/>
                        <a:t>65.12</a:t>
                      </a:r>
                      <a:endParaRPr lang="en-IN" dirty="0"/>
                    </a:p>
                  </a:txBody>
                  <a:tcPr/>
                </a:tc>
                <a:extLst>
                  <a:ext uri="{0D108BD9-81ED-4DB2-BD59-A6C34878D82A}">
                    <a16:rowId xmlns:a16="http://schemas.microsoft.com/office/drawing/2014/main" val="4165771435"/>
                  </a:ext>
                </a:extLst>
              </a:tr>
              <a:tr h="370840">
                <a:tc>
                  <a:txBody>
                    <a:bodyPr/>
                    <a:lstStyle/>
                    <a:p>
                      <a:pPr algn="ctr"/>
                      <a:r>
                        <a:rPr lang="en-US" dirty="0"/>
                        <a:t>R</a:t>
                      </a:r>
                      <a:r>
                        <a:rPr lang="en-IN" dirty="0" err="1"/>
                        <a:t>adial</a:t>
                      </a:r>
                      <a:r>
                        <a:rPr lang="en-IN" dirty="0"/>
                        <a:t> Basis Function Layer</a:t>
                      </a:r>
                    </a:p>
                  </a:txBody>
                  <a:tcPr/>
                </a:tc>
                <a:tc>
                  <a:txBody>
                    <a:bodyPr/>
                    <a:lstStyle/>
                    <a:p>
                      <a:pPr algn="ctr"/>
                      <a:r>
                        <a:rPr lang="en-US" dirty="0"/>
                        <a:t>37.21</a:t>
                      </a:r>
                      <a:endParaRPr lang="en-IN" dirty="0"/>
                    </a:p>
                  </a:txBody>
                  <a:tcPr/>
                </a:tc>
                <a:extLst>
                  <a:ext uri="{0D108BD9-81ED-4DB2-BD59-A6C34878D82A}">
                    <a16:rowId xmlns:a16="http://schemas.microsoft.com/office/drawing/2014/main" val="3099765508"/>
                  </a:ext>
                </a:extLst>
              </a:tr>
            </a:tbl>
          </a:graphicData>
        </a:graphic>
      </p:graphicFrame>
      <p:sp>
        <p:nvSpPr>
          <p:cNvPr id="7" name="TextBox 6">
            <a:extLst>
              <a:ext uri="{FF2B5EF4-FFF2-40B4-BE49-F238E27FC236}">
                <a16:creationId xmlns:a16="http://schemas.microsoft.com/office/drawing/2014/main" id="{582C2042-5702-4663-B06D-F534D6D4259B}"/>
              </a:ext>
            </a:extLst>
          </p:cNvPr>
          <p:cNvSpPr txBox="1"/>
          <p:nvPr/>
        </p:nvSpPr>
        <p:spPr>
          <a:xfrm>
            <a:off x="539552" y="2525917"/>
            <a:ext cx="8352928" cy="3693319"/>
          </a:xfrm>
          <a:prstGeom prst="rect">
            <a:avLst/>
          </a:prstGeom>
          <a:noFill/>
        </p:spPr>
        <p:txBody>
          <a:bodyPr wrap="square" rtlCol="0">
            <a:spAutoFit/>
          </a:bodyPr>
          <a:lstStyle/>
          <a:p>
            <a:pPr marL="285750" indent="-285750">
              <a:buFont typeface="Arial" panose="020B0604020202020204" pitchFamily="34" charset="0"/>
              <a:buChar char="•"/>
            </a:pPr>
            <a:r>
              <a:rPr lang="en-US" dirty="0"/>
              <a:t>In the above assignment we have </a:t>
            </a:r>
            <a:r>
              <a:rPr lang="en-US" dirty="0" err="1"/>
              <a:t>tensorflow</a:t>
            </a:r>
            <a:r>
              <a:rPr lang="en-US" dirty="0"/>
              <a:t> library to perform neural networks and one hidden layer.</a:t>
            </a:r>
          </a:p>
          <a:p>
            <a:r>
              <a:rPr lang="en-US" dirty="0" err="1"/>
              <a:t>Activations.Sigmoid</a:t>
            </a:r>
            <a:r>
              <a:rPr lang="en-US" dirty="0"/>
              <a:t> –</a:t>
            </a:r>
          </a:p>
          <a:p>
            <a:pPr marL="285750" indent="-285750">
              <a:buFont typeface="Arial" panose="020B0604020202020204" pitchFamily="34" charset="0"/>
              <a:buChar char="•"/>
            </a:pPr>
            <a:r>
              <a:rPr lang="en-US" dirty="0"/>
              <a:t>Sigmoid(x) = 1/(1+ exp(-x))</a:t>
            </a:r>
          </a:p>
          <a:p>
            <a:pPr marL="285750" indent="-285750">
              <a:buFont typeface="Arial" panose="020B0604020202020204" pitchFamily="34" charset="0"/>
              <a:buChar char="•"/>
            </a:pPr>
            <a:r>
              <a:rPr lang="en-US" dirty="0"/>
              <a:t>Sigmoid is equivalent to a 2-element SoftMax, where the second element is assumed to be zero.</a:t>
            </a:r>
          </a:p>
          <a:p>
            <a:pPr marL="285750" indent="-285750">
              <a:buFont typeface="Arial" panose="020B0604020202020204" pitchFamily="34" charset="0"/>
              <a:buChar char="•"/>
            </a:pPr>
            <a:r>
              <a:rPr lang="en-US" dirty="0"/>
              <a:t>The sigmoid function always returns a value between 0 and 1.</a:t>
            </a:r>
          </a:p>
          <a:p>
            <a:r>
              <a:rPr lang="en-US" dirty="0" err="1"/>
              <a:t>Experimental.RandomFourierFeatures</a:t>
            </a:r>
            <a:r>
              <a:rPr lang="en-US" dirty="0"/>
              <a:t> –</a:t>
            </a:r>
          </a:p>
          <a:p>
            <a:pPr marL="285750" indent="-285750">
              <a:buFont typeface="Arial" panose="020B0604020202020204" pitchFamily="34" charset="0"/>
              <a:buChar char="•"/>
            </a:pPr>
            <a:r>
              <a:rPr lang="en-IN" sz="1800" dirty="0">
                <a:effectLst/>
                <a:ea typeface="Calibri" panose="020F0502020204030204" pitchFamily="34" charset="0"/>
                <a:cs typeface="Times New Roman" panose="02020603050405020304" pitchFamily="18" charset="0"/>
              </a:rPr>
              <a:t>Radial Basis Kernel is a kernel function that is used in machine learning to find a non-linear classifier or regression line.</a:t>
            </a:r>
            <a:endParaRPr lang="en-US" dirty="0"/>
          </a:p>
          <a:p>
            <a:pPr marL="285750" indent="-285750">
              <a:buFont typeface="Arial" panose="020B0604020202020204" pitchFamily="34" charset="0"/>
              <a:buChar char="•"/>
            </a:pPr>
            <a:r>
              <a:rPr lang="en-IN" dirty="0"/>
              <a:t>Gaussian(</a:t>
            </a:r>
            <a:r>
              <a:rPr lang="en-IN" dirty="0" err="1"/>
              <a:t>x,y</a:t>
            </a:r>
            <a:r>
              <a:rPr lang="en-IN" dirty="0"/>
              <a:t>) = exp(- square(x-y)/(2*square(sqrt(</a:t>
            </a:r>
            <a:r>
              <a:rPr lang="en-IN" dirty="0" err="1"/>
              <a:t>input_dim</a:t>
            </a:r>
            <a:r>
              <a:rPr lang="en-IN" dirty="0"/>
              <a:t>/2)))</a:t>
            </a:r>
          </a:p>
          <a:p>
            <a:pPr marL="285750" indent="-285750">
              <a:buFont typeface="Arial" panose="020B0604020202020204" pitchFamily="34" charset="0"/>
              <a:buChar char="•"/>
            </a:pPr>
            <a:r>
              <a:rPr lang="en-US" dirty="0"/>
              <a:t>This layer is used to "kernelize" linear models by applying a non-linear transformation (this layer) to the input features and then training a linear model on top of the transformed features.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198952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B702BE-88B5-430D-9F8B-68FDE851984A}"/>
              </a:ext>
            </a:extLst>
          </p:cNvPr>
          <p:cNvSpPr>
            <a:spLocks noGrp="1"/>
          </p:cNvSpPr>
          <p:nvPr>
            <p:ph type="sldNum" sz="quarter" idx="12"/>
          </p:nvPr>
        </p:nvSpPr>
        <p:spPr/>
        <p:txBody>
          <a:bodyPr/>
          <a:lstStyle/>
          <a:p>
            <a:fld id="{56FAF37D-EBC2-4BA4-A38F-5BDBB1D0CF51}" type="slidenum">
              <a:rPr lang="en-AU" smtClean="0"/>
              <a:t>7</a:t>
            </a:fld>
            <a:endParaRPr lang="en-AU"/>
          </a:p>
        </p:txBody>
      </p:sp>
      <p:pic>
        <p:nvPicPr>
          <p:cNvPr id="8" name="Picture 7">
            <a:extLst>
              <a:ext uri="{FF2B5EF4-FFF2-40B4-BE49-F238E27FC236}">
                <a16:creationId xmlns:a16="http://schemas.microsoft.com/office/drawing/2014/main" id="{C3479321-1CA4-44C8-A6D7-5658D50C58FD}"/>
              </a:ext>
            </a:extLst>
          </p:cNvPr>
          <p:cNvPicPr>
            <a:picLocks noChangeAspect="1"/>
          </p:cNvPicPr>
          <p:nvPr/>
        </p:nvPicPr>
        <p:blipFill>
          <a:blip r:embed="rId2"/>
          <a:stretch>
            <a:fillRect/>
          </a:stretch>
        </p:blipFill>
        <p:spPr>
          <a:xfrm>
            <a:off x="817461" y="866339"/>
            <a:ext cx="3581451" cy="2160240"/>
          </a:xfrm>
          <a:prstGeom prst="rect">
            <a:avLst/>
          </a:prstGeom>
          <a:ln w="19050">
            <a:solidFill>
              <a:schemeClr val="tx1"/>
            </a:solidFill>
          </a:ln>
        </p:spPr>
      </p:pic>
      <p:pic>
        <p:nvPicPr>
          <p:cNvPr id="10" name="Picture 9">
            <a:extLst>
              <a:ext uri="{FF2B5EF4-FFF2-40B4-BE49-F238E27FC236}">
                <a16:creationId xmlns:a16="http://schemas.microsoft.com/office/drawing/2014/main" id="{14EC9789-4D82-4E98-B8C5-114E63206349}"/>
              </a:ext>
            </a:extLst>
          </p:cNvPr>
          <p:cNvPicPr>
            <a:picLocks noChangeAspect="1"/>
          </p:cNvPicPr>
          <p:nvPr/>
        </p:nvPicPr>
        <p:blipFill>
          <a:blip r:embed="rId3"/>
          <a:stretch>
            <a:fillRect/>
          </a:stretch>
        </p:blipFill>
        <p:spPr>
          <a:xfrm>
            <a:off x="4797896" y="858690"/>
            <a:ext cx="3409535" cy="2160240"/>
          </a:xfrm>
          <a:prstGeom prst="rect">
            <a:avLst/>
          </a:prstGeom>
          <a:ln w="19050">
            <a:solidFill>
              <a:schemeClr val="tx1"/>
            </a:solidFill>
          </a:ln>
        </p:spPr>
      </p:pic>
      <p:sp>
        <p:nvSpPr>
          <p:cNvPr id="11" name="TextBox 10">
            <a:extLst>
              <a:ext uri="{FF2B5EF4-FFF2-40B4-BE49-F238E27FC236}">
                <a16:creationId xmlns:a16="http://schemas.microsoft.com/office/drawing/2014/main" id="{BB595AE8-D87E-4D04-8502-3625870BF5E5}"/>
              </a:ext>
            </a:extLst>
          </p:cNvPr>
          <p:cNvSpPr txBox="1"/>
          <p:nvPr/>
        </p:nvSpPr>
        <p:spPr>
          <a:xfrm>
            <a:off x="1188993" y="3059668"/>
            <a:ext cx="3096344" cy="369332"/>
          </a:xfrm>
          <a:prstGeom prst="rect">
            <a:avLst/>
          </a:prstGeom>
          <a:noFill/>
        </p:spPr>
        <p:txBody>
          <a:bodyPr wrap="square" rtlCol="0">
            <a:spAutoFit/>
          </a:bodyPr>
          <a:lstStyle/>
          <a:p>
            <a:r>
              <a:rPr lang="en-US" dirty="0"/>
              <a:t>Sigmoid Activation Layer Output</a:t>
            </a:r>
            <a:endParaRPr lang="en-IN" dirty="0"/>
          </a:p>
        </p:txBody>
      </p:sp>
      <p:sp>
        <p:nvSpPr>
          <p:cNvPr id="12" name="TextBox 11">
            <a:extLst>
              <a:ext uri="{FF2B5EF4-FFF2-40B4-BE49-F238E27FC236}">
                <a16:creationId xmlns:a16="http://schemas.microsoft.com/office/drawing/2014/main" id="{AA219066-358B-445D-B75D-112067F1AD75}"/>
              </a:ext>
            </a:extLst>
          </p:cNvPr>
          <p:cNvSpPr txBox="1"/>
          <p:nvPr/>
        </p:nvSpPr>
        <p:spPr>
          <a:xfrm>
            <a:off x="5257810" y="3026579"/>
            <a:ext cx="3096344" cy="369332"/>
          </a:xfrm>
          <a:prstGeom prst="rect">
            <a:avLst/>
          </a:prstGeom>
          <a:noFill/>
        </p:spPr>
        <p:txBody>
          <a:bodyPr wrap="square" rtlCol="0">
            <a:spAutoFit/>
          </a:bodyPr>
          <a:lstStyle/>
          <a:p>
            <a:r>
              <a:rPr lang="en-US" dirty="0"/>
              <a:t>RBF Activation Layer Output</a:t>
            </a:r>
            <a:endParaRPr lang="en-IN" dirty="0"/>
          </a:p>
        </p:txBody>
      </p:sp>
      <p:sp>
        <p:nvSpPr>
          <p:cNvPr id="13" name="TextBox 12">
            <a:extLst>
              <a:ext uri="{FF2B5EF4-FFF2-40B4-BE49-F238E27FC236}">
                <a16:creationId xmlns:a16="http://schemas.microsoft.com/office/drawing/2014/main" id="{3358958D-869B-4512-9C5B-E87ACE7A7DE4}"/>
              </a:ext>
            </a:extLst>
          </p:cNvPr>
          <p:cNvSpPr txBox="1"/>
          <p:nvPr/>
        </p:nvSpPr>
        <p:spPr>
          <a:xfrm>
            <a:off x="683568" y="3429000"/>
            <a:ext cx="8064896" cy="1477328"/>
          </a:xfrm>
          <a:prstGeom prst="rect">
            <a:avLst/>
          </a:prstGeom>
          <a:noFill/>
        </p:spPr>
        <p:txBody>
          <a:bodyPr wrap="square" rtlCol="0">
            <a:spAutoFit/>
          </a:bodyPr>
          <a:lstStyle/>
          <a:p>
            <a:r>
              <a:rPr lang="en-US" dirty="0"/>
              <a:t>Some More Remarks –</a:t>
            </a:r>
          </a:p>
          <a:p>
            <a:pPr marL="285750" indent="-285750">
              <a:buFont typeface="Arial" panose="020B0604020202020204" pitchFamily="34" charset="0"/>
              <a:buChar char="•"/>
            </a:pPr>
            <a:r>
              <a:rPr lang="en-US" dirty="0"/>
              <a:t>Sigmoid function is monotonic, continuous and differentiable everywhere, coupled with the property that its derivative can be expressed in terms of itself, makes it easy to derive the update equations for learning the weights in a neural network when using back propagation algorithm.</a:t>
            </a:r>
          </a:p>
        </p:txBody>
      </p:sp>
      <p:sp>
        <p:nvSpPr>
          <p:cNvPr id="14" name="TextBox 13">
            <a:extLst>
              <a:ext uri="{FF2B5EF4-FFF2-40B4-BE49-F238E27FC236}">
                <a16:creationId xmlns:a16="http://schemas.microsoft.com/office/drawing/2014/main" id="{BBE72849-596C-4D93-B384-6C6E24E0EC21}"/>
              </a:ext>
            </a:extLst>
          </p:cNvPr>
          <p:cNvSpPr txBox="1"/>
          <p:nvPr/>
        </p:nvSpPr>
        <p:spPr>
          <a:xfrm>
            <a:off x="946440" y="260648"/>
            <a:ext cx="6217848" cy="461665"/>
          </a:xfrm>
          <a:prstGeom prst="rect">
            <a:avLst/>
          </a:prstGeom>
          <a:noFill/>
        </p:spPr>
        <p:txBody>
          <a:bodyPr wrap="square" rtlCol="0">
            <a:spAutoFit/>
          </a:bodyPr>
          <a:lstStyle/>
          <a:p>
            <a:r>
              <a:rPr lang="en-US" sz="2400" dirty="0"/>
              <a:t>Accuracy Score &amp; Confusion Matrix –</a:t>
            </a:r>
            <a:endParaRPr lang="en-US" dirty="0"/>
          </a:p>
        </p:txBody>
      </p:sp>
    </p:spTree>
    <p:extLst>
      <p:ext uri="{BB962C8B-B14F-4D97-AF65-F5344CB8AC3E}">
        <p14:creationId xmlns:p14="http://schemas.microsoft.com/office/powerpoint/2010/main" val="34225329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1ACA638BE80B45AF7346DF37421883" ma:contentTypeVersion="7" ma:contentTypeDescription="Create a new document." ma:contentTypeScope="" ma:versionID="4aab310f444b55ce03687901b2189161">
  <xsd:schema xmlns:xsd="http://www.w3.org/2001/XMLSchema" xmlns:xs="http://www.w3.org/2001/XMLSchema" xmlns:p="http://schemas.microsoft.com/office/2006/metadata/properties" xmlns:ns2="f440105d-0aa2-49cb-b93e-4ae1e667f95f" targetNamespace="http://schemas.microsoft.com/office/2006/metadata/properties" ma:root="true" ma:fieldsID="de9f9fb2a626990113df2a3612c78d89" ns2:_="">
    <xsd:import namespace="f440105d-0aa2-49cb-b93e-4ae1e667f95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40105d-0aa2-49cb-b93e-4ae1e667f9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8D484B-769B-4BC1-A544-5B41CC50A5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40105d-0aa2-49cb-b93e-4ae1e667f9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4658AA2-E094-49A1-B45A-3CB2DE2A500D}">
  <ds:schemaRefs>
    <ds:schemaRef ds:uri="http://schemas.microsoft.com/sharepoint/v3/contenttype/forms"/>
  </ds:schemaRefs>
</ds:datastoreItem>
</file>

<file path=customXml/itemProps3.xml><?xml version="1.0" encoding="utf-8"?>
<ds:datastoreItem xmlns:ds="http://schemas.openxmlformats.org/officeDocument/2006/customXml" ds:itemID="{DF3F39F1-1031-4B29-8C8D-ED8944875B0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Equity</Template>
  <TotalTime>14430</TotalTime>
  <Words>736</Words>
  <Application>Microsoft Office PowerPoint</Application>
  <PresentationFormat>On-screen Show (4:3)</PresentationFormat>
  <Paragraphs>90</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Courier New</vt:lpstr>
      <vt:lpstr>Franklin Gothic Book</vt:lpstr>
      <vt:lpstr>Perpetua</vt:lpstr>
      <vt:lpstr>Times New Roman</vt:lpstr>
      <vt:lpstr>Wingdings 2</vt:lpstr>
      <vt:lpstr>Equity</vt:lpstr>
      <vt:lpstr>PowerPoint Presentation</vt:lpstr>
      <vt:lpstr>References</vt:lpstr>
      <vt:lpstr>Problem Formulation </vt:lpstr>
      <vt:lpstr>Feature Description</vt:lpstr>
      <vt:lpstr>PowerPoint Presentation</vt:lpstr>
      <vt:lpstr>Neural Network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CA6_NN</dc:title>
  <dc:creator>Ramana Murthy</dc:creator>
  <cp:lastModifiedBy>PRANJAL SHRIVASTAVA</cp:lastModifiedBy>
  <cp:revision>1548</cp:revision>
  <dcterms:created xsi:type="dcterms:W3CDTF">2013-05-20T00:08:51Z</dcterms:created>
  <dcterms:modified xsi:type="dcterms:W3CDTF">2021-10-24T10:44:44Z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0x010100441ACA638BE80B45AF7346DF37421883</vt:lpwstr>
  </property>
</Properties>
</file>