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5"/>
  </p:notesMasterIdLst>
  <p:sldIdLst>
    <p:sldId id="256" r:id="rId5"/>
    <p:sldId id="317" r:id="rId6"/>
    <p:sldId id="438" r:id="rId7"/>
    <p:sldId id="446" r:id="rId8"/>
    <p:sldId id="480" r:id="rId9"/>
    <p:sldId id="478" r:id="rId10"/>
    <p:sldId id="481" r:id="rId11"/>
    <p:sldId id="482" r:id="rId12"/>
    <p:sldId id="479" r:id="rId13"/>
    <p:sldId id="483" r:id="rId14"/>
    <p:sldId id="490" r:id="rId15"/>
    <p:sldId id="491" r:id="rId16"/>
    <p:sldId id="492" r:id="rId17"/>
    <p:sldId id="477" r:id="rId18"/>
    <p:sldId id="485" r:id="rId19"/>
    <p:sldId id="486" r:id="rId20"/>
    <p:sldId id="487" r:id="rId21"/>
    <p:sldId id="489" r:id="rId22"/>
    <p:sldId id="488" r:id="rId23"/>
    <p:sldId id="49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uganti Venkata Ramana Murthy (EEE)" initials="OVRM(" lastIdx="1" clrIdx="0">
    <p:extLst>
      <p:ext uri="{19B8F6BF-5375-455C-9EA6-DF929625EA0E}">
        <p15:presenceInfo xmlns:p15="http://schemas.microsoft.com/office/powerpoint/2012/main" userId="Oruganti Venkata Ramana Murthy (E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39368-682F-3178-0595-8FCB9E5F084E}" v="1860" dt="2021-09-26T14:25:51.195"/>
    <p1510:client id="{1CD13667-93A4-5D77-B50E-72700F12B92F}" v="244" dt="2021-09-12T11:33:10.665"/>
    <p1510:client id="{2F7FBC98-93E5-CC05-23DE-19DDD2D04B19}" v="753" dt="2021-09-12T11:46:42.038"/>
    <p1510:client id="{5451AC88-BB81-AF2B-F354-4E69B38385D9}" v="234" dt="2021-09-26T05:16:25.798"/>
    <p1510:client id="{74CF01AE-300B-A64A-8248-D05F9473256C}" v="1000" dt="2021-09-13T07:35:47.934"/>
    <p1510:client id="{7776EEA9-5D1D-3681-4F75-244AF8598945}" v="666" dt="2021-09-26T06:48:07.677"/>
    <p1510:client id="{B83710D9-A805-6063-E37C-5090A2581DB6}" v="1249" dt="2021-09-26T14:25:40.334"/>
    <p1510:client id="{CCE533E6-D7C9-3887-589A-E03C38309558}" v="323" dt="2021-09-12T15:43:04.669"/>
    <p1510:client id="{F8858C55-E4B6-1EEC-1679-33D270E4F661}" v="1312" dt="2021-09-12T15:42:53.7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D635B1-8450-4877-A09F-E97F2A1C3D61}" type="datetimeFigureOut">
              <a:rPr lang="en-AU" smtClean="0"/>
              <a:t>26/09/2021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388114-D8E1-4094-AA5C-10DF3764AAE1}" type="slidenum">
              <a:rPr lang="en-AU" smtClean="0"/>
              <a:t>‹#›</a:t>
            </a:fld>
            <a:endParaRPr lang="en-AU"/>
          </a:p>
        </p:txBody>
      </p:sp>
    </p:spTree>
    <p:extLst>
      <p:ext uri="{BB962C8B-B14F-4D97-AF65-F5344CB8AC3E}">
        <p14:creationId xmlns:p14="http://schemas.microsoft.com/office/powerpoint/2010/main" val="215615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8F388114-D8E1-4094-AA5C-10DF3764AAE1}" type="slidenum">
              <a:rPr lang="en-AU" smtClean="0"/>
              <a:t>1</a:t>
            </a:fld>
            <a:endParaRPr lang="en-AU"/>
          </a:p>
        </p:txBody>
      </p:sp>
    </p:spTree>
    <p:extLst>
      <p:ext uri="{BB962C8B-B14F-4D97-AF65-F5344CB8AC3E}">
        <p14:creationId xmlns:p14="http://schemas.microsoft.com/office/powerpoint/2010/main" val="246129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CEBF4DB-FC9F-4982-8AD7-03AAB605F78B}" type="datetime1">
              <a:rPr lang="en-AU" smtClean="0"/>
              <a:t>26/09/2021</a:t>
            </a:fld>
            <a:endParaRPr lang="en-AU"/>
          </a:p>
        </p:txBody>
      </p:sp>
      <p:sp>
        <p:nvSpPr>
          <p:cNvPr id="17" name="Footer Placeholder 16"/>
          <p:cNvSpPr>
            <a:spLocks noGrp="1"/>
          </p:cNvSpPr>
          <p:nvPr>
            <p:ph type="ftr" sz="quarter" idx="11"/>
          </p:nvPr>
        </p:nvSpPr>
        <p:spPr/>
        <p:txBody>
          <a:bodyPr/>
          <a:lstStyle/>
          <a:p>
            <a:endParaRPr lang="en-AU"/>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6FAF37D-EBC2-4BA4-A38F-5BDBB1D0CF51}" type="slidenum">
              <a:rPr lang="en-AU" smtClean="0"/>
              <a:t>‹#›</a:t>
            </a:fld>
            <a:endParaRPr lang="en-AU"/>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A9BD43-E712-45ED-BDFB-0B599E78C364}" type="datetime1">
              <a:rPr lang="en-AU" smtClean="0"/>
              <a:t>26/09/2021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BD7E4A-B8CB-468E-A2A3-B4B0B68A7898}" type="datetime1">
              <a:rPr lang="en-AU" smtClean="0"/>
              <a:t>26/09/2021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D0549CE-E155-477D-8105-88614B66DC9A}" type="datetime1">
              <a:rPr lang="en-AU" smtClean="0"/>
              <a:t>26/09/2021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001CD62-5064-4ED6-9280-D9E8BE225715}" type="datetime1">
              <a:rPr lang="en-AU" smtClean="0"/>
              <a:t>26/09/2021</a:t>
            </a:fld>
            <a:endParaRPr lang="en-AU"/>
          </a:p>
        </p:txBody>
      </p:sp>
      <p:sp>
        <p:nvSpPr>
          <p:cNvPr id="5" name="Footer Placeholder 4"/>
          <p:cNvSpPr>
            <a:spLocks noGrp="1"/>
          </p:cNvSpPr>
          <p:nvPr>
            <p:ph type="ftr" sz="quarter" idx="11"/>
          </p:nvPr>
        </p:nvSpPr>
        <p:spPr>
          <a:xfrm>
            <a:off x="800100" y="6172200"/>
            <a:ext cx="4000500" cy="457200"/>
          </a:xfrm>
        </p:spPr>
        <p:txBody>
          <a:bodyPr/>
          <a:lstStyle/>
          <a:p>
            <a:endParaRPr lang="en-AU"/>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6FAF37D-EBC2-4BA4-A38F-5BDBB1D0CF51}" type="slidenum">
              <a:rPr lang="en-AU" smtClean="0"/>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D9893D0-80D2-4502-B897-960990FA7931}" type="datetime1">
              <a:rPr lang="en-AU" smtClean="0"/>
              <a:t>26/09/2021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6FAF37D-EBC2-4BA4-A38F-5BDBB1D0CF51}" type="slidenum">
              <a:rPr lang="en-AU" smtClean="0"/>
              <a:t>‹#›</a:t>
            </a:fld>
            <a:endParaRPr lang="en-AU"/>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644CE74-AFC4-4D94-9CC0-143CC99827C8}" type="datetime1">
              <a:rPr lang="en-AU" smtClean="0"/>
              <a:t>26/09/2021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6FAF37D-EBC2-4BA4-A38F-5BDBB1D0CF51}" type="slidenum">
              <a:rPr lang="en-AU" smtClean="0"/>
              <a:t>‹#›</a:t>
            </a:fld>
            <a:endParaRPr lang="en-AU"/>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6E2DC8A-38DC-479E-8D1D-149918AE4C7B}" type="datetime1">
              <a:rPr lang="en-AU" smtClean="0"/>
              <a:t>26/09/2021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6FAF37D-EBC2-4BA4-A38F-5BDBB1D0CF51}"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D70FE-B6AB-4896-80AB-B2BCD29328CB}" type="datetime1">
              <a:rPr lang="en-AU" smtClean="0"/>
              <a:t>26/09/2021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6FAF37D-EBC2-4BA4-A38F-5BDBB1D0CF51}"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E9E49B-753E-4F92-B25B-5E6ABD00738A}" type="datetime1">
              <a:rPr lang="en-AU" smtClean="0"/>
              <a:t>26/09/2021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6FAF37D-EBC2-4BA4-A38F-5BDBB1D0CF51}" type="slidenum">
              <a:rPr lang="en-AU" smtClean="0"/>
              <a:t>‹#›</a:t>
            </a:fld>
            <a:endParaRPr lang="en-AU"/>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F3549EA-1E6B-4F73-8E4F-0F77DF558B1F}" type="datetime1">
              <a:rPr lang="en-AU" smtClean="0"/>
              <a:t>26/09/2021</a:t>
            </a:fld>
            <a:endParaRPr lang="en-AU"/>
          </a:p>
        </p:txBody>
      </p:sp>
      <p:sp>
        <p:nvSpPr>
          <p:cNvPr id="6" name="Footer Placeholder 5"/>
          <p:cNvSpPr>
            <a:spLocks noGrp="1"/>
          </p:cNvSpPr>
          <p:nvPr>
            <p:ph type="ftr" sz="quarter" idx="11"/>
          </p:nvPr>
        </p:nvSpPr>
        <p:spPr>
          <a:xfrm>
            <a:off x="914400" y="6172200"/>
            <a:ext cx="3886200" cy="457200"/>
          </a:xfrm>
        </p:spPr>
        <p:txBody>
          <a:bodyPr/>
          <a:lstStyle/>
          <a:p>
            <a:endParaRPr lang="en-AU"/>
          </a:p>
        </p:txBody>
      </p:sp>
      <p:sp>
        <p:nvSpPr>
          <p:cNvPr id="7" name="Slide Number Placeholder 6"/>
          <p:cNvSpPr>
            <a:spLocks noGrp="1"/>
          </p:cNvSpPr>
          <p:nvPr>
            <p:ph type="sldNum" sz="quarter" idx="12"/>
          </p:nvPr>
        </p:nvSpPr>
        <p:spPr>
          <a:xfrm>
            <a:off x="146304" y="6208776"/>
            <a:ext cx="457200" cy="457200"/>
          </a:xfrm>
        </p:spPr>
        <p:txBody>
          <a:bodyPr/>
          <a:lstStyle/>
          <a:p>
            <a:fld id="{56FAF37D-EBC2-4BA4-A38F-5BDBB1D0CF51}" type="slidenum">
              <a:rPr lang="en-AU" smtClean="0"/>
              <a:t>‹#›</a:t>
            </a:fld>
            <a:endParaRPr lang="en-AU"/>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5F8D765-93C9-4F2E-BF8D-E8FAB1C60CB7}" type="datetime1">
              <a:rPr lang="en-AU" smtClean="0"/>
              <a:t>26/09/2021</a:t>
            </a:fld>
            <a:endParaRPr lang="en-AU"/>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AU"/>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6FAF37D-EBC2-4BA4-A38F-5BDBB1D0CF51}"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6kZ-OPLNcgE" TargetMode="External"/><Relationship Id="rId3" Type="http://schemas.openxmlformats.org/officeDocument/2006/relationships/hyperlink" Target="https://www.youtube.com/watch?v=83x5X66uWK0" TargetMode="External"/><Relationship Id="rId7" Type="http://schemas.openxmlformats.org/officeDocument/2006/relationships/hyperlink" Target="https://www.youtube.com/watch?v=HVXime0nQeI" TargetMode="External"/><Relationship Id="rId12" Type="http://schemas.openxmlformats.org/officeDocument/2006/relationships/hyperlink" Target="https://www.youtube.com/watch?v=QdBy02ExhGI" TargetMode="External"/><Relationship Id="rId2" Type="http://schemas.openxmlformats.org/officeDocument/2006/relationships/hyperlink" Target="https://archive-beta.ics.uci.edu/ml/datasets/Glass%20Identification" TargetMode="External"/><Relationship Id="rId1" Type="http://schemas.openxmlformats.org/officeDocument/2006/relationships/slideLayout" Target="../slideLayouts/slideLayout2.xml"/><Relationship Id="rId6" Type="http://schemas.openxmlformats.org/officeDocument/2006/relationships/hyperlink" Target="https://www.youtube.com/watch?v=Lsue2gEM9D0" TargetMode="External"/><Relationship Id="rId11" Type="http://schemas.openxmlformats.org/officeDocument/2006/relationships/hyperlink" Target="https://www.youtube.com/watch?v=OFyyWcw2cyM" TargetMode="External"/><Relationship Id="rId5" Type="http://schemas.openxmlformats.org/officeDocument/2006/relationships/hyperlink" Target="https://www.youtube.com/watch?v=_ZkFfrCfIws" TargetMode="External"/><Relationship Id="rId10" Type="http://schemas.openxmlformats.org/officeDocument/2006/relationships/hyperlink" Target="https://www.youtube.com/watch?v=n7npKX5zIWI" TargetMode="External"/><Relationship Id="rId4" Type="http://schemas.openxmlformats.org/officeDocument/2006/relationships/hyperlink" Target="https://www.youtube.com/watch?v=o0NNUeWNnL4" TargetMode="External"/><Relationship Id="rId9" Type="http://schemas.openxmlformats.org/officeDocument/2006/relationships/hyperlink" Target="https://www.youtube.com/watch?v=vvTMFFZs6D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0" y="1526927"/>
            <a:ext cx="91440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a:solidFill>
                  <a:schemeClr val="bg1"/>
                </a:solidFill>
                <a:latin typeface="Times New Roman" pitchFamily="18" charset="0"/>
                <a:cs typeface="Times New Roman" pitchFamily="18" charset="0"/>
              </a:rPr>
              <a:t>GLASS IDENTIFICATION</a:t>
            </a:r>
          </a:p>
        </p:txBody>
      </p:sp>
      <p:sp>
        <p:nvSpPr>
          <p:cNvPr id="12" name="Subtitle 2"/>
          <p:cNvSpPr txBox="1">
            <a:spLocks/>
          </p:cNvSpPr>
          <p:nvPr/>
        </p:nvSpPr>
        <p:spPr>
          <a:xfrm>
            <a:off x="107504" y="3429000"/>
            <a:ext cx="8928992" cy="1223566"/>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AU" sz="4000" b="1">
                <a:solidFill>
                  <a:schemeClr val="tx1"/>
                </a:solidFill>
                <a:latin typeface="Times New Roman" pitchFamily="18" charset="0"/>
                <a:cs typeface="Times New Roman" pitchFamily="18" charset="0"/>
              </a:rPr>
              <a:t>HIMANSHU SONI – CB.EN.U4ELC19018</a:t>
            </a:r>
          </a:p>
          <a:p>
            <a:r>
              <a:rPr lang="en-AU" sz="4000" b="1">
                <a:solidFill>
                  <a:schemeClr val="tx1"/>
                </a:solidFill>
                <a:latin typeface="Times New Roman" pitchFamily="18" charset="0"/>
                <a:cs typeface="Times New Roman" pitchFamily="18" charset="0"/>
              </a:rPr>
              <a:t>PRANJAL SHRIVASTAVA – CB.EN.U4ELC19037</a:t>
            </a:r>
            <a:endParaRPr lang="en-AU" sz="1100" b="1">
              <a:solidFill>
                <a:schemeClr val="tx1"/>
              </a:solidFill>
              <a:latin typeface="Times New Roman" pitchFamily="18" charset="0"/>
              <a:cs typeface="Times New Roman" pitchFamily="18" charset="0"/>
            </a:endParaRPr>
          </a:p>
          <a:p>
            <a:endParaRPr lang="en-AU" sz="1200" b="1">
              <a:solidFill>
                <a:schemeClr val="tx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4F33F43-AF0F-4F08-9F4F-753264D731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044" y="4437112"/>
            <a:ext cx="3779912" cy="1889956"/>
          </a:xfrm>
          <a:prstGeom prst="rect">
            <a:avLst/>
          </a:prstGeom>
        </p:spPr>
      </p:pic>
    </p:spTree>
    <p:extLst>
      <p:ext uri="{BB962C8B-B14F-4D97-AF65-F5344CB8AC3E}">
        <p14:creationId xmlns:p14="http://schemas.microsoft.com/office/powerpoint/2010/main" val="1930813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E661-8B92-4EB8-9505-86C0BB608B33}"/>
              </a:ext>
            </a:extLst>
          </p:cNvPr>
          <p:cNvSpPr>
            <a:spLocks noGrp="1"/>
          </p:cNvSpPr>
          <p:nvPr>
            <p:ph type="title"/>
          </p:nvPr>
        </p:nvSpPr>
        <p:spPr>
          <a:xfrm>
            <a:off x="606056" y="-342050"/>
            <a:ext cx="7772400" cy="1143000"/>
          </a:xfrm>
        </p:spPr>
        <p:txBody>
          <a:bodyPr lIns="91440" tIns="45720" rIns="91440" bIns="91440" anchor="b" anchorCtr="0">
            <a:normAutofit/>
          </a:bodyPr>
          <a:lstStyle/>
          <a:p>
            <a:r>
              <a:rPr lang="en-US"/>
              <a:t>Normalization</a:t>
            </a:r>
          </a:p>
        </p:txBody>
      </p:sp>
      <p:sp>
        <p:nvSpPr>
          <p:cNvPr id="3" name="Slide Number Placeholder 2">
            <a:extLst>
              <a:ext uri="{FF2B5EF4-FFF2-40B4-BE49-F238E27FC236}">
                <a16:creationId xmlns:a16="http://schemas.microsoft.com/office/drawing/2014/main" id="{9D4C4B06-1E9E-474F-BC64-02937D6B8254}"/>
              </a:ext>
            </a:extLst>
          </p:cNvPr>
          <p:cNvSpPr>
            <a:spLocks noGrp="1"/>
          </p:cNvSpPr>
          <p:nvPr>
            <p:ph type="sldNum" sz="quarter" idx="12"/>
          </p:nvPr>
        </p:nvSpPr>
        <p:spPr/>
        <p:txBody>
          <a:bodyPr/>
          <a:lstStyle/>
          <a:p>
            <a:fld id="{56FAF37D-EBC2-4BA4-A38F-5BDBB1D0CF51}" type="slidenum">
              <a:rPr lang="en-AU" smtClean="0"/>
              <a:t>10</a:t>
            </a:fld>
            <a:endParaRPr lang="en-AU"/>
          </a:p>
        </p:txBody>
      </p:sp>
      <p:sp>
        <p:nvSpPr>
          <p:cNvPr id="4" name="TextBox 3">
            <a:extLst>
              <a:ext uri="{FF2B5EF4-FFF2-40B4-BE49-F238E27FC236}">
                <a16:creationId xmlns:a16="http://schemas.microsoft.com/office/drawing/2014/main" id="{B8CF0369-0543-40EC-894E-3A87D1B2987E}"/>
              </a:ext>
            </a:extLst>
          </p:cNvPr>
          <p:cNvSpPr txBox="1"/>
          <p:nvPr/>
        </p:nvSpPr>
        <p:spPr>
          <a:xfrm>
            <a:off x="606056" y="637952"/>
            <a:ext cx="8006317" cy="64017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Courier New"/>
                <a:ea typeface="+mn-lt"/>
                <a:cs typeface="+mn-lt"/>
              </a:rPr>
              <a:t>#Authors: Himanshu Soni(ELC19018) &amp; Pranjal Shrivastava(ELC19037) </a:t>
            </a:r>
            <a:endParaRPr lang="en-US" sz="1400">
              <a:latin typeface="Courier New"/>
              <a:cs typeface="Courier New"/>
            </a:endParaRPr>
          </a:p>
          <a:p>
            <a:r>
              <a:rPr lang="en-US" sz="1400">
                <a:latin typeface="Courier New"/>
                <a:ea typeface="+mn-lt"/>
                <a:cs typeface="+mn-lt"/>
              </a:rPr>
              <a:t>#Objective: To classify different samples of glasses </a:t>
            </a:r>
            <a:endParaRPr lang="en-US" sz="1400">
              <a:latin typeface="Courier New"/>
              <a:cs typeface="Courier New"/>
            </a:endParaRPr>
          </a:p>
          <a:p>
            <a:r>
              <a:rPr lang="en-US" sz="1400">
                <a:latin typeface="Courier New"/>
                <a:ea typeface="+mn-lt"/>
                <a:cs typeface="+mn-lt"/>
              </a:rPr>
              <a:t>#Input: Inside the program </a:t>
            </a:r>
            <a:endParaRPr lang="en-US" sz="1400">
              <a:latin typeface="Courier New"/>
              <a:cs typeface="Courier New"/>
            </a:endParaRPr>
          </a:p>
          <a:p>
            <a:r>
              <a:rPr lang="en-US" sz="1400">
                <a:latin typeface="Courier New"/>
                <a:ea typeface="+mn-lt"/>
                <a:cs typeface="+mn-lt"/>
              </a:rPr>
              <a:t>#Output: To display the Accuracy Score vs K value </a:t>
            </a:r>
            <a:endParaRPr lang="en-US" sz="1400">
              <a:latin typeface="Courier New"/>
              <a:cs typeface="Courier New"/>
            </a:endParaRPr>
          </a:p>
          <a:p>
            <a:r>
              <a:rPr lang="en-US" sz="1400">
                <a:latin typeface="Courier New"/>
                <a:ea typeface="+mn-lt"/>
                <a:cs typeface="+mn-lt"/>
              </a:rPr>
              <a:t>X = preprocessing.MinMaxScaler().fit(X).transform(X.astype(float))</a:t>
            </a:r>
            <a:endParaRPr lang="en-US" sz="1400">
              <a:latin typeface="Courier New"/>
              <a:cs typeface="Courier New"/>
            </a:endParaRPr>
          </a:p>
          <a:p>
            <a:r>
              <a:rPr lang="en-US" sz="1400">
                <a:latin typeface="Courier New"/>
                <a:ea typeface="+mn-lt"/>
                <a:cs typeface="+mn-lt"/>
              </a:rPr>
              <a:t>print(X[0:5])</a:t>
            </a:r>
            <a:endParaRPr lang="en-US" sz="1400">
              <a:latin typeface="Courier New"/>
              <a:cs typeface="Courier New"/>
            </a:endParaRPr>
          </a:p>
          <a:p>
            <a:r>
              <a:rPr lang="en-US" sz="1400">
                <a:latin typeface="Courier New"/>
                <a:ea typeface="+mn-lt"/>
                <a:cs typeface="+mn-lt"/>
              </a:rPr>
              <a:t>print(Y[0:5])</a:t>
            </a:r>
            <a:endParaRPr lang="en-US" sz="1400">
              <a:latin typeface="Courier New"/>
              <a:cs typeface="Courier New"/>
            </a:endParaRPr>
          </a:p>
          <a:p>
            <a:r>
              <a:rPr lang="en-US" sz="1400">
                <a:latin typeface="Courier New"/>
                <a:ea typeface="+mn-lt"/>
                <a:cs typeface="+mn-lt"/>
              </a:rPr>
              <a:t>X_train, X_test, y_train, y_test = train_test_split(X,Y,test_size=0.2)</a:t>
            </a:r>
            <a:endParaRPr lang="en-US" sz="1400">
              <a:latin typeface="Courier New"/>
              <a:cs typeface="Courier New"/>
            </a:endParaRPr>
          </a:p>
          <a:p>
            <a:r>
              <a:rPr lang="en-US" sz="1400">
                <a:latin typeface="Courier New"/>
                <a:ea typeface="+mn-lt"/>
                <a:cs typeface="+mn-lt"/>
              </a:rPr>
              <a:t>print ('Train set:', X_train.shape,  y_train.shape)</a:t>
            </a:r>
            <a:endParaRPr lang="en-US" sz="1400">
              <a:latin typeface="Courier New"/>
              <a:cs typeface="Courier New"/>
            </a:endParaRPr>
          </a:p>
          <a:p>
            <a:r>
              <a:rPr lang="en-US" sz="1400">
                <a:latin typeface="Courier New"/>
                <a:ea typeface="+mn-lt"/>
                <a:cs typeface="+mn-lt"/>
              </a:rPr>
              <a:t>print ('Test set:', X_test.shape,  y_test.shape)</a:t>
            </a:r>
            <a:endParaRPr lang="en-US" sz="1400">
              <a:latin typeface="Courier New"/>
              <a:cs typeface="Courier New"/>
            </a:endParaRPr>
          </a:p>
          <a:p>
            <a:r>
              <a:rPr lang="en-US" sz="1400">
                <a:latin typeface="Courier New"/>
                <a:ea typeface="+mn-lt"/>
                <a:cs typeface="+mn-lt"/>
              </a:rPr>
              <a:t>k_value = 26</a:t>
            </a:r>
            <a:endParaRPr lang="en-US" sz="1400">
              <a:latin typeface="Courier New"/>
              <a:cs typeface="Courier New"/>
            </a:endParaRPr>
          </a:p>
          <a:p>
            <a:r>
              <a:rPr lang="en-US" sz="1400">
                <a:latin typeface="Courier New"/>
                <a:ea typeface="+mn-lt"/>
                <a:cs typeface="+mn-lt"/>
              </a:rPr>
              <a:t>acc_score = []</a:t>
            </a:r>
            <a:endParaRPr lang="en-US" sz="1400">
              <a:latin typeface="Courier New"/>
              <a:cs typeface="Courier New"/>
            </a:endParaRPr>
          </a:p>
          <a:p>
            <a:r>
              <a:rPr lang="en-US" sz="1400">
                <a:latin typeface="Courier New"/>
                <a:ea typeface="+mn-lt"/>
                <a:cs typeface="+mn-lt"/>
              </a:rPr>
              <a:t>for i in range(1,k_value):</a:t>
            </a:r>
            <a:endParaRPr lang="en-US" sz="1400">
              <a:latin typeface="Courier New"/>
              <a:cs typeface="Courier New"/>
            </a:endParaRPr>
          </a:p>
          <a:p>
            <a:r>
              <a:rPr lang="en-US" sz="1400" dirty="0">
                <a:latin typeface="Courier New"/>
                <a:ea typeface="+mn-lt"/>
                <a:cs typeface="+mn-lt"/>
              </a:rPr>
              <a:t>  </a:t>
            </a:r>
            <a:r>
              <a:rPr lang="en-US" sz="1400">
                <a:latin typeface="Courier New"/>
                <a:ea typeface="+mn-lt"/>
                <a:cs typeface="+mn-lt"/>
              </a:rPr>
              <a:t>neighbour = KNeighborsClassifier(n_neighbors = i)</a:t>
            </a:r>
            <a:endParaRPr lang="en-US" sz="1400">
              <a:latin typeface="Courier New"/>
              <a:cs typeface="Courier New"/>
            </a:endParaRPr>
          </a:p>
          <a:p>
            <a:r>
              <a:rPr lang="en-US" sz="1400">
                <a:latin typeface="Courier New"/>
                <a:ea typeface="+mn-lt"/>
                <a:cs typeface="+mn-lt"/>
              </a:rPr>
              <a:t>  neighbour.fit(X_train,y_train)</a:t>
            </a:r>
            <a:endParaRPr lang="en-US" sz="1400">
              <a:latin typeface="Courier New"/>
              <a:cs typeface="Courier New"/>
            </a:endParaRPr>
          </a:p>
          <a:p>
            <a:r>
              <a:rPr lang="en-US" sz="1400">
                <a:latin typeface="Courier New"/>
                <a:ea typeface="+mn-lt"/>
                <a:cs typeface="+mn-lt"/>
              </a:rPr>
              <a:t>  y_hat = neighbour.predict(X_test)</a:t>
            </a:r>
            <a:endParaRPr lang="en-US" sz="1400">
              <a:latin typeface="Courier New"/>
              <a:cs typeface="Courier New"/>
            </a:endParaRPr>
          </a:p>
          <a:p>
            <a:r>
              <a:rPr lang="en-US" sz="1400">
                <a:latin typeface="Courier New"/>
                <a:ea typeface="+mn-lt"/>
                <a:cs typeface="+mn-lt"/>
              </a:rPr>
              <a:t>  acc_score.append(metrics.accuracy_score(y_test,y_hat)*100)</a:t>
            </a:r>
            <a:endParaRPr lang="en-US" sz="1400">
              <a:latin typeface="Courier New"/>
              <a:cs typeface="Courier New"/>
            </a:endParaRPr>
          </a:p>
          <a:p>
            <a:r>
              <a:rPr lang="en-US" sz="1400">
                <a:latin typeface="Courier New"/>
                <a:ea typeface="+mn-lt"/>
                <a:cs typeface="+mn-lt"/>
              </a:rPr>
              <a:t>fig = px.line(x=range(1,k_value),y=acc_score,labels={'x':'K Values','y':'Accuracy Score(%)'})</a:t>
            </a:r>
            <a:endParaRPr lang="en-US" sz="1400">
              <a:latin typeface="Courier New"/>
              <a:cs typeface="Courier New"/>
            </a:endParaRPr>
          </a:p>
          <a:p>
            <a:r>
              <a:rPr lang="en-US" sz="1400">
                <a:latin typeface="Courier New"/>
                <a:ea typeface="+mn-lt"/>
                <a:cs typeface="+mn-lt"/>
              </a:rPr>
              <a:t>fig.show()</a:t>
            </a:r>
            <a:endParaRPr lang="en-US" sz="1400">
              <a:latin typeface="Courier New"/>
              <a:cs typeface="Courier New"/>
            </a:endParaRPr>
          </a:p>
          <a:p>
            <a:r>
              <a:rPr lang="en-US" sz="1400">
                <a:latin typeface="Courier New"/>
                <a:ea typeface="+mn-lt"/>
                <a:cs typeface="+mn-lt"/>
              </a:rPr>
              <a:t>knn = KNeighborsClassifier(n_neighbors=5,metric='minkowski')</a:t>
            </a:r>
            <a:endParaRPr lang="en-US" sz="1400">
              <a:latin typeface="Courier New"/>
              <a:cs typeface="Courier New"/>
            </a:endParaRPr>
          </a:p>
          <a:p>
            <a:r>
              <a:rPr lang="en-US" sz="1400">
                <a:latin typeface="Courier New"/>
                <a:ea typeface="+mn-lt"/>
                <a:cs typeface="+mn-lt"/>
              </a:rPr>
              <a:t>knn.fit(X_train,y_train)</a:t>
            </a:r>
            <a:endParaRPr lang="en-US" sz="1400">
              <a:latin typeface="Courier New"/>
              <a:cs typeface="Courier New"/>
            </a:endParaRPr>
          </a:p>
          <a:p>
            <a:r>
              <a:rPr lang="en-US" sz="1400">
                <a:latin typeface="Courier New"/>
                <a:ea typeface="+mn-lt"/>
                <a:cs typeface="+mn-lt"/>
              </a:rPr>
              <a:t>y_hat_pred = knn.predict(X_test)</a:t>
            </a:r>
            <a:endParaRPr lang="en-US" sz="1400">
              <a:latin typeface="Courier New"/>
              <a:cs typeface="Courier New"/>
            </a:endParaRPr>
          </a:p>
          <a:p>
            <a:r>
              <a:rPr lang="en-US" sz="1400">
                <a:latin typeface="Courier New"/>
                <a:ea typeface="+mn-lt"/>
                <a:cs typeface="+mn-lt"/>
              </a:rPr>
              <a:t>print(confusion_matrix(y_test,y_hat_pred))</a:t>
            </a:r>
            <a:endParaRPr lang="en-US" sz="1400">
              <a:latin typeface="Courier New"/>
              <a:cs typeface="Courier New"/>
            </a:endParaRPr>
          </a:p>
          <a:p>
            <a:r>
              <a:rPr lang="en-US" sz="1400">
                <a:latin typeface="Courier New"/>
                <a:ea typeface="+mn-lt"/>
                <a:cs typeface="+mn-lt"/>
              </a:rPr>
              <a:t>print("Accuracy Score : ",np.round(metrics.accuracy_score(y_test,y_hat_pred)*100,2))</a:t>
            </a:r>
            <a:endParaRPr lang="en-US" sz="1400">
              <a:latin typeface="Courier New"/>
              <a:cs typeface="Courier New"/>
            </a:endParaRPr>
          </a:p>
          <a:p>
            <a:endParaRPr lang="en-US" sz="1400" dirty="0">
              <a:latin typeface="Courier New"/>
              <a:cs typeface="Courier New"/>
            </a:endParaRPr>
          </a:p>
          <a:p>
            <a:pPr algn="l"/>
            <a:endParaRPr lang="en-US" sz="1400" dirty="0">
              <a:latin typeface="Courier New"/>
              <a:cs typeface="Courier New"/>
            </a:endParaRPr>
          </a:p>
          <a:p>
            <a:endParaRPr lang="en-US" dirty="0">
              <a:latin typeface="Courier New"/>
              <a:cs typeface="Courier New"/>
            </a:endParaRPr>
          </a:p>
        </p:txBody>
      </p:sp>
    </p:spTree>
    <p:extLst>
      <p:ext uri="{BB962C8B-B14F-4D97-AF65-F5344CB8AC3E}">
        <p14:creationId xmlns:p14="http://schemas.microsoft.com/office/powerpoint/2010/main" val="2343507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C7C593-26C4-4F51-9111-8B78BE85C950}"/>
              </a:ext>
            </a:extLst>
          </p:cNvPr>
          <p:cNvSpPr>
            <a:spLocks noGrp="1"/>
          </p:cNvSpPr>
          <p:nvPr>
            <p:ph type="sldNum" sz="quarter" idx="12"/>
          </p:nvPr>
        </p:nvSpPr>
        <p:spPr/>
        <p:txBody>
          <a:bodyPr/>
          <a:lstStyle/>
          <a:p>
            <a:fld id="{56FAF37D-EBC2-4BA4-A38F-5BDBB1D0CF51}" type="slidenum">
              <a:rPr lang="en-AU" smtClean="0"/>
              <a:t>11</a:t>
            </a:fld>
            <a:endParaRPr lang="en-AU"/>
          </a:p>
        </p:txBody>
      </p:sp>
      <p:pic>
        <p:nvPicPr>
          <p:cNvPr id="3" name="Picture 3" descr="Chart, line chart&#10;&#10;Description automatically generated">
            <a:extLst>
              <a:ext uri="{FF2B5EF4-FFF2-40B4-BE49-F238E27FC236}">
                <a16:creationId xmlns:a16="http://schemas.microsoft.com/office/drawing/2014/main" id="{A5E093A7-BB3D-453B-BB53-3EF43F9EBFCC}"/>
              </a:ext>
            </a:extLst>
          </p:cNvPr>
          <p:cNvPicPr>
            <a:picLocks noChangeAspect="1"/>
          </p:cNvPicPr>
          <p:nvPr/>
        </p:nvPicPr>
        <p:blipFill>
          <a:blip r:embed="rId2"/>
          <a:stretch>
            <a:fillRect/>
          </a:stretch>
        </p:blipFill>
        <p:spPr>
          <a:xfrm>
            <a:off x="608931" y="4445203"/>
            <a:ext cx="5326577" cy="2050698"/>
          </a:xfrm>
          <a:prstGeom prst="rect">
            <a:avLst/>
          </a:prstGeom>
        </p:spPr>
      </p:pic>
      <p:pic>
        <p:nvPicPr>
          <p:cNvPr id="4" name="Picture 4" descr="A picture containing table&#10;&#10;Description automatically generated">
            <a:extLst>
              <a:ext uri="{FF2B5EF4-FFF2-40B4-BE49-F238E27FC236}">
                <a16:creationId xmlns:a16="http://schemas.microsoft.com/office/drawing/2014/main" id="{1F20766A-8DF4-4612-909E-DB4FE7C106F4}"/>
              </a:ext>
            </a:extLst>
          </p:cNvPr>
          <p:cNvPicPr>
            <a:picLocks noChangeAspect="1"/>
          </p:cNvPicPr>
          <p:nvPr/>
        </p:nvPicPr>
        <p:blipFill>
          <a:blip r:embed="rId3"/>
          <a:stretch>
            <a:fillRect/>
          </a:stretch>
        </p:blipFill>
        <p:spPr>
          <a:xfrm>
            <a:off x="5945684" y="4502656"/>
            <a:ext cx="3001704" cy="1935790"/>
          </a:xfrm>
          <a:prstGeom prst="rect">
            <a:avLst/>
          </a:prstGeom>
        </p:spPr>
      </p:pic>
      <p:sp>
        <p:nvSpPr>
          <p:cNvPr id="8" name="Title 1">
            <a:extLst>
              <a:ext uri="{FF2B5EF4-FFF2-40B4-BE49-F238E27FC236}">
                <a16:creationId xmlns:a16="http://schemas.microsoft.com/office/drawing/2014/main" id="{E25E8250-49B7-4C21-8593-043799821EE3}"/>
              </a:ext>
            </a:extLst>
          </p:cNvPr>
          <p:cNvSpPr txBox="1">
            <a:spLocks/>
          </p:cNvSpPr>
          <p:nvPr/>
        </p:nvSpPr>
        <p:spPr>
          <a:xfrm>
            <a:off x="533708" y="72641"/>
            <a:ext cx="7783032" cy="760228"/>
          </a:xfrm>
          <a:prstGeom prst="rect">
            <a:avLst/>
          </a:prstGeom>
        </p:spPr>
        <p:txBody>
          <a:bodyPr lIns="91440" tIns="45720" rIns="91440" bIns="45720" anchor="t"/>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a:t>Inference </a:t>
            </a:r>
            <a:endParaRPr lang="en-US"/>
          </a:p>
          <a:p>
            <a:endParaRPr lang="en-US" dirty="0"/>
          </a:p>
        </p:txBody>
      </p:sp>
      <p:sp>
        <p:nvSpPr>
          <p:cNvPr id="5" name="TextBox 4">
            <a:extLst>
              <a:ext uri="{FF2B5EF4-FFF2-40B4-BE49-F238E27FC236}">
                <a16:creationId xmlns:a16="http://schemas.microsoft.com/office/drawing/2014/main" id="{94E29F7C-6285-4D5A-9063-18AF7FFB483E}"/>
              </a:ext>
            </a:extLst>
          </p:cNvPr>
          <p:cNvSpPr txBox="1"/>
          <p:nvPr/>
        </p:nvSpPr>
        <p:spPr>
          <a:xfrm>
            <a:off x="439947" y="785004"/>
            <a:ext cx="826410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Normalization is a scaling technique in which all values in dataset is computed and rescaled between 0 and 1 or from -1 to 1.  It is also known as Min-Max scaling. </a:t>
            </a:r>
          </a:p>
          <a:p>
            <a:endParaRPr lang="en-US" sz="2400" dirty="0"/>
          </a:p>
          <a:p>
            <a:endParaRPr lang="en-US" sz="2400" dirty="0"/>
          </a:p>
          <a:p>
            <a:pPr marL="285750" indent="-285750">
              <a:buFont typeface="Arial"/>
              <a:buChar char="•"/>
            </a:pPr>
            <a:r>
              <a:rPr lang="en-US" sz="2400" dirty="0"/>
              <a:t>For the given dataset  accuracy rate using Normalization method was found to be 67.44%.</a:t>
            </a:r>
          </a:p>
          <a:p>
            <a:pPr marL="285750" indent="-285750">
              <a:buFont typeface="Arial"/>
              <a:buChar char="•"/>
            </a:pPr>
            <a:r>
              <a:rPr lang="en-US" sz="2400" dirty="0">
                <a:ea typeface="+mn-lt"/>
                <a:cs typeface="+mn-lt"/>
              </a:rPr>
              <a:t>The sensitivity/specificity of confusion matrix has been improved compared to KNN without normalization. Hence, resulting an increase in accuracy rate </a:t>
            </a:r>
            <a:endParaRPr lang="en-US" sz="2400" dirty="0"/>
          </a:p>
        </p:txBody>
      </p:sp>
      <p:pic>
        <p:nvPicPr>
          <p:cNvPr id="7" name="Picture 8" descr="A picture containing text&#10;&#10;Description automatically generated">
            <a:extLst>
              <a:ext uri="{FF2B5EF4-FFF2-40B4-BE49-F238E27FC236}">
                <a16:creationId xmlns:a16="http://schemas.microsoft.com/office/drawing/2014/main" id="{9C495596-3256-4028-AF33-F4C7018787A2}"/>
              </a:ext>
            </a:extLst>
          </p:cNvPr>
          <p:cNvPicPr>
            <a:picLocks noChangeAspect="1"/>
          </p:cNvPicPr>
          <p:nvPr/>
        </p:nvPicPr>
        <p:blipFill>
          <a:blip r:embed="rId4"/>
          <a:stretch>
            <a:fillRect/>
          </a:stretch>
        </p:blipFill>
        <p:spPr>
          <a:xfrm>
            <a:off x="4063042" y="1568169"/>
            <a:ext cx="4511615" cy="1104982"/>
          </a:xfrm>
          <a:prstGeom prst="rect">
            <a:avLst/>
          </a:prstGeom>
        </p:spPr>
      </p:pic>
    </p:spTree>
    <p:extLst>
      <p:ext uri="{BB962C8B-B14F-4D97-AF65-F5344CB8AC3E}">
        <p14:creationId xmlns:p14="http://schemas.microsoft.com/office/powerpoint/2010/main" val="3864145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BB4B27-F054-4750-8566-1BFD1CDCB44C}"/>
              </a:ext>
            </a:extLst>
          </p:cNvPr>
          <p:cNvSpPr>
            <a:spLocks noGrp="1"/>
          </p:cNvSpPr>
          <p:nvPr>
            <p:ph type="sldNum" sz="quarter" idx="12"/>
          </p:nvPr>
        </p:nvSpPr>
        <p:spPr/>
        <p:txBody>
          <a:bodyPr/>
          <a:lstStyle/>
          <a:p>
            <a:fld id="{56FAF37D-EBC2-4BA4-A38F-5BDBB1D0CF51}" type="slidenum">
              <a:rPr lang="en-AU" smtClean="0"/>
              <a:t>12</a:t>
            </a:fld>
            <a:endParaRPr lang="en-AU"/>
          </a:p>
        </p:txBody>
      </p:sp>
      <p:sp>
        <p:nvSpPr>
          <p:cNvPr id="5" name="Title 1">
            <a:extLst>
              <a:ext uri="{FF2B5EF4-FFF2-40B4-BE49-F238E27FC236}">
                <a16:creationId xmlns:a16="http://schemas.microsoft.com/office/drawing/2014/main" id="{37FF2844-EEA6-431B-8CE4-C7DE952B6F02}"/>
              </a:ext>
            </a:extLst>
          </p:cNvPr>
          <p:cNvSpPr>
            <a:spLocks noGrp="1"/>
          </p:cNvSpPr>
          <p:nvPr>
            <p:ph type="title"/>
          </p:nvPr>
        </p:nvSpPr>
        <p:spPr>
          <a:xfrm>
            <a:off x="606056" y="-342050"/>
            <a:ext cx="7772400" cy="1143000"/>
          </a:xfrm>
        </p:spPr>
        <p:txBody>
          <a:bodyPr lIns="91440" tIns="45720" rIns="91440" bIns="91440" anchor="b" anchorCtr="0">
            <a:normAutofit/>
          </a:bodyPr>
          <a:lstStyle/>
          <a:p>
            <a:r>
              <a:rPr lang="en-US"/>
              <a:t>Standardization</a:t>
            </a:r>
            <a:endParaRPr lang="en-US" dirty="0"/>
          </a:p>
        </p:txBody>
      </p:sp>
      <p:sp>
        <p:nvSpPr>
          <p:cNvPr id="7" name="TextBox 6">
            <a:extLst>
              <a:ext uri="{FF2B5EF4-FFF2-40B4-BE49-F238E27FC236}">
                <a16:creationId xmlns:a16="http://schemas.microsoft.com/office/drawing/2014/main" id="{218BD854-1A4A-4859-A531-119150C7D4F8}"/>
              </a:ext>
            </a:extLst>
          </p:cNvPr>
          <p:cNvSpPr txBox="1"/>
          <p:nvPr/>
        </p:nvSpPr>
        <p:spPr>
          <a:xfrm>
            <a:off x="606056" y="637952"/>
            <a:ext cx="8250866" cy="6617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Courier New"/>
                <a:ea typeface="+mn-lt"/>
                <a:cs typeface="+mn-lt"/>
              </a:rPr>
              <a:t>#Authors: Himanshu Soni(ELC19018) &amp; Pranjal Shrivastava(ELC19037) </a:t>
            </a:r>
            <a:endParaRPr lang="en-US" sz="1400">
              <a:latin typeface="Courier New"/>
              <a:cs typeface="Courier New"/>
            </a:endParaRPr>
          </a:p>
          <a:p>
            <a:r>
              <a:rPr lang="en-US" sz="1400">
                <a:latin typeface="Courier New"/>
                <a:ea typeface="+mn-lt"/>
                <a:cs typeface="+mn-lt"/>
              </a:rPr>
              <a:t>#Objective: To classify different samples of glasses </a:t>
            </a:r>
            <a:endParaRPr lang="en-US" sz="1400">
              <a:latin typeface="Courier New"/>
              <a:cs typeface="Courier New"/>
            </a:endParaRPr>
          </a:p>
          <a:p>
            <a:r>
              <a:rPr lang="en-US" sz="1400">
                <a:latin typeface="Courier New"/>
                <a:ea typeface="+mn-lt"/>
                <a:cs typeface="+mn-lt"/>
              </a:rPr>
              <a:t>#Input: Inside the program </a:t>
            </a:r>
            <a:endParaRPr lang="en-US" sz="1400">
              <a:latin typeface="Courier New"/>
              <a:cs typeface="Courier New"/>
            </a:endParaRPr>
          </a:p>
          <a:p>
            <a:r>
              <a:rPr lang="en-US" sz="1400">
                <a:latin typeface="Courier New"/>
                <a:ea typeface="+mn-lt"/>
                <a:cs typeface="+mn-lt"/>
              </a:rPr>
              <a:t>#Output: To display the Accuracy Score vs K value </a:t>
            </a:r>
            <a:endParaRPr lang="en-US" sz="1400">
              <a:latin typeface="Courier New"/>
              <a:cs typeface="Courier New"/>
            </a:endParaRPr>
          </a:p>
          <a:p>
            <a:r>
              <a:rPr lang="en-US" sz="1400">
                <a:latin typeface="Courier New"/>
                <a:ea typeface="+mn-lt"/>
                <a:cs typeface="+mn-lt"/>
              </a:rPr>
              <a:t>X = preprocessing.MinMaxScaler().fit(X).transform(X.astype(float))</a:t>
            </a:r>
            <a:endParaRPr lang="en-US" sz="1400">
              <a:latin typeface="Courier New"/>
              <a:cs typeface="Courier New"/>
            </a:endParaRPr>
          </a:p>
          <a:p>
            <a:r>
              <a:rPr lang="en-US" sz="1400">
                <a:latin typeface="Courier New"/>
                <a:ea typeface="+mn-lt"/>
                <a:cs typeface="+mn-lt"/>
              </a:rPr>
              <a:t>print(X[0:5])</a:t>
            </a:r>
            <a:endParaRPr lang="en-US" sz="1400">
              <a:latin typeface="Courier New"/>
              <a:cs typeface="Courier New"/>
            </a:endParaRPr>
          </a:p>
          <a:p>
            <a:r>
              <a:rPr lang="en-US" sz="1400">
                <a:latin typeface="Courier New"/>
                <a:ea typeface="+mn-lt"/>
                <a:cs typeface="+mn-lt"/>
              </a:rPr>
              <a:t>print(Y[0:5])</a:t>
            </a:r>
            <a:endParaRPr lang="en-US" sz="1400">
              <a:latin typeface="Courier New"/>
              <a:cs typeface="Courier New"/>
            </a:endParaRPr>
          </a:p>
          <a:p>
            <a:r>
              <a:rPr lang="en-US" sz="1400">
                <a:latin typeface="Courier New"/>
                <a:ea typeface="+mn-lt"/>
                <a:cs typeface="+mn-lt"/>
              </a:rPr>
              <a:t>X_train, X_test, y_train, y_test = train_test_split(X,Y,test_size=0.2)</a:t>
            </a:r>
            <a:endParaRPr lang="en-US" sz="1400">
              <a:latin typeface="Courier New"/>
              <a:cs typeface="Courier New"/>
            </a:endParaRPr>
          </a:p>
          <a:p>
            <a:r>
              <a:rPr lang="en-US" sz="1400">
                <a:latin typeface="Courier New"/>
                <a:ea typeface="+mn-lt"/>
                <a:cs typeface="+mn-lt"/>
              </a:rPr>
              <a:t>print ('Train set:', X_train.shape,  y_train.shape)</a:t>
            </a:r>
            <a:endParaRPr lang="en-US" sz="1400">
              <a:latin typeface="Courier New"/>
              <a:cs typeface="Courier New"/>
            </a:endParaRPr>
          </a:p>
          <a:p>
            <a:r>
              <a:rPr lang="en-US" sz="1400">
                <a:latin typeface="Courier New"/>
                <a:ea typeface="+mn-lt"/>
                <a:cs typeface="+mn-lt"/>
              </a:rPr>
              <a:t>print ('Test set:', X_test.shape,  y_test.shape)</a:t>
            </a:r>
            <a:endParaRPr lang="en-US" sz="1400">
              <a:latin typeface="Courier New"/>
              <a:cs typeface="Courier New"/>
            </a:endParaRPr>
          </a:p>
          <a:p>
            <a:r>
              <a:rPr lang="en-US" sz="1400">
                <a:latin typeface="Courier New"/>
                <a:ea typeface="+mn-lt"/>
                <a:cs typeface="+mn-lt"/>
              </a:rPr>
              <a:t>k_value = 26</a:t>
            </a:r>
            <a:endParaRPr lang="en-US" sz="1400">
              <a:latin typeface="Courier New"/>
              <a:cs typeface="Courier New"/>
            </a:endParaRPr>
          </a:p>
          <a:p>
            <a:r>
              <a:rPr lang="en-US" sz="1400">
                <a:latin typeface="Courier New"/>
                <a:ea typeface="+mn-lt"/>
                <a:cs typeface="+mn-lt"/>
              </a:rPr>
              <a:t>acc_score = []</a:t>
            </a:r>
            <a:endParaRPr lang="en-US" sz="1400">
              <a:latin typeface="Courier New"/>
              <a:cs typeface="Courier New"/>
            </a:endParaRPr>
          </a:p>
          <a:p>
            <a:r>
              <a:rPr lang="en-US" sz="1400">
                <a:latin typeface="Courier New"/>
                <a:ea typeface="+mn-lt"/>
                <a:cs typeface="+mn-lt"/>
              </a:rPr>
              <a:t>for i in range(1,k_value):</a:t>
            </a:r>
            <a:endParaRPr lang="en-US" sz="1400">
              <a:latin typeface="Courier New"/>
              <a:cs typeface="Courier New"/>
            </a:endParaRPr>
          </a:p>
          <a:p>
            <a:r>
              <a:rPr lang="en-US" sz="1400" dirty="0">
                <a:latin typeface="Courier New"/>
                <a:ea typeface="+mn-lt"/>
                <a:cs typeface="+mn-lt"/>
              </a:rPr>
              <a:t>  </a:t>
            </a:r>
            <a:r>
              <a:rPr lang="en-US" sz="1400">
                <a:latin typeface="Courier New"/>
                <a:ea typeface="+mn-lt"/>
                <a:cs typeface="+mn-lt"/>
              </a:rPr>
              <a:t>neighbour = KNeighborsClassifier(n_neighbors = i)</a:t>
            </a:r>
            <a:endParaRPr lang="en-US" sz="1400">
              <a:latin typeface="Courier New"/>
              <a:cs typeface="Courier New"/>
            </a:endParaRPr>
          </a:p>
          <a:p>
            <a:r>
              <a:rPr lang="en-US" sz="1400">
                <a:latin typeface="Courier New"/>
                <a:ea typeface="+mn-lt"/>
                <a:cs typeface="+mn-lt"/>
              </a:rPr>
              <a:t>  neighbour.fit(X_train,y_train)</a:t>
            </a:r>
            <a:endParaRPr lang="en-US" sz="1400">
              <a:latin typeface="Courier New"/>
              <a:cs typeface="Courier New"/>
            </a:endParaRPr>
          </a:p>
          <a:p>
            <a:r>
              <a:rPr lang="en-US" sz="1400">
                <a:latin typeface="Courier New"/>
                <a:ea typeface="+mn-lt"/>
                <a:cs typeface="+mn-lt"/>
              </a:rPr>
              <a:t>  y_hat = neighbour.predict(X_test)</a:t>
            </a:r>
            <a:endParaRPr lang="en-US" sz="1400">
              <a:latin typeface="Courier New"/>
              <a:cs typeface="Courier New"/>
            </a:endParaRPr>
          </a:p>
          <a:p>
            <a:r>
              <a:rPr lang="en-US" sz="1400">
                <a:latin typeface="Courier New"/>
                <a:ea typeface="+mn-lt"/>
                <a:cs typeface="+mn-lt"/>
              </a:rPr>
              <a:t>  acc_score.append(metrics.accuracy_score(y_test,y_hat)*100)</a:t>
            </a:r>
            <a:endParaRPr lang="en-US" sz="1400">
              <a:latin typeface="Courier New"/>
              <a:cs typeface="Courier New"/>
            </a:endParaRPr>
          </a:p>
          <a:p>
            <a:r>
              <a:rPr lang="en-US" sz="1400">
                <a:latin typeface="Courier New"/>
                <a:ea typeface="+mn-lt"/>
                <a:cs typeface="+mn-lt"/>
              </a:rPr>
              <a:t>fig = px.line(x=range(1,k_value),y=acc_score,labels={'x':'K Values','y':'Accuracy Score(%)'})</a:t>
            </a:r>
            <a:endParaRPr lang="en-US" sz="1400">
              <a:latin typeface="Courier New"/>
              <a:cs typeface="Courier New"/>
            </a:endParaRPr>
          </a:p>
          <a:p>
            <a:r>
              <a:rPr lang="en-US" sz="1400">
                <a:latin typeface="Courier New"/>
                <a:ea typeface="+mn-lt"/>
                <a:cs typeface="+mn-lt"/>
              </a:rPr>
              <a:t>fig.show()</a:t>
            </a:r>
            <a:endParaRPr lang="en-US" sz="1400">
              <a:latin typeface="Courier New"/>
              <a:cs typeface="Courier New"/>
            </a:endParaRPr>
          </a:p>
          <a:p>
            <a:r>
              <a:rPr lang="en-US" sz="1400">
                <a:latin typeface="Courier New"/>
                <a:ea typeface="+mn-lt"/>
                <a:cs typeface="+mn-lt"/>
              </a:rPr>
              <a:t>knn = KNeighborsClassifier(n_neighbors=5,metric='minkowski')</a:t>
            </a:r>
            <a:endParaRPr lang="en-US" sz="1400">
              <a:latin typeface="Courier New"/>
              <a:cs typeface="Courier New"/>
            </a:endParaRPr>
          </a:p>
          <a:p>
            <a:r>
              <a:rPr lang="en-US" sz="1400">
                <a:latin typeface="Courier New"/>
                <a:ea typeface="+mn-lt"/>
                <a:cs typeface="+mn-lt"/>
              </a:rPr>
              <a:t>knn.fit(X_train,y_train)</a:t>
            </a:r>
            <a:endParaRPr lang="en-US" sz="1400">
              <a:latin typeface="Courier New"/>
              <a:cs typeface="Courier New"/>
            </a:endParaRPr>
          </a:p>
          <a:p>
            <a:r>
              <a:rPr lang="en-US" sz="1400">
                <a:latin typeface="Courier New"/>
                <a:ea typeface="+mn-lt"/>
                <a:cs typeface="+mn-lt"/>
              </a:rPr>
              <a:t>y_hat_pred = knn.predict(X_test)</a:t>
            </a:r>
            <a:endParaRPr lang="en-US" sz="1400">
              <a:latin typeface="Courier New"/>
              <a:cs typeface="Courier New"/>
            </a:endParaRPr>
          </a:p>
          <a:p>
            <a:r>
              <a:rPr lang="en-US" sz="1400">
                <a:latin typeface="Courier New"/>
                <a:ea typeface="+mn-lt"/>
                <a:cs typeface="+mn-lt"/>
              </a:rPr>
              <a:t>print(confusion_matrix(y_test,y_hat_pred))</a:t>
            </a:r>
            <a:endParaRPr lang="en-US" sz="1400">
              <a:latin typeface="Courier New"/>
              <a:cs typeface="Courier New"/>
            </a:endParaRPr>
          </a:p>
          <a:p>
            <a:r>
              <a:rPr lang="en-US" sz="1400">
                <a:latin typeface="Courier New"/>
                <a:ea typeface="+mn-lt"/>
                <a:cs typeface="+mn-lt"/>
              </a:rPr>
              <a:t>print("Accuracy Score : ",np.round(metrics.accuracy_score(y_test,y_hat_pred)*100,2))</a:t>
            </a:r>
            <a:endParaRPr lang="en-US" sz="1400">
              <a:latin typeface="Courier New"/>
              <a:cs typeface="Courier New"/>
            </a:endParaRPr>
          </a:p>
          <a:p>
            <a:endParaRPr lang="en-US" sz="1400" dirty="0">
              <a:latin typeface="Courier New"/>
              <a:cs typeface="Courier New"/>
            </a:endParaRPr>
          </a:p>
          <a:p>
            <a:endParaRPr lang="en-US" sz="1400" dirty="0">
              <a:latin typeface="Courier New"/>
              <a:cs typeface="Courier New"/>
            </a:endParaRPr>
          </a:p>
          <a:p>
            <a:pPr algn="l"/>
            <a:endParaRPr lang="en-US" sz="1400" dirty="0">
              <a:latin typeface="Courier New"/>
              <a:cs typeface="Courier New"/>
            </a:endParaRPr>
          </a:p>
          <a:p>
            <a:endParaRPr lang="en-US" dirty="0">
              <a:latin typeface="Courier New"/>
              <a:cs typeface="Courier New"/>
            </a:endParaRPr>
          </a:p>
        </p:txBody>
      </p:sp>
    </p:spTree>
    <p:extLst>
      <p:ext uri="{BB962C8B-B14F-4D97-AF65-F5344CB8AC3E}">
        <p14:creationId xmlns:p14="http://schemas.microsoft.com/office/powerpoint/2010/main" val="4207878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BABF1E-81EA-4646-8826-18E954722E16}"/>
              </a:ext>
            </a:extLst>
          </p:cNvPr>
          <p:cNvSpPr>
            <a:spLocks noGrp="1"/>
          </p:cNvSpPr>
          <p:nvPr>
            <p:ph type="sldNum" sz="quarter" idx="12"/>
          </p:nvPr>
        </p:nvSpPr>
        <p:spPr/>
        <p:txBody>
          <a:bodyPr/>
          <a:lstStyle/>
          <a:p>
            <a:fld id="{56FAF37D-EBC2-4BA4-A38F-5BDBB1D0CF51}" type="slidenum">
              <a:rPr lang="en-AU" smtClean="0"/>
              <a:t>13</a:t>
            </a:fld>
            <a:endParaRPr lang="en-AU"/>
          </a:p>
        </p:txBody>
      </p:sp>
      <p:pic>
        <p:nvPicPr>
          <p:cNvPr id="3" name="Picture 3" descr="Chart, line chart&#10;&#10;Description automatically generated">
            <a:extLst>
              <a:ext uri="{FF2B5EF4-FFF2-40B4-BE49-F238E27FC236}">
                <a16:creationId xmlns:a16="http://schemas.microsoft.com/office/drawing/2014/main" id="{CB3C4B98-D1CA-4FCC-B9AF-AB4574FCF84F}"/>
              </a:ext>
            </a:extLst>
          </p:cNvPr>
          <p:cNvPicPr>
            <a:picLocks noChangeAspect="1"/>
          </p:cNvPicPr>
          <p:nvPr/>
        </p:nvPicPr>
        <p:blipFill>
          <a:blip r:embed="rId2"/>
          <a:stretch>
            <a:fillRect/>
          </a:stretch>
        </p:blipFill>
        <p:spPr>
          <a:xfrm>
            <a:off x="602778" y="4677839"/>
            <a:ext cx="5235098" cy="1832382"/>
          </a:xfrm>
          <a:prstGeom prst="rect">
            <a:avLst/>
          </a:prstGeom>
        </p:spPr>
      </p:pic>
      <p:pic>
        <p:nvPicPr>
          <p:cNvPr id="4" name="Picture 4" descr="A picture containing table&#10;&#10;Description automatically generated">
            <a:extLst>
              <a:ext uri="{FF2B5EF4-FFF2-40B4-BE49-F238E27FC236}">
                <a16:creationId xmlns:a16="http://schemas.microsoft.com/office/drawing/2014/main" id="{9DD16488-EB42-46C8-A5C2-8A6E871F1F0D}"/>
              </a:ext>
            </a:extLst>
          </p:cNvPr>
          <p:cNvPicPr>
            <a:picLocks noChangeAspect="1"/>
          </p:cNvPicPr>
          <p:nvPr/>
        </p:nvPicPr>
        <p:blipFill>
          <a:blip r:embed="rId3"/>
          <a:stretch>
            <a:fillRect/>
          </a:stretch>
        </p:blipFill>
        <p:spPr>
          <a:xfrm>
            <a:off x="5919267" y="4590534"/>
            <a:ext cx="3167615" cy="1920726"/>
          </a:xfrm>
          <a:prstGeom prst="rect">
            <a:avLst/>
          </a:prstGeom>
        </p:spPr>
      </p:pic>
      <p:sp>
        <p:nvSpPr>
          <p:cNvPr id="6" name="Title 1">
            <a:extLst>
              <a:ext uri="{FF2B5EF4-FFF2-40B4-BE49-F238E27FC236}">
                <a16:creationId xmlns:a16="http://schemas.microsoft.com/office/drawing/2014/main" id="{6097247C-56F0-4E4D-BEBE-98E4553AC834}"/>
              </a:ext>
            </a:extLst>
          </p:cNvPr>
          <p:cNvSpPr txBox="1">
            <a:spLocks/>
          </p:cNvSpPr>
          <p:nvPr/>
        </p:nvSpPr>
        <p:spPr>
          <a:xfrm>
            <a:off x="605595" y="29509"/>
            <a:ext cx="7783032" cy="760228"/>
          </a:xfrm>
          <a:prstGeom prst="rect">
            <a:avLst/>
          </a:prstGeom>
        </p:spPr>
        <p:txBody>
          <a:bodyPr lIns="91440" tIns="45720" rIns="91440" bIns="45720" anchor="t"/>
          <a:lstStyle>
            <a:lvl1pPr algn="l" rtl="0" eaLnBrk="1" latinLnBrk="0" hangingPunct="1">
              <a:spcBef>
                <a:spcPct val="0"/>
              </a:spcBef>
              <a:buNone/>
              <a:defRPr kumimoji="0" sz="4000" kern="1200">
                <a:solidFill>
                  <a:schemeClr val="tx2"/>
                </a:solidFill>
                <a:latin typeface="+mj-lt"/>
                <a:ea typeface="+mj-ea"/>
                <a:cs typeface="+mj-cs"/>
              </a:defRPr>
            </a:lvl1pPr>
          </a:lstStyle>
          <a:p>
            <a:r>
              <a:rPr lang="en-US"/>
              <a:t>Inference </a:t>
            </a:r>
          </a:p>
        </p:txBody>
      </p:sp>
      <p:sp>
        <p:nvSpPr>
          <p:cNvPr id="5" name="TextBox 4">
            <a:extLst>
              <a:ext uri="{FF2B5EF4-FFF2-40B4-BE49-F238E27FC236}">
                <a16:creationId xmlns:a16="http://schemas.microsoft.com/office/drawing/2014/main" id="{61FB8FFC-A23C-4141-BB3E-E36988522B18}"/>
              </a:ext>
            </a:extLst>
          </p:cNvPr>
          <p:cNvSpPr txBox="1"/>
          <p:nvPr/>
        </p:nvSpPr>
        <p:spPr>
          <a:xfrm>
            <a:off x="296173" y="669985"/>
            <a:ext cx="826410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Standardization is a scaling technique where the values are centered around the mean with a unit standard deviation. </a:t>
            </a:r>
            <a:endParaRPr lang="en-US" dirty="0"/>
          </a:p>
          <a:p>
            <a:endParaRPr lang="en-US" sz="2400" dirty="0"/>
          </a:p>
          <a:p>
            <a:endParaRPr lang="en-US" sz="2400" dirty="0"/>
          </a:p>
          <a:p>
            <a:pPr marL="285750" indent="-285750">
              <a:buFont typeface="Arial"/>
              <a:buChar char="•"/>
            </a:pPr>
            <a:r>
              <a:rPr lang="en-US" sz="2400" dirty="0"/>
              <a:t>For the given dataset accuracy rate using Standardization method was found to be 72.09%.</a:t>
            </a:r>
          </a:p>
          <a:p>
            <a:pPr marL="285750" indent="-285750">
              <a:buFont typeface="Arial"/>
              <a:buChar char="•"/>
            </a:pPr>
            <a:r>
              <a:rPr lang="en-US" sz="2400" dirty="0">
                <a:ea typeface="+mn-lt"/>
                <a:cs typeface="+mn-lt"/>
              </a:rPr>
              <a:t>The sensitivity/specificity of confusion matrix has been improved compared to KNN with normalization. Hence, resulting is an increase in accuracy rate.</a:t>
            </a:r>
          </a:p>
          <a:p>
            <a:pPr marL="285750" indent="-285750">
              <a:buFont typeface="Arial"/>
              <a:buChar char="•"/>
            </a:pPr>
            <a:r>
              <a:rPr lang="en-US" sz="2400" dirty="0">
                <a:ea typeface="+mn-lt"/>
                <a:cs typeface="+mn-lt"/>
              </a:rPr>
              <a:t>It is also used when we want to ensure zero mean and unit standard deviation.</a:t>
            </a:r>
            <a:endParaRPr lang="en-US" sz="2400" dirty="0"/>
          </a:p>
        </p:txBody>
      </p:sp>
      <p:pic>
        <p:nvPicPr>
          <p:cNvPr id="9" name="Picture 9">
            <a:extLst>
              <a:ext uri="{FF2B5EF4-FFF2-40B4-BE49-F238E27FC236}">
                <a16:creationId xmlns:a16="http://schemas.microsoft.com/office/drawing/2014/main" id="{91A2C12B-6EE2-48DF-B1A3-3FFBA419BD73}"/>
              </a:ext>
            </a:extLst>
          </p:cNvPr>
          <p:cNvPicPr>
            <a:picLocks noChangeAspect="1"/>
          </p:cNvPicPr>
          <p:nvPr/>
        </p:nvPicPr>
        <p:blipFill>
          <a:blip r:embed="rId4"/>
          <a:stretch>
            <a:fillRect/>
          </a:stretch>
        </p:blipFill>
        <p:spPr>
          <a:xfrm>
            <a:off x="5917720" y="1226558"/>
            <a:ext cx="3088257" cy="954318"/>
          </a:xfrm>
          <a:prstGeom prst="rect">
            <a:avLst/>
          </a:prstGeom>
        </p:spPr>
      </p:pic>
    </p:spTree>
    <p:extLst>
      <p:ext uri="{BB962C8B-B14F-4D97-AF65-F5344CB8AC3E}">
        <p14:creationId xmlns:p14="http://schemas.microsoft.com/office/powerpoint/2010/main" val="1805509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0349-A11C-404B-B88A-EFF8BCBD2A41}"/>
              </a:ext>
            </a:extLst>
          </p:cNvPr>
          <p:cNvSpPr>
            <a:spLocks noGrp="1"/>
          </p:cNvSpPr>
          <p:nvPr>
            <p:ph type="title"/>
          </p:nvPr>
        </p:nvSpPr>
        <p:spPr>
          <a:xfrm>
            <a:off x="813758" y="-228034"/>
            <a:ext cx="7772400" cy="1143000"/>
          </a:xfrm>
        </p:spPr>
        <p:txBody>
          <a:bodyPr lIns="91440" tIns="45720" rIns="91440" bIns="91440" anchor="b" anchorCtr="0">
            <a:normAutofit/>
          </a:bodyPr>
          <a:lstStyle/>
          <a:p>
            <a:r>
              <a:rPr lang="en-US"/>
              <a:t>PCA Application</a:t>
            </a:r>
          </a:p>
        </p:txBody>
      </p:sp>
      <p:sp>
        <p:nvSpPr>
          <p:cNvPr id="3" name="Slide Number Placeholder 2">
            <a:extLst>
              <a:ext uri="{FF2B5EF4-FFF2-40B4-BE49-F238E27FC236}">
                <a16:creationId xmlns:a16="http://schemas.microsoft.com/office/drawing/2014/main" id="{F46A2327-893E-46B0-A3CF-727362BDEC47}"/>
              </a:ext>
            </a:extLst>
          </p:cNvPr>
          <p:cNvSpPr>
            <a:spLocks noGrp="1"/>
          </p:cNvSpPr>
          <p:nvPr>
            <p:ph type="sldNum" sz="quarter" idx="12"/>
          </p:nvPr>
        </p:nvSpPr>
        <p:spPr/>
        <p:txBody>
          <a:bodyPr/>
          <a:lstStyle/>
          <a:p>
            <a:fld id="{56FAF37D-EBC2-4BA4-A38F-5BDBB1D0CF51}" type="slidenum">
              <a:rPr lang="en-AU" smtClean="0"/>
              <a:t>14</a:t>
            </a:fld>
            <a:endParaRPr lang="en-AU"/>
          </a:p>
        </p:txBody>
      </p:sp>
      <p:sp>
        <p:nvSpPr>
          <p:cNvPr id="7" name="Content Placeholder 6">
            <a:extLst>
              <a:ext uri="{FF2B5EF4-FFF2-40B4-BE49-F238E27FC236}">
                <a16:creationId xmlns:a16="http://schemas.microsoft.com/office/drawing/2014/main" id="{8A91F54B-B0E9-4BA3-B802-8D023DE69D74}"/>
              </a:ext>
            </a:extLst>
          </p:cNvPr>
          <p:cNvSpPr>
            <a:spLocks noGrp="1"/>
          </p:cNvSpPr>
          <p:nvPr>
            <p:ph sz="quarter" idx="1"/>
          </p:nvPr>
        </p:nvSpPr>
        <p:spPr>
          <a:xfrm>
            <a:off x="770626" y="1073989"/>
            <a:ext cx="8229600" cy="5326911"/>
          </a:xfrm>
        </p:spPr>
        <p:txBody>
          <a:bodyPr vert="horz" lIns="91440" tIns="45720" rIns="91440" bIns="45720" anchor="t">
            <a:normAutofit fontScale="55000" lnSpcReduction="20000"/>
          </a:bodyPr>
          <a:lstStyle/>
          <a:p>
            <a:pPr>
              <a:buNone/>
            </a:pPr>
            <a:r>
              <a:rPr lang="en-US">
                <a:latin typeface="Courier New"/>
                <a:ea typeface="+mn-lt"/>
                <a:cs typeface="+mn-lt"/>
              </a:rPr>
              <a:t>#Authors: Himanshu Soni(ELC19018) &amp; Pranjal Shrivastava(ELC19037) </a:t>
            </a:r>
            <a:endParaRPr lang="en-US">
              <a:latin typeface="Courier New"/>
              <a:cs typeface="Courier New"/>
            </a:endParaRPr>
          </a:p>
          <a:p>
            <a:pPr>
              <a:buNone/>
            </a:pPr>
            <a:r>
              <a:rPr lang="en-US">
                <a:latin typeface="Courier New"/>
                <a:ea typeface="+mn-lt"/>
                <a:cs typeface="+mn-lt"/>
              </a:rPr>
              <a:t>#Objective: To classify different samples of glasses </a:t>
            </a:r>
            <a:endParaRPr lang="en-US">
              <a:latin typeface="Courier New"/>
              <a:cs typeface="Courier New"/>
            </a:endParaRPr>
          </a:p>
          <a:p>
            <a:pPr>
              <a:buNone/>
            </a:pPr>
            <a:r>
              <a:rPr lang="en-US">
                <a:latin typeface="Courier New"/>
                <a:ea typeface="+mn-lt"/>
                <a:cs typeface="+mn-lt"/>
              </a:rPr>
              <a:t>#Input: Inside the program </a:t>
            </a:r>
            <a:endParaRPr lang="en-US">
              <a:latin typeface="Courier New"/>
              <a:cs typeface="Courier New"/>
            </a:endParaRPr>
          </a:p>
          <a:p>
            <a:pPr>
              <a:buNone/>
            </a:pPr>
            <a:r>
              <a:rPr lang="en-US">
                <a:latin typeface="Courier New"/>
                <a:ea typeface="+mn-lt"/>
                <a:cs typeface="+mn-lt"/>
              </a:rPr>
              <a:t>#Output: To display the Accuracy Score vs K value </a:t>
            </a:r>
            <a:endParaRPr lang="en-US">
              <a:latin typeface="Courier New"/>
              <a:cs typeface="Courier New"/>
            </a:endParaRPr>
          </a:p>
          <a:p>
            <a:pPr>
              <a:buNone/>
            </a:pPr>
            <a:r>
              <a:rPr lang="en-US">
                <a:latin typeface="Courier New"/>
                <a:ea typeface="+mn-lt"/>
                <a:cs typeface="+mn-lt"/>
              </a:rPr>
              <a:t>X_var = df[['RI','Na','Mg','Al','Si','K','Ca','Ba','Fe']]</a:t>
            </a:r>
            <a:endParaRPr lang="en-US">
              <a:latin typeface="Courier New"/>
              <a:cs typeface="Courier New"/>
            </a:endParaRPr>
          </a:p>
          <a:p>
            <a:pPr>
              <a:buNone/>
            </a:pPr>
            <a:r>
              <a:rPr lang="en-US">
                <a:latin typeface="Courier New"/>
                <a:ea typeface="+mn-lt"/>
                <a:cs typeface="+mn-lt"/>
              </a:rPr>
              <a:t>pca = PCA(random_state = 2)</a:t>
            </a:r>
            <a:endParaRPr lang="en-US">
              <a:latin typeface="Courier New"/>
              <a:cs typeface="Courier New"/>
            </a:endParaRPr>
          </a:p>
          <a:p>
            <a:pPr>
              <a:buNone/>
            </a:pPr>
            <a:r>
              <a:rPr lang="en-US">
                <a:latin typeface="Courier New"/>
                <a:ea typeface="+mn-lt"/>
                <a:cs typeface="+mn-lt"/>
              </a:rPr>
              <a:t>pca.fit(X_var)</a:t>
            </a:r>
            <a:endParaRPr lang="en-US">
              <a:latin typeface="Courier New"/>
              <a:cs typeface="Courier New"/>
            </a:endParaRPr>
          </a:p>
          <a:p>
            <a:pPr>
              <a:buNone/>
            </a:pPr>
            <a:r>
              <a:rPr lang="en-US">
                <a:latin typeface="Courier New"/>
                <a:ea typeface="+mn-lt"/>
                <a:cs typeface="+mn-lt"/>
              </a:rPr>
              <a:t>var_exp = pca.explained_variance_ratio_</a:t>
            </a:r>
            <a:endParaRPr lang="en-US">
              <a:latin typeface="Courier New"/>
              <a:cs typeface="Courier New"/>
            </a:endParaRPr>
          </a:p>
          <a:p>
            <a:pPr>
              <a:buNone/>
            </a:pPr>
            <a:r>
              <a:rPr lang="en-US">
                <a:latin typeface="Courier New"/>
                <a:ea typeface="+mn-lt"/>
                <a:cs typeface="+mn-lt"/>
              </a:rPr>
              <a:t>cum_var_exp = np.cumsum(var_exp)</a:t>
            </a:r>
            <a:endParaRPr lang="en-US">
              <a:latin typeface="Courier New"/>
              <a:cs typeface="Courier New"/>
            </a:endParaRPr>
          </a:p>
          <a:p>
            <a:pPr>
              <a:buNone/>
            </a:pPr>
            <a:r>
              <a:rPr lang="en-US">
                <a:latin typeface="Courier New"/>
                <a:ea typeface="+mn-lt"/>
                <a:cs typeface="+mn-lt"/>
              </a:rPr>
              <a:t>var_df = pd.DataFrame(pca.explained_variance_.round(2), index=["P" + str(i) for i in range(1,10)],</a:t>
            </a:r>
            <a:endParaRPr lang="en-US">
              <a:latin typeface="Courier New"/>
              <a:cs typeface="Courier New"/>
            </a:endParaRPr>
          </a:p>
          <a:p>
            <a:pPr>
              <a:buNone/>
            </a:pPr>
            <a:r>
              <a:rPr lang="en-US">
                <a:latin typeface="Courier New"/>
                <a:ea typeface="+mn-lt"/>
                <a:cs typeface="+mn-lt"/>
              </a:rPr>
              <a:t>                      columns=["Explained_Variance"])</a:t>
            </a:r>
            <a:endParaRPr lang="en-US">
              <a:latin typeface="Courier New"/>
              <a:cs typeface="Courier New"/>
            </a:endParaRPr>
          </a:p>
          <a:p>
            <a:pPr>
              <a:buNone/>
            </a:pPr>
            <a:r>
              <a:rPr lang="en-US">
                <a:latin typeface="Courier New"/>
                <a:ea typeface="+mn-lt"/>
                <a:cs typeface="+mn-lt"/>
              </a:rPr>
              <a:t>plt.figure(figsize=(10,10))</a:t>
            </a:r>
            <a:endParaRPr lang="en-US">
              <a:latin typeface="Courier New"/>
              <a:cs typeface="Courier New"/>
            </a:endParaRPr>
          </a:p>
          <a:p>
            <a:pPr>
              <a:buNone/>
            </a:pPr>
            <a:r>
              <a:rPr lang="en-US">
                <a:latin typeface="Courier New"/>
                <a:ea typeface="+mn-lt"/>
                <a:cs typeface="+mn-lt"/>
              </a:rPr>
              <a:t>plt.bar(range(1,len(cum_var_exp)+1), var_exp, align= 'center', label= 'individual variance', color='teal', alpha = 0.8)</a:t>
            </a:r>
            <a:endParaRPr lang="en-US">
              <a:latin typeface="Courier New"/>
              <a:cs typeface="Courier New"/>
            </a:endParaRPr>
          </a:p>
          <a:p>
            <a:pPr>
              <a:buNone/>
            </a:pPr>
            <a:r>
              <a:rPr lang="en-US">
                <a:latin typeface="Courier New"/>
                <a:ea typeface="+mn-lt"/>
                <a:cs typeface="+mn-lt"/>
              </a:rPr>
              <a:t>plt.step(range(1,len(cum_var_exp)+1), cum_var_exp, where = 'mid' , label= 'cumulative variance', color='red')</a:t>
            </a:r>
            <a:endParaRPr lang="en-US">
              <a:latin typeface="Courier New"/>
              <a:cs typeface="Courier New"/>
            </a:endParaRPr>
          </a:p>
          <a:p>
            <a:pPr>
              <a:buNone/>
            </a:pPr>
            <a:r>
              <a:rPr lang="en-US">
                <a:latin typeface="Courier New"/>
                <a:ea typeface="+mn-lt"/>
                <a:cs typeface="+mn-lt"/>
              </a:rPr>
              <a:t>plt.ylabel('Explained variance ratio')</a:t>
            </a:r>
            <a:endParaRPr lang="en-US">
              <a:latin typeface="Courier New"/>
              <a:cs typeface="Courier New"/>
            </a:endParaRPr>
          </a:p>
          <a:p>
            <a:pPr>
              <a:buNone/>
            </a:pPr>
            <a:r>
              <a:rPr lang="en-US">
                <a:latin typeface="Courier New"/>
                <a:ea typeface="+mn-lt"/>
                <a:cs typeface="+mn-lt"/>
              </a:rPr>
              <a:t>plt.xlabel('Principal components')</a:t>
            </a:r>
            <a:endParaRPr lang="en-US">
              <a:latin typeface="Courier New"/>
              <a:cs typeface="Courier New"/>
            </a:endParaRPr>
          </a:p>
          <a:p>
            <a:pPr>
              <a:buNone/>
            </a:pPr>
            <a:r>
              <a:rPr lang="en-US">
                <a:latin typeface="Courier New"/>
                <a:ea typeface="+mn-lt"/>
                <a:cs typeface="+mn-lt"/>
              </a:rPr>
              <a:t>plt.xticks(np.arange(1,len(var_exp)+1,1))</a:t>
            </a:r>
            <a:endParaRPr lang="en-US">
              <a:latin typeface="Courier New"/>
              <a:cs typeface="Courier New"/>
            </a:endParaRPr>
          </a:p>
          <a:p>
            <a:pPr>
              <a:buNone/>
            </a:pPr>
            <a:r>
              <a:rPr lang="en-US">
                <a:latin typeface="Courier New"/>
                <a:ea typeface="+mn-lt"/>
                <a:cs typeface="+mn-lt"/>
              </a:rPr>
              <a:t>plt.legend(loc='center right')</a:t>
            </a:r>
            <a:endParaRPr lang="en-US">
              <a:latin typeface="Courier New"/>
              <a:cs typeface="Courier New"/>
            </a:endParaRPr>
          </a:p>
          <a:p>
            <a:pPr>
              <a:buNone/>
            </a:pPr>
            <a:r>
              <a:rPr lang="en-US">
                <a:latin typeface="Courier New"/>
                <a:ea typeface="+mn-lt"/>
                <a:cs typeface="+mn-lt"/>
              </a:rPr>
              <a:t>plt.show()</a:t>
            </a:r>
            <a:endParaRPr lang="en-US">
              <a:latin typeface="Courier New"/>
            </a:endParaRPr>
          </a:p>
          <a:p>
            <a:pPr marL="0" indent="0">
              <a:buNone/>
            </a:pPr>
            <a:endParaRPr lang="en-US" dirty="0"/>
          </a:p>
        </p:txBody>
      </p:sp>
    </p:spTree>
    <p:extLst>
      <p:ext uri="{BB962C8B-B14F-4D97-AF65-F5344CB8AC3E}">
        <p14:creationId xmlns:p14="http://schemas.microsoft.com/office/powerpoint/2010/main" val="73345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D04CAE-AE33-4295-AFA1-BEE0BDD98721}"/>
              </a:ext>
            </a:extLst>
          </p:cNvPr>
          <p:cNvSpPr>
            <a:spLocks noGrp="1"/>
          </p:cNvSpPr>
          <p:nvPr>
            <p:ph type="sldNum" sz="quarter" idx="12"/>
          </p:nvPr>
        </p:nvSpPr>
        <p:spPr/>
        <p:txBody>
          <a:bodyPr/>
          <a:lstStyle/>
          <a:p>
            <a:fld id="{56FAF37D-EBC2-4BA4-A38F-5BDBB1D0CF51}" type="slidenum">
              <a:rPr lang="en-AU" smtClean="0"/>
              <a:t>15</a:t>
            </a:fld>
            <a:endParaRPr lang="en-AU"/>
          </a:p>
        </p:txBody>
      </p:sp>
      <p:sp>
        <p:nvSpPr>
          <p:cNvPr id="3" name="TextBox 2">
            <a:extLst>
              <a:ext uri="{FF2B5EF4-FFF2-40B4-BE49-F238E27FC236}">
                <a16:creationId xmlns:a16="http://schemas.microsoft.com/office/drawing/2014/main" id="{7AA73CD2-4A89-49EA-93F2-56DE22AA7A4E}"/>
              </a:ext>
            </a:extLst>
          </p:cNvPr>
          <p:cNvSpPr txBox="1"/>
          <p:nvPr/>
        </p:nvSpPr>
        <p:spPr>
          <a:xfrm>
            <a:off x="606056" y="223284"/>
            <a:ext cx="8654902"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urier New"/>
                <a:ea typeface="+mn-lt"/>
                <a:cs typeface="+mn-lt"/>
              </a:rPr>
              <a:t>df_scaled = StandardScaler().fit(df).transform(df)</a:t>
            </a:r>
            <a:endParaRPr lang="en-US" sz="1600" dirty="0">
              <a:latin typeface="Courier New"/>
              <a:cs typeface="Courier New"/>
            </a:endParaRPr>
          </a:p>
          <a:p>
            <a:r>
              <a:rPr lang="en-US" sz="1600">
                <a:latin typeface="Courier New"/>
                <a:ea typeface="+mn-lt"/>
                <a:cs typeface="+mn-lt"/>
              </a:rPr>
              <a:t>pca = PCA(n_components=4)</a:t>
            </a:r>
            <a:endParaRPr lang="en-US" sz="1600" dirty="0">
              <a:latin typeface="Courier New"/>
              <a:cs typeface="Courier New"/>
            </a:endParaRPr>
          </a:p>
          <a:p>
            <a:r>
              <a:rPr lang="en-US" sz="1600">
                <a:latin typeface="Courier New"/>
                <a:ea typeface="+mn-lt"/>
                <a:cs typeface="+mn-lt"/>
              </a:rPr>
              <a:t>pca.fit(X)</a:t>
            </a:r>
            <a:endParaRPr lang="en-US" sz="1600" dirty="0">
              <a:latin typeface="Courier New"/>
              <a:cs typeface="Courier New"/>
            </a:endParaRPr>
          </a:p>
          <a:p>
            <a:r>
              <a:rPr lang="en-US" sz="1600">
                <a:latin typeface="Courier New"/>
                <a:ea typeface="+mn-lt"/>
                <a:cs typeface="+mn-lt"/>
              </a:rPr>
              <a:t>X_pca = pca.transform(X)</a:t>
            </a:r>
            <a:endParaRPr lang="en-US" sz="1600" dirty="0">
              <a:latin typeface="Courier New"/>
              <a:cs typeface="Courier New"/>
            </a:endParaRPr>
          </a:p>
          <a:p>
            <a:r>
              <a:rPr lang="en-US" sz="1600">
                <a:latin typeface="Courier New"/>
                <a:ea typeface="+mn-lt"/>
                <a:cs typeface="+mn-lt"/>
              </a:rPr>
              <a:t>print(X.shape)</a:t>
            </a:r>
            <a:endParaRPr lang="en-US" sz="1600" dirty="0">
              <a:latin typeface="Courier New"/>
              <a:cs typeface="Courier New"/>
            </a:endParaRPr>
          </a:p>
          <a:p>
            <a:r>
              <a:rPr lang="en-US" sz="1600">
                <a:latin typeface="Courier New"/>
                <a:ea typeface="+mn-lt"/>
                <a:cs typeface="+mn-lt"/>
              </a:rPr>
              <a:t>print(X_pca.shape)</a:t>
            </a:r>
            <a:endParaRPr lang="en-US" sz="1600" dirty="0">
              <a:latin typeface="Courier New"/>
              <a:cs typeface="Courier New"/>
            </a:endParaRPr>
          </a:p>
          <a:p>
            <a:r>
              <a:rPr lang="en-US" sz="1600">
                <a:latin typeface="Courier New"/>
                <a:ea typeface="+mn-lt"/>
                <a:cs typeface="+mn-lt"/>
              </a:rPr>
              <a:t>X_train, X_test, y_train, y_test = train_test_split(X_pca,Y,test_size=0.2)</a:t>
            </a:r>
            <a:endParaRPr lang="en-US" sz="1600" dirty="0">
              <a:latin typeface="Courier New"/>
              <a:cs typeface="Courier New"/>
            </a:endParaRPr>
          </a:p>
          <a:p>
            <a:r>
              <a:rPr lang="en-US" sz="1600">
                <a:latin typeface="Courier New"/>
                <a:ea typeface="+mn-lt"/>
                <a:cs typeface="+mn-lt"/>
              </a:rPr>
              <a:t>print ('Train set:', X_train.shape,  y_train.shape)</a:t>
            </a:r>
            <a:endParaRPr lang="en-US" sz="1600" dirty="0">
              <a:latin typeface="Courier New"/>
              <a:cs typeface="Courier New"/>
            </a:endParaRPr>
          </a:p>
          <a:p>
            <a:r>
              <a:rPr lang="en-US" sz="1600">
                <a:latin typeface="Courier New"/>
                <a:ea typeface="+mn-lt"/>
                <a:cs typeface="+mn-lt"/>
              </a:rPr>
              <a:t>print ('Test set:', X_test.shape,  y_test.shape)</a:t>
            </a:r>
            <a:endParaRPr lang="en-US" sz="1600" dirty="0">
              <a:latin typeface="Courier New"/>
              <a:cs typeface="Courier New"/>
            </a:endParaRPr>
          </a:p>
          <a:p>
            <a:r>
              <a:rPr lang="en-US" sz="1600">
                <a:latin typeface="Courier New"/>
                <a:ea typeface="+mn-lt"/>
                <a:cs typeface="+mn-lt"/>
              </a:rPr>
              <a:t>k_value = 26</a:t>
            </a:r>
            <a:endParaRPr lang="en-US" sz="1600" dirty="0">
              <a:latin typeface="Courier New"/>
              <a:cs typeface="Courier New"/>
            </a:endParaRPr>
          </a:p>
          <a:p>
            <a:r>
              <a:rPr lang="en-US" sz="1600">
                <a:latin typeface="Courier New"/>
                <a:ea typeface="+mn-lt"/>
                <a:cs typeface="+mn-lt"/>
              </a:rPr>
              <a:t>acc_score = []</a:t>
            </a:r>
            <a:endParaRPr lang="en-US" sz="1600" dirty="0">
              <a:latin typeface="Courier New"/>
              <a:cs typeface="Courier New"/>
            </a:endParaRPr>
          </a:p>
          <a:p>
            <a:r>
              <a:rPr lang="en-US" sz="1600">
                <a:latin typeface="Courier New"/>
                <a:ea typeface="+mn-lt"/>
                <a:cs typeface="+mn-lt"/>
              </a:rPr>
              <a:t>for i in range(1,k_value):</a:t>
            </a:r>
            <a:endParaRPr lang="en-US" sz="1600" dirty="0">
              <a:latin typeface="Courier New"/>
              <a:cs typeface="Courier New"/>
            </a:endParaRPr>
          </a:p>
          <a:p>
            <a:r>
              <a:rPr lang="en-US" sz="1600" dirty="0">
                <a:latin typeface="Courier New"/>
                <a:ea typeface="+mn-lt"/>
                <a:cs typeface="+mn-lt"/>
              </a:rPr>
              <a:t>  </a:t>
            </a:r>
            <a:r>
              <a:rPr lang="en-US" sz="1600">
                <a:latin typeface="Courier New"/>
                <a:ea typeface="+mn-lt"/>
                <a:cs typeface="+mn-lt"/>
              </a:rPr>
              <a:t>neighbour = KNeighborsClassifier(n_neighbors = i)</a:t>
            </a:r>
            <a:endParaRPr lang="en-US" sz="1600" dirty="0">
              <a:latin typeface="Courier New"/>
              <a:cs typeface="Courier New"/>
            </a:endParaRPr>
          </a:p>
          <a:p>
            <a:r>
              <a:rPr lang="en-US" sz="1600">
                <a:latin typeface="Courier New"/>
                <a:ea typeface="+mn-lt"/>
                <a:cs typeface="+mn-lt"/>
              </a:rPr>
              <a:t>  neighbour.fit(X_train,y_train)</a:t>
            </a:r>
            <a:endParaRPr lang="en-US" sz="1600" dirty="0">
              <a:latin typeface="Courier New"/>
              <a:cs typeface="Courier New"/>
            </a:endParaRPr>
          </a:p>
          <a:p>
            <a:r>
              <a:rPr lang="en-US" sz="1600">
                <a:latin typeface="Courier New"/>
                <a:ea typeface="+mn-lt"/>
                <a:cs typeface="+mn-lt"/>
              </a:rPr>
              <a:t>  y_hat = neighbour.predict(X_test)</a:t>
            </a:r>
            <a:endParaRPr lang="en-US" sz="1600" dirty="0">
              <a:latin typeface="Courier New"/>
              <a:cs typeface="Courier New"/>
            </a:endParaRPr>
          </a:p>
          <a:p>
            <a:r>
              <a:rPr lang="en-US" sz="1600">
                <a:latin typeface="Courier New"/>
                <a:ea typeface="+mn-lt"/>
                <a:cs typeface="+mn-lt"/>
              </a:rPr>
              <a:t>  acc_score.append(metrics.accuracy_score(y_test,y_hat)*100)</a:t>
            </a:r>
            <a:endParaRPr lang="en-US" sz="1600" dirty="0">
              <a:latin typeface="Courier New"/>
              <a:cs typeface="Courier New"/>
            </a:endParaRPr>
          </a:p>
          <a:p>
            <a:r>
              <a:rPr lang="en-US" sz="1600">
                <a:latin typeface="Courier New"/>
                <a:ea typeface="+mn-lt"/>
                <a:cs typeface="+mn-lt"/>
              </a:rPr>
              <a:t>fig = px.line(x=range(1,k_value),y=acc_score,labels={'x':'K Values','y':'Accuracy Score(%)'})</a:t>
            </a:r>
            <a:endParaRPr lang="en-US" sz="1600" dirty="0">
              <a:latin typeface="Courier New"/>
              <a:cs typeface="Courier New"/>
            </a:endParaRPr>
          </a:p>
          <a:p>
            <a:r>
              <a:rPr lang="en-US" sz="1600">
                <a:latin typeface="Courier New"/>
                <a:ea typeface="+mn-lt"/>
                <a:cs typeface="+mn-lt"/>
              </a:rPr>
              <a:t>fig.show()</a:t>
            </a:r>
            <a:endParaRPr lang="en-US" sz="1600" dirty="0">
              <a:latin typeface="Courier New"/>
              <a:cs typeface="Courier New"/>
            </a:endParaRPr>
          </a:p>
          <a:p>
            <a:r>
              <a:rPr lang="en-US" sz="1600">
                <a:latin typeface="Courier New"/>
                <a:ea typeface="+mn-lt"/>
                <a:cs typeface="+mn-lt"/>
              </a:rPr>
              <a:t>knn = KNeighborsClassifier(n_neighbors=16,metric='minkowski')</a:t>
            </a:r>
            <a:endParaRPr lang="en-US" sz="1600" dirty="0">
              <a:latin typeface="Courier New"/>
              <a:cs typeface="Courier New"/>
            </a:endParaRPr>
          </a:p>
          <a:p>
            <a:r>
              <a:rPr lang="en-US" sz="1600">
                <a:latin typeface="Courier New"/>
                <a:ea typeface="+mn-lt"/>
                <a:cs typeface="+mn-lt"/>
              </a:rPr>
              <a:t>knn.fit(X_train,y_train)</a:t>
            </a:r>
            <a:endParaRPr lang="en-US" sz="1600" dirty="0">
              <a:latin typeface="Courier New"/>
              <a:cs typeface="Courier New"/>
            </a:endParaRPr>
          </a:p>
          <a:p>
            <a:r>
              <a:rPr lang="en-US" sz="1600">
                <a:latin typeface="Courier New"/>
                <a:ea typeface="+mn-lt"/>
                <a:cs typeface="+mn-lt"/>
              </a:rPr>
              <a:t>y_hat_pred = knn.predict(X_test)</a:t>
            </a:r>
            <a:endParaRPr lang="en-US" sz="1600" dirty="0">
              <a:latin typeface="Courier New"/>
              <a:cs typeface="Courier New"/>
            </a:endParaRPr>
          </a:p>
          <a:p>
            <a:r>
              <a:rPr lang="en-US" sz="1600">
                <a:latin typeface="Courier New"/>
                <a:ea typeface="+mn-lt"/>
                <a:cs typeface="+mn-lt"/>
              </a:rPr>
              <a:t>print(confusion_matrix(y_test,y_hat_pred))</a:t>
            </a:r>
            <a:endParaRPr lang="en-US" sz="1600" dirty="0">
              <a:latin typeface="Courier New"/>
              <a:cs typeface="Courier New"/>
            </a:endParaRPr>
          </a:p>
          <a:p>
            <a:r>
              <a:rPr lang="en-US" sz="1600">
                <a:latin typeface="Courier New"/>
                <a:ea typeface="+mn-lt"/>
                <a:cs typeface="+mn-lt"/>
              </a:rPr>
              <a:t>print("Accuracy Score : ",np.round(metrics.accuracy_score(y_test,y_hat_pred)*100,2))</a:t>
            </a:r>
            <a:endParaRPr lang="en-US" sz="1600" dirty="0">
              <a:latin typeface="Courier New"/>
              <a:cs typeface="Courier New"/>
            </a:endParaRPr>
          </a:p>
          <a:p>
            <a:endParaRPr lang="en-US" sz="1600" dirty="0">
              <a:latin typeface="Courier New"/>
              <a:cs typeface="Courier New"/>
            </a:endParaRPr>
          </a:p>
        </p:txBody>
      </p:sp>
    </p:spTree>
    <p:extLst>
      <p:ext uri="{BB962C8B-B14F-4D97-AF65-F5344CB8AC3E}">
        <p14:creationId xmlns:p14="http://schemas.microsoft.com/office/powerpoint/2010/main" val="306838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A7567D-EC9E-4522-99BB-818223D64F01}"/>
              </a:ext>
            </a:extLst>
          </p:cNvPr>
          <p:cNvSpPr>
            <a:spLocks noGrp="1"/>
          </p:cNvSpPr>
          <p:nvPr>
            <p:ph type="sldNum" sz="quarter" idx="12"/>
          </p:nvPr>
        </p:nvSpPr>
        <p:spPr/>
        <p:txBody>
          <a:bodyPr/>
          <a:lstStyle/>
          <a:p>
            <a:fld id="{56FAF37D-EBC2-4BA4-A38F-5BDBB1D0CF51}" type="slidenum">
              <a:rPr lang="en-AU" smtClean="0"/>
              <a:t>16</a:t>
            </a:fld>
            <a:endParaRPr lang="en-AU"/>
          </a:p>
        </p:txBody>
      </p:sp>
      <p:sp>
        <p:nvSpPr>
          <p:cNvPr id="3" name="TextBox 2">
            <a:extLst>
              <a:ext uri="{FF2B5EF4-FFF2-40B4-BE49-F238E27FC236}">
                <a16:creationId xmlns:a16="http://schemas.microsoft.com/office/drawing/2014/main" id="{B4DD5BFD-7197-457B-992E-D5829A19D98D}"/>
              </a:ext>
            </a:extLst>
          </p:cNvPr>
          <p:cNvSpPr txBox="1"/>
          <p:nvPr/>
        </p:nvSpPr>
        <p:spPr>
          <a:xfrm>
            <a:off x="616688" y="116958"/>
            <a:ext cx="8527311" cy="63248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latin typeface="Courier New"/>
                <a:ea typeface="+mn-lt"/>
                <a:cs typeface="+mn-lt"/>
              </a:rPr>
              <a:t>dataset = </a:t>
            </a:r>
            <a:r>
              <a:rPr lang="en-US" sz="1500" dirty="0" err="1">
                <a:latin typeface="Courier New"/>
                <a:ea typeface="+mn-lt"/>
                <a:cs typeface="+mn-lt"/>
              </a:rPr>
              <a:t>pd.read_csv</a:t>
            </a:r>
            <a:r>
              <a:rPr lang="en-US" sz="1500" dirty="0">
                <a:latin typeface="Courier New"/>
                <a:ea typeface="+mn-lt"/>
                <a:cs typeface="+mn-lt"/>
              </a:rPr>
              <a:t>('glass_identification.csv')</a:t>
            </a:r>
            <a:endParaRPr lang="en-US" sz="1500" dirty="0">
              <a:latin typeface="Courier New"/>
              <a:cs typeface="Courier New"/>
            </a:endParaRPr>
          </a:p>
          <a:p>
            <a:r>
              <a:rPr lang="en-US" sz="1500" dirty="0" err="1">
                <a:latin typeface="Courier New"/>
                <a:ea typeface="+mn-lt"/>
                <a:cs typeface="+mn-lt"/>
              </a:rPr>
              <a:t>dataset.head</a:t>
            </a:r>
            <a:r>
              <a:rPr lang="en-US" sz="1500" dirty="0">
                <a:latin typeface="Courier New"/>
                <a:ea typeface="+mn-lt"/>
                <a:cs typeface="+mn-lt"/>
              </a:rPr>
              <a:t>()</a:t>
            </a:r>
            <a:endParaRPr lang="en-US" sz="1500" dirty="0">
              <a:latin typeface="Courier New"/>
              <a:cs typeface="Courier New"/>
            </a:endParaRPr>
          </a:p>
          <a:p>
            <a:r>
              <a:rPr lang="en-US" sz="1500" dirty="0">
                <a:latin typeface="Courier New"/>
                <a:ea typeface="+mn-lt"/>
                <a:cs typeface="+mn-lt"/>
              </a:rPr>
              <a:t>from </a:t>
            </a:r>
            <a:r>
              <a:rPr lang="en-US" sz="1500" dirty="0" err="1">
                <a:latin typeface="Courier New"/>
                <a:ea typeface="+mn-lt"/>
                <a:cs typeface="+mn-lt"/>
              </a:rPr>
              <a:t>sklearn.preprocessing</a:t>
            </a:r>
            <a:r>
              <a:rPr lang="en-US" sz="1500" dirty="0">
                <a:latin typeface="Courier New"/>
                <a:ea typeface="+mn-lt"/>
                <a:cs typeface="+mn-lt"/>
              </a:rPr>
              <a:t> import </a:t>
            </a:r>
            <a:r>
              <a:rPr lang="en-US" sz="1500" dirty="0" err="1">
                <a:latin typeface="Courier New"/>
                <a:ea typeface="+mn-lt"/>
                <a:cs typeface="+mn-lt"/>
              </a:rPr>
              <a:t>StandardScaler</a:t>
            </a:r>
            <a:endParaRPr lang="en-US" sz="1500" dirty="0">
              <a:latin typeface="Courier New"/>
              <a:cs typeface="Courier New"/>
            </a:endParaRPr>
          </a:p>
          <a:p>
            <a:r>
              <a:rPr lang="en-US" sz="1500" dirty="0">
                <a:latin typeface="Courier New"/>
                <a:ea typeface="+mn-lt"/>
                <a:cs typeface="+mn-lt"/>
              </a:rPr>
              <a:t>scaler=</a:t>
            </a:r>
            <a:r>
              <a:rPr lang="en-US" sz="1500" dirty="0" err="1">
                <a:latin typeface="Courier New"/>
                <a:ea typeface="+mn-lt"/>
                <a:cs typeface="+mn-lt"/>
              </a:rPr>
              <a:t>StandardScaler</a:t>
            </a:r>
            <a:r>
              <a:rPr lang="en-US" sz="1500" dirty="0">
                <a:latin typeface="Courier New"/>
                <a:ea typeface="+mn-lt"/>
                <a:cs typeface="+mn-lt"/>
              </a:rPr>
              <a:t>()</a:t>
            </a:r>
            <a:endParaRPr lang="en-US" sz="1500" dirty="0">
              <a:latin typeface="Courier New"/>
              <a:cs typeface="Courier New"/>
            </a:endParaRPr>
          </a:p>
          <a:p>
            <a:r>
              <a:rPr lang="en-US" sz="1500" dirty="0" err="1">
                <a:latin typeface="Courier New"/>
                <a:ea typeface="+mn-lt"/>
                <a:cs typeface="+mn-lt"/>
              </a:rPr>
              <a:t>scaler.fit</a:t>
            </a:r>
            <a:r>
              <a:rPr lang="en-US" sz="1500" dirty="0">
                <a:latin typeface="Courier New"/>
                <a:ea typeface="+mn-lt"/>
                <a:cs typeface="+mn-lt"/>
              </a:rPr>
              <a:t>(dataset)</a:t>
            </a:r>
            <a:endParaRPr lang="en-US" sz="1500" dirty="0">
              <a:latin typeface="Courier New"/>
              <a:cs typeface="Courier New"/>
            </a:endParaRPr>
          </a:p>
          <a:p>
            <a:r>
              <a:rPr lang="en-US" sz="1500" dirty="0" err="1">
                <a:latin typeface="Courier New"/>
                <a:ea typeface="+mn-lt"/>
                <a:cs typeface="+mn-lt"/>
              </a:rPr>
              <a:t>scaled_data</a:t>
            </a:r>
            <a:r>
              <a:rPr lang="en-US" sz="1500" dirty="0">
                <a:latin typeface="Courier New"/>
                <a:ea typeface="+mn-lt"/>
                <a:cs typeface="+mn-lt"/>
              </a:rPr>
              <a:t>=</a:t>
            </a:r>
            <a:r>
              <a:rPr lang="en-US" sz="1500" dirty="0" err="1">
                <a:latin typeface="Courier New"/>
                <a:ea typeface="+mn-lt"/>
                <a:cs typeface="+mn-lt"/>
              </a:rPr>
              <a:t>scaler.transform</a:t>
            </a:r>
            <a:r>
              <a:rPr lang="en-US" sz="1500" dirty="0">
                <a:latin typeface="Courier New"/>
                <a:ea typeface="+mn-lt"/>
                <a:cs typeface="+mn-lt"/>
              </a:rPr>
              <a:t>(dataset)</a:t>
            </a:r>
            <a:endParaRPr lang="en-US" sz="1500" dirty="0">
              <a:latin typeface="Courier New"/>
              <a:cs typeface="Courier New"/>
            </a:endParaRPr>
          </a:p>
          <a:p>
            <a:r>
              <a:rPr lang="en-US" sz="1500" dirty="0">
                <a:latin typeface="Courier New"/>
                <a:ea typeface="+mn-lt"/>
                <a:cs typeface="+mn-lt"/>
              </a:rPr>
              <a:t>from </a:t>
            </a:r>
            <a:r>
              <a:rPr lang="en-US" sz="1500" dirty="0" err="1">
                <a:latin typeface="Courier New"/>
                <a:ea typeface="+mn-lt"/>
                <a:cs typeface="+mn-lt"/>
              </a:rPr>
              <a:t>sklearn.decomposition</a:t>
            </a:r>
            <a:r>
              <a:rPr lang="en-US" sz="1500" dirty="0">
                <a:latin typeface="Courier New"/>
                <a:ea typeface="+mn-lt"/>
                <a:cs typeface="+mn-lt"/>
              </a:rPr>
              <a:t> import PCA</a:t>
            </a:r>
            <a:endParaRPr lang="en-US" sz="1500" dirty="0">
              <a:latin typeface="Courier New"/>
              <a:cs typeface="Courier New"/>
            </a:endParaRPr>
          </a:p>
          <a:p>
            <a:r>
              <a:rPr lang="en-US" sz="1500" dirty="0" err="1">
                <a:latin typeface="Courier New"/>
                <a:ea typeface="+mn-lt"/>
                <a:cs typeface="+mn-lt"/>
              </a:rPr>
              <a:t>pca</a:t>
            </a:r>
            <a:r>
              <a:rPr lang="en-US" sz="1500" dirty="0">
                <a:latin typeface="Courier New"/>
                <a:ea typeface="+mn-lt"/>
                <a:cs typeface="+mn-lt"/>
              </a:rPr>
              <a:t>=PCA(</a:t>
            </a:r>
            <a:r>
              <a:rPr lang="en-US" sz="1500" dirty="0" err="1">
                <a:latin typeface="Courier New"/>
                <a:ea typeface="+mn-lt"/>
                <a:cs typeface="+mn-lt"/>
              </a:rPr>
              <a:t>n_components</a:t>
            </a:r>
            <a:r>
              <a:rPr lang="en-US" sz="1500" dirty="0">
                <a:latin typeface="Courier New"/>
                <a:ea typeface="+mn-lt"/>
                <a:cs typeface="+mn-lt"/>
              </a:rPr>
              <a:t>=4)</a:t>
            </a:r>
            <a:endParaRPr lang="en-US" sz="1500" dirty="0">
              <a:latin typeface="Courier New"/>
              <a:cs typeface="Courier New"/>
            </a:endParaRPr>
          </a:p>
          <a:p>
            <a:r>
              <a:rPr lang="en-US" sz="1500" err="1">
                <a:latin typeface="Courier New"/>
                <a:ea typeface="+mn-lt"/>
                <a:cs typeface="+mn-lt"/>
              </a:rPr>
              <a:t>pca.fit</a:t>
            </a:r>
            <a:r>
              <a:rPr lang="en-US" sz="1500" dirty="0">
                <a:latin typeface="Courier New"/>
                <a:ea typeface="+mn-lt"/>
                <a:cs typeface="+mn-lt"/>
              </a:rPr>
              <a:t>(</a:t>
            </a:r>
            <a:r>
              <a:rPr lang="en-US" sz="1500" err="1">
                <a:latin typeface="Courier New"/>
                <a:ea typeface="+mn-lt"/>
                <a:cs typeface="+mn-lt"/>
              </a:rPr>
              <a:t>scaled_data</a:t>
            </a:r>
            <a:r>
              <a:rPr lang="en-US" sz="1500" dirty="0">
                <a:latin typeface="Courier New"/>
                <a:ea typeface="+mn-lt"/>
                <a:cs typeface="+mn-lt"/>
              </a:rPr>
              <a:t>)</a:t>
            </a:r>
            <a:endParaRPr lang="en-US" sz="1500" dirty="0">
              <a:latin typeface="Courier New"/>
              <a:cs typeface="Courier New"/>
            </a:endParaRPr>
          </a:p>
          <a:p>
            <a:r>
              <a:rPr lang="en-US" sz="1500" err="1">
                <a:latin typeface="Courier New"/>
                <a:ea typeface="+mn-lt"/>
                <a:cs typeface="+mn-lt"/>
              </a:rPr>
              <a:t>x_pca</a:t>
            </a:r>
            <a:r>
              <a:rPr lang="en-US" sz="1500" dirty="0">
                <a:latin typeface="Courier New"/>
                <a:ea typeface="+mn-lt"/>
                <a:cs typeface="+mn-lt"/>
              </a:rPr>
              <a:t>=</a:t>
            </a:r>
            <a:r>
              <a:rPr lang="en-US" sz="1500" err="1">
                <a:latin typeface="Courier New"/>
                <a:ea typeface="+mn-lt"/>
                <a:cs typeface="+mn-lt"/>
              </a:rPr>
              <a:t>pca.transform</a:t>
            </a:r>
            <a:r>
              <a:rPr lang="en-US" sz="1500" dirty="0">
                <a:latin typeface="Courier New"/>
                <a:ea typeface="+mn-lt"/>
                <a:cs typeface="+mn-lt"/>
              </a:rPr>
              <a:t>(</a:t>
            </a:r>
            <a:r>
              <a:rPr lang="en-US" sz="1500" err="1">
                <a:latin typeface="Courier New"/>
                <a:ea typeface="+mn-lt"/>
                <a:cs typeface="+mn-lt"/>
              </a:rPr>
              <a:t>scaled_data</a:t>
            </a:r>
            <a:r>
              <a:rPr lang="en-US" sz="1500" dirty="0">
                <a:latin typeface="Courier New"/>
                <a:ea typeface="+mn-lt"/>
                <a:cs typeface="+mn-lt"/>
              </a:rPr>
              <a:t>)</a:t>
            </a:r>
            <a:endParaRPr lang="en-US" sz="1500" dirty="0">
              <a:latin typeface="Courier New"/>
              <a:cs typeface="Courier New"/>
            </a:endParaRPr>
          </a:p>
          <a:p>
            <a:r>
              <a:rPr lang="en-US" sz="1500" err="1">
                <a:latin typeface="Courier New"/>
                <a:ea typeface="+mn-lt"/>
                <a:cs typeface="+mn-lt"/>
              </a:rPr>
              <a:t>dataset.drop</a:t>
            </a:r>
            <a:r>
              <a:rPr lang="en-US" sz="1500" dirty="0">
                <a:latin typeface="Courier New"/>
                <a:ea typeface="+mn-lt"/>
                <a:cs typeface="+mn-lt"/>
              </a:rPr>
              <a:t>(['ID'],axis = 1,inplace = True)</a:t>
            </a:r>
            <a:endParaRPr lang="en-US" sz="1500" dirty="0">
              <a:latin typeface="Courier New"/>
              <a:cs typeface="Courier New"/>
            </a:endParaRPr>
          </a:p>
          <a:p>
            <a:r>
              <a:rPr lang="en-US" sz="1500" err="1">
                <a:latin typeface="Courier New"/>
                <a:ea typeface="+mn-lt"/>
                <a:cs typeface="+mn-lt"/>
              </a:rPr>
              <a:t>x_std</a:t>
            </a:r>
            <a:r>
              <a:rPr lang="en-US" sz="1500" dirty="0">
                <a:latin typeface="Courier New"/>
                <a:ea typeface="+mn-lt"/>
                <a:cs typeface="+mn-lt"/>
              </a:rPr>
              <a:t> = </a:t>
            </a:r>
            <a:r>
              <a:rPr lang="en-US" sz="1500" err="1">
                <a:latin typeface="Courier New"/>
                <a:ea typeface="+mn-lt"/>
                <a:cs typeface="+mn-lt"/>
              </a:rPr>
              <a:t>StandardScaler</a:t>
            </a:r>
            <a:r>
              <a:rPr lang="en-US" sz="1500" dirty="0">
                <a:latin typeface="Courier New"/>
                <a:ea typeface="+mn-lt"/>
                <a:cs typeface="+mn-lt"/>
              </a:rPr>
              <a:t>().</a:t>
            </a:r>
            <a:r>
              <a:rPr lang="en-US" sz="1500" err="1">
                <a:latin typeface="Courier New"/>
                <a:ea typeface="+mn-lt"/>
                <a:cs typeface="+mn-lt"/>
              </a:rPr>
              <a:t>fit_transform</a:t>
            </a:r>
            <a:r>
              <a:rPr lang="en-US" sz="1500" dirty="0">
                <a:latin typeface="Courier New"/>
                <a:ea typeface="+mn-lt"/>
                <a:cs typeface="+mn-lt"/>
              </a:rPr>
              <a:t>(dataset)</a:t>
            </a:r>
            <a:endParaRPr lang="en-US" sz="1500" dirty="0">
              <a:latin typeface="Courier New"/>
              <a:cs typeface="Courier New"/>
            </a:endParaRPr>
          </a:p>
          <a:p>
            <a:r>
              <a:rPr lang="en-US" sz="1500" err="1">
                <a:latin typeface="Courier New"/>
                <a:ea typeface="+mn-lt"/>
                <a:cs typeface="+mn-lt"/>
              </a:rPr>
              <a:t>mean_vec</a:t>
            </a:r>
            <a:r>
              <a:rPr lang="en-US" sz="1500" dirty="0">
                <a:latin typeface="Courier New"/>
                <a:ea typeface="+mn-lt"/>
                <a:cs typeface="+mn-lt"/>
              </a:rPr>
              <a:t> = </a:t>
            </a:r>
            <a:r>
              <a:rPr lang="en-US" sz="1500" err="1">
                <a:latin typeface="Courier New"/>
                <a:ea typeface="+mn-lt"/>
                <a:cs typeface="+mn-lt"/>
              </a:rPr>
              <a:t>np.mean</a:t>
            </a:r>
            <a:r>
              <a:rPr lang="en-US" sz="1500" dirty="0">
                <a:latin typeface="Courier New"/>
                <a:ea typeface="+mn-lt"/>
                <a:cs typeface="+mn-lt"/>
              </a:rPr>
              <a:t>(</a:t>
            </a:r>
            <a:r>
              <a:rPr lang="en-US" sz="1500" err="1">
                <a:latin typeface="Courier New"/>
                <a:ea typeface="+mn-lt"/>
                <a:cs typeface="+mn-lt"/>
              </a:rPr>
              <a:t>x_std</a:t>
            </a:r>
            <a:r>
              <a:rPr lang="en-US" sz="1500" dirty="0">
                <a:latin typeface="Courier New"/>
                <a:ea typeface="+mn-lt"/>
                <a:cs typeface="+mn-lt"/>
              </a:rPr>
              <a:t>, axis = 0)</a:t>
            </a:r>
            <a:endParaRPr lang="en-US" sz="1500" dirty="0">
              <a:latin typeface="Courier New"/>
              <a:cs typeface="Courier New"/>
            </a:endParaRPr>
          </a:p>
          <a:p>
            <a:r>
              <a:rPr lang="en-US" sz="1500" err="1">
                <a:latin typeface="Courier New"/>
                <a:ea typeface="+mn-lt"/>
                <a:cs typeface="+mn-lt"/>
              </a:rPr>
              <a:t>cov_mat</a:t>
            </a:r>
            <a:r>
              <a:rPr lang="en-US" sz="1500" dirty="0">
                <a:latin typeface="Courier New"/>
                <a:ea typeface="+mn-lt"/>
                <a:cs typeface="+mn-lt"/>
              </a:rPr>
              <a:t> = (</a:t>
            </a:r>
            <a:r>
              <a:rPr lang="en-US" sz="1500" err="1">
                <a:latin typeface="Courier New"/>
                <a:ea typeface="+mn-lt"/>
                <a:cs typeface="+mn-lt"/>
              </a:rPr>
              <a:t>x_std</a:t>
            </a:r>
            <a:r>
              <a:rPr lang="en-US" sz="1500" dirty="0">
                <a:latin typeface="Courier New"/>
                <a:ea typeface="+mn-lt"/>
                <a:cs typeface="+mn-lt"/>
              </a:rPr>
              <a:t> - </a:t>
            </a:r>
            <a:r>
              <a:rPr lang="en-US" sz="1500" err="1">
                <a:latin typeface="Courier New"/>
                <a:ea typeface="+mn-lt"/>
                <a:cs typeface="+mn-lt"/>
              </a:rPr>
              <a:t>mean_vec</a:t>
            </a:r>
            <a:r>
              <a:rPr lang="en-US" sz="1500" dirty="0">
                <a:latin typeface="Courier New"/>
                <a:ea typeface="+mn-lt"/>
                <a:cs typeface="+mn-lt"/>
              </a:rPr>
              <a:t>).T.dot((</a:t>
            </a:r>
            <a:r>
              <a:rPr lang="en-US" sz="1500" err="1">
                <a:latin typeface="Courier New"/>
                <a:ea typeface="+mn-lt"/>
                <a:cs typeface="+mn-lt"/>
              </a:rPr>
              <a:t>x_std</a:t>
            </a:r>
            <a:r>
              <a:rPr lang="en-US" sz="1500" dirty="0">
                <a:latin typeface="Courier New"/>
                <a:ea typeface="+mn-lt"/>
                <a:cs typeface="+mn-lt"/>
              </a:rPr>
              <a:t> - </a:t>
            </a:r>
            <a:r>
              <a:rPr lang="en-US" sz="1500" err="1">
                <a:latin typeface="Courier New"/>
                <a:ea typeface="+mn-lt"/>
                <a:cs typeface="+mn-lt"/>
              </a:rPr>
              <a:t>mean_vec</a:t>
            </a:r>
            <a:r>
              <a:rPr lang="en-US" sz="1500" dirty="0">
                <a:latin typeface="Courier New"/>
                <a:ea typeface="+mn-lt"/>
                <a:cs typeface="+mn-lt"/>
              </a:rPr>
              <a:t>))/(</a:t>
            </a:r>
            <a:r>
              <a:rPr lang="en-US" sz="1500" err="1">
                <a:latin typeface="Courier New"/>
                <a:ea typeface="+mn-lt"/>
                <a:cs typeface="+mn-lt"/>
              </a:rPr>
              <a:t>x_std.shape</a:t>
            </a:r>
            <a:r>
              <a:rPr lang="en-US" sz="1500" dirty="0">
                <a:latin typeface="Courier New"/>
                <a:ea typeface="+mn-lt"/>
                <a:cs typeface="+mn-lt"/>
              </a:rPr>
              <a:t>[0]-1)</a:t>
            </a:r>
            <a:endParaRPr lang="en-US" sz="1500" dirty="0">
              <a:latin typeface="Courier New"/>
              <a:cs typeface="Courier New"/>
            </a:endParaRPr>
          </a:p>
          <a:p>
            <a:r>
              <a:rPr lang="en-US" sz="1500" dirty="0">
                <a:latin typeface="Courier New"/>
                <a:ea typeface="+mn-lt"/>
                <a:cs typeface="+mn-lt"/>
              </a:rPr>
              <a:t>cov_1 =  </a:t>
            </a:r>
            <a:r>
              <a:rPr lang="en-US" sz="1500" err="1">
                <a:latin typeface="Courier New"/>
                <a:ea typeface="+mn-lt"/>
                <a:cs typeface="+mn-lt"/>
              </a:rPr>
              <a:t>pd.DataFrame</a:t>
            </a:r>
            <a:r>
              <a:rPr lang="en-US" sz="1500" dirty="0">
                <a:latin typeface="Courier New"/>
                <a:ea typeface="+mn-lt"/>
                <a:cs typeface="+mn-lt"/>
              </a:rPr>
              <a:t>(</a:t>
            </a:r>
            <a:r>
              <a:rPr lang="en-US" sz="1500" err="1">
                <a:latin typeface="Courier New"/>
                <a:ea typeface="+mn-lt"/>
                <a:cs typeface="+mn-lt"/>
              </a:rPr>
              <a:t>np.round</a:t>
            </a:r>
            <a:r>
              <a:rPr lang="en-US" sz="1500" dirty="0">
                <a:latin typeface="Courier New"/>
                <a:ea typeface="+mn-lt"/>
                <a:cs typeface="+mn-lt"/>
              </a:rPr>
              <a:t>(cov_mat,2))</a:t>
            </a:r>
            <a:endParaRPr lang="en-US" sz="1500" dirty="0">
              <a:latin typeface="Courier New"/>
              <a:cs typeface="Courier New"/>
            </a:endParaRPr>
          </a:p>
          <a:p>
            <a:r>
              <a:rPr lang="en-US" sz="1500" dirty="0">
                <a:latin typeface="Courier New"/>
                <a:ea typeface="+mn-lt"/>
                <a:cs typeface="+mn-lt"/>
              </a:rPr>
              <a:t>print('Covariance Matrix \n', cov_1)</a:t>
            </a:r>
            <a:endParaRPr lang="en-US" sz="1500" dirty="0">
              <a:latin typeface="Courier New"/>
              <a:cs typeface="Courier New"/>
            </a:endParaRPr>
          </a:p>
          <a:p>
            <a:r>
              <a:rPr lang="en-US" sz="1500" err="1">
                <a:latin typeface="Courier New"/>
                <a:ea typeface="+mn-lt"/>
                <a:cs typeface="+mn-lt"/>
              </a:rPr>
              <a:t>cov_mat</a:t>
            </a:r>
            <a:r>
              <a:rPr lang="en-US" sz="1500" dirty="0">
                <a:latin typeface="Courier New"/>
                <a:ea typeface="+mn-lt"/>
                <a:cs typeface="+mn-lt"/>
              </a:rPr>
              <a:t> = </a:t>
            </a:r>
            <a:r>
              <a:rPr lang="en-US" sz="1500" err="1">
                <a:latin typeface="Courier New"/>
                <a:ea typeface="+mn-lt"/>
                <a:cs typeface="+mn-lt"/>
              </a:rPr>
              <a:t>np.cov</a:t>
            </a:r>
            <a:r>
              <a:rPr lang="en-US" sz="1500" dirty="0">
                <a:latin typeface="Courier New"/>
                <a:ea typeface="+mn-lt"/>
                <a:cs typeface="+mn-lt"/>
              </a:rPr>
              <a:t>(</a:t>
            </a:r>
            <a:r>
              <a:rPr lang="en-US" sz="1500" err="1">
                <a:latin typeface="Courier New"/>
                <a:ea typeface="+mn-lt"/>
                <a:cs typeface="+mn-lt"/>
              </a:rPr>
              <a:t>x_std.T</a:t>
            </a:r>
            <a:r>
              <a:rPr lang="en-US" sz="1500" dirty="0">
                <a:latin typeface="Courier New"/>
                <a:ea typeface="+mn-lt"/>
                <a:cs typeface="+mn-lt"/>
              </a:rPr>
              <a:t>)</a:t>
            </a:r>
            <a:endParaRPr lang="en-US" sz="1500" dirty="0">
              <a:latin typeface="Courier New"/>
              <a:cs typeface="Courier New"/>
            </a:endParaRPr>
          </a:p>
          <a:p>
            <a:r>
              <a:rPr lang="en-US" sz="1500" err="1">
                <a:latin typeface="Courier New"/>
                <a:ea typeface="+mn-lt"/>
                <a:cs typeface="+mn-lt"/>
              </a:rPr>
              <a:t>eig_vals</a:t>
            </a:r>
            <a:r>
              <a:rPr lang="en-US" sz="1500" dirty="0">
                <a:latin typeface="Courier New"/>
                <a:ea typeface="+mn-lt"/>
                <a:cs typeface="+mn-lt"/>
              </a:rPr>
              <a:t>, </a:t>
            </a:r>
            <a:r>
              <a:rPr lang="en-US" sz="1500" err="1">
                <a:latin typeface="Courier New"/>
                <a:ea typeface="+mn-lt"/>
                <a:cs typeface="+mn-lt"/>
              </a:rPr>
              <a:t>eig_vecs</a:t>
            </a:r>
            <a:r>
              <a:rPr lang="en-US" sz="1500" dirty="0">
                <a:latin typeface="Courier New"/>
                <a:ea typeface="+mn-lt"/>
                <a:cs typeface="+mn-lt"/>
              </a:rPr>
              <a:t> = </a:t>
            </a:r>
            <a:r>
              <a:rPr lang="en-US" sz="1500" err="1">
                <a:latin typeface="Courier New"/>
                <a:ea typeface="+mn-lt"/>
                <a:cs typeface="+mn-lt"/>
              </a:rPr>
              <a:t>np.linalg.eig</a:t>
            </a:r>
            <a:r>
              <a:rPr lang="en-US" sz="1500" dirty="0">
                <a:latin typeface="Courier New"/>
                <a:ea typeface="+mn-lt"/>
                <a:cs typeface="+mn-lt"/>
              </a:rPr>
              <a:t>(</a:t>
            </a:r>
            <a:r>
              <a:rPr lang="en-US" sz="1500" err="1">
                <a:latin typeface="Courier New"/>
                <a:ea typeface="+mn-lt"/>
                <a:cs typeface="+mn-lt"/>
              </a:rPr>
              <a:t>cov_mat</a:t>
            </a:r>
            <a:r>
              <a:rPr lang="en-US" sz="1500" dirty="0">
                <a:latin typeface="Courier New"/>
                <a:ea typeface="+mn-lt"/>
                <a:cs typeface="+mn-lt"/>
              </a:rPr>
              <a:t>)</a:t>
            </a:r>
            <a:endParaRPr lang="en-US" sz="1500" dirty="0">
              <a:latin typeface="Courier New"/>
              <a:cs typeface="Courier New"/>
            </a:endParaRPr>
          </a:p>
          <a:p>
            <a:r>
              <a:rPr lang="en-US" sz="1500" dirty="0">
                <a:latin typeface="Courier New"/>
                <a:ea typeface="+mn-lt"/>
                <a:cs typeface="+mn-lt"/>
              </a:rPr>
              <a:t>#print('Eigen Vectors \n',</a:t>
            </a:r>
            <a:r>
              <a:rPr lang="en-US" sz="1500" err="1">
                <a:latin typeface="Courier New"/>
                <a:ea typeface="+mn-lt"/>
                <a:cs typeface="+mn-lt"/>
              </a:rPr>
              <a:t>eig_vecs</a:t>
            </a:r>
            <a:r>
              <a:rPr lang="en-US" sz="1500" dirty="0">
                <a:latin typeface="Courier New"/>
                <a:ea typeface="+mn-lt"/>
                <a:cs typeface="+mn-lt"/>
              </a:rPr>
              <a:t>)</a:t>
            </a:r>
            <a:endParaRPr lang="en-US" sz="1500" dirty="0">
              <a:latin typeface="Courier New"/>
              <a:cs typeface="Courier New"/>
            </a:endParaRPr>
          </a:p>
          <a:p>
            <a:r>
              <a:rPr lang="en-US" sz="1500" dirty="0">
                <a:latin typeface="Courier New"/>
                <a:ea typeface="+mn-lt"/>
                <a:cs typeface="+mn-lt"/>
              </a:rPr>
              <a:t>print('Eigen Values \n',</a:t>
            </a:r>
            <a:r>
              <a:rPr lang="en-US" sz="1500" dirty="0" err="1">
                <a:latin typeface="Courier New"/>
                <a:ea typeface="+mn-lt"/>
                <a:cs typeface="+mn-lt"/>
              </a:rPr>
              <a:t>np.round</a:t>
            </a:r>
            <a:r>
              <a:rPr lang="en-US" sz="1500" dirty="0">
                <a:latin typeface="Courier New"/>
                <a:ea typeface="+mn-lt"/>
                <a:cs typeface="+mn-lt"/>
              </a:rPr>
              <a:t>(eig_vals,3))</a:t>
            </a:r>
            <a:endParaRPr lang="en-US" sz="1500" dirty="0">
              <a:latin typeface="Courier New"/>
              <a:cs typeface="Courier New"/>
            </a:endParaRPr>
          </a:p>
          <a:p>
            <a:r>
              <a:rPr lang="en-US" sz="1500" dirty="0">
                <a:latin typeface="Courier New"/>
                <a:ea typeface="+mn-lt"/>
                <a:cs typeface="+mn-lt"/>
              </a:rPr>
              <a:t>sup = 0</a:t>
            </a:r>
            <a:endParaRPr lang="en-US" sz="1500" dirty="0">
              <a:latin typeface="Courier New"/>
              <a:cs typeface="Courier New"/>
            </a:endParaRPr>
          </a:p>
          <a:p>
            <a:r>
              <a:rPr lang="en-US" sz="1500" dirty="0">
                <a:latin typeface="Courier New"/>
                <a:ea typeface="+mn-lt"/>
                <a:cs typeface="+mn-lt"/>
              </a:rPr>
              <a:t>for </a:t>
            </a:r>
            <a:r>
              <a:rPr lang="en-US" sz="1500" err="1">
                <a:latin typeface="Courier New"/>
                <a:ea typeface="+mn-lt"/>
                <a:cs typeface="+mn-lt"/>
              </a:rPr>
              <a:t>i</a:t>
            </a:r>
            <a:r>
              <a:rPr lang="en-US" sz="1500" dirty="0">
                <a:latin typeface="Courier New"/>
                <a:ea typeface="+mn-lt"/>
                <a:cs typeface="+mn-lt"/>
              </a:rPr>
              <a:t> in range(0,10):</a:t>
            </a:r>
            <a:endParaRPr lang="en-US" sz="1500" dirty="0">
              <a:latin typeface="Courier New"/>
              <a:cs typeface="Courier New"/>
            </a:endParaRPr>
          </a:p>
          <a:p>
            <a:r>
              <a:rPr lang="en-US" sz="1500" dirty="0">
                <a:latin typeface="Courier New"/>
                <a:ea typeface="+mn-lt"/>
                <a:cs typeface="+mn-lt"/>
              </a:rPr>
              <a:t>    for j in range(0,10):</a:t>
            </a:r>
            <a:endParaRPr lang="en-US" sz="1500" dirty="0">
              <a:latin typeface="Courier New"/>
              <a:cs typeface="Courier New"/>
            </a:endParaRPr>
          </a:p>
          <a:p>
            <a:r>
              <a:rPr lang="en-US" sz="1500" dirty="0">
                <a:latin typeface="Courier New"/>
                <a:ea typeface="+mn-lt"/>
                <a:cs typeface="+mn-lt"/>
              </a:rPr>
              <a:t>        if </a:t>
            </a:r>
            <a:r>
              <a:rPr lang="en-US" sz="1500" err="1">
                <a:latin typeface="Courier New"/>
                <a:ea typeface="+mn-lt"/>
                <a:cs typeface="+mn-lt"/>
              </a:rPr>
              <a:t>i</a:t>
            </a:r>
            <a:r>
              <a:rPr lang="en-US" sz="1500" dirty="0">
                <a:latin typeface="Courier New"/>
                <a:ea typeface="+mn-lt"/>
                <a:cs typeface="+mn-lt"/>
              </a:rPr>
              <a:t>&gt;j:</a:t>
            </a:r>
            <a:endParaRPr lang="en-US" sz="1500" dirty="0">
              <a:latin typeface="Courier New"/>
              <a:cs typeface="Courier New"/>
            </a:endParaRPr>
          </a:p>
          <a:p>
            <a:r>
              <a:rPr lang="en-US" sz="1500" dirty="0">
                <a:latin typeface="Courier New"/>
                <a:ea typeface="+mn-lt"/>
                <a:cs typeface="+mn-lt"/>
              </a:rPr>
              <a:t>            sup = sup + </a:t>
            </a:r>
            <a:r>
              <a:rPr lang="en-US" sz="1500" err="1">
                <a:latin typeface="Courier New"/>
                <a:ea typeface="+mn-lt"/>
                <a:cs typeface="+mn-lt"/>
              </a:rPr>
              <a:t>cov_mat</a:t>
            </a:r>
            <a:r>
              <a:rPr lang="en-US" sz="1500" dirty="0">
                <a:latin typeface="Courier New"/>
                <a:ea typeface="+mn-lt"/>
                <a:cs typeface="+mn-lt"/>
              </a:rPr>
              <a:t>[</a:t>
            </a:r>
            <a:r>
              <a:rPr lang="en-US" sz="1500" err="1">
                <a:latin typeface="Courier New"/>
                <a:ea typeface="+mn-lt"/>
                <a:cs typeface="+mn-lt"/>
              </a:rPr>
              <a:t>i</a:t>
            </a:r>
            <a:r>
              <a:rPr lang="en-US" sz="1500" dirty="0">
                <a:latin typeface="Courier New"/>
                <a:ea typeface="+mn-lt"/>
                <a:cs typeface="+mn-lt"/>
              </a:rPr>
              <a:t>][j]</a:t>
            </a:r>
            <a:endParaRPr lang="en-US" sz="1500" dirty="0">
              <a:latin typeface="Courier New"/>
              <a:cs typeface="Courier New"/>
            </a:endParaRPr>
          </a:p>
          <a:p>
            <a:r>
              <a:rPr lang="en-US" sz="1500" dirty="0">
                <a:latin typeface="Courier New"/>
                <a:ea typeface="+mn-lt"/>
                <a:cs typeface="+mn-lt"/>
              </a:rPr>
              <a:t>print('Sum of Upper Triangle of Co-Variance Matrix :\n',</a:t>
            </a:r>
            <a:r>
              <a:rPr lang="en-US" sz="1500" err="1">
                <a:latin typeface="Courier New"/>
                <a:ea typeface="+mn-lt"/>
                <a:cs typeface="+mn-lt"/>
              </a:rPr>
              <a:t>np.round</a:t>
            </a:r>
            <a:r>
              <a:rPr lang="en-US" sz="1500" dirty="0">
                <a:latin typeface="Courier New"/>
                <a:ea typeface="+mn-lt"/>
                <a:cs typeface="+mn-lt"/>
              </a:rPr>
              <a:t>(sup,2))</a:t>
            </a:r>
            <a:endParaRPr lang="en-US" sz="1500" dirty="0">
              <a:latin typeface="Courier New"/>
              <a:cs typeface="Courier New"/>
            </a:endParaRPr>
          </a:p>
          <a:p>
            <a:endParaRPr lang="en-US" sz="1500" dirty="0">
              <a:latin typeface="Courier New"/>
              <a:cs typeface="Courier New"/>
            </a:endParaRPr>
          </a:p>
        </p:txBody>
      </p:sp>
    </p:spTree>
    <p:extLst>
      <p:ext uri="{BB962C8B-B14F-4D97-AF65-F5344CB8AC3E}">
        <p14:creationId xmlns:p14="http://schemas.microsoft.com/office/powerpoint/2010/main" val="190183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FA0B90-65F2-44CE-B6B9-2B7F2084DBE9}"/>
              </a:ext>
            </a:extLst>
          </p:cNvPr>
          <p:cNvSpPr>
            <a:spLocks noGrp="1"/>
          </p:cNvSpPr>
          <p:nvPr>
            <p:ph type="sldNum" sz="quarter" idx="12"/>
          </p:nvPr>
        </p:nvSpPr>
        <p:spPr/>
        <p:txBody>
          <a:bodyPr/>
          <a:lstStyle/>
          <a:p>
            <a:fld id="{56FAF37D-EBC2-4BA4-A38F-5BDBB1D0CF51}" type="slidenum">
              <a:rPr lang="en-AU" smtClean="0"/>
              <a:t>17</a:t>
            </a:fld>
            <a:endParaRPr lang="en-AU"/>
          </a:p>
        </p:txBody>
      </p:sp>
      <p:sp>
        <p:nvSpPr>
          <p:cNvPr id="3" name="TextBox 2">
            <a:extLst>
              <a:ext uri="{FF2B5EF4-FFF2-40B4-BE49-F238E27FC236}">
                <a16:creationId xmlns:a16="http://schemas.microsoft.com/office/drawing/2014/main" id="{CFAFFF1D-484B-4B84-959F-D433D501D320}"/>
              </a:ext>
            </a:extLst>
          </p:cNvPr>
          <p:cNvSpPr txBox="1"/>
          <p:nvPr/>
        </p:nvSpPr>
        <p:spPr>
          <a:xfrm>
            <a:off x="606056" y="106325"/>
            <a:ext cx="8835655"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urier New"/>
                <a:ea typeface="+mn-lt"/>
                <a:cs typeface="+mn-lt"/>
              </a:rPr>
              <a:t>x_pca = StandardScaler().fit_transform(x_pca)</a:t>
            </a:r>
            <a:endParaRPr lang="en-US" sz="1600" dirty="0">
              <a:latin typeface="Courier New"/>
              <a:cs typeface="Courier New"/>
            </a:endParaRPr>
          </a:p>
          <a:p>
            <a:r>
              <a:rPr lang="en-US" sz="1600">
                <a:latin typeface="Courier New"/>
                <a:ea typeface="+mn-lt"/>
                <a:cs typeface="+mn-lt"/>
              </a:rPr>
              <a:t>mean_vec = np.mean(x_pca, axis = 0)</a:t>
            </a:r>
            <a:endParaRPr lang="en-US" sz="1600" dirty="0">
              <a:latin typeface="Courier New"/>
              <a:cs typeface="Courier New"/>
            </a:endParaRPr>
          </a:p>
          <a:p>
            <a:r>
              <a:rPr lang="en-US" sz="1600">
                <a:latin typeface="Courier New"/>
                <a:ea typeface="+mn-lt"/>
                <a:cs typeface="+mn-lt"/>
              </a:rPr>
              <a:t>cov_mat = (x_pca - mean_vec).T.dot((x_pca - mean_vec))/(x_pca.shape[0]-1)</a:t>
            </a:r>
            <a:endParaRPr lang="en-US" sz="1600" dirty="0">
              <a:latin typeface="Courier New"/>
              <a:cs typeface="Courier New"/>
            </a:endParaRPr>
          </a:p>
          <a:p>
            <a:r>
              <a:rPr lang="en-US" sz="1600">
                <a:latin typeface="Courier New"/>
                <a:ea typeface="+mn-lt"/>
                <a:cs typeface="+mn-lt"/>
              </a:rPr>
              <a:t>cov_1 =  pd.DataFrame(cov_mat)</a:t>
            </a:r>
            <a:endParaRPr lang="en-US" sz="1600" dirty="0">
              <a:latin typeface="Courier New"/>
              <a:cs typeface="Courier New"/>
            </a:endParaRPr>
          </a:p>
          <a:p>
            <a:r>
              <a:rPr lang="en-US" sz="1600">
                <a:latin typeface="Courier New"/>
                <a:ea typeface="+mn-lt"/>
                <a:cs typeface="+mn-lt"/>
              </a:rPr>
              <a:t>print('Covariance Matrix \n', cov_1)</a:t>
            </a:r>
            <a:endParaRPr lang="en-US" sz="1600" dirty="0">
              <a:latin typeface="Courier New"/>
              <a:cs typeface="Courier New"/>
            </a:endParaRPr>
          </a:p>
          <a:p>
            <a:r>
              <a:rPr lang="en-US" sz="1600">
                <a:latin typeface="Courier New"/>
                <a:ea typeface="+mn-lt"/>
                <a:cs typeface="+mn-lt"/>
              </a:rPr>
              <a:t>cov_mat = np.cov(x_pca.T)</a:t>
            </a:r>
            <a:endParaRPr lang="en-US" sz="1600" dirty="0">
              <a:latin typeface="Courier New"/>
              <a:cs typeface="Courier New"/>
            </a:endParaRPr>
          </a:p>
          <a:p>
            <a:r>
              <a:rPr lang="en-US" sz="1600">
                <a:latin typeface="Courier New"/>
                <a:ea typeface="+mn-lt"/>
                <a:cs typeface="+mn-lt"/>
              </a:rPr>
              <a:t>eig_vals, eig_vecs = np.linalg.eig(cov_mat)</a:t>
            </a:r>
            <a:endParaRPr lang="en-US" sz="1600" dirty="0">
              <a:latin typeface="Courier New"/>
              <a:cs typeface="Courier New"/>
            </a:endParaRPr>
          </a:p>
          <a:p>
            <a:r>
              <a:rPr lang="en-US" sz="1600">
                <a:latin typeface="Courier New"/>
                <a:ea typeface="+mn-lt"/>
                <a:cs typeface="+mn-lt"/>
              </a:rPr>
              <a:t>#print('Eigen Vectors \n',eig_vecs)</a:t>
            </a:r>
            <a:endParaRPr lang="en-US" sz="1600" dirty="0">
              <a:latin typeface="Courier New"/>
              <a:cs typeface="Courier New"/>
            </a:endParaRPr>
          </a:p>
          <a:p>
            <a:r>
              <a:rPr lang="en-US" sz="1600">
                <a:latin typeface="Courier New"/>
                <a:ea typeface="+mn-lt"/>
                <a:cs typeface="+mn-lt"/>
              </a:rPr>
              <a:t>print('Eigen Values \n',eig_vals)</a:t>
            </a:r>
            <a:endParaRPr lang="en-US" sz="1600" dirty="0">
              <a:latin typeface="Courier New"/>
              <a:cs typeface="Courier New"/>
            </a:endParaRPr>
          </a:p>
          <a:p>
            <a:r>
              <a:rPr lang="en-US" sz="1600">
                <a:latin typeface="Courier New"/>
                <a:ea typeface="+mn-lt"/>
                <a:cs typeface="+mn-lt"/>
              </a:rPr>
              <a:t>sup = 0</a:t>
            </a:r>
            <a:endParaRPr lang="en-US" sz="1600" dirty="0">
              <a:latin typeface="Courier New"/>
              <a:cs typeface="Courier New"/>
            </a:endParaRPr>
          </a:p>
          <a:p>
            <a:r>
              <a:rPr lang="en-US" sz="1600">
                <a:latin typeface="Courier New"/>
                <a:ea typeface="+mn-lt"/>
                <a:cs typeface="+mn-lt"/>
              </a:rPr>
              <a:t>for i in range(0,2):</a:t>
            </a:r>
            <a:endParaRPr lang="en-US" sz="1600" dirty="0">
              <a:latin typeface="Courier New"/>
              <a:cs typeface="Courier New"/>
            </a:endParaRPr>
          </a:p>
          <a:p>
            <a:r>
              <a:rPr lang="en-US" sz="1600">
                <a:latin typeface="Courier New"/>
                <a:ea typeface="+mn-lt"/>
                <a:cs typeface="+mn-lt"/>
              </a:rPr>
              <a:t>    for j in range(0,2):</a:t>
            </a:r>
            <a:endParaRPr lang="en-US" sz="1600" dirty="0">
              <a:latin typeface="Courier New"/>
              <a:cs typeface="Courier New"/>
            </a:endParaRPr>
          </a:p>
          <a:p>
            <a:r>
              <a:rPr lang="en-US" sz="1600">
                <a:latin typeface="Courier New"/>
                <a:ea typeface="+mn-lt"/>
                <a:cs typeface="+mn-lt"/>
              </a:rPr>
              <a:t>        if i&gt;j:</a:t>
            </a:r>
            <a:endParaRPr lang="en-US" sz="1600" dirty="0">
              <a:latin typeface="Courier New"/>
              <a:cs typeface="Courier New"/>
            </a:endParaRPr>
          </a:p>
          <a:p>
            <a:r>
              <a:rPr lang="en-US" sz="1600">
                <a:latin typeface="Courier New"/>
                <a:ea typeface="+mn-lt"/>
                <a:cs typeface="+mn-lt"/>
              </a:rPr>
              <a:t>            sup = sup + cov_mat[i][j]</a:t>
            </a:r>
            <a:endParaRPr lang="en-US" sz="1600" dirty="0">
              <a:latin typeface="Courier New"/>
              <a:cs typeface="Courier New"/>
            </a:endParaRPr>
          </a:p>
          <a:p>
            <a:r>
              <a:rPr lang="en-US" sz="1600">
                <a:latin typeface="Courier New"/>
                <a:ea typeface="+mn-lt"/>
                <a:cs typeface="+mn-lt"/>
              </a:rPr>
              <a:t>print('Sum of Upper Triangle of Co-Variance Matrix :\n',sup)</a:t>
            </a:r>
            <a:endParaRPr lang="en-US" sz="1600" dirty="0">
              <a:latin typeface="Courier New"/>
              <a:cs typeface="Courier New"/>
            </a:endParaRPr>
          </a:p>
          <a:p>
            <a:endParaRPr lang="en-US" sz="1600" dirty="0">
              <a:latin typeface="Courier New"/>
              <a:cs typeface="Courier New"/>
            </a:endParaRPr>
          </a:p>
        </p:txBody>
      </p:sp>
      <p:pic>
        <p:nvPicPr>
          <p:cNvPr id="6" name="Picture 6" descr="Chart, line chart&#10;&#10;Description automatically generated">
            <a:extLst>
              <a:ext uri="{FF2B5EF4-FFF2-40B4-BE49-F238E27FC236}">
                <a16:creationId xmlns:a16="http://schemas.microsoft.com/office/drawing/2014/main" id="{495AA967-6291-4473-932D-9866A54EEDF8}"/>
              </a:ext>
            </a:extLst>
          </p:cNvPr>
          <p:cNvPicPr>
            <a:picLocks noChangeAspect="1"/>
          </p:cNvPicPr>
          <p:nvPr/>
        </p:nvPicPr>
        <p:blipFill>
          <a:blip r:embed="rId2"/>
          <a:stretch>
            <a:fillRect/>
          </a:stretch>
        </p:blipFill>
        <p:spPr>
          <a:xfrm>
            <a:off x="223283" y="4289692"/>
            <a:ext cx="6007394" cy="1914950"/>
          </a:xfrm>
          <a:prstGeom prst="rect">
            <a:avLst/>
          </a:prstGeom>
        </p:spPr>
      </p:pic>
      <p:pic>
        <p:nvPicPr>
          <p:cNvPr id="8" name="Picture 8" descr="A picture containing calendar&#10;&#10;Description automatically generated">
            <a:extLst>
              <a:ext uri="{FF2B5EF4-FFF2-40B4-BE49-F238E27FC236}">
                <a16:creationId xmlns:a16="http://schemas.microsoft.com/office/drawing/2014/main" id="{32BDD8CC-D341-4B6D-8F99-A2427CA8B481}"/>
              </a:ext>
            </a:extLst>
          </p:cNvPr>
          <p:cNvPicPr>
            <a:picLocks noChangeAspect="1"/>
          </p:cNvPicPr>
          <p:nvPr/>
        </p:nvPicPr>
        <p:blipFill>
          <a:blip r:embed="rId3"/>
          <a:stretch>
            <a:fillRect/>
          </a:stretch>
        </p:blipFill>
        <p:spPr>
          <a:xfrm>
            <a:off x="6399140" y="4397891"/>
            <a:ext cx="2608299" cy="1709183"/>
          </a:xfrm>
          <a:prstGeom prst="rect">
            <a:avLst/>
          </a:prstGeom>
        </p:spPr>
      </p:pic>
    </p:spTree>
    <p:extLst>
      <p:ext uri="{BB962C8B-B14F-4D97-AF65-F5344CB8AC3E}">
        <p14:creationId xmlns:p14="http://schemas.microsoft.com/office/powerpoint/2010/main" val="947582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0BE2A3-0446-4173-94A3-64354DF80A5C}"/>
              </a:ext>
            </a:extLst>
          </p:cNvPr>
          <p:cNvSpPr>
            <a:spLocks noGrp="1"/>
          </p:cNvSpPr>
          <p:nvPr>
            <p:ph type="sldNum" sz="quarter" idx="12"/>
          </p:nvPr>
        </p:nvSpPr>
        <p:spPr/>
        <p:txBody>
          <a:bodyPr/>
          <a:lstStyle/>
          <a:p>
            <a:fld id="{56FAF37D-EBC2-4BA4-A38F-5BDBB1D0CF51}" type="slidenum">
              <a:rPr lang="en-AU" smtClean="0"/>
              <a:t>18</a:t>
            </a:fld>
            <a:endParaRPr lang="en-AU"/>
          </a:p>
        </p:txBody>
      </p:sp>
      <p:sp>
        <p:nvSpPr>
          <p:cNvPr id="9" name="TextBox 8">
            <a:extLst>
              <a:ext uri="{FF2B5EF4-FFF2-40B4-BE49-F238E27FC236}">
                <a16:creationId xmlns:a16="http://schemas.microsoft.com/office/drawing/2014/main" id="{B4689ED0-3929-4DF1-B831-081D1A215EBC}"/>
              </a:ext>
            </a:extLst>
          </p:cNvPr>
          <p:cNvSpPr txBox="1"/>
          <p:nvPr/>
        </p:nvSpPr>
        <p:spPr>
          <a:xfrm>
            <a:off x="255181" y="2551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Before PCA -</a:t>
            </a:r>
            <a:endParaRPr lang="en-US" dirty="0"/>
          </a:p>
        </p:txBody>
      </p:sp>
      <p:pic>
        <p:nvPicPr>
          <p:cNvPr id="10" name="Picture 10" descr="Text&#10;&#10;Description automatically generated">
            <a:extLst>
              <a:ext uri="{FF2B5EF4-FFF2-40B4-BE49-F238E27FC236}">
                <a16:creationId xmlns:a16="http://schemas.microsoft.com/office/drawing/2014/main" id="{0E601420-BA40-4A29-9A94-8D58291BF581}"/>
              </a:ext>
            </a:extLst>
          </p:cNvPr>
          <p:cNvPicPr>
            <a:picLocks noChangeAspect="1"/>
          </p:cNvPicPr>
          <p:nvPr/>
        </p:nvPicPr>
        <p:blipFill>
          <a:blip r:embed="rId2"/>
          <a:stretch>
            <a:fillRect/>
          </a:stretch>
        </p:blipFill>
        <p:spPr>
          <a:xfrm>
            <a:off x="255182" y="666276"/>
            <a:ext cx="4635795" cy="2729085"/>
          </a:xfrm>
          <a:prstGeom prst="rect">
            <a:avLst/>
          </a:prstGeom>
        </p:spPr>
      </p:pic>
      <p:sp>
        <p:nvSpPr>
          <p:cNvPr id="12" name="TextBox 11">
            <a:extLst>
              <a:ext uri="{FF2B5EF4-FFF2-40B4-BE49-F238E27FC236}">
                <a16:creationId xmlns:a16="http://schemas.microsoft.com/office/drawing/2014/main" id="{040E6817-A04B-4E66-A732-A2084459EC15}"/>
              </a:ext>
            </a:extLst>
          </p:cNvPr>
          <p:cNvSpPr txBox="1"/>
          <p:nvPr/>
        </p:nvSpPr>
        <p:spPr>
          <a:xfrm>
            <a:off x="255182" y="32429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After PCA -</a:t>
            </a:r>
            <a:endParaRPr lang="en-US" dirty="0"/>
          </a:p>
        </p:txBody>
      </p:sp>
      <p:pic>
        <p:nvPicPr>
          <p:cNvPr id="13" name="Picture 13" descr="Text&#10;&#10;Description automatically generated">
            <a:extLst>
              <a:ext uri="{FF2B5EF4-FFF2-40B4-BE49-F238E27FC236}">
                <a16:creationId xmlns:a16="http://schemas.microsoft.com/office/drawing/2014/main" id="{AC487C1C-0D4B-40BE-AC09-115533A022A9}"/>
              </a:ext>
            </a:extLst>
          </p:cNvPr>
          <p:cNvPicPr>
            <a:picLocks noChangeAspect="1"/>
          </p:cNvPicPr>
          <p:nvPr/>
        </p:nvPicPr>
        <p:blipFill>
          <a:blip r:embed="rId3"/>
          <a:stretch>
            <a:fillRect/>
          </a:stretch>
        </p:blipFill>
        <p:spPr>
          <a:xfrm>
            <a:off x="372139" y="3611702"/>
            <a:ext cx="4199860" cy="931768"/>
          </a:xfrm>
          <a:prstGeom prst="rect">
            <a:avLst/>
          </a:prstGeom>
        </p:spPr>
      </p:pic>
      <p:pic>
        <p:nvPicPr>
          <p:cNvPr id="14" name="Picture 14" descr="Text&#10;&#10;Description automatically generated">
            <a:extLst>
              <a:ext uri="{FF2B5EF4-FFF2-40B4-BE49-F238E27FC236}">
                <a16:creationId xmlns:a16="http://schemas.microsoft.com/office/drawing/2014/main" id="{672CCF28-4A9E-462A-A0FB-FDC534349B88}"/>
              </a:ext>
            </a:extLst>
          </p:cNvPr>
          <p:cNvPicPr>
            <a:picLocks noChangeAspect="1"/>
          </p:cNvPicPr>
          <p:nvPr/>
        </p:nvPicPr>
        <p:blipFill>
          <a:blip r:embed="rId4"/>
          <a:stretch>
            <a:fillRect/>
          </a:stretch>
        </p:blipFill>
        <p:spPr>
          <a:xfrm>
            <a:off x="4635796" y="3643778"/>
            <a:ext cx="4242389" cy="856983"/>
          </a:xfrm>
          <a:prstGeom prst="rect">
            <a:avLst/>
          </a:prstGeom>
        </p:spPr>
      </p:pic>
      <p:pic>
        <p:nvPicPr>
          <p:cNvPr id="15" name="Picture 15">
            <a:extLst>
              <a:ext uri="{FF2B5EF4-FFF2-40B4-BE49-F238E27FC236}">
                <a16:creationId xmlns:a16="http://schemas.microsoft.com/office/drawing/2014/main" id="{45BFE378-2311-41D3-B014-3D8D28480AAB}"/>
              </a:ext>
            </a:extLst>
          </p:cNvPr>
          <p:cNvPicPr>
            <a:picLocks noChangeAspect="1"/>
          </p:cNvPicPr>
          <p:nvPr/>
        </p:nvPicPr>
        <p:blipFill>
          <a:blip r:embed="rId5"/>
          <a:stretch>
            <a:fillRect/>
          </a:stretch>
        </p:blipFill>
        <p:spPr>
          <a:xfrm>
            <a:off x="1456660" y="4532665"/>
            <a:ext cx="6358269" cy="1843673"/>
          </a:xfrm>
          <a:prstGeom prst="rect">
            <a:avLst/>
          </a:prstGeom>
        </p:spPr>
      </p:pic>
      <p:sp>
        <p:nvSpPr>
          <p:cNvPr id="17" name="TextBox 16">
            <a:extLst>
              <a:ext uri="{FF2B5EF4-FFF2-40B4-BE49-F238E27FC236}">
                <a16:creationId xmlns:a16="http://schemas.microsoft.com/office/drawing/2014/main" id="{1D2510E2-85C0-4484-8B65-2AB60F6E168F}"/>
              </a:ext>
            </a:extLst>
          </p:cNvPr>
          <p:cNvSpPr txBox="1"/>
          <p:nvPr/>
        </p:nvSpPr>
        <p:spPr>
          <a:xfrm>
            <a:off x="2008225" y="6378206"/>
            <a:ext cx="54438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5 Components takes about 99% of Explained Variance Ratio</a:t>
            </a:r>
          </a:p>
        </p:txBody>
      </p:sp>
      <p:pic>
        <p:nvPicPr>
          <p:cNvPr id="3" name="Picture 3">
            <a:extLst>
              <a:ext uri="{FF2B5EF4-FFF2-40B4-BE49-F238E27FC236}">
                <a16:creationId xmlns:a16="http://schemas.microsoft.com/office/drawing/2014/main" id="{E91FCEF0-8337-416B-A265-B0506C743459}"/>
              </a:ext>
            </a:extLst>
          </p:cNvPr>
          <p:cNvPicPr>
            <a:picLocks noChangeAspect="1"/>
          </p:cNvPicPr>
          <p:nvPr/>
        </p:nvPicPr>
        <p:blipFill>
          <a:blip r:embed="rId6"/>
          <a:stretch>
            <a:fillRect/>
          </a:stretch>
        </p:blipFill>
        <p:spPr>
          <a:xfrm>
            <a:off x="4731490" y="1532900"/>
            <a:ext cx="4327449" cy="985200"/>
          </a:xfrm>
          <a:prstGeom prst="rect">
            <a:avLst/>
          </a:prstGeom>
        </p:spPr>
      </p:pic>
    </p:spTree>
    <p:extLst>
      <p:ext uri="{BB962C8B-B14F-4D97-AF65-F5344CB8AC3E}">
        <p14:creationId xmlns:p14="http://schemas.microsoft.com/office/powerpoint/2010/main" val="229769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B97CA8-017E-404C-B978-80E766A864FF}"/>
              </a:ext>
            </a:extLst>
          </p:cNvPr>
          <p:cNvSpPr>
            <a:spLocks noGrp="1"/>
          </p:cNvSpPr>
          <p:nvPr>
            <p:ph type="sldNum" sz="quarter" idx="12"/>
          </p:nvPr>
        </p:nvSpPr>
        <p:spPr/>
        <p:txBody>
          <a:bodyPr/>
          <a:lstStyle/>
          <a:p>
            <a:fld id="{56FAF37D-EBC2-4BA4-A38F-5BDBB1D0CF51}" type="slidenum">
              <a:rPr lang="en-AU" smtClean="0"/>
              <a:t>19</a:t>
            </a:fld>
            <a:endParaRPr lang="en-AU"/>
          </a:p>
        </p:txBody>
      </p:sp>
      <p:sp>
        <p:nvSpPr>
          <p:cNvPr id="5" name="Title 1">
            <a:extLst>
              <a:ext uri="{FF2B5EF4-FFF2-40B4-BE49-F238E27FC236}">
                <a16:creationId xmlns:a16="http://schemas.microsoft.com/office/drawing/2014/main" id="{DEB7CEFF-0EAD-40CF-BB3C-9306FE6B2ECB}"/>
              </a:ext>
            </a:extLst>
          </p:cNvPr>
          <p:cNvSpPr txBox="1">
            <a:spLocks/>
          </p:cNvSpPr>
          <p:nvPr/>
        </p:nvSpPr>
        <p:spPr>
          <a:xfrm>
            <a:off x="605595" y="187659"/>
            <a:ext cx="7783032" cy="760228"/>
          </a:xfrm>
          <a:prstGeom prst="rect">
            <a:avLst/>
          </a:prstGeom>
        </p:spPr>
        <p:txBody>
          <a:bodyPr lIns="91440" tIns="45720" rIns="91440" bIns="45720" anchor="t"/>
          <a:lstStyle>
            <a:lvl1pPr algn="l" rtl="0" eaLnBrk="1" latinLnBrk="0" hangingPunct="1">
              <a:spcBef>
                <a:spcPct val="0"/>
              </a:spcBef>
              <a:buNone/>
              <a:defRPr kumimoji="0" sz="4000" kern="1200">
                <a:solidFill>
                  <a:schemeClr val="tx2"/>
                </a:solidFill>
                <a:latin typeface="+mj-lt"/>
                <a:ea typeface="+mj-ea"/>
                <a:cs typeface="+mj-cs"/>
              </a:defRPr>
            </a:lvl1pPr>
          </a:lstStyle>
          <a:p>
            <a:r>
              <a:rPr lang="en-US"/>
              <a:t>Inference </a:t>
            </a:r>
          </a:p>
        </p:txBody>
      </p:sp>
      <p:sp>
        <p:nvSpPr>
          <p:cNvPr id="3" name="TextBox 2">
            <a:extLst>
              <a:ext uri="{FF2B5EF4-FFF2-40B4-BE49-F238E27FC236}">
                <a16:creationId xmlns:a16="http://schemas.microsoft.com/office/drawing/2014/main" id="{F243DFB5-492D-44B0-A543-5396F589C393}"/>
              </a:ext>
            </a:extLst>
          </p:cNvPr>
          <p:cNvSpPr txBox="1"/>
          <p:nvPr/>
        </p:nvSpPr>
        <p:spPr>
          <a:xfrm>
            <a:off x="601842" y="783667"/>
            <a:ext cx="8498020" cy="61452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PCA stands for</a:t>
            </a:r>
            <a:r>
              <a:rPr lang="en-US" sz="2000" b="1" dirty="0">
                <a:ea typeface="+mn-lt"/>
                <a:cs typeface="+mn-lt"/>
              </a:rPr>
              <a:t> Principal Component Analysis</a:t>
            </a:r>
            <a:r>
              <a:rPr lang="en-US" sz="2000" dirty="0">
                <a:ea typeface="+mn-lt"/>
                <a:cs typeface="+mn-lt"/>
              </a:rPr>
              <a:t> is a statistical algorithm that is used for the dimensionality reduction in machine learning. </a:t>
            </a:r>
          </a:p>
          <a:p>
            <a:pPr marL="285750" indent="-285750">
              <a:buFont typeface="Arial"/>
              <a:buChar char="•"/>
            </a:pPr>
            <a:r>
              <a:rPr lang="en-US" sz="2000" dirty="0">
                <a:ea typeface="+mn-lt"/>
                <a:cs typeface="+mn-lt"/>
              </a:rPr>
              <a:t>It is a statistical process that converts the observations of correlated features into a set of linearly uncorrelated features by computing the relation between one feature and another .</a:t>
            </a:r>
            <a:endParaRPr lang="en-US" sz="2000"/>
          </a:p>
          <a:p>
            <a:pPr marL="285750" indent="-285750">
              <a:buFont typeface="Arial"/>
              <a:buChar char="•"/>
            </a:pPr>
            <a:r>
              <a:rPr lang="en-US" sz="2000" dirty="0">
                <a:ea typeface="+mn-lt"/>
                <a:cs typeface="+mn-lt"/>
              </a:rPr>
              <a:t>Eigen values and eigen vectors are used which helps in transforming the dataset into a set of only most important dimensions. </a:t>
            </a:r>
          </a:p>
          <a:p>
            <a:pPr marL="914400" lvl="1" indent="-457200">
              <a:buAutoNum type="alphaLcPeriod"/>
            </a:pPr>
            <a:r>
              <a:rPr lang="en-US" sz="2000" dirty="0">
                <a:ea typeface="+mn-lt"/>
                <a:cs typeface="+mn-lt"/>
              </a:rPr>
              <a:t>Eigen value represents magnitude and variance of data. </a:t>
            </a:r>
          </a:p>
          <a:p>
            <a:pPr marL="914400" lvl="1" indent="-457200">
              <a:buAutoNum type="alphaLcPeriod"/>
            </a:pPr>
            <a:r>
              <a:rPr lang="en-US" sz="2000" dirty="0">
                <a:ea typeface="+mn-lt"/>
                <a:cs typeface="+mn-lt"/>
              </a:rPr>
              <a:t>Eigen vector represents the direction of data. </a:t>
            </a:r>
          </a:p>
          <a:p>
            <a:pPr marL="914400" lvl="1" indent="-457200">
              <a:buAutoNum type="alphaLcPeriod"/>
            </a:pPr>
            <a:r>
              <a:rPr lang="en-US" sz="2000" dirty="0">
                <a:ea typeface="+mn-lt"/>
                <a:cs typeface="+mn-lt"/>
              </a:rPr>
              <a:t>The eigen value with least percent of variance was found and the corresponding eigen vector was removed.</a:t>
            </a:r>
          </a:p>
          <a:p>
            <a:pPr marL="342900" indent="-342900">
              <a:buFont typeface="Arial"/>
              <a:buChar char="•"/>
            </a:pPr>
            <a:r>
              <a:rPr lang="en-US" sz="2000" dirty="0">
                <a:ea typeface="+mn-lt"/>
                <a:cs typeface="+mn-lt"/>
              </a:rPr>
              <a:t>Before applying PCA, the sum of upper triangular matrix was found to be –2.58 and after PCA, it is found as –2.17e-16 (In output part of 'After PCA', rounded up sum value is coming out to be 0.00, Hence we did not round the whole </a:t>
            </a:r>
            <a:r>
              <a:rPr lang="en-US" sz="2000">
                <a:ea typeface="+mn-lt"/>
                <a:cs typeface="+mn-lt"/>
              </a:rPr>
              <a:t>long</a:t>
            </a:r>
            <a:r>
              <a:rPr lang="en-US" sz="2000" dirty="0">
                <a:ea typeface="+mn-lt"/>
                <a:cs typeface="+mn-lt"/>
              </a:rPr>
              <a:t> value)</a:t>
            </a:r>
            <a:endParaRPr lang="en-US" sz="2000" baseline="30000" dirty="0">
              <a:ea typeface="+mn-lt"/>
              <a:cs typeface="+mn-lt"/>
            </a:endParaRPr>
          </a:p>
          <a:p>
            <a:pPr marL="342900" indent="-342900">
              <a:buFont typeface="Arial"/>
              <a:buChar char="•"/>
            </a:pPr>
            <a:r>
              <a:rPr lang="en-US" sz="2000" dirty="0">
                <a:ea typeface="+mn-lt"/>
                <a:cs typeface="+mn-lt"/>
              </a:rPr>
              <a:t>For the given dataset, the accuracy score obtained after PCA+ Standardization is 79.07%.</a:t>
            </a:r>
          </a:p>
          <a:p>
            <a:pPr marL="342900" indent="-342900">
              <a:buFont typeface="Arial"/>
              <a:buChar char="•"/>
            </a:pPr>
            <a:r>
              <a:rPr lang="en-US" sz="2000" dirty="0">
                <a:ea typeface="+mn-lt"/>
                <a:cs typeface="+mn-lt"/>
              </a:rPr>
              <a:t>We can see from the graph between, Explained Variance Ratio and Principal Components that Components 1,2,3,4 take up to maximum part of variance, thus 4 Components are good to predict the type of glass. </a:t>
            </a:r>
          </a:p>
          <a:p>
            <a:endParaRPr lang="en-US" sz="2000" baseline="30000" dirty="0">
              <a:ea typeface="+mn-lt"/>
              <a:cs typeface="+mn-lt"/>
            </a:endParaRPr>
          </a:p>
        </p:txBody>
      </p:sp>
    </p:spTree>
    <p:extLst>
      <p:ext uri="{BB962C8B-B14F-4D97-AF65-F5344CB8AC3E}">
        <p14:creationId xmlns:p14="http://schemas.microsoft.com/office/powerpoint/2010/main" val="176253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Slide Number Placeholder 2"/>
          <p:cNvSpPr>
            <a:spLocks noGrp="1"/>
          </p:cNvSpPr>
          <p:nvPr>
            <p:ph type="sldNum" sz="quarter" idx="12"/>
          </p:nvPr>
        </p:nvSpPr>
        <p:spPr/>
        <p:txBody>
          <a:bodyPr/>
          <a:lstStyle/>
          <a:p>
            <a:fld id="{56FAF37D-EBC2-4BA4-A38F-5BDBB1D0CF51}" type="slidenum">
              <a:rPr lang="en-AU" smtClean="0"/>
              <a:t>2</a:t>
            </a:fld>
            <a:endParaRPr lang="en-AU"/>
          </a:p>
        </p:txBody>
      </p:sp>
      <p:sp>
        <p:nvSpPr>
          <p:cNvPr id="4" name="Content Placeholder 3"/>
          <p:cNvSpPr>
            <a:spLocks noGrp="1"/>
          </p:cNvSpPr>
          <p:nvPr>
            <p:ph sz="quarter" idx="1"/>
          </p:nvPr>
        </p:nvSpPr>
        <p:spPr>
          <a:xfrm>
            <a:off x="606056" y="1309802"/>
            <a:ext cx="8389087" cy="5443890"/>
          </a:xfrm>
        </p:spPr>
        <p:txBody>
          <a:bodyPr vert="horz" lIns="91440" tIns="45720" rIns="91440" bIns="45720" anchor="t">
            <a:normAutofit fontScale="92500" lnSpcReduction="10000"/>
          </a:bodyPr>
          <a:lstStyle/>
          <a:p>
            <a:pPr marL="0" indent="0">
              <a:buNone/>
            </a:pPr>
            <a:r>
              <a:rPr lang="en-US" dirty="0"/>
              <a:t>Dataset : </a:t>
            </a:r>
            <a:r>
              <a:rPr lang="en-US" dirty="0">
                <a:ea typeface="+mn-lt"/>
                <a:cs typeface="+mn-lt"/>
                <a:hlinkClick r:id="rId2"/>
              </a:rPr>
              <a:t>https://archive-beta.ics.uci.edu/ml/datasets/Glass%20Identification</a:t>
            </a:r>
            <a:endParaRPr lang="en-US" dirty="0"/>
          </a:p>
          <a:p>
            <a:pPr marL="0" indent="0">
              <a:buNone/>
            </a:pPr>
            <a:r>
              <a:rPr lang="en-US" dirty="0">
                <a:ea typeface="+mn-lt"/>
                <a:cs typeface="+mn-lt"/>
              </a:rPr>
              <a:t>Video Links :</a:t>
            </a:r>
          </a:p>
          <a:p>
            <a:pPr marL="514350" indent="-514350">
              <a:buAutoNum type="arabicPeriod"/>
            </a:pPr>
            <a:r>
              <a:rPr lang="en-US" dirty="0">
                <a:ea typeface="+mn-lt"/>
                <a:cs typeface="+mn-lt"/>
                <a:hlinkClick r:id="rId3"/>
              </a:rPr>
              <a:t>https://www.youtube.com/watch?v=83x5X66uWK0</a:t>
            </a:r>
            <a:endParaRPr lang="en-US" dirty="0">
              <a:ea typeface="+mn-lt"/>
              <a:cs typeface="+mn-lt"/>
            </a:endParaRPr>
          </a:p>
          <a:p>
            <a:pPr marL="514350" indent="-514350">
              <a:buAutoNum type="arabicPeriod"/>
            </a:pPr>
            <a:r>
              <a:rPr lang="en-US" dirty="0">
                <a:ea typeface="+mn-lt"/>
                <a:cs typeface="+mn-lt"/>
                <a:hlinkClick r:id="rId4"/>
              </a:rPr>
              <a:t>https://www.youtube.com/watch?v=o0NNUeWNnL4</a:t>
            </a:r>
            <a:endParaRPr lang="en-US" dirty="0">
              <a:ea typeface="+mn-lt"/>
              <a:cs typeface="+mn-lt"/>
            </a:endParaRPr>
          </a:p>
          <a:p>
            <a:pPr marL="514350" indent="-514350">
              <a:buAutoNum type="arabicPeriod"/>
            </a:pPr>
            <a:r>
              <a:rPr lang="en-US" dirty="0">
                <a:ea typeface="+mn-lt"/>
                <a:cs typeface="+mn-lt"/>
                <a:hlinkClick r:id="rId5"/>
              </a:rPr>
              <a:t>https://www.youtube.com/watch?v=_ZkFfrCfIws</a:t>
            </a:r>
            <a:endParaRPr lang="en-US" dirty="0"/>
          </a:p>
          <a:p>
            <a:pPr marL="514350" indent="-514350">
              <a:buAutoNum type="arabicPeriod"/>
            </a:pPr>
            <a:r>
              <a:rPr lang="en-US" dirty="0">
                <a:ea typeface="+mn-lt"/>
                <a:cs typeface="+mn-lt"/>
                <a:hlinkClick r:id="rId6"/>
              </a:rPr>
              <a:t>https://www.youtube.com/watch?v=Lsue2gEM9D0</a:t>
            </a:r>
            <a:endParaRPr lang="en-US" dirty="0"/>
          </a:p>
          <a:p>
            <a:pPr marL="514350" indent="-514350">
              <a:buAutoNum type="arabicPeriod"/>
            </a:pPr>
            <a:r>
              <a:rPr lang="en-US" dirty="0">
                <a:ea typeface="+mn-lt"/>
                <a:cs typeface="+mn-lt"/>
                <a:hlinkClick r:id="rId7"/>
              </a:rPr>
              <a:t>https://www.youtube.com/watch?v=HVXime0nQeI</a:t>
            </a:r>
            <a:endParaRPr lang="en-US" dirty="0"/>
          </a:p>
          <a:p>
            <a:pPr marL="514350" indent="-514350">
              <a:buAutoNum type="arabicPeriod"/>
            </a:pPr>
            <a:r>
              <a:rPr lang="en-US" dirty="0">
                <a:ea typeface="+mn-lt"/>
                <a:cs typeface="+mn-lt"/>
                <a:hlinkClick r:id="rId8"/>
              </a:rPr>
              <a:t>https://www.youtube.com/watch?v=6kZ-OPLNcgE</a:t>
            </a:r>
            <a:endParaRPr lang="en-US" dirty="0"/>
          </a:p>
          <a:p>
            <a:pPr marL="514350" indent="-514350">
              <a:buAutoNum type="arabicPeriod"/>
            </a:pPr>
            <a:r>
              <a:rPr lang="en-US" dirty="0">
                <a:ea typeface="+mn-lt"/>
                <a:cs typeface="+mn-lt"/>
                <a:hlinkClick r:id="rId9"/>
              </a:rPr>
              <a:t>https://www.youtube.com/watch?v=vvTMFFZs6Dk</a:t>
            </a:r>
            <a:endParaRPr lang="en-US" dirty="0"/>
          </a:p>
          <a:p>
            <a:pPr marL="514350" indent="-514350">
              <a:buAutoNum type="arabicPeriod"/>
            </a:pPr>
            <a:r>
              <a:rPr lang="en-US" dirty="0">
                <a:ea typeface="+mn-lt"/>
                <a:cs typeface="+mn-lt"/>
                <a:hlinkClick r:id="rId10"/>
              </a:rPr>
              <a:t>https://www.youtube.com/watch?v=n7npKX5zIWI</a:t>
            </a:r>
            <a:endParaRPr lang="en-US" dirty="0">
              <a:ea typeface="+mn-lt"/>
              <a:cs typeface="+mn-lt"/>
            </a:endParaRPr>
          </a:p>
          <a:p>
            <a:pPr marL="514350" indent="-514350">
              <a:buAutoNum type="arabicPeriod"/>
            </a:pPr>
            <a:r>
              <a:rPr lang="en-US" dirty="0">
                <a:ea typeface="+mn-lt"/>
                <a:cs typeface="+mn-lt"/>
                <a:hlinkClick r:id="rId11"/>
              </a:rPr>
              <a:t>https://www.youtube.com/watch?v=OFyyWcw2cyM</a:t>
            </a:r>
            <a:endParaRPr lang="en-US" dirty="0">
              <a:ea typeface="+mn-lt"/>
              <a:cs typeface="+mn-lt"/>
            </a:endParaRPr>
          </a:p>
          <a:p>
            <a:pPr marL="514350" indent="-514350">
              <a:buAutoNum type="arabicPeriod"/>
            </a:pPr>
            <a:r>
              <a:rPr lang="en-US" dirty="0">
                <a:ea typeface="+mn-lt"/>
                <a:cs typeface="+mn-lt"/>
                <a:hlinkClick r:id="rId12"/>
              </a:rPr>
              <a:t>https://www.youtube.com/watch?v=QdBy02ExhGI</a:t>
            </a:r>
            <a:endParaRPr lang="en-US" dirty="0">
              <a:ea typeface="+mn-lt"/>
              <a:cs typeface="+mn-lt"/>
            </a:endParaRPr>
          </a:p>
          <a:p>
            <a:pPr marL="514350" indent="-514350">
              <a:buAutoNum type="arabicPeriod"/>
            </a:pPr>
            <a:endParaRPr lang="en-US" dirty="0">
              <a:ea typeface="+mn-lt"/>
              <a:cs typeface="+mn-lt"/>
            </a:endParaRPr>
          </a:p>
          <a:p>
            <a:pPr marL="514350" indent="-514350">
              <a:buAutoNum type="arabicPeriod"/>
            </a:pPr>
            <a:endParaRPr lang="en-US" dirty="0"/>
          </a:p>
          <a:p>
            <a:pPr marL="514350" indent="-514350">
              <a:buAutoNum type="arabicPeriod"/>
            </a:pPr>
            <a:endParaRPr lang="en-US"/>
          </a:p>
          <a:p>
            <a:pPr marL="514350" indent="-514350">
              <a:buAutoNum type="arabicPeriod"/>
            </a:pPr>
            <a:endParaRPr lang="en-US"/>
          </a:p>
          <a:p>
            <a:pPr marL="514350" indent="-514350">
              <a:buAutoNum type="arabicPeriod"/>
            </a:pPr>
            <a:endParaRPr lang="en-US"/>
          </a:p>
          <a:p>
            <a:pPr marL="514350" indent="-514350">
              <a:buAutoNum type="arabicPeriod"/>
            </a:pPr>
            <a:endParaRPr lang="en-US"/>
          </a:p>
          <a:p>
            <a:pPr marL="514350" indent="-514350">
              <a:buAutoNum type="arabicPeriod"/>
            </a:pPr>
            <a:endParaRPr lang="en-US"/>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2058696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6D70BB-56B0-4DAC-9B4D-6EEC48867956}"/>
              </a:ext>
            </a:extLst>
          </p:cNvPr>
          <p:cNvSpPr>
            <a:spLocks noGrp="1"/>
          </p:cNvSpPr>
          <p:nvPr>
            <p:ph type="sldNum" sz="quarter" idx="12"/>
          </p:nvPr>
        </p:nvSpPr>
        <p:spPr/>
        <p:txBody>
          <a:bodyPr/>
          <a:lstStyle/>
          <a:p>
            <a:fld id="{56FAF37D-EBC2-4BA4-A38F-5BDBB1D0CF51}" type="slidenum">
              <a:rPr lang="en-AU" smtClean="0"/>
              <a:t>20</a:t>
            </a:fld>
            <a:endParaRPr lang="en-AU"/>
          </a:p>
        </p:txBody>
      </p:sp>
      <p:sp>
        <p:nvSpPr>
          <p:cNvPr id="4" name="Title 1">
            <a:extLst>
              <a:ext uri="{FF2B5EF4-FFF2-40B4-BE49-F238E27FC236}">
                <a16:creationId xmlns:a16="http://schemas.microsoft.com/office/drawing/2014/main" id="{88240F3F-1FFA-45B4-B4E8-0F3D234AABFF}"/>
              </a:ext>
            </a:extLst>
          </p:cNvPr>
          <p:cNvSpPr txBox="1">
            <a:spLocks/>
          </p:cNvSpPr>
          <p:nvPr/>
        </p:nvSpPr>
        <p:spPr>
          <a:xfrm>
            <a:off x="605595" y="187659"/>
            <a:ext cx="7783032" cy="760228"/>
          </a:xfrm>
          <a:prstGeom prst="rect">
            <a:avLst/>
          </a:prstGeom>
        </p:spPr>
        <p:txBody>
          <a:bodyPr lIns="91440" tIns="45720" rIns="91440" bIns="45720" anchor="t"/>
          <a:lstStyle>
            <a:lvl1pPr algn="l" rtl="0" eaLnBrk="1" latinLnBrk="0" hangingPunct="1">
              <a:spcBef>
                <a:spcPct val="0"/>
              </a:spcBef>
              <a:buNone/>
              <a:defRPr kumimoji="0" sz="4000" kern="1200">
                <a:solidFill>
                  <a:schemeClr val="tx2"/>
                </a:solidFill>
                <a:latin typeface="+mj-lt"/>
                <a:ea typeface="+mj-ea"/>
                <a:cs typeface="+mj-cs"/>
              </a:defRPr>
            </a:lvl1pPr>
          </a:lstStyle>
          <a:p>
            <a:r>
              <a:rPr lang="en-US"/>
              <a:t>Final Inference </a:t>
            </a:r>
          </a:p>
        </p:txBody>
      </p:sp>
      <p:graphicFrame>
        <p:nvGraphicFramePr>
          <p:cNvPr id="7" name="Table 7">
            <a:extLst>
              <a:ext uri="{FF2B5EF4-FFF2-40B4-BE49-F238E27FC236}">
                <a16:creationId xmlns:a16="http://schemas.microsoft.com/office/drawing/2014/main" id="{836C9141-E276-4741-A8F2-42C8C6CC0304}"/>
              </a:ext>
            </a:extLst>
          </p:cNvPr>
          <p:cNvGraphicFramePr>
            <a:graphicFrameLocks noGrp="1"/>
          </p:cNvGraphicFramePr>
          <p:nvPr>
            <p:extLst>
              <p:ext uri="{D42A27DB-BD31-4B8C-83A1-F6EECF244321}">
                <p14:modId xmlns:p14="http://schemas.microsoft.com/office/powerpoint/2010/main" val="3802505"/>
              </p:ext>
            </p:extLst>
          </p:nvPr>
        </p:nvGraphicFramePr>
        <p:xfrm>
          <a:off x="191386" y="925032"/>
          <a:ext cx="8696002" cy="1805690"/>
        </p:xfrm>
        <a:graphic>
          <a:graphicData uri="http://schemas.openxmlformats.org/drawingml/2006/table">
            <a:tbl>
              <a:tblPr firstRow="1" bandRow="1">
                <a:tableStyleId>{5C22544A-7EE6-4342-B048-85BDC9FD1C3A}</a:tableStyleId>
              </a:tblPr>
              <a:tblGrid>
                <a:gridCol w="1687918">
                  <a:extLst>
                    <a:ext uri="{9D8B030D-6E8A-4147-A177-3AD203B41FA5}">
                      <a16:colId xmlns:a16="http://schemas.microsoft.com/office/drawing/2014/main" val="3772322596"/>
                    </a:ext>
                  </a:extLst>
                </a:gridCol>
                <a:gridCol w="850604">
                  <a:extLst>
                    <a:ext uri="{9D8B030D-6E8A-4147-A177-3AD203B41FA5}">
                      <a16:colId xmlns:a16="http://schemas.microsoft.com/office/drawing/2014/main" val="209364052"/>
                    </a:ext>
                  </a:extLst>
                </a:gridCol>
                <a:gridCol w="1887277">
                  <a:extLst>
                    <a:ext uri="{9D8B030D-6E8A-4147-A177-3AD203B41FA5}">
                      <a16:colId xmlns:a16="http://schemas.microsoft.com/office/drawing/2014/main" val="3502825814"/>
                    </a:ext>
                  </a:extLst>
                </a:gridCol>
                <a:gridCol w="2033476">
                  <a:extLst>
                    <a:ext uri="{9D8B030D-6E8A-4147-A177-3AD203B41FA5}">
                      <a16:colId xmlns:a16="http://schemas.microsoft.com/office/drawing/2014/main" val="2229373679"/>
                    </a:ext>
                  </a:extLst>
                </a:gridCol>
                <a:gridCol w="2236727">
                  <a:extLst>
                    <a:ext uri="{9D8B030D-6E8A-4147-A177-3AD203B41FA5}">
                      <a16:colId xmlns:a16="http://schemas.microsoft.com/office/drawing/2014/main" val="2952929749"/>
                    </a:ext>
                  </a:extLst>
                </a:gridCol>
              </a:tblGrid>
              <a:tr h="525530">
                <a:tc>
                  <a:txBody>
                    <a:bodyPr/>
                    <a:lstStyle/>
                    <a:p>
                      <a:endParaRPr lang="en-US"/>
                    </a:p>
                  </a:txBody>
                  <a:tcPr/>
                </a:tc>
                <a:tc>
                  <a:txBody>
                    <a:bodyPr/>
                    <a:lstStyle/>
                    <a:p>
                      <a:pPr algn="ctr"/>
                      <a:r>
                        <a:rPr lang="en-US"/>
                        <a:t>KNN</a:t>
                      </a:r>
                    </a:p>
                  </a:txBody>
                  <a:tcPr/>
                </a:tc>
                <a:tc>
                  <a:txBody>
                    <a:bodyPr/>
                    <a:lstStyle/>
                    <a:p>
                      <a:r>
                        <a:rPr lang="en-US" err="1"/>
                        <a:t>KNN+Normalization</a:t>
                      </a:r>
                    </a:p>
                  </a:txBody>
                  <a:tcPr/>
                </a:tc>
                <a:tc>
                  <a:txBody>
                    <a:bodyPr/>
                    <a:lstStyle/>
                    <a:p>
                      <a:r>
                        <a:rPr lang="en-US" err="1"/>
                        <a:t>KNN+Standardization</a:t>
                      </a:r>
                    </a:p>
                  </a:txBody>
                  <a:tcPr/>
                </a:tc>
                <a:tc>
                  <a:txBody>
                    <a:bodyPr/>
                    <a:lstStyle/>
                    <a:p>
                      <a:r>
                        <a:rPr lang="en-US"/>
                        <a:t>KNN+Standardization+PCA</a:t>
                      </a:r>
                      <a:endParaRPr lang="en-US" err="1"/>
                    </a:p>
                  </a:txBody>
                  <a:tcPr/>
                </a:tc>
                <a:extLst>
                  <a:ext uri="{0D108BD9-81ED-4DB2-BD59-A6C34878D82A}">
                    <a16:rowId xmlns:a16="http://schemas.microsoft.com/office/drawing/2014/main" val="1068637554"/>
                  </a:ext>
                </a:extLst>
              </a:tr>
              <a:tr h="525530">
                <a:tc>
                  <a:txBody>
                    <a:bodyPr/>
                    <a:lstStyle/>
                    <a:p>
                      <a:r>
                        <a:rPr lang="en-US"/>
                        <a:t> Optimal K Value</a:t>
                      </a:r>
                    </a:p>
                  </a:txBody>
                  <a:tcPr/>
                </a:tc>
                <a:tc>
                  <a:txBody>
                    <a:bodyPr/>
                    <a:lstStyle/>
                    <a:p>
                      <a:pPr algn="ctr"/>
                      <a:r>
                        <a:rPr lang="en-US"/>
                        <a:t>4</a:t>
                      </a:r>
                    </a:p>
                  </a:txBody>
                  <a:tcPr/>
                </a:tc>
                <a:tc>
                  <a:txBody>
                    <a:bodyPr/>
                    <a:lstStyle/>
                    <a:p>
                      <a:pPr algn="ctr"/>
                      <a:r>
                        <a:rPr lang="en-US"/>
                        <a:t>5</a:t>
                      </a:r>
                    </a:p>
                  </a:txBody>
                  <a:tcPr/>
                </a:tc>
                <a:tc>
                  <a:txBody>
                    <a:bodyPr/>
                    <a:lstStyle/>
                    <a:p>
                      <a:pPr algn="ctr"/>
                      <a:r>
                        <a:rPr lang="en-US"/>
                        <a:t>5</a:t>
                      </a:r>
                    </a:p>
                  </a:txBody>
                  <a:tcPr/>
                </a:tc>
                <a:tc>
                  <a:txBody>
                    <a:bodyPr/>
                    <a:lstStyle/>
                    <a:p>
                      <a:pPr algn="ctr"/>
                      <a:r>
                        <a:rPr lang="en-US"/>
                        <a:t>16</a:t>
                      </a:r>
                    </a:p>
                  </a:txBody>
                  <a:tcPr/>
                </a:tc>
                <a:extLst>
                  <a:ext uri="{0D108BD9-81ED-4DB2-BD59-A6C34878D82A}">
                    <a16:rowId xmlns:a16="http://schemas.microsoft.com/office/drawing/2014/main" val="4225359043"/>
                  </a:ext>
                </a:extLst>
              </a:tr>
              <a:tr h="525529">
                <a:tc>
                  <a:txBody>
                    <a:bodyPr/>
                    <a:lstStyle/>
                    <a:p>
                      <a:pPr lvl="0">
                        <a:buNone/>
                      </a:pPr>
                      <a:r>
                        <a:rPr lang="en-US"/>
                        <a:t>Maximum Accuracy Score</a:t>
                      </a:r>
                    </a:p>
                  </a:txBody>
                  <a:tcPr/>
                </a:tc>
                <a:tc>
                  <a:txBody>
                    <a:bodyPr/>
                    <a:lstStyle/>
                    <a:p>
                      <a:pPr lvl="0" algn="ctr">
                        <a:buNone/>
                      </a:pPr>
                      <a:r>
                        <a:rPr lang="en-US"/>
                        <a:t>65.12</a:t>
                      </a:r>
                    </a:p>
                  </a:txBody>
                  <a:tcPr/>
                </a:tc>
                <a:tc>
                  <a:txBody>
                    <a:bodyPr/>
                    <a:lstStyle/>
                    <a:p>
                      <a:pPr lvl="0" algn="ctr">
                        <a:buNone/>
                      </a:pPr>
                      <a:r>
                        <a:rPr lang="en-US"/>
                        <a:t>67.44</a:t>
                      </a:r>
                    </a:p>
                  </a:txBody>
                  <a:tcPr/>
                </a:tc>
                <a:tc>
                  <a:txBody>
                    <a:bodyPr/>
                    <a:lstStyle/>
                    <a:p>
                      <a:pPr lvl="0" algn="ctr">
                        <a:buNone/>
                      </a:pPr>
                      <a:r>
                        <a:rPr lang="en-US"/>
                        <a:t>72.09</a:t>
                      </a:r>
                    </a:p>
                  </a:txBody>
                  <a:tcPr/>
                </a:tc>
                <a:tc>
                  <a:txBody>
                    <a:bodyPr/>
                    <a:lstStyle/>
                    <a:p>
                      <a:pPr lvl="0" algn="ctr">
                        <a:buNone/>
                      </a:pPr>
                      <a:r>
                        <a:rPr lang="en-US"/>
                        <a:t>79.07</a:t>
                      </a:r>
                    </a:p>
                  </a:txBody>
                  <a:tcPr/>
                </a:tc>
                <a:extLst>
                  <a:ext uri="{0D108BD9-81ED-4DB2-BD59-A6C34878D82A}">
                    <a16:rowId xmlns:a16="http://schemas.microsoft.com/office/drawing/2014/main" val="2425389409"/>
                  </a:ext>
                </a:extLst>
              </a:tr>
            </a:tbl>
          </a:graphicData>
        </a:graphic>
      </p:graphicFrame>
      <p:sp>
        <p:nvSpPr>
          <p:cNvPr id="9" name="TextBox 8">
            <a:extLst>
              <a:ext uri="{FF2B5EF4-FFF2-40B4-BE49-F238E27FC236}">
                <a16:creationId xmlns:a16="http://schemas.microsoft.com/office/drawing/2014/main" id="{B724AA05-0F6E-4031-91CD-48A4F43B019A}"/>
              </a:ext>
            </a:extLst>
          </p:cNvPr>
          <p:cNvSpPr txBox="1"/>
          <p:nvPr/>
        </p:nvSpPr>
        <p:spPr>
          <a:xfrm>
            <a:off x="209910" y="2927231"/>
            <a:ext cx="879606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The best accuracy obtained can be inferred from the above table. </a:t>
            </a:r>
          </a:p>
          <a:p>
            <a:pPr marL="342900" indent="-342900">
              <a:buFont typeface="Arial"/>
              <a:buChar char="•"/>
            </a:pPr>
            <a:r>
              <a:rPr lang="en-US" sz="2400" dirty="0">
                <a:ea typeface="+mn-lt"/>
                <a:cs typeface="+mn-lt"/>
              </a:rPr>
              <a:t>Various concepts, libraries associated with KNN,PCA, Metrics has been learnt and understood.</a:t>
            </a:r>
          </a:p>
          <a:p>
            <a:pPr marL="342900" indent="-342900">
              <a:buFont typeface="Arial"/>
              <a:buChar char="•"/>
            </a:pPr>
            <a:r>
              <a:rPr lang="en-US" sz="2400" dirty="0">
                <a:ea typeface="+mn-lt"/>
                <a:cs typeface="+mn-lt"/>
              </a:rPr>
              <a:t>We can see that overall model identifies most of the glass types correctly – for example type 1,2, 5 and 7 has been identified and classified successfully.</a:t>
            </a:r>
          </a:p>
          <a:p>
            <a:pPr marL="342900" indent="-342900">
              <a:buFont typeface="Arial"/>
              <a:buChar char="•"/>
            </a:pPr>
            <a:r>
              <a:rPr lang="en-US" sz="2400" dirty="0">
                <a:ea typeface="+mn-lt"/>
                <a:cs typeface="+mn-lt"/>
              </a:rPr>
              <a:t>The intention of using Principal Component Analysis was mainly to learn the technique and performing PCA makes sense when we generally have big data problems for dimensionality reduction.</a:t>
            </a:r>
            <a:endParaRPr lang="en-US" sz="2400" dirty="0"/>
          </a:p>
        </p:txBody>
      </p:sp>
    </p:spTree>
    <p:extLst>
      <p:ext uri="{BB962C8B-B14F-4D97-AF65-F5344CB8AC3E}">
        <p14:creationId xmlns:p14="http://schemas.microsoft.com/office/powerpoint/2010/main" val="398928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B16-DA1A-4718-83CF-04181A6CC8AE}"/>
              </a:ext>
            </a:extLst>
          </p:cNvPr>
          <p:cNvSpPr>
            <a:spLocks noGrp="1"/>
          </p:cNvSpPr>
          <p:nvPr>
            <p:ph type="title"/>
          </p:nvPr>
        </p:nvSpPr>
        <p:spPr>
          <a:xfrm>
            <a:off x="616226" y="-250716"/>
            <a:ext cx="7772400" cy="1143000"/>
          </a:xfrm>
        </p:spPr>
        <p:txBody>
          <a:bodyPr lIns="91440" tIns="45720" rIns="91440" bIns="91440" anchor="b" anchorCtr="0">
            <a:normAutofit/>
          </a:bodyPr>
          <a:lstStyle/>
          <a:p>
            <a:r>
              <a:rPr lang="en-US"/>
              <a:t>Problem Formulation </a:t>
            </a:r>
          </a:p>
        </p:txBody>
      </p:sp>
      <p:sp>
        <p:nvSpPr>
          <p:cNvPr id="3" name="Slide Number Placeholder 2">
            <a:extLst>
              <a:ext uri="{FF2B5EF4-FFF2-40B4-BE49-F238E27FC236}">
                <a16:creationId xmlns:a16="http://schemas.microsoft.com/office/drawing/2014/main" id="{DABCE4D3-D732-4399-A0D3-ECF5E8D1A74A}"/>
              </a:ext>
            </a:extLst>
          </p:cNvPr>
          <p:cNvSpPr>
            <a:spLocks noGrp="1"/>
          </p:cNvSpPr>
          <p:nvPr>
            <p:ph type="sldNum" sz="quarter" idx="12"/>
          </p:nvPr>
        </p:nvSpPr>
        <p:spPr/>
        <p:txBody>
          <a:bodyPr/>
          <a:lstStyle/>
          <a:p>
            <a:fld id="{56FAF37D-EBC2-4BA4-A38F-5BDBB1D0CF51}" type="slidenum">
              <a:rPr lang="en-AU" smtClean="0"/>
              <a:t>3</a:t>
            </a:fld>
            <a:endParaRPr lang="en-AU"/>
          </a:p>
        </p:txBody>
      </p:sp>
      <p:sp>
        <p:nvSpPr>
          <p:cNvPr id="4" name="Content Placeholder 3">
            <a:extLst>
              <a:ext uri="{FF2B5EF4-FFF2-40B4-BE49-F238E27FC236}">
                <a16:creationId xmlns:a16="http://schemas.microsoft.com/office/drawing/2014/main" id="{3BD73B17-BE3C-45C4-86E0-82A802138182}"/>
              </a:ext>
            </a:extLst>
          </p:cNvPr>
          <p:cNvSpPr>
            <a:spLocks noGrp="1"/>
          </p:cNvSpPr>
          <p:nvPr>
            <p:ph sz="quarter" idx="1"/>
          </p:nvPr>
        </p:nvSpPr>
        <p:spPr>
          <a:xfrm>
            <a:off x="687220" y="894048"/>
            <a:ext cx="8070573" cy="5547325"/>
          </a:xfrm>
        </p:spPr>
        <p:txBody>
          <a:bodyPr vert="horz" lIns="91440" tIns="45720" rIns="91440" bIns="45720" anchor="t">
            <a:normAutofit fontScale="62500" lnSpcReduction="20000"/>
          </a:bodyPr>
          <a:lstStyle/>
          <a:p>
            <a:pPr marL="0" indent="0">
              <a:buNone/>
            </a:pPr>
            <a:r>
              <a:rPr lang="en-US" b="1" u="sng" dirty="0"/>
              <a:t>Objective</a:t>
            </a:r>
            <a:r>
              <a:rPr lang="en-US" dirty="0"/>
              <a:t>: </a:t>
            </a:r>
            <a:r>
              <a:rPr lang="en-US" dirty="0">
                <a:ea typeface="+mn-lt"/>
                <a:cs typeface="+mn-lt"/>
              </a:rPr>
              <a:t>To classify different samples of glasses based on their physical and chemical properties.</a:t>
            </a:r>
          </a:p>
          <a:p>
            <a:pPr marL="0" indent="0" algn="just">
              <a:buNone/>
            </a:pPr>
            <a:r>
              <a:rPr lang="en-US" b="1" u="sng" dirty="0"/>
              <a:t>Dataset details</a:t>
            </a:r>
            <a:r>
              <a:rPr lang="en-US" dirty="0"/>
              <a:t>:</a:t>
            </a:r>
            <a:endParaRPr lang="en-US" i="1" dirty="0"/>
          </a:p>
          <a:p>
            <a:pPr marL="457200" indent="-457200" algn="just"/>
            <a:r>
              <a:rPr lang="en-US" dirty="0">
                <a:ea typeface="+mn-lt"/>
                <a:cs typeface="+mn-lt"/>
              </a:rPr>
              <a:t>Number of Columns – 11</a:t>
            </a:r>
          </a:p>
          <a:p>
            <a:pPr marL="457200" indent="-457200" algn="just"/>
            <a:r>
              <a:rPr lang="en-US" dirty="0">
                <a:ea typeface="+mn-lt"/>
                <a:cs typeface="+mn-lt"/>
              </a:rPr>
              <a:t>Number of Rows – 214</a:t>
            </a:r>
          </a:p>
          <a:p>
            <a:pPr marL="457200" indent="-457200" algn="just"/>
            <a:r>
              <a:rPr lang="en-US" dirty="0">
                <a:ea typeface="+mn-lt"/>
                <a:cs typeface="+mn-lt"/>
              </a:rPr>
              <a:t>Number of Classes - 7</a:t>
            </a:r>
          </a:p>
          <a:p>
            <a:pPr algn="just"/>
            <a:r>
              <a:rPr lang="en-US" dirty="0">
                <a:ea typeface="+mn-lt"/>
                <a:cs typeface="+mn-lt"/>
              </a:rPr>
              <a:t>   Dataset is published by </a:t>
            </a:r>
            <a:r>
              <a:rPr lang="en-US" dirty="0" err="1">
                <a:ea typeface="+mn-lt"/>
                <a:cs typeface="+mn-lt"/>
              </a:rPr>
              <a:t>B.German</a:t>
            </a:r>
            <a:r>
              <a:rPr lang="en-US" dirty="0">
                <a:ea typeface="+mn-lt"/>
                <a:cs typeface="+mn-lt"/>
              </a:rPr>
              <a:t>, Central Research </a:t>
            </a:r>
            <a:r>
              <a:rPr lang="en-US" dirty="0" err="1">
                <a:ea typeface="+mn-lt"/>
                <a:cs typeface="+mn-lt"/>
              </a:rPr>
              <a:t>Establishment,Home</a:t>
            </a:r>
            <a:r>
              <a:rPr lang="en-US" dirty="0">
                <a:ea typeface="+mn-lt"/>
                <a:cs typeface="+mn-lt"/>
              </a:rPr>
              <a:t> Office Forensic Science Service, </a:t>
            </a:r>
            <a:r>
              <a:rPr lang="en-US" dirty="0" err="1">
                <a:ea typeface="+mn-lt"/>
                <a:cs typeface="+mn-lt"/>
              </a:rPr>
              <a:t>Aldermaston</a:t>
            </a:r>
            <a:r>
              <a:rPr lang="en-US" dirty="0">
                <a:ea typeface="+mn-lt"/>
                <a:cs typeface="+mn-lt"/>
              </a:rPr>
              <a:t>, Reading, Berkshire RG7 4PN</a:t>
            </a:r>
          </a:p>
          <a:p>
            <a:pPr algn="just"/>
            <a:r>
              <a:rPr lang="en-US" dirty="0">
                <a:ea typeface="+mn-lt"/>
                <a:cs typeface="+mn-lt"/>
              </a:rPr>
              <a:t>   Donor of dataset is Vina Spiehler, Ph.D., DABFT, Diagnostic Products Corporation, (213) 776-0180 (</a:t>
            </a:r>
            <a:r>
              <a:rPr lang="en-US" dirty="0" err="1">
                <a:ea typeface="+mn-lt"/>
                <a:cs typeface="+mn-lt"/>
              </a:rPr>
              <a:t>ext</a:t>
            </a:r>
            <a:r>
              <a:rPr lang="en-US" dirty="0">
                <a:ea typeface="+mn-lt"/>
                <a:cs typeface="+mn-lt"/>
              </a:rPr>
              <a:t> 3014)</a:t>
            </a:r>
            <a:endParaRPr lang="en-US" dirty="0"/>
          </a:p>
          <a:p>
            <a:pPr algn="just"/>
            <a:r>
              <a:rPr lang="en-US" dirty="0">
                <a:ea typeface="+mn-lt"/>
                <a:cs typeface="+mn-lt"/>
              </a:rPr>
              <a:t>ID : ID number(ignored)</a:t>
            </a:r>
          </a:p>
          <a:p>
            <a:pPr algn="just"/>
            <a:r>
              <a:rPr lang="en-US" dirty="0">
                <a:ea typeface="+mn-lt"/>
                <a:cs typeface="+mn-lt"/>
              </a:rPr>
              <a:t>RI: Refractive Index</a:t>
            </a:r>
            <a:endParaRPr lang="en-US" dirty="0"/>
          </a:p>
          <a:p>
            <a:pPr algn="just"/>
            <a:r>
              <a:rPr lang="en-US" dirty="0">
                <a:ea typeface="+mn-lt"/>
                <a:cs typeface="+mn-lt"/>
              </a:rPr>
              <a:t>Na: Sodium</a:t>
            </a:r>
            <a:endParaRPr lang="en-US" dirty="0"/>
          </a:p>
          <a:p>
            <a:pPr algn="just"/>
            <a:r>
              <a:rPr lang="en-US" dirty="0">
                <a:ea typeface="+mn-lt"/>
                <a:cs typeface="+mn-lt"/>
              </a:rPr>
              <a:t>Mg: Magnesium</a:t>
            </a:r>
            <a:endParaRPr lang="en-US" dirty="0"/>
          </a:p>
          <a:p>
            <a:pPr algn="just"/>
            <a:r>
              <a:rPr lang="en-US" dirty="0">
                <a:ea typeface="+mn-lt"/>
                <a:cs typeface="+mn-lt"/>
              </a:rPr>
              <a:t>Al: Aluminum</a:t>
            </a:r>
            <a:endParaRPr lang="en-US" dirty="0"/>
          </a:p>
          <a:p>
            <a:pPr algn="just"/>
            <a:r>
              <a:rPr lang="en-US" dirty="0">
                <a:ea typeface="+mn-lt"/>
                <a:cs typeface="+mn-lt"/>
              </a:rPr>
              <a:t>Si: Silica</a:t>
            </a:r>
            <a:endParaRPr lang="en-US" dirty="0"/>
          </a:p>
          <a:p>
            <a:pPr algn="just"/>
            <a:r>
              <a:rPr lang="en-US" dirty="0">
                <a:ea typeface="+mn-lt"/>
                <a:cs typeface="+mn-lt"/>
              </a:rPr>
              <a:t>K: Potassium</a:t>
            </a:r>
            <a:endParaRPr lang="en-US" dirty="0"/>
          </a:p>
          <a:p>
            <a:pPr algn="just"/>
            <a:r>
              <a:rPr lang="en-US" dirty="0">
                <a:ea typeface="+mn-lt"/>
                <a:cs typeface="+mn-lt"/>
              </a:rPr>
              <a:t>Ca: Calcium</a:t>
            </a:r>
            <a:endParaRPr lang="en-US" dirty="0"/>
          </a:p>
          <a:p>
            <a:pPr algn="just"/>
            <a:r>
              <a:rPr lang="en-US" dirty="0">
                <a:ea typeface="+mn-lt"/>
                <a:cs typeface="+mn-lt"/>
              </a:rPr>
              <a:t>Ba: Barium                                 </a:t>
            </a:r>
            <a:endParaRPr lang="en-US" dirty="0"/>
          </a:p>
          <a:p>
            <a:pPr algn="just"/>
            <a:r>
              <a:rPr lang="en-US" dirty="0">
                <a:ea typeface="+mn-lt"/>
                <a:cs typeface="+mn-lt"/>
              </a:rPr>
              <a:t>Fe: Iron</a:t>
            </a:r>
            <a:endParaRPr lang="en-US" dirty="0"/>
          </a:p>
          <a:p>
            <a:pPr algn="just"/>
            <a:r>
              <a:rPr lang="en-US" dirty="0">
                <a:ea typeface="+mn-lt"/>
                <a:cs typeface="+mn-lt"/>
              </a:rPr>
              <a:t>Type of glass (Target label)</a:t>
            </a:r>
            <a:endParaRPr lang="en-US" dirty="0"/>
          </a:p>
        </p:txBody>
      </p:sp>
      <p:pic>
        <p:nvPicPr>
          <p:cNvPr id="5" name="Picture 5" descr="Text&#10;&#10;Description automatically generated">
            <a:extLst>
              <a:ext uri="{FF2B5EF4-FFF2-40B4-BE49-F238E27FC236}">
                <a16:creationId xmlns:a16="http://schemas.microsoft.com/office/drawing/2014/main" id="{1C22589B-D299-4EBC-AABF-178F19EEE11B}"/>
              </a:ext>
            </a:extLst>
          </p:cNvPr>
          <p:cNvPicPr>
            <a:picLocks noChangeAspect="1"/>
          </p:cNvPicPr>
          <p:nvPr/>
        </p:nvPicPr>
        <p:blipFill>
          <a:blip r:embed="rId2"/>
          <a:stretch>
            <a:fillRect/>
          </a:stretch>
        </p:blipFill>
        <p:spPr>
          <a:xfrm>
            <a:off x="2966485" y="3666195"/>
            <a:ext cx="5794744" cy="2034892"/>
          </a:xfrm>
          <a:prstGeom prst="rect">
            <a:avLst/>
          </a:prstGeom>
        </p:spPr>
      </p:pic>
    </p:spTree>
    <p:extLst>
      <p:ext uri="{BB962C8B-B14F-4D97-AF65-F5344CB8AC3E}">
        <p14:creationId xmlns:p14="http://schemas.microsoft.com/office/powerpoint/2010/main" val="310716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26FE-34C4-4A34-9C8E-70C76B30D05E}"/>
              </a:ext>
            </a:extLst>
          </p:cNvPr>
          <p:cNvSpPr>
            <a:spLocks noGrp="1"/>
          </p:cNvSpPr>
          <p:nvPr>
            <p:ph type="title"/>
          </p:nvPr>
        </p:nvSpPr>
        <p:spPr>
          <a:xfrm>
            <a:off x="616226" y="-108728"/>
            <a:ext cx="7772400" cy="1143000"/>
          </a:xfrm>
        </p:spPr>
        <p:txBody>
          <a:bodyPr lIns="91440" tIns="45720" rIns="91440" bIns="91440" anchor="b" anchorCtr="0">
            <a:normAutofit/>
          </a:bodyPr>
          <a:lstStyle/>
          <a:p>
            <a:r>
              <a:rPr lang="en-US"/>
              <a:t>Feature Description</a:t>
            </a:r>
          </a:p>
        </p:txBody>
      </p:sp>
      <p:sp>
        <p:nvSpPr>
          <p:cNvPr id="3" name="Slide Number Placeholder 2">
            <a:extLst>
              <a:ext uri="{FF2B5EF4-FFF2-40B4-BE49-F238E27FC236}">
                <a16:creationId xmlns:a16="http://schemas.microsoft.com/office/drawing/2014/main" id="{BFD0D71C-8637-4422-8E6B-9581660A88CB}"/>
              </a:ext>
            </a:extLst>
          </p:cNvPr>
          <p:cNvSpPr>
            <a:spLocks noGrp="1"/>
          </p:cNvSpPr>
          <p:nvPr>
            <p:ph type="sldNum" sz="quarter" idx="12"/>
          </p:nvPr>
        </p:nvSpPr>
        <p:spPr/>
        <p:txBody>
          <a:bodyPr/>
          <a:lstStyle/>
          <a:p>
            <a:fld id="{56FAF37D-EBC2-4BA4-A38F-5BDBB1D0CF51}" type="slidenum">
              <a:rPr lang="en-AU" smtClean="0"/>
              <a:t>4</a:t>
            </a:fld>
            <a:endParaRPr lang="en-AU"/>
          </a:p>
        </p:txBody>
      </p:sp>
      <p:sp>
        <p:nvSpPr>
          <p:cNvPr id="4" name="Content Placeholder 3">
            <a:extLst>
              <a:ext uri="{FF2B5EF4-FFF2-40B4-BE49-F238E27FC236}">
                <a16:creationId xmlns:a16="http://schemas.microsoft.com/office/drawing/2014/main" id="{D2019C04-620E-4825-AAF0-180BC624C568}"/>
              </a:ext>
            </a:extLst>
          </p:cNvPr>
          <p:cNvSpPr>
            <a:spLocks noGrp="1"/>
          </p:cNvSpPr>
          <p:nvPr>
            <p:ph sz="quarter" idx="1"/>
          </p:nvPr>
        </p:nvSpPr>
        <p:spPr>
          <a:xfrm>
            <a:off x="624769" y="1032423"/>
            <a:ext cx="8522759" cy="5888183"/>
          </a:xfrm>
        </p:spPr>
        <p:txBody>
          <a:bodyPr vert="horz" lIns="91440" tIns="45720" rIns="91440" bIns="45720" anchor="t">
            <a:noAutofit/>
          </a:bodyPr>
          <a:lstStyle/>
          <a:p>
            <a:pPr marL="457200" indent="-457200"/>
            <a:r>
              <a:rPr lang="en-US" sz="1800" dirty="0">
                <a:latin typeface="Perpetua"/>
                <a:cs typeface="Courier New"/>
              </a:rPr>
              <a:t>Dataset contains </a:t>
            </a:r>
            <a:r>
              <a:rPr lang="en-US" sz="1800" dirty="0">
                <a:ea typeface="+mn-lt"/>
                <a:cs typeface="+mn-lt"/>
              </a:rPr>
              <a:t>214 samples of glasses which can be categorized into different types based on their usage.</a:t>
            </a:r>
            <a:endParaRPr lang="en-US" sz="1800" dirty="0">
              <a:latin typeface="Perpetua"/>
              <a:cs typeface="Courier New"/>
            </a:endParaRPr>
          </a:p>
          <a:p>
            <a:pPr marL="457200" indent="-457200"/>
            <a:r>
              <a:rPr lang="en-US" sz="1800" dirty="0">
                <a:latin typeface="Perpetua"/>
                <a:cs typeface="Courier New"/>
              </a:rPr>
              <a:t>In dataset, </a:t>
            </a:r>
            <a:r>
              <a:rPr lang="en-US" sz="1800" dirty="0">
                <a:ea typeface="+mn-lt"/>
                <a:cs typeface="+mn-lt"/>
              </a:rPr>
              <a:t>RI is an index variable(after modification) and has no units.</a:t>
            </a:r>
            <a:r>
              <a:rPr lang="en-US" sz="1800" dirty="0">
                <a:latin typeface="Courier New"/>
                <a:cs typeface="Courier New"/>
              </a:rPr>
              <a:t>  </a:t>
            </a:r>
            <a:endParaRPr lang="en-US" sz="1800" dirty="0">
              <a:ea typeface="+mn-lt"/>
              <a:cs typeface="+mn-lt"/>
            </a:endParaRPr>
          </a:p>
          <a:p>
            <a:pPr marL="457200" indent="-457200"/>
            <a:r>
              <a:rPr lang="en-US" sz="1800" dirty="0">
                <a:ea typeface="+mn-lt"/>
                <a:cs typeface="+mn-lt"/>
              </a:rPr>
              <a:t>Na, Mg, Al, Si, K, Ca, Ba and Fe are measured as weight percent in corresponding oxide.</a:t>
            </a:r>
            <a:endParaRPr lang="en-US" sz="1800" dirty="0"/>
          </a:p>
          <a:p>
            <a:pPr marL="457200" indent="-457200"/>
            <a:r>
              <a:rPr lang="en-US" sz="1800" dirty="0">
                <a:ea typeface="+mn-lt"/>
                <a:cs typeface="+mn-lt"/>
              </a:rPr>
              <a:t>The Target label, Types of Glasses has 7 classes:</a:t>
            </a:r>
            <a:endParaRPr lang="en-US" sz="1800" dirty="0"/>
          </a:p>
          <a:p>
            <a:pPr marL="0" indent="0">
              <a:buNone/>
            </a:pPr>
            <a:r>
              <a:rPr lang="en-US" sz="1800" dirty="0"/>
              <a:t>Windows Glasses</a:t>
            </a:r>
          </a:p>
          <a:p>
            <a:pPr marL="0" indent="0">
              <a:buNone/>
            </a:pPr>
            <a:r>
              <a:rPr lang="en-US" sz="1800" dirty="0"/>
              <a:t>     1: </a:t>
            </a:r>
            <a:r>
              <a:rPr lang="en-US" sz="1800" dirty="0" err="1"/>
              <a:t>Building_windows_float_processed</a:t>
            </a:r>
            <a:endParaRPr lang="en-US" sz="1800" dirty="0"/>
          </a:p>
          <a:p>
            <a:pPr marL="0" indent="0">
              <a:buNone/>
            </a:pPr>
            <a:r>
              <a:rPr lang="en-US" sz="1800" dirty="0"/>
              <a:t>     2: </a:t>
            </a:r>
            <a:r>
              <a:rPr lang="en-US" sz="1800" dirty="0" err="1"/>
              <a:t>Building_windows_non_float_processed</a:t>
            </a:r>
            <a:endParaRPr lang="en-US" sz="1800" dirty="0"/>
          </a:p>
          <a:p>
            <a:pPr marL="0" indent="0">
              <a:buNone/>
            </a:pPr>
            <a:r>
              <a:rPr lang="en-US" sz="1800" dirty="0"/>
              <a:t>     3: </a:t>
            </a:r>
            <a:r>
              <a:rPr lang="en-US" sz="1800" dirty="0" err="1"/>
              <a:t>Vehicle_windows_float_processed</a:t>
            </a:r>
            <a:endParaRPr lang="en-US" sz="1800" dirty="0"/>
          </a:p>
          <a:p>
            <a:pPr marL="0" indent="0">
              <a:buNone/>
            </a:pPr>
            <a:r>
              <a:rPr lang="en-US" sz="1800" dirty="0"/>
              <a:t>     4:</a:t>
            </a:r>
            <a:r>
              <a:rPr lang="en-US" sz="1800" dirty="0">
                <a:ea typeface="+mn-lt"/>
                <a:cs typeface="+mn-lt"/>
              </a:rPr>
              <a:t> </a:t>
            </a:r>
            <a:r>
              <a:rPr lang="en-US" sz="1800" dirty="0" err="1">
                <a:ea typeface="+mn-lt"/>
                <a:cs typeface="+mn-lt"/>
              </a:rPr>
              <a:t>Vehicle_windows_non_float_processed</a:t>
            </a:r>
            <a:endParaRPr lang="en-US" sz="1800" dirty="0">
              <a:ea typeface="+mn-lt"/>
              <a:cs typeface="+mn-lt"/>
            </a:endParaRPr>
          </a:p>
          <a:p>
            <a:pPr marL="0" indent="0">
              <a:buNone/>
            </a:pPr>
            <a:r>
              <a:rPr lang="en-US" sz="1800" dirty="0"/>
              <a:t>Non – Window Glasses</a:t>
            </a:r>
          </a:p>
          <a:p>
            <a:pPr marL="0" indent="0">
              <a:buNone/>
            </a:pPr>
            <a:r>
              <a:rPr lang="en-US" sz="1800" dirty="0"/>
              <a:t>     5: Containers</a:t>
            </a:r>
          </a:p>
          <a:p>
            <a:pPr marL="0" indent="0">
              <a:buNone/>
            </a:pPr>
            <a:r>
              <a:rPr lang="en-US" sz="1800" dirty="0"/>
              <a:t>     6: Tableware</a:t>
            </a:r>
          </a:p>
          <a:p>
            <a:pPr marL="0" indent="0">
              <a:buNone/>
            </a:pPr>
            <a:r>
              <a:rPr lang="en-US" sz="1800" dirty="0"/>
              <a:t>     7: Headlamps</a:t>
            </a:r>
          </a:p>
          <a:p>
            <a:pPr marL="0" indent="0">
              <a:buNone/>
            </a:pPr>
            <a:r>
              <a:rPr lang="en-US" sz="1800" b="1" dirty="0"/>
              <a:t>Assumptions  -</a:t>
            </a:r>
          </a:p>
          <a:p>
            <a:pPr marL="0" indent="0">
              <a:buNone/>
            </a:pPr>
            <a:r>
              <a:rPr lang="en-US" sz="1800" dirty="0"/>
              <a:t>Our Dataset does not contain any null value and all data types are correct. Thus, no assumptions are required.</a:t>
            </a:r>
            <a:endParaRPr lang="en-US" sz="1800" b="1" dirty="0"/>
          </a:p>
          <a:p>
            <a:pPr marL="0" indent="0">
              <a:buNone/>
            </a:pPr>
            <a:endParaRPr lang="en-US" sz="1800" b="1"/>
          </a:p>
          <a:p>
            <a:pPr marL="0" indent="0">
              <a:buNone/>
            </a:pPr>
            <a:endParaRPr lang="en-US" sz="1800"/>
          </a:p>
          <a:p>
            <a:pPr marL="0" indent="0">
              <a:buNone/>
            </a:pPr>
            <a:endParaRPr lang="en-US" sz="1800" b="1"/>
          </a:p>
        </p:txBody>
      </p:sp>
      <p:sp>
        <p:nvSpPr>
          <p:cNvPr id="5" name="Content Placeholder 3">
            <a:extLst>
              <a:ext uri="{FF2B5EF4-FFF2-40B4-BE49-F238E27FC236}">
                <a16:creationId xmlns:a16="http://schemas.microsoft.com/office/drawing/2014/main" id="{8B431309-0B48-4973-990E-0263A10161E5}"/>
              </a:ext>
            </a:extLst>
          </p:cNvPr>
          <p:cNvSpPr txBox="1">
            <a:spLocks/>
          </p:cNvSpPr>
          <p:nvPr/>
        </p:nvSpPr>
        <p:spPr>
          <a:xfrm>
            <a:off x="612792" y="1139059"/>
            <a:ext cx="7772400" cy="5135562"/>
          </a:xfrm>
          <a:prstGeom prst="rect">
            <a:avLst/>
          </a:prstGeom>
        </p:spPr>
        <p:txBody>
          <a:bodyPr vert="horz" lIns="91440" tIns="45720" rIns="91440" bIns="45720" anchor="t">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endParaRPr lang="en-US" i="1">
              <a:cs typeface="Times New Roman"/>
            </a:endParaRPr>
          </a:p>
        </p:txBody>
      </p:sp>
    </p:spTree>
    <p:extLst>
      <p:ext uri="{BB962C8B-B14F-4D97-AF65-F5344CB8AC3E}">
        <p14:creationId xmlns:p14="http://schemas.microsoft.com/office/powerpoint/2010/main" val="419895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841DBF-19EC-4A2C-A44C-2847283BC7AF}"/>
              </a:ext>
            </a:extLst>
          </p:cNvPr>
          <p:cNvSpPr>
            <a:spLocks noGrp="1"/>
          </p:cNvSpPr>
          <p:nvPr>
            <p:ph type="sldNum" sz="quarter" idx="12"/>
          </p:nvPr>
        </p:nvSpPr>
        <p:spPr/>
        <p:txBody>
          <a:bodyPr/>
          <a:lstStyle/>
          <a:p>
            <a:fld id="{56FAF37D-EBC2-4BA4-A38F-5BDBB1D0CF51}" type="slidenum">
              <a:rPr lang="en-AU" smtClean="0"/>
              <a:t>5</a:t>
            </a:fld>
            <a:endParaRPr lang="en-AU"/>
          </a:p>
        </p:txBody>
      </p:sp>
      <p:sp>
        <p:nvSpPr>
          <p:cNvPr id="4" name="Content Placeholder 3">
            <a:extLst>
              <a:ext uri="{FF2B5EF4-FFF2-40B4-BE49-F238E27FC236}">
                <a16:creationId xmlns:a16="http://schemas.microsoft.com/office/drawing/2014/main" id="{AF8B6E14-AECF-4F52-BC40-7012A40C5E8B}"/>
              </a:ext>
            </a:extLst>
          </p:cNvPr>
          <p:cNvSpPr>
            <a:spLocks noGrp="1"/>
          </p:cNvSpPr>
          <p:nvPr>
            <p:ph sz="quarter" idx="1"/>
          </p:nvPr>
        </p:nvSpPr>
        <p:spPr>
          <a:xfrm>
            <a:off x="261258" y="184111"/>
            <a:ext cx="8638523" cy="6091266"/>
          </a:xfrm>
        </p:spPr>
        <p:txBody>
          <a:bodyPr vert="horz" lIns="91440" tIns="45720" rIns="91440" bIns="45720" anchor="t">
            <a:normAutofit/>
          </a:bodyPr>
          <a:lstStyle/>
          <a:p>
            <a:pPr marL="0" indent="0">
              <a:buNone/>
            </a:pPr>
            <a:endParaRPr lang="en-US"/>
          </a:p>
          <a:p>
            <a:pPr marL="457200" indent="-457200"/>
            <a:endParaRPr lang="en-US"/>
          </a:p>
          <a:p>
            <a:pPr marL="457200" indent="-457200"/>
            <a:endParaRPr lang="en-US"/>
          </a:p>
        </p:txBody>
      </p:sp>
      <p:pic>
        <p:nvPicPr>
          <p:cNvPr id="2" name="Picture 4" descr="Chart, bar chart&#10;&#10;Description automatically generated">
            <a:extLst>
              <a:ext uri="{FF2B5EF4-FFF2-40B4-BE49-F238E27FC236}">
                <a16:creationId xmlns:a16="http://schemas.microsoft.com/office/drawing/2014/main" id="{25B698F1-C394-4F25-AF9D-713BD77DD4AF}"/>
              </a:ext>
            </a:extLst>
          </p:cNvPr>
          <p:cNvPicPr>
            <a:picLocks noChangeAspect="1"/>
          </p:cNvPicPr>
          <p:nvPr/>
        </p:nvPicPr>
        <p:blipFill>
          <a:blip r:embed="rId2"/>
          <a:stretch>
            <a:fillRect/>
          </a:stretch>
        </p:blipFill>
        <p:spPr>
          <a:xfrm>
            <a:off x="265814" y="273257"/>
            <a:ext cx="4178594" cy="3430061"/>
          </a:xfrm>
          <a:prstGeom prst="rect">
            <a:avLst/>
          </a:prstGeom>
        </p:spPr>
      </p:pic>
      <p:pic>
        <p:nvPicPr>
          <p:cNvPr id="5" name="Picture 5" descr="Chart, treemap chart&#10;&#10;Description automatically generated">
            <a:extLst>
              <a:ext uri="{FF2B5EF4-FFF2-40B4-BE49-F238E27FC236}">
                <a16:creationId xmlns:a16="http://schemas.microsoft.com/office/drawing/2014/main" id="{423F49FF-63A4-4CB0-BE54-34FCFD29367F}"/>
              </a:ext>
            </a:extLst>
          </p:cNvPr>
          <p:cNvPicPr>
            <a:picLocks noChangeAspect="1"/>
          </p:cNvPicPr>
          <p:nvPr/>
        </p:nvPicPr>
        <p:blipFill>
          <a:blip r:embed="rId3"/>
          <a:stretch>
            <a:fillRect/>
          </a:stretch>
        </p:blipFill>
        <p:spPr>
          <a:xfrm>
            <a:off x="4444411" y="275967"/>
            <a:ext cx="4327450" cy="3424642"/>
          </a:xfrm>
          <a:prstGeom prst="rect">
            <a:avLst/>
          </a:prstGeom>
        </p:spPr>
      </p:pic>
      <p:sp>
        <p:nvSpPr>
          <p:cNvPr id="6" name="TextBox 5">
            <a:extLst>
              <a:ext uri="{FF2B5EF4-FFF2-40B4-BE49-F238E27FC236}">
                <a16:creationId xmlns:a16="http://schemas.microsoft.com/office/drawing/2014/main" id="{2A646550-D41B-410C-8AE7-D3FB229EBDBB}"/>
              </a:ext>
            </a:extLst>
          </p:cNvPr>
          <p:cNvSpPr txBox="1"/>
          <p:nvPr/>
        </p:nvSpPr>
        <p:spPr>
          <a:xfrm>
            <a:off x="5752214" y="37001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Correlation Matrix</a:t>
            </a:r>
          </a:p>
        </p:txBody>
      </p:sp>
      <p:sp>
        <p:nvSpPr>
          <p:cNvPr id="7" name="TextBox 6">
            <a:extLst>
              <a:ext uri="{FF2B5EF4-FFF2-40B4-BE49-F238E27FC236}">
                <a16:creationId xmlns:a16="http://schemas.microsoft.com/office/drawing/2014/main" id="{52E4B28F-381F-4090-A85D-D2AFC34FCD55}"/>
              </a:ext>
            </a:extLst>
          </p:cNvPr>
          <p:cNvSpPr txBox="1"/>
          <p:nvPr/>
        </p:nvSpPr>
        <p:spPr>
          <a:xfrm>
            <a:off x="1254642" y="37001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Counts of Types Glasses</a:t>
            </a:r>
          </a:p>
        </p:txBody>
      </p:sp>
      <p:sp>
        <p:nvSpPr>
          <p:cNvPr id="9" name="TextBox 8">
            <a:extLst>
              <a:ext uri="{FF2B5EF4-FFF2-40B4-BE49-F238E27FC236}">
                <a16:creationId xmlns:a16="http://schemas.microsoft.com/office/drawing/2014/main" id="{91030DF2-68B7-4F96-97BF-0EA213ECCE19}"/>
              </a:ext>
            </a:extLst>
          </p:cNvPr>
          <p:cNvSpPr txBox="1"/>
          <p:nvPr/>
        </p:nvSpPr>
        <p:spPr>
          <a:xfrm>
            <a:off x="265814" y="4072270"/>
            <a:ext cx="8612372"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Initial Inference -</a:t>
            </a:r>
          </a:p>
          <a:p>
            <a:pPr marL="285750" indent="-285750">
              <a:buFont typeface="Arial"/>
              <a:buChar char="•"/>
            </a:pPr>
            <a:r>
              <a:rPr lang="en-US">
                <a:ea typeface="+mn-lt"/>
                <a:cs typeface="+mn-lt"/>
              </a:rPr>
              <a:t>Type 2 and 1 have the highest occurrences in the dataset. The dataset source is forensic sciences department and the probable reason of the high count of type 1 &amp; 2 is that many criminals break through building window glasses at the scene rather than breaking containers or tableware.</a:t>
            </a:r>
            <a:endParaRPr lang="en-US"/>
          </a:p>
          <a:p>
            <a:pPr marL="285750" indent="-285750">
              <a:buFont typeface="Arial"/>
              <a:buChar char="•"/>
            </a:pPr>
            <a:r>
              <a:rPr lang="en-US">
                <a:ea typeface="+mn-lt"/>
                <a:cs typeface="+mn-lt"/>
              </a:rPr>
              <a:t>From Correlation Matrix we can see, RI and Ca have a high positive correlation, and Si and RI, have negative I.e., inverse relationship.</a:t>
            </a:r>
          </a:p>
          <a:p>
            <a:pPr marL="285750" indent="-285750">
              <a:buFont typeface="Arial"/>
              <a:buChar char="•"/>
            </a:pPr>
            <a:r>
              <a:rPr lang="en-US">
                <a:ea typeface="+mn-lt"/>
                <a:cs typeface="+mn-lt"/>
              </a:rPr>
              <a:t>After seeing the relationship between RI and Ca, we can see that PCA method should be applied, to reduce the factor of overfitting.</a:t>
            </a:r>
          </a:p>
        </p:txBody>
      </p:sp>
    </p:spTree>
    <p:extLst>
      <p:ext uri="{BB962C8B-B14F-4D97-AF65-F5344CB8AC3E}">
        <p14:creationId xmlns:p14="http://schemas.microsoft.com/office/powerpoint/2010/main" val="41605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D545-9BFD-48AC-82EF-1A3A35A6282A}"/>
              </a:ext>
            </a:extLst>
          </p:cNvPr>
          <p:cNvSpPr>
            <a:spLocks noGrp="1"/>
          </p:cNvSpPr>
          <p:nvPr>
            <p:ph type="title"/>
          </p:nvPr>
        </p:nvSpPr>
        <p:spPr>
          <a:xfrm>
            <a:off x="785004" y="-386720"/>
            <a:ext cx="7772400" cy="1143000"/>
          </a:xfrm>
        </p:spPr>
        <p:txBody>
          <a:bodyPr lIns="91440" tIns="45720" rIns="91440" bIns="91440" anchor="b" anchorCtr="0">
            <a:normAutofit/>
          </a:bodyPr>
          <a:lstStyle/>
          <a:p>
            <a:r>
              <a:rPr lang="en-US"/>
              <a:t>KNN Classifier</a:t>
            </a:r>
          </a:p>
        </p:txBody>
      </p:sp>
      <p:sp>
        <p:nvSpPr>
          <p:cNvPr id="3" name="Slide Number Placeholder 2">
            <a:extLst>
              <a:ext uri="{FF2B5EF4-FFF2-40B4-BE49-F238E27FC236}">
                <a16:creationId xmlns:a16="http://schemas.microsoft.com/office/drawing/2014/main" id="{A20C0932-50C6-4F15-9B87-23C3C4737B0F}"/>
              </a:ext>
            </a:extLst>
          </p:cNvPr>
          <p:cNvSpPr>
            <a:spLocks noGrp="1"/>
          </p:cNvSpPr>
          <p:nvPr>
            <p:ph type="sldNum" sz="quarter" idx="12"/>
          </p:nvPr>
        </p:nvSpPr>
        <p:spPr/>
        <p:txBody>
          <a:bodyPr/>
          <a:lstStyle/>
          <a:p>
            <a:fld id="{56FAF37D-EBC2-4BA4-A38F-5BDBB1D0CF51}" type="slidenum">
              <a:rPr lang="en-AU" smtClean="0"/>
              <a:t>6</a:t>
            </a:fld>
            <a:endParaRPr lang="en-AU"/>
          </a:p>
        </p:txBody>
      </p:sp>
      <p:sp>
        <p:nvSpPr>
          <p:cNvPr id="4" name="Content Placeholder 3">
            <a:extLst>
              <a:ext uri="{FF2B5EF4-FFF2-40B4-BE49-F238E27FC236}">
                <a16:creationId xmlns:a16="http://schemas.microsoft.com/office/drawing/2014/main" id="{EE726AB8-CE94-42C9-856B-2249CB3E92C8}"/>
              </a:ext>
            </a:extLst>
          </p:cNvPr>
          <p:cNvSpPr>
            <a:spLocks noGrp="1"/>
          </p:cNvSpPr>
          <p:nvPr>
            <p:ph sz="quarter" idx="1"/>
          </p:nvPr>
        </p:nvSpPr>
        <p:spPr>
          <a:xfrm>
            <a:off x="785004" y="755147"/>
            <a:ext cx="8176437" cy="5922334"/>
          </a:xfrm>
        </p:spPr>
        <p:txBody>
          <a:bodyPr vert="horz" lIns="91440" tIns="45720" rIns="91440" bIns="45720" anchor="t">
            <a:noAutofit/>
          </a:bodyPr>
          <a:lstStyle/>
          <a:p>
            <a:pPr>
              <a:buNone/>
            </a:pPr>
            <a:r>
              <a:rPr lang="en-US" sz="1300">
                <a:latin typeface="Courier New"/>
                <a:ea typeface="+mn-lt"/>
                <a:cs typeface="+mn-lt"/>
              </a:rPr>
              <a:t>#Authors: Himanshu Soni(ELC19018) &amp; Pranjal Shrivastava(ELC19037) </a:t>
            </a:r>
            <a:endParaRPr lang="en-US">
              <a:latin typeface="Courier New"/>
              <a:cs typeface="Courier New"/>
            </a:endParaRPr>
          </a:p>
          <a:p>
            <a:pPr>
              <a:buNone/>
            </a:pPr>
            <a:r>
              <a:rPr lang="en-US" sz="1300">
                <a:latin typeface="Courier New"/>
                <a:ea typeface="+mn-lt"/>
                <a:cs typeface="+mn-lt"/>
              </a:rPr>
              <a:t>#Objective: To classify different samples of glasses </a:t>
            </a:r>
            <a:endParaRPr lang="en-US">
              <a:latin typeface="Courier New"/>
              <a:cs typeface="Courier New"/>
            </a:endParaRPr>
          </a:p>
          <a:p>
            <a:pPr>
              <a:buNone/>
            </a:pPr>
            <a:r>
              <a:rPr lang="en-US" sz="1300">
                <a:latin typeface="Courier New"/>
                <a:ea typeface="+mn-lt"/>
                <a:cs typeface="+mn-lt"/>
              </a:rPr>
              <a:t>#Input: Inside the program </a:t>
            </a:r>
            <a:endParaRPr lang="en-US">
              <a:latin typeface="Courier New"/>
              <a:cs typeface="Courier New"/>
            </a:endParaRPr>
          </a:p>
          <a:p>
            <a:pPr>
              <a:buNone/>
            </a:pPr>
            <a:r>
              <a:rPr lang="en-US" sz="1300">
                <a:latin typeface="Courier New"/>
                <a:ea typeface="+mn-lt"/>
                <a:cs typeface="+mn-lt"/>
              </a:rPr>
              <a:t>#Output: To display the Accuracy Score vs K value </a:t>
            </a:r>
            <a:endParaRPr lang="en-US">
              <a:latin typeface="Courier New"/>
              <a:ea typeface="+mn-lt"/>
              <a:cs typeface="+mn-lt"/>
            </a:endParaRPr>
          </a:p>
          <a:p>
            <a:pPr>
              <a:buNone/>
            </a:pPr>
            <a:r>
              <a:rPr lang="en-US" sz="1300">
                <a:latin typeface="Courier New"/>
                <a:ea typeface="+mn-lt"/>
                <a:cs typeface="+mn-lt"/>
              </a:rPr>
              <a:t>X = df[['RI', 'Na', 'Mg', 'Al', 'Si', 'K', 'Ca', 'Ba', 'Fe']].values</a:t>
            </a:r>
            <a:endParaRPr lang="en-US" sz="1300">
              <a:latin typeface="Courier New"/>
              <a:cs typeface="Courier New"/>
            </a:endParaRPr>
          </a:p>
          <a:p>
            <a:pPr>
              <a:buNone/>
            </a:pPr>
            <a:r>
              <a:rPr lang="en-US" sz="1300">
                <a:latin typeface="Courier New"/>
                <a:ea typeface="+mn-lt"/>
                <a:cs typeface="+mn-lt"/>
              </a:rPr>
              <a:t>Y = df[['Type']].values</a:t>
            </a:r>
            <a:endParaRPr lang="en-US" sz="1300">
              <a:latin typeface="Courier New"/>
              <a:cs typeface="Courier New"/>
            </a:endParaRPr>
          </a:p>
          <a:p>
            <a:pPr>
              <a:buNone/>
            </a:pPr>
            <a:r>
              <a:rPr lang="en-US" sz="1300" err="1">
                <a:latin typeface="Courier New"/>
                <a:ea typeface="+mn-lt"/>
                <a:cs typeface="+mn-lt"/>
              </a:rPr>
              <a:t>X_train</a:t>
            </a:r>
            <a:r>
              <a:rPr lang="en-US" sz="1300">
                <a:latin typeface="Courier New"/>
                <a:ea typeface="+mn-lt"/>
                <a:cs typeface="+mn-lt"/>
              </a:rPr>
              <a:t>, </a:t>
            </a:r>
            <a:r>
              <a:rPr lang="en-US" sz="1300" err="1">
                <a:latin typeface="Courier New"/>
                <a:ea typeface="+mn-lt"/>
                <a:cs typeface="+mn-lt"/>
              </a:rPr>
              <a:t>X_test</a:t>
            </a:r>
            <a:r>
              <a:rPr lang="en-US" sz="1300">
                <a:latin typeface="Courier New"/>
                <a:ea typeface="+mn-lt"/>
                <a:cs typeface="+mn-lt"/>
              </a:rPr>
              <a:t>, </a:t>
            </a:r>
            <a:r>
              <a:rPr lang="en-US" sz="1300" err="1">
                <a:latin typeface="Courier New"/>
                <a:ea typeface="+mn-lt"/>
                <a:cs typeface="+mn-lt"/>
              </a:rPr>
              <a:t>y_train</a:t>
            </a:r>
            <a:r>
              <a:rPr lang="en-US" sz="1300">
                <a:latin typeface="Courier New"/>
                <a:ea typeface="+mn-lt"/>
                <a:cs typeface="+mn-lt"/>
              </a:rPr>
              <a:t>, </a:t>
            </a:r>
            <a:r>
              <a:rPr lang="en-US" sz="1300" err="1">
                <a:latin typeface="Courier New"/>
                <a:ea typeface="+mn-lt"/>
                <a:cs typeface="+mn-lt"/>
              </a:rPr>
              <a:t>y_test</a:t>
            </a:r>
            <a:r>
              <a:rPr lang="en-US" sz="1300">
                <a:latin typeface="Courier New"/>
                <a:ea typeface="+mn-lt"/>
                <a:cs typeface="+mn-lt"/>
              </a:rPr>
              <a:t> = </a:t>
            </a:r>
            <a:r>
              <a:rPr lang="en-US" sz="1300" err="1">
                <a:latin typeface="Courier New"/>
                <a:ea typeface="+mn-lt"/>
                <a:cs typeface="+mn-lt"/>
              </a:rPr>
              <a:t>train_test_split</a:t>
            </a:r>
            <a:r>
              <a:rPr lang="en-US" sz="1300">
                <a:latin typeface="Courier New"/>
                <a:ea typeface="+mn-lt"/>
                <a:cs typeface="+mn-lt"/>
              </a:rPr>
              <a:t>(</a:t>
            </a:r>
            <a:r>
              <a:rPr lang="en-US" sz="1300" err="1">
                <a:latin typeface="Courier New"/>
                <a:ea typeface="+mn-lt"/>
                <a:cs typeface="+mn-lt"/>
              </a:rPr>
              <a:t>X,Y,test_size</a:t>
            </a:r>
            <a:r>
              <a:rPr lang="en-US" sz="1300">
                <a:latin typeface="Courier New"/>
                <a:ea typeface="+mn-lt"/>
                <a:cs typeface="+mn-lt"/>
              </a:rPr>
              <a:t>=0.2)</a:t>
            </a:r>
            <a:endParaRPr lang="en-US" sz="1300">
              <a:latin typeface="Courier New"/>
              <a:cs typeface="Courier New"/>
            </a:endParaRPr>
          </a:p>
          <a:p>
            <a:pPr>
              <a:buNone/>
            </a:pPr>
            <a:r>
              <a:rPr lang="en-US" sz="1300">
                <a:latin typeface="Courier New"/>
                <a:ea typeface="+mn-lt"/>
                <a:cs typeface="+mn-lt"/>
              </a:rPr>
              <a:t>print ('Train set:', </a:t>
            </a:r>
            <a:r>
              <a:rPr lang="en-US" sz="1300" err="1">
                <a:latin typeface="Courier New"/>
                <a:ea typeface="+mn-lt"/>
                <a:cs typeface="+mn-lt"/>
              </a:rPr>
              <a:t>X_train.shape</a:t>
            </a:r>
            <a:r>
              <a:rPr lang="en-US" sz="1300">
                <a:latin typeface="Courier New"/>
                <a:ea typeface="+mn-lt"/>
                <a:cs typeface="+mn-lt"/>
              </a:rPr>
              <a:t>,  </a:t>
            </a:r>
            <a:r>
              <a:rPr lang="en-US" sz="1300" err="1">
                <a:latin typeface="Courier New"/>
                <a:ea typeface="+mn-lt"/>
                <a:cs typeface="+mn-lt"/>
              </a:rPr>
              <a:t>y_train.shape</a:t>
            </a:r>
            <a:r>
              <a:rPr lang="en-US" sz="1300">
                <a:latin typeface="Courier New"/>
                <a:ea typeface="+mn-lt"/>
                <a:cs typeface="+mn-lt"/>
              </a:rPr>
              <a:t>)</a:t>
            </a:r>
            <a:endParaRPr lang="en-US" sz="1300">
              <a:latin typeface="Courier New"/>
              <a:cs typeface="Courier New"/>
            </a:endParaRPr>
          </a:p>
          <a:p>
            <a:pPr>
              <a:buNone/>
            </a:pPr>
            <a:r>
              <a:rPr lang="en-US" sz="1300">
                <a:latin typeface="Courier New"/>
                <a:ea typeface="+mn-lt"/>
                <a:cs typeface="+mn-lt"/>
              </a:rPr>
              <a:t>print ('Test set:', </a:t>
            </a:r>
            <a:r>
              <a:rPr lang="en-US" sz="1300" err="1">
                <a:latin typeface="Courier New"/>
                <a:ea typeface="+mn-lt"/>
                <a:cs typeface="+mn-lt"/>
              </a:rPr>
              <a:t>X_test.shape</a:t>
            </a:r>
            <a:r>
              <a:rPr lang="en-US" sz="1300">
                <a:latin typeface="Courier New"/>
                <a:ea typeface="+mn-lt"/>
                <a:cs typeface="+mn-lt"/>
              </a:rPr>
              <a:t>,  </a:t>
            </a:r>
            <a:r>
              <a:rPr lang="en-US" sz="1300" err="1">
                <a:latin typeface="Courier New"/>
                <a:ea typeface="+mn-lt"/>
                <a:cs typeface="+mn-lt"/>
              </a:rPr>
              <a:t>y_test.shape</a:t>
            </a:r>
            <a:r>
              <a:rPr lang="en-US" sz="1300">
                <a:latin typeface="Courier New"/>
                <a:ea typeface="+mn-lt"/>
                <a:cs typeface="+mn-lt"/>
              </a:rPr>
              <a:t>)</a:t>
            </a:r>
            <a:endParaRPr lang="en-US" sz="1300">
              <a:latin typeface="Courier New"/>
              <a:cs typeface="Courier New"/>
            </a:endParaRPr>
          </a:p>
          <a:p>
            <a:pPr>
              <a:buNone/>
            </a:pPr>
            <a:r>
              <a:rPr lang="en-US" sz="1300" err="1">
                <a:latin typeface="Courier New"/>
                <a:ea typeface="+mn-lt"/>
                <a:cs typeface="+mn-lt"/>
              </a:rPr>
              <a:t>k_value</a:t>
            </a:r>
            <a:r>
              <a:rPr lang="en-US" sz="1300">
                <a:latin typeface="Courier New"/>
                <a:ea typeface="+mn-lt"/>
                <a:cs typeface="+mn-lt"/>
              </a:rPr>
              <a:t> = 26</a:t>
            </a:r>
            <a:endParaRPr lang="en-US" sz="1300">
              <a:latin typeface="Courier New"/>
              <a:cs typeface="Courier New"/>
            </a:endParaRPr>
          </a:p>
          <a:p>
            <a:pPr>
              <a:buNone/>
            </a:pPr>
            <a:r>
              <a:rPr lang="en-US" sz="1300" err="1">
                <a:latin typeface="Courier New"/>
                <a:ea typeface="+mn-lt"/>
                <a:cs typeface="+mn-lt"/>
              </a:rPr>
              <a:t>acc_score</a:t>
            </a:r>
            <a:r>
              <a:rPr lang="en-US" sz="1300">
                <a:latin typeface="Courier New"/>
                <a:ea typeface="+mn-lt"/>
                <a:cs typeface="+mn-lt"/>
              </a:rPr>
              <a:t> = []</a:t>
            </a:r>
            <a:endParaRPr lang="en-US" sz="1300">
              <a:latin typeface="Courier New"/>
              <a:cs typeface="Courier New"/>
            </a:endParaRPr>
          </a:p>
          <a:p>
            <a:pPr>
              <a:buNone/>
            </a:pPr>
            <a:r>
              <a:rPr lang="en-US" sz="1300">
                <a:latin typeface="Courier New"/>
                <a:ea typeface="+mn-lt"/>
                <a:cs typeface="+mn-lt"/>
              </a:rPr>
              <a:t>for </a:t>
            </a:r>
            <a:r>
              <a:rPr lang="en-US" sz="1300" err="1">
                <a:latin typeface="Courier New"/>
                <a:ea typeface="+mn-lt"/>
                <a:cs typeface="+mn-lt"/>
              </a:rPr>
              <a:t>i</a:t>
            </a:r>
            <a:r>
              <a:rPr lang="en-US" sz="1300">
                <a:latin typeface="Courier New"/>
                <a:ea typeface="+mn-lt"/>
                <a:cs typeface="+mn-lt"/>
              </a:rPr>
              <a:t> in range(1,k_value):</a:t>
            </a:r>
            <a:endParaRPr lang="en-US" sz="1300">
              <a:latin typeface="Courier New"/>
              <a:cs typeface="Courier New"/>
            </a:endParaRPr>
          </a:p>
          <a:p>
            <a:pPr>
              <a:buNone/>
            </a:pPr>
            <a:r>
              <a:rPr lang="en-US" sz="1300" dirty="0">
                <a:latin typeface="Courier New"/>
                <a:ea typeface="+mn-lt"/>
                <a:cs typeface="+mn-lt"/>
              </a:rPr>
              <a:t>  </a:t>
            </a:r>
            <a:r>
              <a:rPr lang="en-US" sz="1300" err="1">
                <a:latin typeface="Courier New"/>
                <a:ea typeface="+mn-lt"/>
                <a:cs typeface="+mn-lt"/>
              </a:rPr>
              <a:t>neighbour</a:t>
            </a:r>
            <a:r>
              <a:rPr lang="en-US" sz="1300">
                <a:latin typeface="Courier New"/>
                <a:ea typeface="+mn-lt"/>
                <a:cs typeface="+mn-lt"/>
              </a:rPr>
              <a:t> = </a:t>
            </a:r>
            <a:r>
              <a:rPr lang="en-US" sz="1300" err="1">
                <a:latin typeface="Courier New"/>
                <a:ea typeface="+mn-lt"/>
                <a:cs typeface="+mn-lt"/>
              </a:rPr>
              <a:t>KNeighborsClassifier</a:t>
            </a:r>
            <a:r>
              <a:rPr lang="en-US" sz="1300">
                <a:latin typeface="Courier New"/>
                <a:ea typeface="+mn-lt"/>
                <a:cs typeface="+mn-lt"/>
              </a:rPr>
              <a:t>(</a:t>
            </a:r>
            <a:r>
              <a:rPr lang="en-US" sz="1300" err="1">
                <a:latin typeface="Courier New"/>
                <a:ea typeface="+mn-lt"/>
                <a:cs typeface="+mn-lt"/>
              </a:rPr>
              <a:t>n_neighbors</a:t>
            </a:r>
            <a:r>
              <a:rPr lang="en-US" sz="1300">
                <a:latin typeface="Courier New"/>
                <a:ea typeface="+mn-lt"/>
                <a:cs typeface="+mn-lt"/>
              </a:rPr>
              <a:t> = </a:t>
            </a:r>
            <a:r>
              <a:rPr lang="en-US" sz="1300" err="1">
                <a:latin typeface="Courier New"/>
                <a:ea typeface="+mn-lt"/>
                <a:cs typeface="+mn-lt"/>
              </a:rPr>
              <a:t>i</a:t>
            </a:r>
            <a:r>
              <a:rPr lang="en-US" sz="1300">
                <a:latin typeface="Courier New"/>
                <a:ea typeface="+mn-lt"/>
                <a:cs typeface="+mn-lt"/>
              </a:rPr>
              <a:t>)</a:t>
            </a:r>
            <a:endParaRPr lang="en-US" sz="1300">
              <a:latin typeface="Courier New"/>
              <a:cs typeface="Courier New"/>
            </a:endParaRPr>
          </a:p>
          <a:p>
            <a:pPr>
              <a:buNone/>
            </a:pPr>
            <a:r>
              <a:rPr lang="en-US" sz="1300" dirty="0">
                <a:latin typeface="Courier New"/>
                <a:ea typeface="+mn-lt"/>
                <a:cs typeface="+mn-lt"/>
              </a:rPr>
              <a:t>  </a:t>
            </a:r>
            <a:r>
              <a:rPr lang="en-US" sz="1300" err="1">
                <a:latin typeface="Courier New"/>
                <a:ea typeface="+mn-lt"/>
                <a:cs typeface="+mn-lt"/>
              </a:rPr>
              <a:t>neighbour.fit</a:t>
            </a:r>
            <a:r>
              <a:rPr lang="en-US" sz="1300">
                <a:latin typeface="Courier New"/>
                <a:ea typeface="+mn-lt"/>
                <a:cs typeface="+mn-lt"/>
              </a:rPr>
              <a:t>(</a:t>
            </a:r>
            <a:r>
              <a:rPr lang="en-US" sz="1300" err="1">
                <a:latin typeface="Courier New"/>
                <a:ea typeface="+mn-lt"/>
                <a:cs typeface="+mn-lt"/>
              </a:rPr>
              <a:t>X_train,y_train</a:t>
            </a:r>
            <a:r>
              <a:rPr lang="en-US" sz="1300">
                <a:latin typeface="Courier New"/>
                <a:ea typeface="+mn-lt"/>
                <a:cs typeface="+mn-lt"/>
              </a:rPr>
              <a:t>)</a:t>
            </a:r>
            <a:endParaRPr lang="en-US" sz="1300">
              <a:latin typeface="Courier New"/>
              <a:cs typeface="Courier New"/>
            </a:endParaRPr>
          </a:p>
          <a:p>
            <a:pPr>
              <a:buNone/>
            </a:pPr>
            <a:r>
              <a:rPr lang="en-US" sz="1300" dirty="0">
                <a:latin typeface="Courier New"/>
                <a:ea typeface="+mn-lt"/>
                <a:cs typeface="+mn-lt"/>
              </a:rPr>
              <a:t>  </a:t>
            </a:r>
            <a:r>
              <a:rPr lang="en-US" sz="1300" err="1">
                <a:latin typeface="Courier New"/>
                <a:ea typeface="+mn-lt"/>
                <a:cs typeface="+mn-lt"/>
              </a:rPr>
              <a:t>y_hat</a:t>
            </a:r>
            <a:r>
              <a:rPr lang="en-US" sz="1300">
                <a:latin typeface="Courier New"/>
                <a:ea typeface="+mn-lt"/>
                <a:cs typeface="+mn-lt"/>
              </a:rPr>
              <a:t> = </a:t>
            </a:r>
            <a:r>
              <a:rPr lang="en-US" sz="1300" err="1">
                <a:latin typeface="Courier New"/>
                <a:ea typeface="+mn-lt"/>
                <a:cs typeface="+mn-lt"/>
              </a:rPr>
              <a:t>neighbour.predict</a:t>
            </a:r>
            <a:r>
              <a:rPr lang="en-US" sz="1300">
                <a:latin typeface="Courier New"/>
                <a:ea typeface="+mn-lt"/>
                <a:cs typeface="+mn-lt"/>
              </a:rPr>
              <a:t>(</a:t>
            </a:r>
            <a:r>
              <a:rPr lang="en-US" sz="1300" err="1">
                <a:latin typeface="Courier New"/>
                <a:ea typeface="+mn-lt"/>
                <a:cs typeface="+mn-lt"/>
              </a:rPr>
              <a:t>X_test</a:t>
            </a:r>
            <a:r>
              <a:rPr lang="en-US" sz="1300">
                <a:latin typeface="Courier New"/>
                <a:ea typeface="+mn-lt"/>
                <a:cs typeface="+mn-lt"/>
              </a:rPr>
              <a:t>)</a:t>
            </a:r>
            <a:endParaRPr lang="en-US" sz="1300">
              <a:latin typeface="Courier New"/>
              <a:cs typeface="Courier New"/>
            </a:endParaRPr>
          </a:p>
          <a:p>
            <a:pPr>
              <a:buNone/>
            </a:pPr>
            <a:r>
              <a:rPr lang="en-US" sz="1300" dirty="0">
                <a:latin typeface="Courier New"/>
                <a:ea typeface="+mn-lt"/>
                <a:cs typeface="+mn-lt"/>
              </a:rPr>
              <a:t>  </a:t>
            </a:r>
            <a:r>
              <a:rPr lang="en-US" sz="1300" err="1">
                <a:latin typeface="Courier New"/>
                <a:ea typeface="+mn-lt"/>
                <a:cs typeface="+mn-lt"/>
              </a:rPr>
              <a:t>acc_score.append</a:t>
            </a:r>
            <a:r>
              <a:rPr lang="en-US" sz="1300">
                <a:latin typeface="Courier New"/>
                <a:ea typeface="+mn-lt"/>
                <a:cs typeface="+mn-lt"/>
              </a:rPr>
              <a:t>(</a:t>
            </a:r>
            <a:r>
              <a:rPr lang="en-US" sz="1300" err="1">
                <a:latin typeface="Courier New"/>
                <a:ea typeface="+mn-lt"/>
                <a:cs typeface="+mn-lt"/>
              </a:rPr>
              <a:t>metrics.accuracy_score</a:t>
            </a:r>
            <a:r>
              <a:rPr lang="en-US" sz="1300">
                <a:latin typeface="Courier New"/>
                <a:ea typeface="+mn-lt"/>
                <a:cs typeface="+mn-lt"/>
              </a:rPr>
              <a:t>(</a:t>
            </a:r>
            <a:r>
              <a:rPr lang="en-US" sz="1300" err="1">
                <a:latin typeface="Courier New"/>
                <a:ea typeface="+mn-lt"/>
                <a:cs typeface="+mn-lt"/>
              </a:rPr>
              <a:t>y_test,y_hat</a:t>
            </a:r>
            <a:r>
              <a:rPr lang="en-US" sz="1300">
                <a:latin typeface="Courier New"/>
                <a:ea typeface="+mn-lt"/>
                <a:cs typeface="+mn-lt"/>
              </a:rPr>
              <a:t>)*100)</a:t>
            </a:r>
            <a:endParaRPr lang="en-US" sz="1300">
              <a:latin typeface="Courier New"/>
              <a:cs typeface="Courier New"/>
            </a:endParaRPr>
          </a:p>
          <a:p>
            <a:pPr>
              <a:buNone/>
            </a:pPr>
            <a:r>
              <a:rPr lang="en-US" sz="1300">
                <a:latin typeface="Courier New"/>
                <a:ea typeface="+mn-lt"/>
                <a:cs typeface="+mn-lt"/>
              </a:rPr>
              <a:t>fig = </a:t>
            </a:r>
            <a:r>
              <a:rPr lang="en-US" sz="1300" err="1">
                <a:latin typeface="Courier New"/>
                <a:ea typeface="+mn-lt"/>
                <a:cs typeface="+mn-lt"/>
              </a:rPr>
              <a:t>px.line</a:t>
            </a:r>
            <a:r>
              <a:rPr lang="en-US" sz="1300">
                <a:latin typeface="Courier New"/>
                <a:ea typeface="+mn-lt"/>
                <a:cs typeface="+mn-lt"/>
              </a:rPr>
              <a:t>(x=range(1,k_value),y=</a:t>
            </a:r>
            <a:r>
              <a:rPr lang="en-US" sz="1300" err="1">
                <a:latin typeface="Courier New"/>
                <a:ea typeface="+mn-lt"/>
                <a:cs typeface="+mn-lt"/>
              </a:rPr>
              <a:t>acc_score,labels</a:t>
            </a:r>
            <a:r>
              <a:rPr lang="en-US" sz="1300">
                <a:latin typeface="Courier New"/>
                <a:ea typeface="+mn-lt"/>
                <a:cs typeface="+mn-lt"/>
              </a:rPr>
              <a:t>={'</a:t>
            </a:r>
            <a:r>
              <a:rPr lang="en-US" sz="1300" err="1">
                <a:latin typeface="Courier New"/>
                <a:ea typeface="+mn-lt"/>
                <a:cs typeface="+mn-lt"/>
              </a:rPr>
              <a:t>x':'K</a:t>
            </a:r>
            <a:r>
              <a:rPr lang="en-US" sz="1300" dirty="0">
                <a:latin typeface="Courier New"/>
                <a:ea typeface="+mn-lt"/>
                <a:cs typeface="+mn-lt"/>
              </a:rPr>
              <a:t> </a:t>
            </a:r>
            <a:r>
              <a:rPr lang="en-US" sz="1300" err="1">
                <a:latin typeface="Courier New"/>
                <a:ea typeface="+mn-lt"/>
                <a:cs typeface="+mn-lt"/>
              </a:rPr>
              <a:t>Values','y':'Accuracy</a:t>
            </a:r>
            <a:r>
              <a:rPr lang="en-US" sz="1300">
                <a:latin typeface="Courier New"/>
                <a:ea typeface="+mn-lt"/>
                <a:cs typeface="+mn-lt"/>
              </a:rPr>
              <a:t> Score(%)'})</a:t>
            </a:r>
            <a:endParaRPr lang="en-US" sz="1300">
              <a:latin typeface="Courier New"/>
              <a:cs typeface="Courier New"/>
            </a:endParaRPr>
          </a:p>
          <a:p>
            <a:pPr>
              <a:buNone/>
            </a:pPr>
            <a:r>
              <a:rPr lang="en-US" sz="1300" err="1">
                <a:latin typeface="Courier New"/>
                <a:ea typeface="+mn-lt"/>
                <a:cs typeface="+mn-lt"/>
              </a:rPr>
              <a:t>fig.show</a:t>
            </a:r>
            <a:r>
              <a:rPr lang="en-US" sz="1300">
                <a:latin typeface="Courier New"/>
                <a:ea typeface="+mn-lt"/>
                <a:cs typeface="+mn-lt"/>
              </a:rPr>
              <a:t>()</a:t>
            </a:r>
            <a:endParaRPr lang="en-US" sz="1300">
              <a:latin typeface="Courier New"/>
              <a:cs typeface="Courier New"/>
            </a:endParaRPr>
          </a:p>
          <a:p>
            <a:pPr>
              <a:buNone/>
            </a:pPr>
            <a:r>
              <a:rPr lang="en-US" sz="1300">
                <a:latin typeface="Courier New"/>
                <a:ea typeface="+mn-lt"/>
                <a:cs typeface="+mn-lt"/>
              </a:rPr>
              <a:t>knn = KNeighborsClassifier(n_neighbors=4,metric='minkowski')</a:t>
            </a:r>
            <a:endParaRPr lang="en-US" sz="1300">
              <a:latin typeface="Courier New"/>
              <a:cs typeface="Courier New"/>
            </a:endParaRPr>
          </a:p>
          <a:p>
            <a:pPr>
              <a:buNone/>
            </a:pPr>
            <a:r>
              <a:rPr lang="en-US" sz="1300" err="1">
                <a:latin typeface="Courier New"/>
                <a:ea typeface="+mn-lt"/>
                <a:cs typeface="+mn-lt"/>
              </a:rPr>
              <a:t>knn.fit</a:t>
            </a:r>
            <a:r>
              <a:rPr lang="en-US" sz="1300">
                <a:latin typeface="Courier New"/>
                <a:ea typeface="+mn-lt"/>
                <a:cs typeface="+mn-lt"/>
              </a:rPr>
              <a:t>(</a:t>
            </a:r>
            <a:r>
              <a:rPr lang="en-US" sz="1300" err="1">
                <a:latin typeface="Courier New"/>
                <a:ea typeface="+mn-lt"/>
                <a:cs typeface="+mn-lt"/>
              </a:rPr>
              <a:t>X_train,y_train</a:t>
            </a:r>
            <a:r>
              <a:rPr lang="en-US" sz="1300">
                <a:latin typeface="Courier New"/>
                <a:ea typeface="+mn-lt"/>
                <a:cs typeface="+mn-lt"/>
              </a:rPr>
              <a:t>)</a:t>
            </a:r>
            <a:endParaRPr lang="en-US" sz="1300">
              <a:latin typeface="Courier New"/>
              <a:cs typeface="Courier New"/>
            </a:endParaRPr>
          </a:p>
          <a:p>
            <a:pPr>
              <a:buNone/>
            </a:pPr>
            <a:r>
              <a:rPr lang="en-US" sz="1300" err="1">
                <a:latin typeface="Courier New"/>
                <a:ea typeface="+mn-lt"/>
                <a:cs typeface="+mn-lt"/>
              </a:rPr>
              <a:t>y_hat_pred</a:t>
            </a:r>
            <a:r>
              <a:rPr lang="en-US" sz="1300">
                <a:latin typeface="Courier New"/>
                <a:ea typeface="+mn-lt"/>
                <a:cs typeface="+mn-lt"/>
              </a:rPr>
              <a:t> = </a:t>
            </a:r>
            <a:r>
              <a:rPr lang="en-US" sz="1300" err="1">
                <a:latin typeface="Courier New"/>
                <a:ea typeface="+mn-lt"/>
                <a:cs typeface="+mn-lt"/>
              </a:rPr>
              <a:t>knn.predict</a:t>
            </a:r>
            <a:r>
              <a:rPr lang="en-US" sz="1300">
                <a:latin typeface="Courier New"/>
                <a:ea typeface="+mn-lt"/>
                <a:cs typeface="+mn-lt"/>
              </a:rPr>
              <a:t>(</a:t>
            </a:r>
            <a:r>
              <a:rPr lang="en-US" sz="1300" err="1">
                <a:latin typeface="Courier New"/>
                <a:ea typeface="+mn-lt"/>
                <a:cs typeface="+mn-lt"/>
              </a:rPr>
              <a:t>X_test</a:t>
            </a:r>
            <a:r>
              <a:rPr lang="en-US" sz="1300">
                <a:latin typeface="Courier New"/>
                <a:ea typeface="+mn-lt"/>
                <a:cs typeface="+mn-lt"/>
              </a:rPr>
              <a:t>)</a:t>
            </a:r>
            <a:endParaRPr lang="en-US" sz="1300">
              <a:latin typeface="Courier New"/>
              <a:cs typeface="Courier New"/>
            </a:endParaRPr>
          </a:p>
          <a:p>
            <a:pPr>
              <a:buNone/>
            </a:pPr>
            <a:endParaRPr lang="en-US" sz="1300">
              <a:latin typeface="Courier New"/>
              <a:cs typeface="Courier New"/>
            </a:endParaRPr>
          </a:p>
        </p:txBody>
      </p:sp>
    </p:spTree>
    <p:extLst>
      <p:ext uri="{BB962C8B-B14F-4D97-AF65-F5344CB8AC3E}">
        <p14:creationId xmlns:p14="http://schemas.microsoft.com/office/powerpoint/2010/main" val="2131457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DE5F35-58D4-4BD1-A374-442848D1FF7F}"/>
              </a:ext>
            </a:extLst>
          </p:cNvPr>
          <p:cNvSpPr>
            <a:spLocks noGrp="1"/>
          </p:cNvSpPr>
          <p:nvPr>
            <p:ph type="sldNum" sz="quarter" idx="12"/>
          </p:nvPr>
        </p:nvSpPr>
        <p:spPr/>
        <p:txBody>
          <a:bodyPr/>
          <a:lstStyle/>
          <a:p>
            <a:fld id="{56FAF37D-EBC2-4BA4-A38F-5BDBB1D0CF51}" type="slidenum">
              <a:rPr lang="en-AU" smtClean="0"/>
              <a:t>7</a:t>
            </a:fld>
            <a:endParaRPr lang="en-AU"/>
          </a:p>
        </p:txBody>
      </p:sp>
      <p:sp>
        <p:nvSpPr>
          <p:cNvPr id="3" name="TextBox 2">
            <a:extLst>
              <a:ext uri="{FF2B5EF4-FFF2-40B4-BE49-F238E27FC236}">
                <a16:creationId xmlns:a16="http://schemas.microsoft.com/office/drawing/2014/main" id="{9786ECDD-39F7-4AC4-9214-15EF26D6E75D}"/>
              </a:ext>
            </a:extLst>
          </p:cNvPr>
          <p:cNvSpPr txBox="1"/>
          <p:nvPr/>
        </p:nvSpPr>
        <p:spPr>
          <a:xfrm>
            <a:off x="255182" y="329610"/>
            <a:ext cx="8389087" cy="14003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latin typeface="Courier New"/>
                <a:ea typeface="+mn-lt"/>
                <a:cs typeface="+mn-lt"/>
              </a:rPr>
              <a:t>print(</a:t>
            </a:r>
            <a:r>
              <a:rPr lang="en-US" sz="1700" err="1">
                <a:latin typeface="Courier New"/>
                <a:ea typeface="+mn-lt"/>
                <a:cs typeface="+mn-lt"/>
              </a:rPr>
              <a:t>confusion_matrix</a:t>
            </a:r>
            <a:r>
              <a:rPr lang="en-US" sz="1700">
                <a:latin typeface="Courier New"/>
                <a:ea typeface="+mn-lt"/>
                <a:cs typeface="+mn-lt"/>
              </a:rPr>
              <a:t>(</a:t>
            </a:r>
            <a:r>
              <a:rPr lang="en-US" sz="1700" err="1">
                <a:latin typeface="Courier New"/>
                <a:ea typeface="+mn-lt"/>
                <a:cs typeface="+mn-lt"/>
              </a:rPr>
              <a:t>y_test,y_hat_pred</a:t>
            </a:r>
            <a:r>
              <a:rPr lang="en-US" sz="1700">
                <a:latin typeface="Courier New"/>
                <a:ea typeface="+mn-lt"/>
                <a:cs typeface="+mn-lt"/>
              </a:rPr>
              <a:t>))</a:t>
            </a:r>
            <a:endParaRPr lang="en-US">
              <a:latin typeface="Courier New"/>
              <a:cs typeface="Courier New"/>
            </a:endParaRPr>
          </a:p>
          <a:p>
            <a:r>
              <a:rPr lang="en-US" sz="1700">
                <a:latin typeface="Courier New"/>
                <a:ea typeface="+mn-lt"/>
                <a:cs typeface="+mn-lt"/>
              </a:rPr>
              <a:t>print("Accuracy Score : ",metrics.accuracy_score(y_test,y_hat_pred)*100)</a:t>
            </a:r>
            <a:endParaRPr lang="en-US">
              <a:latin typeface="Courier New"/>
              <a:ea typeface="+mn-lt"/>
              <a:cs typeface="+mn-lt"/>
            </a:endParaRPr>
          </a:p>
          <a:p>
            <a:endParaRPr lang="en-US" sz="1700" dirty="0">
              <a:latin typeface="Courier New"/>
              <a:cs typeface="Courier New"/>
            </a:endParaRPr>
          </a:p>
          <a:p>
            <a:endParaRPr lang="en-US" sz="1700">
              <a:latin typeface="Courier New"/>
              <a:cs typeface="Courier New"/>
            </a:endParaRPr>
          </a:p>
        </p:txBody>
      </p:sp>
      <p:pic>
        <p:nvPicPr>
          <p:cNvPr id="9" name="Picture 9" descr="Table&#10;&#10;Description automatically generated">
            <a:extLst>
              <a:ext uri="{FF2B5EF4-FFF2-40B4-BE49-F238E27FC236}">
                <a16:creationId xmlns:a16="http://schemas.microsoft.com/office/drawing/2014/main" id="{BBF2B964-B13A-48A1-AD52-7EAFD12FDE86}"/>
              </a:ext>
            </a:extLst>
          </p:cNvPr>
          <p:cNvPicPr>
            <a:picLocks noChangeAspect="1"/>
          </p:cNvPicPr>
          <p:nvPr/>
        </p:nvPicPr>
        <p:blipFill>
          <a:blip r:embed="rId2"/>
          <a:stretch>
            <a:fillRect/>
          </a:stretch>
        </p:blipFill>
        <p:spPr>
          <a:xfrm>
            <a:off x="2636321" y="4306186"/>
            <a:ext cx="3881991" cy="2360427"/>
          </a:xfrm>
          <a:prstGeom prst="rect">
            <a:avLst/>
          </a:prstGeom>
        </p:spPr>
      </p:pic>
      <p:pic>
        <p:nvPicPr>
          <p:cNvPr id="10" name="Picture 10" descr="Chart, line chart&#10;&#10;Description automatically generated">
            <a:extLst>
              <a:ext uri="{FF2B5EF4-FFF2-40B4-BE49-F238E27FC236}">
                <a16:creationId xmlns:a16="http://schemas.microsoft.com/office/drawing/2014/main" id="{A2001F1A-E1B1-4C21-B503-FC1E56FB4580}"/>
              </a:ext>
            </a:extLst>
          </p:cNvPr>
          <p:cNvPicPr>
            <a:picLocks noChangeAspect="1"/>
          </p:cNvPicPr>
          <p:nvPr/>
        </p:nvPicPr>
        <p:blipFill>
          <a:blip r:embed="rId3"/>
          <a:stretch>
            <a:fillRect/>
          </a:stretch>
        </p:blipFill>
        <p:spPr>
          <a:xfrm>
            <a:off x="765545" y="1293771"/>
            <a:ext cx="7612910" cy="2813794"/>
          </a:xfrm>
          <a:prstGeom prst="rect">
            <a:avLst/>
          </a:prstGeom>
        </p:spPr>
      </p:pic>
    </p:spTree>
    <p:extLst>
      <p:ext uri="{BB962C8B-B14F-4D97-AF65-F5344CB8AC3E}">
        <p14:creationId xmlns:p14="http://schemas.microsoft.com/office/powerpoint/2010/main" val="91997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976B59-4076-49A7-8CC7-2F749178900C}"/>
              </a:ext>
            </a:extLst>
          </p:cNvPr>
          <p:cNvSpPr>
            <a:spLocks noGrp="1"/>
          </p:cNvSpPr>
          <p:nvPr>
            <p:ph type="sldNum" sz="quarter" idx="12"/>
          </p:nvPr>
        </p:nvSpPr>
        <p:spPr/>
        <p:txBody>
          <a:bodyPr/>
          <a:lstStyle/>
          <a:p>
            <a:fld id="{56FAF37D-EBC2-4BA4-A38F-5BDBB1D0CF51}" type="slidenum">
              <a:rPr lang="en-AU" smtClean="0"/>
              <a:t>8</a:t>
            </a:fld>
            <a:endParaRPr lang="en-AU"/>
          </a:p>
        </p:txBody>
      </p:sp>
      <p:sp>
        <p:nvSpPr>
          <p:cNvPr id="4" name="Title 1">
            <a:extLst>
              <a:ext uri="{FF2B5EF4-FFF2-40B4-BE49-F238E27FC236}">
                <a16:creationId xmlns:a16="http://schemas.microsoft.com/office/drawing/2014/main" id="{198F81A7-9E67-43D4-A364-768EF9398A93}"/>
              </a:ext>
            </a:extLst>
          </p:cNvPr>
          <p:cNvSpPr txBox="1">
            <a:spLocks/>
          </p:cNvSpPr>
          <p:nvPr/>
        </p:nvSpPr>
        <p:spPr>
          <a:xfrm>
            <a:off x="605595" y="101395"/>
            <a:ext cx="7783032" cy="760228"/>
          </a:xfrm>
          <a:prstGeom prst="rect">
            <a:avLst/>
          </a:prstGeom>
        </p:spPr>
        <p:txBody>
          <a:bodyPr lIns="91440" tIns="45720" rIns="91440" bIns="45720" anchor="t"/>
          <a:lstStyle>
            <a:lvl1pPr algn="l" rtl="0" eaLnBrk="1" latinLnBrk="0" hangingPunct="1">
              <a:spcBef>
                <a:spcPct val="0"/>
              </a:spcBef>
              <a:buNone/>
              <a:defRPr kumimoji="0" sz="4000" kern="1200">
                <a:solidFill>
                  <a:schemeClr val="tx2"/>
                </a:solidFill>
                <a:latin typeface="+mj-lt"/>
                <a:ea typeface="+mj-ea"/>
                <a:cs typeface="+mj-cs"/>
              </a:defRPr>
            </a:lvl1pPr>
          </a:lstStyle>
          <a:p>
            <a:r>
              <a:rPr lang="en-US"/>
              <a:t>Inference </a:t>
            </a:r>
          </a:p>
        </p:txBody>
      </p:sp>
      <p:sp>
        <p:nvSpPr>
          <p:cNvPr id="3" name="TextBox 2">
            <a:extLst>
              <a:ext uri="{FF2B5EF4-FFF2-40B4-BE49-F238E27FC236}">
                <a16:creationId xmlns:a16="http://schemas.microsoft.com/office/drawing/2014/main" id="{AF5E68E9-87D3-4B0F-AD50-47622C392D2C}"/>
              </a:ext>
            </a:extLst>
          </p:cNvPr>
          <p:cNvSpPr txBox="1"/>
          <p:nvPr/>
        </p:nvSpPr>
        <p:spPr>
          <a:xfrm>
            <a:off x="612475" y="1633267"/>
            <a:ext cx="274320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Font typeface="Arial"/>
              <a:buChar char="•"/>
            </a:pPr>
            <a:endParaRPr lang="en-US" sz="2600" dirty="0"/>
          </a:p>
        </p:txBody>
      </p:sp>
      <p:sp>
        <p:nvSpPr>
          <p:cNvPr id="5" name="TextBox 4">
            <a:extLst>
              <a:ext uri="{FF2B5EF4-FFF2-40B4-BE49-F238E27FC236}">
                <a16:creationId xmlns:a16="http://schemas.microsoft.com/office/drawing/2014/main" id="{07866AEF-DE18-436F-B0FF-4894F5874AF3}"/>
              </a:ext>
            </a:extLst>
          </p:cNvPr>
          <p:cNvSpPr txBox="1"/>
          <p:nvPr/>
        </p:nvSpPr>
        <p:spPr>
          <a:xfrm>
            <a:off x="612475" y="813759"/>
            <a:ext cx="816346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202124"/>
                </a:solidFill>
                <a:latin typeface="Perpetua"/>
                <a:cs typeface="arial"/>
              </a:rPr>
              <a:t>KNN stands for </a:t>
            </a:r>
            <a:r>
              <a:rPr lang="en-US" sz="2400" b="1" dirty="0">
                <a:solidFill>
                  <a:srgbClr val="202124"/>
                </a:solidFill>
                <a:latin typeface="Perpetua"/>
                <a:cs typeface="arial"/>
              </a:rPr>
              <a:t>“K-Nearest Neighbour</a:t>
            </a:r>
            <a:r>
              <a:rPr lang="en-US" sz="2400" dirty="0">
                <a:solidFill>
                  <a:srgbClr val="202124"/>
                </a:solidFill>
                <a:latin typeface="Perpetua"/>
                <a:cs typeface="arial"/>
              </a:rPr>
              <a:t>”. It is a supervised machine learning algorithm. The algorithm can be used to solve both classification and regression problem statements,</a:t>
            </a:r>
            <a:r>
              <a:rPr lang="en-US" sz="2400" b="1" dirty="0">
                <a:solidFill>
                  <a:srgbClr val="202124"/>
                </a:solidFill>
                <a:latin typeface="Perpetua"/>
                <a:cs typeface="arial"/>
              </a:rPr>
              <a:t> </a:t>
            </a:r>
            <a:r>
              <a:rPr lang="en-US" sz="2400" dirty="0">
                <a:solidFill>
                  <a:srgbClr val="000000"/>
                </a:solidFill>
                <a:latin typeface="Perpetua"/>
                <a:cs typeface="arial"/>
              </a:rPr>
              <a:t>but mostly it is used for the </a:t>
            </a:r>
            <a:r>
              <a:rPr lang="en-US" sz="2400" b="1" dirty="0">
                <a:solidFill>
                  <a:srgbClr val="000000"/>
                </a:solidFill>
                <a:latin typeface="Perpetua"/>
                <a:cs typeface="arial"/>
              </a:rPr>
              <a:t>Classification</a:t>
            </a:r>
            <a:r>
              <a:rPr lang="en-US" sz="2400" dirty="0">
                <a:solidFill>
                  <a:srgbClr val="000000"/>
                </a:solidFill>
                <a:latin typeface="Perpetua"/>
                <a:cs typeface="arial"/>
              </a:rPr>
              <a:t> problems.</a:t>
            </a:r>
            <a:endParaRPr lang="en-US" dirty="0"/>
          </a:p>
          <a:p>
            <a:pPr marL="285750" indent="-285750">
              <a:buFont typeface="Arial"/>
              <a:buChar char="•"/>
            </a:pPr>
            <a:r>
              <a:rPr lang="en-US" sz="2400" dirty="0">
                <a:ea typeface="+mn-lt"/>
                <a:cs typeface="+mn-lt"/>
              </a:rPr>
              <a:t>For the given data maximum accuracy using K-Nearest Neighbours method was found to be 65.12%</a:t>
            </a:r>
          </a:p>
          <a:p>
            <a:pPr marL="285750" indent="-285750">
              <a:buFont typeface="Arial"/>
              <a:buChar char="•"/>
            </a:pPr>
            <a:r>
              <a:rPr lang="en-US" sz="2400" dirty="0">
                <a:ea typeface="+mn-lt"/>
                <a:cs typeface="+mn-lt"/>
              </a:rPr>
              <a:t>Minkowski Distance uses both Manhattan and Euclidean distance in a generalized form for calculation.  </a:t>
            </a:r>
          </a:p>
          <a:p>
            <a:pPr marL="285750" indent="-285750">
              <a:buFont typeface="Arial"/>
              <a:buChar char="•"/>
            </a:pPr>
            <a:endParaRPr lang="en-US" sz="2400" dirty="0">
              <a:ea typeface="+mn-lt"/>
              <a:cs typeface="+mn-lt"/>
            </a:endParaRPr>
          </a:p>
          <a:p>
            <a:pPr marL="285750" indent="-285750">
              <a:buFont typeface="Arial"/>
              <a:buChar char="•"/>
            </a:pPr>
            <a:r>
              <a:rPr lang="en-US" sz="2400" dirty="0">
                <a:ea typeface="+mn-lt"/>
                <a:cs typeface="+mn-lt"/>
              </a:rPr>
              <a:t>For various values of 'K' the accuracy rates changes and through plotting all values of K, the best case has been found. </a:t>
            </a:r>
          </a:p>
          <a:p>
            <a:pPr marL="285750" indent="-285750">
              <a:buFont typeface="Arial"/>
              <a:buChar char="•"/>
            </a:pPr>
            <a:r>
              <a:rPr lang="en-US" sz="2400" dirty="0">
                <a:ea typeface="+mn-lt"/>
                <a:cs typeface="+mn-lt"/>
              </a:rPr>
              <a:t>The accuracy rates for other K values can be inferred from graph.</a:t>
            </a:r>
          </a:p>
          <a:p>
            <a:pPr marL="285750" indent="-285750">
              <a:buFont typeface="Arial"/>
              <a:buChar char="•"/>
            </a:pPr>
            <a:r>
              <a:rPr lang="en-US" sz="2400" dirty="0"/>
              <a:t>The corresponding </a:t>
            </a:r>
            <a:r>
              <a:rPr lang="en-US" sz="2400" dirty="0">
                <a:ea typeface="+mn-lt"/>
                <a:cs typeface="+mn-lt"/>
              </a:rPr>
              <a:t>confusion matrix has been printed, which is summarizing the performance of a classification algorithm.</a:t>
            </a:r>
            <a:endParaRPr lang="en-US" sz="2400" dirty="0"/>
          </a:p>
        </p:txBody>
      </p:sp>
      <p:pic>
        <p:nvPicPr>
          <p:cNvPr id="6" name="Picture 6" descr="Diagram&#10;&#10;Description automatically generated">
            <a:extLst>
              <a:ext uri="{FF2B5EF4-FFF2-40B4-BE49-F238E27FC236}">
                <a16:creationId xmlns:a16="http://schemas.microsoft.com/office/drawing/2014/main" id="{A15A2DA5-8A1E-4542-BA01-108FE049DCE4}"/>
              </a:ext>
            </a:extLst>
          </p:cNvPr>
          <p:cNvPicPr>
            <a:picLocks noChangeAspect="1"/>
          </p:cNvPicPr>
          <p:nvPr/>
        </p:nvPicPr>
        <p:blipFill>
          <a:blip r:embed="rId2"/>
          <a:stretch>
            <a:fillRect/>
          </a:stretch>
        </p:blipFill>
        <p:spPr>
          <a:xfrm>
            <a:off x="4693439" y="3424412"/>
            <a:ext cx="2456121" cy="641244"/>
          </a:xfrm>
          <a:prstGeom prst="rect">
            <a:avLst/>
          </a:prstGeom>
        </p:spPr>
      </p:pic>
    </p:spTree>
    <p:extLst>
      <p:ext uri="{BB962C8B-B14F-4D97-AF65-F5344CB8AC3E}">
        <p14:creationId xmlns:p14="http://schemas.microsoft.com/office/powerpoint/2010/main" val="3291118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83A8-F8C2-4DA7-89F6-EB70A0649B65}"/>
              </a:ext>
            </a:extLst>
          </p:cNvPr>
          <p:cNvSpPr>
            <a:spLocks noGrp="1"/>
          </p:cNvSpPr>
          <p:nvPr>
            <p:ph type="title"/>
          </p:nvPr>
        </p:nvSpPr>
        <p:spPr>
          <a:xfrm>
            <a:off x="265814" y="274638"/>
            <a:ext cx="8420986" cy="1143000"/>
          </a:xfrm>
        </p:spPr>
        <p:txBody>
          <a:bodyPr lIns="91440" tIns="45720" rIns="91440" bIns="91440" anchor="b" anchorCtr="0">
            <a:normAutofit/>
          </a:bodyPr>
          <a:lstStyle/>
          <a:p>
            <a:r>
              <a:rPr lang="en-US"/>
              <a:t>Normalization &amp; Standardization</a:t>
            </a:r>
          </a:p>
        </p:txBody>
      </p:sp>
      <p:sp>
        <p:nvSpPr>
          <p:cNvPr id="3" name="Slide Number Placeholder 2">
            <a:extLst>
              <a:ext uri="{FF2B5EF4-FFF2-40B4-BE49-F238E27FC236}">
                <a16:creationId xmlns:a16="http://schemas.microsoft.com/office/drawing/2014/main" id="{A2ACC3C8-5968-4596-B2EF-3CCB2269E530}"/>
              </a:ext>
            </a:extLst>
          </p:cNvPr>
          <p:cNvSpPr>
            <a:spLocks noGrp="1"/>
          </p:cNvSpPr>
          <p:nvPr>
            <p:ph type="sldNum" sz="quarter" idx="12"/>
          </p:nvPr>
        </p:nvSpPr>
        <p:spPr/>
        <p:txBody>
          <a:bodyPr/>
          <a:lstStyle/>
          <a:p>
            <a:fld id="{56FAF37D-EBC2-4BA4-A38F-5BDBB1D0CF51}" type="slidenum">
              <a:rPr lang="en-AU" smtClean="0"/>
              <a:t>9</a:t>
            </a:fld>
            <a:endParaRPr lang="en-AU"/>
          </a:p>
        </p:txBody>
      </p:sp>
      <p:pic>
        <p:nvPicPr>
          <p:cNvPr id="6" name="Picture 6" descr="A picture containing text&#10;&#10;Description automatically generated">
            <a:extLst>
              <a:ext uri="{FF2B5EF4-FFF2-40B4-BE49-F238E27FC236}">
                <a16:creationId xmlns:a16="http://schemas.microsoft.com/office/drawing/2014/main" id="{81A48B58-97DD-42D2-996F-818ECEC08E69}"/>
              </a:ext>
            </a:extLst>
          </p:cNvPr>
          <p:cNvPicPr>
            <a:picLocks noChangeAspect="1"/>
          </p:cNvPicPr>
          <p:nvPr/>
        </p:nvPicPr>
        <p:blipFill>
          <a:blip r:embed="rId2"/>
          <a:stretch>
            <a:fillRect/>
          </a:stretch>
        </p:blipFill>
        <p:spPr>
          <a:xfrm>
            <a:off x="4774020" y="5103978"/>
            <a:ext cx="3976576" cy="913697"/>
          </a:xfrm>
          <a:prstGeom prst="rect">
            <a:avLst/>
          </a:prstGeom>
        </p:spPr>
      </p:pic>
      <p:pic>
        <p:nvPicPr>
          <p:cNvPr id="7" name="Picture 7">
            <a:extLst>
              <a:ext uri="{FF2B5EF4-FFF2-40B4-BE49-F238E27FC236}">
                <a16:creationId xmlns:a16="http://schemas.microsoft.com/office/drawing/2014/main" id="{1B501AED-8CF2-41F6-86C3-B6178A84CB61}"/>
              </a:ext>
            </a:extLst>
          </p:cNvPr>
          <p:cNvPicPr>
            <a:picLocks noChangeAspect="1"/>
          </p:cNvPicPr>
          <p:nvPr/>
        </p:nvPicPr>
        <p:blipFill>
          <a:blip r:embed="rId3"/>
          <a:stretch>
            <a:fillRect/>
          </a:stretch>
        </p:blipFill>
        <p:spPr>
          <a:xfrm>
            <a:off x="680484" y="5098943"/>
            <a:ext cx="3795822" cy="923771"/>
          </a:xfrm>
          <a:prstGeom prst="rect">
            <a:avLst/>
          </a:prstGeom>
        </p:spPr>
      </p:pic>
      <p:sp>
        <p:nvSpPr>
          <p:cNvPr id="8" name="Content Placeholder 7">
            <a:extLst>
              <a:ext uri="{FF2B5EF4-FFF2-40B4-BE49-F238E27FC236}">
                <a16:creationId xmlns:a16="http://schemas.microsoft.com/office/drawing/2014/main" id="{1FD6D99F-A78B-435A-8D72-03067ADD432B}"/>
              </a:ext>
            </a:extLst>
          </p:cNvPr>
          <p:cNvSpPr>
            <a:spLocks noGrp="1"/>
          </p:cNvSpPr>
          <p:nvPr>
            <p:ph sz="quarter" idx="1"/>
          </p:nvPr>
        </p:nvSpPr>
        <p:spPr>
          <a:xfrm>
            <a:off x="680484" y="1384004"/>
            <a:ext cx="7772400" cy="4572000"/>
          </a:xfrm>
        </p:spPr>
        <p:txBody>
          <a:bodyPr vert="horz" lIns="91440" tIns="45720" rIns="91440" bIns="45720" anchor="t">
            <a:normAutofit/>
          </a:bodyPr>
          <a:lstStyle/>
          <a:p>
            <a:r>
              <a:rPr lang="en-US" b="1">
                <a:ea typeface="+mn-lt"/>
                <a:cs typeface="+mn-lt"/>
              </a:rPr>
              <a:t>Feature scaling</a:t>
            </a:r>
            <a:r>
              <a:rPr lang="en-US">
                <a:ea typeface="+mn-lt"/>
                <a:cs typeface="+mn-lt"/>
              </a:rPr>
              <a:t> is one of the most important data preprocessing step in machine learning. Algorithms that compute the distance between the features are biased towards numerically larger values if the data is not scaled.</a:t>
            </a:r>
          </a:p>
          <a:p>
            <a:r>
              <a:rPr lang="en-US" b="1">
                <a:ea typeface="+mn-lt"/>
                <a:cs typeface="+mn-lt"/>
              </a:rPr>
              <a:t>Normalization</a:t>
            </a:r>
            <a:r>
              <a:rPr lang="en-US">
                <a:ea typeface="+mn-lt"/>
                <a:cs typeface="+mn-lt"/>
              </a:rPr>
              <a:t> is used to transform features to be on a similar scale.</a:t>
            </a:r>
          </a:p>
          <a:p>
            <a:r>
              <a:rPr lang="en-US" b="1">
                <a:ea typeface="+mn-lt"/>
                <a:cs typeface="+mn-lt"/>
              </a:rPr>
              <a:t>Standardization</a:t>
            </a:r>
            <a:r>
              <a:rPr lang="en-US">
                <a:ea typeface="+mn-lt"/>
                <a:cs typeface="+mn-lt"/>
              </a:rPr>
              <a:t> is the transformation of features by subtracting from mean and dividing by standard deviation.</a:t>
            </a:r>
            <a:endParaRPr lang="en-US"/>
          </a:p>
        </p:txBody>
      </p:sp>
    </p:spTree>
    <p:extLst>
      <p:ext uri="{BB962C8B-B14F-4D97-AF65-F5344CB8AC3E}">
        <p14:creationId xmlns:p14="http://schemas.microsoft.com/office/powerpoint/2010/main" val="2022498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1ACA638BE80B45AF7346DF37421883" ma:contentTypeVersion="7" ma:contentTypeDescription="Create a new document." ma:contentTypeScope="" ma:versionID="4aab310f444b55ce03687901b2189161">
  <xsd:schema xmlns:xsd="http://www.w3.org/2001/XMLSchema" xmlns:xs="http://www.w3.org/2001/XMLSchema" xmlns:p="http://schemas.microsoft.com/office/2006/metadata/properties" xmlns:ns2="f440105d-0aa2-49cb-b93e-4ae1e667f95f" targetNamespace="http://schemas.microsoft.com/office/2006/metadata/properties" ma:root="true" ma:fieldsID="de9f9fb2a626990113df2a3612c78d89" ns2:_="">
    <xsd:import namespace="f440105d-0aa2-49cb-b93e-4ae1e667f95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40105d-0aa2-49cb-b93e-4ae1e667f9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2142EA-5336-49CB-97FB-6A50D4E45E7F}">
  <ds:schemaRefs>
    <ds:schemaRef ds:uri="http://schemas.microsoft.com/sharepoint/v3/contenttype/forms"/>
  </ds:schemaRefs>
</ds:datastoreItem>
</file>

<file path=customXml/itemProps2.xml><?xml version="1.0" encoding="utf-8"?>
<ds:datastoreItem xmlns:ds="http://schemas.openxmlformats.org/officeDocument/2006/customXml" ds:itemID="{4E6C4713-FE84-4723-9AA9-E6830F18B6D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2BE9DC9-1404-447F-BB3E-87B8E273A7B1}">
  <ds:schemaRefs>
    <ds:schemaRef ds:uri="f440105d-0aa2-49cb-b93e-4ae1e667f9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Equity</Template>
  <Application>Microsoft Office PowerPoint</Application>
  <PresentationFormat>On-screen Show (4:3)</PresentationFormat>
  <Slides>20</Slides>
  <Notes>1</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PowerPoint Presentation</vt:lpstr>
      <vt:lpstr>References</vt:lpstr>
      <vt:lpstr>Problem Formulation </vt:lpstr>
      <vt:lpstr>Feature Description</vt:lpstr>
      <vt:lpstr>PowerPoint Presentation</vt:lpstr>
      <vt:lpstr>KNN Classifier</vt:lpstr>
      <vt:lpstr>PowerPoint Presentation</vt:lpstr>
      <vt:lpstr>PowerPoint Presentation</vt:lpstr>
      <vt:lpstr>Normalization &amp; Standardization</vt:lpstr>
      <vt:lpstr>Normalization</vt:lpstr>
      <vt:lpstr>PowerPoint Presentation</vt:lpstr>
      <vt:lpstr>Standardization</vt:lpstr>
      <vt:lpstr>PowerPoint Presentation</vt:lpstr>
      <vt:lpstr>PCA Application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Lab1_Feature_Extraction_PCA</dc:title>
  <dc:creator>Ramana Murthy</dc:creator>
  <cp:revision>898</cp:revision>
  <dcterms:created xsi:type="dcterms:W3CDTF">2013-05-20T00:08:51Z</dcterms:created>
  <dcterms:modified xsi:type="dcterms:W3CDTF">2021-09-26T14:26:43Z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0x010100441ACA638BE80B45AF7346DF37421883</vt:lpwstr>
  </property>
</Properties>
</file>