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72" r:id="rId10"/>
    <p:sldId id="273" r:id="rId11"/>
    <p:sldId id="274" r:id="rId12"/>
    <p:sldId id="275" r:id="rId13"/>
    <p:sldId id="266" r:id="rId14"/>
    <p:sldId id="276" r:id="rId15"/>
    <p:sldId id="277" r:id="rId16"/>
    <p:sldId id="267" r:id="rId17"/>
    <p:sldId id="269"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3011" autoAdjust="0"/>
  </p:normalViewPr>
  <p:slideViewPr>
    <p:cSldViewPr>
      <p:cViewPr>
        <p:scale>
          <a:sx n="60" d="100"/>
          <a:sy n="60" d="100"/>
        </p:scale>
        <p:origin x="-1644" y="-25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5" name="Holder 5"/>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5" name="Holder 5"/>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6" name="Holder 6"/>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4" name="Holder 4"/>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3" name="Holder 3"/>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D8046"/>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2558669" y="343865"/>
            <a:ext cx="4026661" cy="697230"/>
          </a:xfrm>
          <a:prstGeom prst="rect">
            <a:avLst/>
          </a:prstGeom>
        </p:spPr>
        <p:txBody>
          <a:bodyPr wrap="square" lIns="0" tIns="0" rIns="0" bIns="0">
            <a:spAutoFit/>
          </a:bodyPr>
          <a:lstStyle>
            <a:lvl1pPr>
              <a:defRPr sz="4400" b="0" i="0">
                <a:solidFill>
                  <a:srgbClr val="775F54"/>
                </a:solidFill>
                <a:latin typeface="Arial"/>
                <a:cs typeface="Arial"/>
              </a:defRPr>
            </a:lvl1pPr>
          </a:lstStyle>
          <a:p>
            <a:endParaRPr/>
          </a:p>
        </p:txBody>
      </p:sp>
      <p:sp>
        <p:nvSpPr>
          <p:cNvPr id="3" name="Holder 3"/>
          <p:cNvSpPr>
            <a:spLocks noGrp="1"/>
          </p:cNvSpPr>
          <p:nvPr>
            <p:ph type="body" idx="1"/>
          </p:nvPr>
        </p:nvSpPr>
        <p:spPr>
          <a:xfrm>
            <a:off x="556387" y="1524352"/>
            <a:ext cx="8031225" cy="1618614"/>
          </a:xfrm>
          <a:prstGeom prst="rect">
            <a:avLst/>
          </a:prstGeom>
        </p:spPr>
        <p:txBody>
          <a:bodyPr wrap="square" lIns="0" tIns="0" rIns="0" bIns="0">
            <a:spAutoFit/>
          </a:bodyPr>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205098" y="6327525"/>
            <a:ext cx="2743200"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r>
              <a:rPr spc="-75" dirty="0"/>
              <a:t>Department </a:t>
            </a:r>
            <a:r>
              <a:rPr dirty="0"/>
              <a:t>of </a:t>
            </a:r>
            <a:r>
              <a:rPr spc="-70" dirty="0"/>
              <a:t>Information</a:t>
            </a:r>
            <a:r>
              <a:rPr spc="15" dirty="0"/>
              <a:t> </a:t>
            </a:r>
            <a:r>
              <a:rPr spc="-110" dirty="0"/>
              <a:t>Technology</a:t>
            </a:r>
          </a:p>
        </p:txBody>
      </p:sp>
      <p:sp>
        <p:nvSpPr>
          <p:cNvPr id="5" name="Holder 5"/>
          <p:cNvSpPr>
            <a:spLocks noGrp="1"/>
          </p:cNvSpPr>
          <p:nvPr>
            <p:ph type="dt" sz="half" idx="6"/>
          </p:nvPr>
        </p:nvSpPr>
        <p:spPr>
          <a:xfrm>
            <a:off x="6175628" y="6327830"/>
            <a:ext cx="798195"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r>
              <a:rPr spc="-5" dirty="0"/>
              <a:t>4</a:t>
            </a:r>
            <a:r>
              <a:rPr spc="310" dirty="0"/>
              <a:t>/</a:t>
            </a:r>
            <a:r>
              <a:rPr spc="-5" dirty="0"/>
              <a:t>7</a:t>
            </a:r>
            <a:r>
              <a:rPr spc="310" dirty="0"/>
              <a:t>/</a:t>
            </a:r>
            <a:r>
              <a:rPr spc="-5" dirty="0"/>
              <a:t>2018</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05660"/>
            <a:ext cx="9144000" cy="5971540"/>
          </a:xfrm>
          <a:custGeom>
            <a:avLst/>
            <a:gdLst/>
            <a:ahLst/>
            <a:cxnLst/>
            <a:rect l="l" t="t" r="r" b="b"/>
            <a:pathLst>
              <a:path w="9144000" h="5971540">
                <a:moveTo>
                  <a:pt x="0" y="5971032"/>
                </a:moveTo>
                <a:lnTo>
                  <a:pt x="9144000" y="5971032"/>
                </a:lnTo>
                <a:lnTo>
                  <a:pt x="9144000" y="0"/>
                </a:lnTo>
                <a:lnTo>
                  <a:pt x="0" y="0"/>
                </a:lnTo>
                <a:lnTo>
                  <a:pt x="0" y="5971032"/>
                </a:lnTo>
                <a:close/>
              </a:path>
            </a:pathLst>
          </a:custGeom>
          <a:solidFill>
            <a:srgbClr val="775F54"/>
          </a:solidFill>
        </p:spPr>
        <p:txBody>
          <a:bodyPr wrap="square" lIns="0" tIns="0" rIns="0" bIns="0" rtlCol="0"/>
          <a:lstStyle/>
          <a:p>
            <a:endParaRPr/>
          </a:p>
        </p:txBody>
      </p:sp>
      <p:sp>
        <p:nvSpPr>
          <p:cNvPr id="3" name="object 3"/>
          <p:cNvSpPr/>
          <p:nvPr/>
        </p:nvSpPr>
        <p:spPr>
          <a:xfrm>
            <a:off x="0" y="5971032"/>
            <a:ext cx="9144000" cy="887094"/>
          </a:xfrm>
          <a:custGeom>
            <a:avLst/>
            <a:gdLst/>
            <a:ahLst/>
            <a:cxnLst/>
            <a:rect l="l" t="t" r="r" b="b"/>
            <a:pathLst>
              <a:path w="9144000" h="887095">
                <a:moveTo>
                  <a:pt x="0" y="886968"/>
                </a:moveTo>
                <a:lnTo>
                  <a:pt x="9144000" y="886968"/>
                </a:lnTo>
                <a:lnTo>
                  <a:pt x="9144000" y="0"/>
                </a:lnTo>
                <a:lnTo>
                  <a:pt x="0" y="0"/>
                </a:lnTo>
                <a:lnTo>
                  <a:pt x="0" y="886968"/>
                </a:lnTo>
                <a:close/>
              </a:path>
            </a:pathLst>
          </a:custGeom>
          <a:solidFill>
            <a:srgbClr val="FFFFFF"/>
          </a:solidFill>
        </p:spPr>
        <p:txBody>
          <a:bodyPr wrap="square" lIns="0" tIns="0" rIns="0" bIns="0" rtlCol="0"/>
          <a:lstStyle/>
          <a:p>
            <a:endParaRPr/>
          </a:p>
        </p:txBody>
      </p:sp>
      <p:sp>
        <p:nvSpPr>
          <p:cNvPr id="4" name="object 4"/>
          <p:cNvSpPr/>
          <p:nvPr/>
        </p:nvSpPr>
        <p:spPr>
          <a:xfrm>
            <a:off x="45720" y="6019800"/>
            <a:ext cx="2240280" cy="685800"/>
          </a:xfrm>
          <a:custGeom>
            <a:avLst/>
            <a:gdLst/>
            <a:ahLst/>
            <a:cxnLst/>
            <a:rect l="l" t="t" r="r" b="b"/>
            <a:pathLst>
              <a:path w="2240280" h="713740">
                <a:moveTo>
                  <a:pt x="0" y="713232"/>
                </a:moveTo>
                <a:lnTo>
                  <a:pt x="2240280" y="713232"/>
                </a:lnTo>
                <a:lnTo>
                  <a:pt x="2240280" y="0"/>
                </a:lnTo>
                <a:lnTo>
                  <a:pt x="0" y="0"/>
                </a:lnTo>
                <a:lnTo>
                  <a:pt x="0" y="713232"/>
                </a:lnTo>
                <a:close/>
              </a:path>
            </a:pathLst>
          </a:custGeom>
          <a:solidFill>
            <a:srgbClr val="DD8046"/>
          </a:solidFill>
        </p:spPr>
        <p:txBody>
          <a:bodyPr wrap="square" lIns="0" tIns="0" rIns="0" bIns="0" rtlCol="0"/>
          <a:lstStyle/>
          <a:p>
            <a:endParaRPr/>
          </a:p>
        </p:txBody>
      </p:sp>
      <p:sp>
        <p:nvSpPr>
          <p:cNvPr id="5" name="object 5"/>
          <p:cNvSpPr/>
          <p:nvPr/>
        </p:nvSpPr>
        <p:spPr>
          <a:xfrm>
            <a:off x="2362200" y="6019800"/>
            <a:ext cx="6781800" cy="685800"/>
          </a:xfrm>
          <a:custGeom>
            <a:avLst/>
            <a:gdLst/>
            <a:ahLst/>
            <a:cxnLst/>
            <a:rect l="l" t="t" r="r" b="b"/>
            <a:pathLst>
              <a:path w="6784975" h="713740">
                <a:moveTo>
                  <a:pt x="0" y="713231"/>
                </a:moveTo>
                <a:lnTo>
                  <a:pt x="6784848" y="713231"/>
                </a:lnTo>
                <a:lnTo>
                  <a:pt x="6784848" y="0"/>
                </a:lnTo>
                <a:lnTo>
                  <a:pt x="0" y="0"/>
                </a:lnTo>
                <a:lnTo>
                  <a:pt x="0" y="713231"/>
                </a:lnTo>
                <a:close/>
              </a:path>
            </a:pathLst>
          </a:custGeom>
          <a:solidFill>
            <a:srgbClr val="93B6D2"/>
          </a:solidFill>
        </p:spPr>
        <p:txBody>
          <a:bodyPr wrap="square" lIns="0" tIns="0" rIns="0" bIns="0" rtlCol="0"/>
          <a:lstStyle/>
          <a:p>
            <a:endParaRPr/>
          </a:p>
        </p:txBody>
      </p:sp>
      <p:sp>
        <p:nvSpPr>
          <p:cNvPr id="6" name="object 6"/>
          <p:cNvSpPr txBox="1">
            <a:spLocks noGrp="1"/>
          </p:cNvSpPr>
          <p:nvPr>
            <p:ph type="title"/>
          </p:nvPr>
        </p:nvSpPr>
        <p:spPr>
          <a:xfrm>
            <a:off x="0" y="685800"/>
            <a:ext cx="8911081" cy="998350"/>
          </a:xfrm>
          <a:prstGeom prst="rect">
            <a:avLst/>
          </a:prstGeom>
        </p:spPr>
        <p:txBody>
          <a:bodyPr vert="horz" wrap="square" lIns="0" tIns="13335" rIns="0" bIns="0" rtlCol="0">
            <a:spAutoFit/>
          </a:bodyPr>
          <a:lstStyle/>
          <a:p>
            <a:pPr marL="12700">
              <a:lnSpc>
                <a:spcPct val="100000"/>
              </a:lnSpc>
              <a:spcBef>
                <a:spcPts val="105"/>
              </a:spcBef>
            </a:pPr>
            <a:r>
              <a:rPr lang="en-US" sz="3200" dirty="0" smtClean="0">
                <a:solidFill>
                  <a:srgbClr val="C00000"/>
                </a:solidFill>
              </a:rPr>
              <a:t>SMART RESTAURANT ORDERING &amp; BILLING SYSTEM</a:t>
            </a:r>
            <a:endParaRPr sz="3200" spc="-645" dirty="0">
              <a:solidFill>
                <a:srgbClr val="EBDDC3"/>
              </a:solidFill>
            </a:endParaRPr>
          </a:p>
        </p:txBody>
      </p:sp>
      <p:sp>
        <p:nvSpPr>
          <p:cNvPr id="7" name="object 7"/>
          <p:cNvSpPr txBox="1"/>
          <p:nvPr/>
        </p:nvSpPr>
        <p:spPr>
          <a:xfrm>
            <a:off x="0" y="2743200"/>
            <a:ext cx="9064244" cy="2972609"/>
          </a:xfrm>
          <a:prstGeom prst="rect">
            <a:avLst/>
          </a:prstGeom>
        </p:spPr>
        <p:txBody>
          <a:bodyPr vert="horz" wrap="square" lIns="0" tIns="12700" rIns="0" bIns="0" rtlCol="0">
            <a:spAutoFit/>
          </a:bodyPr>
          <a:lstStyle/>
          <a:p>
            <a:r>
              <a:rPr lang="en-US" sz="2000" dirty="0" smtClean="0"/>
              <a:t>	                               </a:t>
            </a:r>
          </a:p>
          <a:p>
            <a:r>
              <a:rPr lang="en-US" sz="2000" dirty="0" smtClean="0">
                <a:solidFill>
                  <a:schemeClr val="bg1"/>
                </a:solidFill>
              </a:rPr>
              <a:t>        Group Members:  </a:t>
            </a:r>
            <a:r>
              <a:rPr lang="en-US" sz="2000" dirty="0" smtClean="0"/>
              <a:t>       </a:t>
            </a:r>
            <a:r>
              <a:rPr lang="en-US" sz="2000" dirty="0" smtClean="0">
                <a:solidFill>
                  <a:schemeClr val="bg1"/>
                </a:solidFill>
              </a:rPr>
              <a:t>1.NAMAN JAIN(0827IT151068)</a:t>
            </a:r>
          </a:p>
          <a:p>
            <a:r>
              <a:rPr lang="en-US" sz="2000" dirty="0" smtClean="0">
                <a:solidFill>
                  <a:schemeClr val="bg1"/>
                </a:solidFill>
              </a:rPr>
              <a:t>           	               	                2.NITIN BAGHEL(0827IT151076)</a:t>
            </a:r>
          </a:p>
          <a:p>
            <a:r>
              <a:rPr lang="en-US" sz="2000" dirty="0" smtClean="0">
                <a:solidFill>
                  <a:schemeClr val="bg1"/>
                </a:solidFill>
              </a:rPr>
              <a:t>	</a:t>
            </a:r>
            <a:r>
              <a:rPr lang="en-US" sz="2000" dirty="0">
                <a:solidFill>
                  <a:schemeClr val="bg1"/>
                </a:solidFill>
              </a:rPr>
              <a:t> </a:t>
            </a:r>
            <a:r>
              <a:rPr lang="en-US" sz="2000" dirty="0" smtClean="0">
                <a:solidFill>
                  <a:schemeClr val="bg1"/>
                </a:solidFill>
              </a:rPr>
              <a:t>                               3.PRANJAL SONI(0827IT151082)</a:t>
            </a:r>
          </a:p>
          <a:p>
            <a:r>
              <a:rPr lang="en-US" sz="2000" dirty="0" smtClean="0">
                <a:solidFill>
                  <a:schemeClr val="bg1"/>
                </a:solidFill>
              </a:rPr>
              <a:t>			4.ROSHAN MAHAJAN(0827IT151090)</a:t>
            </a:r>
          </a:p>
          <a:p>
            <a:r>
              <a:rPr lang="en-US" sz="2000" dirty="0" smtClean="0">
                <a:solidFill>
                  <a:schemeClr val="bg1"/>
                </a:solidFill>
              </a:rPr>
              <a:t>                                                5.SACHIN G.PATIDAR(0827IT151093)</a:t>
            </a:r>
          </a:p>
          <a:p>
            <a:pPr marR="5080" algn="r">
              <a:lnSpc>
                <a:spcPts val="2160"/>
              </a:lnSpc>
            </a:pPr>
            <a:endParaRPr lang="en-IN" sz="2000" spc="-70" dirty="0" smtClean="0">
              <a:solidFill>
                <a:srgbClr val="EBDDC3"/>
              </a:solidFill>
              <a:latin typeface="Arial"/>
              <a:cs typeface="Arial"/>
            </a:endParaRPr>
          </a:p>
          <a:p>
            <a:pPr marR="5080" algn="r">
              <a:lnSpc>
                <a:spcPts val="2160"/>
              </a:lnSpc>
            </a:pPr>
            <a:endParaRPr sz="2200" dirty="0">
              <a:latin typeface="Times New Roman"/>
              <a:cs typeface="Times New Roman"/>
            </a:endParaRPr>
          </a:p>
          <a:p>
            <a:pPr marL="12700">
              <a:lnSpc>
                <a:spcPct val="100000"/>
              </a:lnSpc>
              <a:spcBef>
                <a:spcPts val="1355"/>
              </a:spcBef>
            </a:pPr>
            <a:r>
              <a:rPr lang="en-IN" sz="2400" spc="-145" dirty="0" smtClean="0">
                <a:solidFill>
                  <a:srgbClr val="FFFFFF"/>
                </a:solidFill>
                <a:latin typeface="Arial"/>
                <a:cs typeface="Arial"/>
              </a:rPr>
              <a:t>	      </a:t>
            </a:r>
            <a:r>
              <a:rPr sz="2400" spc="-145" dirty="0" smtClean="0">
                <a:solidFill>
                  <a:srgbClr val="FFFFFF"/>
                </a:solidFill>
                <a:latin typeface="Arial"/>
                <a:cs typeface="Arial"/>
              </a:rPr>
              <a:t>Submitted </a:t>
            </a:r>
            <a:r>
              <a:rPr sz="2400" spc="-80" dirty="0">
                <a:solidFill>
                  <a:srgbClr val="FFFFFF"/>
                </a:solidFill>
                <a:latin typeface="Arial"/>
                <a:cs typeface="Arial"/>
              </a:rPr>
              <a:t>to </a:t>
            </a:r>
            <a:r>
              <a:rPr sz="2400" spc="-130" dirty="0">
                <a:solidFill>
                  <a:srgbClr val="FFFFFF"/>
                </a:solidFill>
                <a:latin typeface="Arial"/>
                <a:cs typeface="Arial"/>
              </a:rPr>
              <a:t>Department </a:t>
            </a:r>
            <a:r>
              <a:rPr sz="2400" spc="-5" dirty="0">
                <a:solidFill>
                  <a:srgbClr val="FFFFFF"/>
                </a:solidFill>
                <a:latin typeface="Arial"/>
                <a:cs typeface="Arial"/>
              </a:rPr>
              <a:t>of </a:t>
            </a:r>
            <a:r>
              <a:rPr sz="2400" spc="-120" dirty="0">
                <a:solidFill>
                  <a:srgbClr val="FFFFFF"/>
                </a:solidFill>
                <a:latin typeface="Arial"/>
                <a:cs typeface="Arial"/>
              </a:rPr>
              <a:t>Information</a:t>
            </a:r>
            <a:r>
              <a:rPr sz="2400" spc="409" dirty="0">
                <a:solidFill>
                  <a:srgbClr val="FFFFFF"/>
                </a:solidFill>
                <a:latin typeface="Arial"/>
                <a:cs typeface="Arial"/>
              </a:rPr>
              <a:t> </a:t>
            </a:r>
            <a:r>
              <a:rPr sz="2400" spc="-185" dirty="0" smtClean="0">
                <a:solidFill>
                  <a:srgbClr val="FFFFFF"/>
                </a:solidFill>
                <a:latin typeface="Arial"/>
                <a:cs typeface="Arial"/>
              </a:rPr>
              <a:t>Technology</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24352"/>
            <a:ext cx="8130412" cy="1538883"/>
          </a:xfrm>
        </p:spPr>
        <p:txBody>
          <a:bodyPr/>
          <a:lstStyle/>
          <a:p>
            <a:r>
              <a:rPr lang="en-US" sz="2000" b="1" dirty="0" smtClean="0">
                <a:latin typeface="Times New Roman" pitchFamily="18" charset="0"/>
                <a:cs typeface="Times New Roman" pitchFamily="18" charset="0"/>
              </a:rPr>
              <a:t>2.Activity Diagram:-</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In Unified Modeling Language (UML), an activity diagram is a graphical representation of an executed set of procedural system activities and considered a state chart diagram variation. Activity diagrams describe parallel and conditional activities, use cases and system functions at a detailed level</a:t>
            </a:r>
            <a:endParaRPr lang="en-IN" sz="2000" dirty="0">
              <a:latin typeface="Times New Roman" pitchFamily="18" charset="0"/>
              <a:cs typeface="Times New Roman" pitchFamily="18" charset="0"/>
            </a:endParaRPr>
          </a:p>
        </p:txBody>
      </p:sp>
      <p:pic>
        <p:nvPicPr>
          <p:cNvPr id="4" name="Picture 3" descr="C:\Users\SONI\Desktop\Pranjal\Project 1\Activity Diagram.png"/>
          <p:cNvPicPr/>
          <p:nvPr/>
        </p:nvPicPr>
        <p:blipFill>
          <a:blip r:embed="rId2" cstate="print"/>
          <a:srcRect/>
          <a:stretch>
            <a:fillRect/>
          </a:stretch>
        </p:blipFill>
        <p:spPr bwMode="auto">
          <a:xfrm>
            <a:off x="3048000" y="3048000"/>
            <a:ext cx="3230678" cy="3352800"/>
          </a:xfrm>
          <a:prstGeom prst="rect">
            <a:avLst/>
          </a:prstGeom>
          <a:noFill/>
          <a:ln w="9525">
            <a:noFill/>
            <a:miter lim="800000"/>
            <a:headEnd/>
            <a:tailEnd/>
          </a:ln>
        </p:spPr>
      </p:pic>
      <p:sp>
        <p:nvSpPr>
          <p:cNvPr id="5" name="object 2"/>
          <p:cNvSpPr txBox="1">
            <a:spLocks noGrp="1"/>
          </p:cNvSpPr>
          <p:nvPr>
            <p:ph type="title"/>
          </p:nvPr>
        </p:nvSpPr>
        <p:spPr>
          <a:xfrm>
            <a:off x="691387" y="343865"/>
            <a:ext cx="7462013" cy="1367682"/>
          </a:xfrm>
          <a:prstGeom prst="rect">
            <a:avLst/>
          </a:prstGeom>
        </p:spPr>
        <p:txBody>
          <a:bodyPr vert="horz" wrap="square" lIns="0" tIns="13335" rIns="0" bIns="0" rtlCol="0">
            <a:spAutoFit/>
          </a:bodyPr>
          <a:lstStyle/>
          <a:p>
            <a:pPr marL="12700">
              <a:spcBef>
                <a:spcPts val="105"/>
              </a:spcBef>
            </a:pPr>
            <a:r>
              <a:rPr lang="en-IN" b="1" dirty="0" smtClean="0">
                <a:latin typeface="Times New Roman" pitchFamily="18" charset="0"/>
                <a:cs typeface="Times New Roman" pitchFamily="18" charset="0"/>
              </a:rPr>
              <a:t>2. Activity </a:t>
            </a:r>
            <a:r>
              <a:rPr lang="en-US" b="1" dirty="0" smtClean="0">
                <a:latin typeface="Times New Roman" pitchFamily="18" charset="0"/>
                <a:cs typeface="Times New Roman" pitchFamily="18" charset="0"/>
              </a:rPr>
              <a:t>Diagram:-</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spc="-26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6387" y="1524352"/>
            <a:ext cx="8031225" cy="1231106"/>
          </a:xfrm>
        </p:spPr>
        <p:txBody>
          <a:bodyPr/>
          <a:lstStyle/>
          <a:p>
            <a:r>
              <a:rPr lang="en-US" sz="2000" dirty="0" smtClean="0">
                <a:latin typeface="Times New Roman" pitchFamily="18" charset="0"/>
                <a:cs typeface="Times New Roman" pitchFamily="18" charset="0"/>
              </a:rPr>
              <a:t>	A use case is a software and system engineering term that describes how a user uses a system to accomplish a particular goal. A use case acts as a software modeling technique that defines the features to be implemented and the resolution of any errors that may be encountered</a:t>
            </a:r>
            <a:endParaRPr lang="en-IN" sz="2000" dirty="0">
              <a:latin typeface="Times New Roman" pitchFamily="18" charset="0"/>
              <a:cs typeface="Times New Roman" pitchFamily="18" charset="0"/>
            </a:endParaRPr>
          </a:p>
        </p:txBody>
      </p:sp>
      <p:pic>
        <p:nvPicPr>
          <p:cNvPr id="4" name="Picture 3" descr="C:\Users\SONI\Desktop\Pranjal\Project 1\Use case.png"/>
          <p:cNvPicPr/>
          <p:nvPr/>
        </p:nvPicPr>
        <p:blipFill>
          <a:blip r:embed="rId2" cstate="print"/>
          <a:srcRect/>
          <a:stretch>
            <a:fillRect/>
          </a:stretch>
        </p:blipFill>
        <p:spPr bwMode="auto">
          <a:xfrm>
            <a:off x="1143000" y="3124200"/>
            <a:ext cx="5834173" cy="3276600"/>
          </a:xfrm>
          <a:prstGeom prst="rect">
            <a:avLst/>
          </a:prstGeom>
          <a:noFill/>
          <a:ln w="9525">
            <a:noFill/>
            <a:miter lim="800000"/>
            <a:headEnd/>
            <a:tailEnd/>
          </a:ln>
        </p:spPr>
      </p:pic>
      <p:sp>
        <p:nvSpPr>
          <p:cNvPr id="5" name="object 2"/>
          <p:cNvSpPr txBox="1">
            <a:spLocks noGrp="1"/>
          </p:cNvSpPr>
          <p:nvPr>
            <p:ph type="title"/>
          </p:nvPr>
        </p:nvSpPr>
        <p:spPr>
          <a:xfrm>
            <a:off x="691387" y="343865"/>
            <a:ext cx="7843013" cy="1367682"/>
          </a:xfrm>
          <a:prstGeom prst="rect">
            <a:avLst/>
          </a:prstGeom>
        </p:spPr>
        <p:txBody>
          <a:bodyPr vert="horz" wrap="square" lIns="0" tIns="13335" rIns="0" bIns="0" rtlCol="0">
            <a:spAutoFit/>
          </a:bodyPr>
          <a:lstStyle/>
          <a:p>
            <a:pPr marL="12700">
              <a:spcBef>
                <a:spcPts val="105"/>
              </a:spcBef>
            </a:pPr>
            <a:r>
              <a:rPr lang="en-IN" b="1" dirty="0" smtClean="0">
                <a:latin typeface="Times New Roman" pitchFamily="18" charset="0"/>
                <a:cs typeface="Times New Roman" pitchFamily="18" charset="0"/>
              </a:rPr>
              <a:t>3. Use Case Diagram </a:t>
            </a:r>
            <a:r>
              <a:rPr lang="en-US" b="1" dirty="0" smtClean="0">
                <a:latin typeface="Times New Roman" pitchFamily="18" charset="0"/>
                <a:cs typeface="Times New Roman" pitchFamily="18" charset="0"/>
              </a:rPr>
              <a:t>Diagram:-</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spc="-2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6387" y="1524352"/>
            <a:ext cx="8031225" cy="923330"/>
          </a:xfrm>
        </p:spPr>
        <p:txBody>
          <a:bodyPr/>
          <a:lstStyle/>
          <a:p>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4" name="Picture 3" descr="C:\Users\SONI\Desktop\Pranjal\Project 1\Sequence Diagram.jpg"/>
          <p:cNvPicPr/>
          <p:nvPr/>
        </p:nvPicPr>
        <p:blipFill>
          <a:blip r:embed="rId2" cstate="print"/>
          <a:srcRect/>
          <a:stretch>
            <a:fillRect/>
          </a:stretch>
        </p:blipFill>
        <p:spPr bwMode="auto">
          <a:xfrm>
            <a:off x="609600" y="1905000"/>
            <a:ext cx="7772400" cy="4648200"/>
          </a:xfrm>
          <a:prstGeom prst="rect">
            <a:avLst/>
          </a:prstGeom>
          <a:noFill/>
          <a:ln w="9525">
            <a:noFill/>
            <a:miter lim="800000"/>
            <a:headEnd/>
            <a:tailEnd/>
          </a:ln>
        </p:spPr>
      </p:pic>
      <p:sp>
        <p:nvSpPr>
          <p:cNvPr id="5" name="object 2"/>
          <p:cNvSpPr txBox="1">
            <a:spLocks noGrp="1"/>
          </p:cNvSpPr>
          <p:nvPr>
            <p:ph type="title"/>
          </p:nvPr>
        </p:nvSpPr>
        <p:spPr>
          <a:xfrm>
            <a:off x="691387" y="343865"/>
            <a:ext cx="7462013" cy="1367682"/>
          </a:xfrm>
          <a:prstGeom prst="rect">
            <a:avLst/>
          </a:prstGeom>
        </p:spPr>
        <p:txBody>
          <a:bodyPr vert="horz" wrap="square" lIns="0" tIns="13335" rIns="0" bIns="0" rtlCol="0">
            <a:spAutoFit/>
          </a:bodyPr>
          <a:lstStyle/>
          <a:p>
            <a:pPr marL="12700">
              <a:spcBef>
                <a:spcPts val="105"/>
              </a:spcBef>
            </a:pPr>
            <a:r>
              <a:rPr lang="en-IN" b="1"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Sequence Diagram:-</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spc="-2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3387725" cy="697230"/>
          </a:xfrm>
          <a:prstGeom prst="rect">
            <a:avLst/>
          </a:prstGeom>
        </p:spPr>
        <p:txBody>
          <a:bodyPr vert="horz" wrap="square" lIns="0" tIns="13335" rIns="0" bIns="0" rtlCol="0">
            <a:spAutoFit/>
          </a:bodyPr>
          <a:lstStyle/>
          <a:p>
            <a:pPr marL="12700">
              <a:lnSpc>
                <a:spcPct val="100000"/>
              </a:lnSpc>
              <a:spcBef>
                <a:spcPts val="105"/>
              </a:spcBef>
            </a:pPr>
            <a:r>
              <a:rPr spc="-305" dirty="0"/>
              <a:t>Imp</a:t>
            </a:r>
            <a:r>
              <a:rPr spc="-140" dirty="0"/>
              <a:t>l</a:t>
            </a:r>
            <a:r>
              <a:rPr spc="-260" dirty="0"/>
              <a:t>ementation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80"/>
              </a:lnSpc>
            </a:pPr>
            <a:r>
              <a:rPr spc="-75" dirty="0"/>
              <a:t>Department </a:t>
            </a:r>
            <a:r>
              <a:rPr dirty="0"/>
              <a:t>of </a:t>
            </a:r>
            <a:r>
              <a:rPr spc="-70" dirty="0"/>
              <a:t>Information</a:t>
            </a:r>
            <a:r>
              <a:rPr spc="15" dirty="0"/>
              <a:t> </a:t>
            </a:r>
            <a:r>
              <a:rPr spc="-110" dirty="0"/>
              <a:t>Technology</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80"/>
              </a:lnSpc>
            </a:pPr>
            <a:r>
              <a:rPr spc="-5" dirty="0"/>
              <a:t>4</a:t>
            </a:r>
            <a:r>
              <a:rPr spc="310" dirty="0"/>
              <a:t>/</a:t>
            </a:r>
            <a:r>
              <a:rPr spc="-5" dirty="0"/>
              <a:t>7</a:t>
            </a:r>
            <a:r>
              <a:rPr spc="310" dirty="0"/>
              <a:t>/</a:t>
            </a:r>
            <a:r>
              <a:rPr spc="-5" dirty="0"/>
              <a:t>2018</a:t>
            </a:r>
          </a:p>
        </p:txBody>
      </p:sp>
      <p:sp>
        <p:nvSpPr>
          <p:cNvPr id="3" name="object 3"/>
          <p:cNvSpPr txBox="1"/>
          <p:nvPr/>
        </p:nvSpPr>
        <p:spPr>
          <a:xfrm>
            <a:off x="691387" y="1612138"/>
            <a:ext cx="7914640" cy="910590"/>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buFont typeface="Wingdings"/>
              <a:buChar char=""/>
              <a:tabLst>
                <a:tab pos="332740" algn="l"/>
              </a:tabLst>
            </a:pPr>
            <a:r>
              <a:rPr sz="2900" spc="-260" dirty="0">
                <a:latin typeface="Arial"/>
                <a:cs typeface="Arial"/>
              </a:rPr>
              <a:t>Snapshots </a:t>
            </a:r>
            <a:r>
              <a:rPr sz="2900" dirty="0">
                <a:latin typeface="Arial"/>
                <a:cs typeface="Arial"/>
              </a:rPr>
              <a:t>of </a:t>
            </a:r>
            <a:r>
              <a:rPr sz="2900" spc="-235" dirty="0">
                <a:latin typeface="Arial"/>
                <a:cs typeface="Arial"/>
              </a:rPr>
              <a:t>modules </a:t>
            </a:r>
            <a:r>
              <a:rPr sz="2900" spc="-105" dirty="0">
                <a:latin typeface="Arial"/>
                <a:cs typeface="Arial"/>
              </a:rPr>
              <a:t>developed </a:t>
            </a:r>
            <a:r>
              <a:rPr sz="2900" spc="-110" dirty="0">
                <a:latin typeface="Arial"/>
                <a:cs typeface="Arial"/>
              </a:rPr>
              <a:t>along </a:t>
            </a:r>
            <a:r>
              <a:rPr sz="2900" spc="-135" dirty="0">
                <a:latin typeface="Arial"/>
                <a:cs typeface="Arial"/>
              </a:rPr>
              <a:t>with </a:t>
            </a:r>
            <a:r>
              <a:rPr sz="2900" spc="-65" dirty="0">
                <a:latin typeface="Arial"/>
                <a:cs typeface="Arial"/>
              </a:rPr>
              <a:t>proper  </a:t>
            </a:r>
            <a:r>
              <a:rPr sz="2900" spc="-170" dirty="0">
                <a:latin typeface="Arial"/>
                <a:cs typeface="Arial"/>
              </a:rPr>
              <a:t>demonstration</a:t>
            </a:r>
            <a:endParaRPr sz="2900">
              <a:latin typeface="Arial"/>
              <a:cs typeface="Arial"/>
            </a:endParaRPr>
          </a:p>
        </p:txBody>
      </p:sp>
      <p:sp>
        <p:nvSpPr>
          <p:cNvPr id="4" name="object 4"/>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11</a:t>
            </a:r>
            <a:endParaRPr sz="1200">
              <a:latin typeface="Arial"/>
              <a:cs typeface="Arial"/>
            </a:endParaRPr>
          </a:p>
        </p:txBody>
      </p:sp>
      <p:pic>
        <p:nvPicPr>
          <p:cNvPr id="3074" name="Picture 2" descr="C:\Users\admin\Desktop\image.png"/>
          <p:cNvPicPr>
            <a:picLocks noChangeAspect="1" noChangeArrowheads="1"/>
          </p:cNvPicPr>
          <p:nvPr/>
        </p:nvPicPr>
        <p:blipFill>
          <a:blip r:embed="rId2" cstate="print"/>
          <a:srcRect/>
          <a:stretch>
            <a:fillRect/>
          </a:stretch>
        </p:blipFill>
        <p:spPr bwMode="auto">
          <a:xfrm>
            <a:off x="0" y="1219200"/>
            <a:ext cx="9144000" cy="563879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1026" name="Picture 2" descr="C:\Users\admin\Desktop\image (2).png"/>
          <p:cNvPicPr>
            <a:picLocks noChangeAspect="1" noChangeArrowheads="1"/>
          </p:cNvPicPr>
          <p:nvPr/>
        </p:nvPicPr>
        <p:blipFill>
          <a:blip r:embed="rId2" cstate="print"/>
          <a:srcRect/>
          <a:stretch>
            <a:fillRect/>
          </a:stretch>
        </p:blipFill>
        <p:spPr bwMode="auto">
          <a:xfrm>
            <a:off x="0" y="0"/>
            <a:ext cx="9144000" cy="6705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descr="C:\Users\admin\Desktop\image (1).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4066540" cy="697230"/>
          </a:xfrm>
          <a:prstGeom prst="rect">
            <a:avLst/>
          </a:prstGeom>
        </p:spPr>
        <p:txBody>
          <a:bodyPr vert="horz" wrap="square" lIns="0" tIns="13335" rIns="0" bIns="0" rtlCol="0">
            <a:spAutoFit/>
          </a:bodyPr>
          <a:lstStyle/>
          <a:p>
            <a:pPr marL="12700">
              <a:lnSpc>
                <a:spcPct val="100000"/>
              </a:lnSpc>
              <a:spcBef>
                <a:spcPts val="105"/>
              </a:spcBef>
            </a:pPr>
            <a:r>
              <a:rPr spc="-320" dirty="0"/>
              <a:t>Testing/Test</a:t>
            </a:r>
            <a:r>
              <a:rPr spc="-80" dirty="0"/>
              <a:t> </a:t>
            </a:r>
            <a:r>
              <a:rPr spc="-455" dirty="0"/>
              <a:t>Cases</a:t>
            </a:r>
          </a:p>
        </p:txBody>
      </p:sp>
      <p:sp>
        <p:nvSpPr>
          <p:cNvPr id="3" name="object 3"/>
          <p:cNvSpPr txBox="1"/>
          <p:nvPr/>
        </p:nvSpPr>
        <p:spPr>
          <a:xfrm>
            <a:off x="381001" y="1612138"/>
            <a:ext cx="8153399" cy="3706784"/>
          </a:xfrm>
          <a:prstGeom prst="rect">
            <a:avLst/>
          </a:prstGeom>
        </p:spPr>
        <p:txBody>
          <a:bodyPr vert="horz" wrap="square" lIns="0" tIns="13335" rIns="0" bIns="0" rtlCol="0">
            <a:spAutoFit/>
          </a:bodyPr>
          <a:lstStyle/>
          <a:p>
            <a:pPr>
              <a:lnSpc>
                <a:spcPct val="150000"/>
              </a:lnSpc>
            </a:pP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Tests can be conducted based on two approaches –</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1.) Functionality testing</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2.) Implementation testing</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texting method used here is Black Box Testing. It is carried out to test functionality of the program. It is also called ‘Behavioral’ testing. The tester in this case, has a set of input values and respective desired results. </a:t>
            </a:r>
            <a:endParaRPr sz="2000">
              <a:latin typeface="Times New Roman" pitchFamily="18" charset="0"/>
              <a:cs typeface="Times New Roman" pitchFamily="18" charset="0"/>
            </a:endParaRPr>
          </a:p>
        </p:txBody>
      </p:sp>
      <p:sp>
        <p:nvSpPr>
          <p:cNvPr id="4" name="object 4"/>
          <p:cNvSpPr txBox="1"/>
          <p:nvPr/>
        </p:nvSpPr>
        <p:spPr>
          <a:xfrm>
            <a:off x="172313" y="1266190"/>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12</a:t>
            </a:r>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557520" cy="697230"/>
          </a:xfrm>
          <a:prstGeom prst="rect">
            <a:avLst/>
          </a:prstGeom>
        </p:spPr>
        <p:txBody>
          <a:bodyPr vert="horz" wrap="square" lIns="0" tIns="13335" rIns="0" bIns="0" rtlCol="0">
            <a:spAutoFit/>
          </a:bodyPr>
          <a:lstStyle/>
          <a:p>
            <a:pPr marL="12700">
              <a:lnSpc>
                <a:spcPct val="100000"/>
              </a:lnSpc>
              <a:spcBef>
                <a:spcPts val="105"/>
              </a:spcBef>
            </a:pPr>
            <a:r>
              <a:rPr spc="-385" dirty="0"/>
              <a:t>Conclusion </a:t>
            </a:r>
            <a:r>
              <a:rPr spc="-185" dirty="0"/>
              <a:t>and</a:t>
            </a:r>
            <a:r>
              <a:rPr spc="-590" dirty="0"/>
              <a:t> </a:t>
            </a:r>
            <a:r>
              <a:rPr spc="-240" dirty="0"/>
              <a:t>Limitation</a:t>
            </a:r>
          </a:p>
        </p:txBody>
      </p:sp>
      <p:sp>
        <p:nvSpPr>
          <p:cNvPr id="3" name="object 3"/>
          <p:cNvSpPr txBox="1"/>
          <p:nvPr/>
        </p:nvSpPr>
        <p:spPr>
          <a:xfrm>
            <a:off x="304801" y="1612138"/>
            <a:ext cx="8382000" cy="4668586"/>
          </a:xfrm>
          <a:prstGeom prst="rect">
            <a:avLst/>
          </a:prstGeom>
        </p:spPr>
        <p:txBody>
          <a:bodyPr vert="horz" wrap="square" lIns="0" tIns="13335" rIns="0" bIns="0" rtlCol="0">
            <a:spAutoFit/>
          </a:bodyPr>
          <a:lstStyle/>
          <a:p>
            <a:pPr marL="332740" marR="5080" indent="-320040">
              <a:lnSpc>
                <a:spcPct val="100000"/>
              </a:lnSpc>
              <a:spcBef>
                <a:spcPts val="105"/>
              </a:spcBef>
              <a:buClr>
                <a:srgbClr val="DD8046"/>
              </a:buClr>
              <a:buSzPct val="60344"/>
              <a:tabLst>
                <a:tab pos="332740" algn="l"/>
              </a:tabLst>
            </a:pPr>
            <a:r>
              <a:rPr lang="en-US" sz="2000" dirty="0" smtClean="0">
                <a:latin typeface="Times New Roman" pitchFamily="18" charset="0"/>
                <a:cs typeface="Times New Roman" pitchFamily="18" charset="0"/>
              </a:rPr>
              <a:t>     The proposed system is based on user’s need and is user centered. The system is developed in considering all issues related to all users which are included in this system. Wide range of people can use this if they know how to operate it. Various issues related to Restaurant Service will be solved by providing them a full-fledged system. Thus implementation of Smart Restaurant Ordering and Billing system is done to help and solve one of the important problems of people</a:t>
            </a:r>
            <a:r>
              <a:rPr lang="en-US" sz="2000" dirty="0" smtClean="0">
                <a:latin typeface="Times New Roman" pitchFamily="18" charset="0"/>
                <a:cs typeface="Times New Roman" pitchFamily="18" charset="0"/>
              </a:rPr>
              <a:t>.</a:t>
            </a:r>
          </a:p>
          <a:p>
            <a:pPr marL="332740" marR="5080" indent="-320040">
              <a:lnSpc>
                <a:spcPct val="100000"/>
              </a:lnSpc>
              <a:spcBef>
                <a:spcPts val="105"/>
              </a:spcBef>
              <a:buClr>
                <a:srgbClr val="DD8046"/>
              </a:buClr>
              <a:buSzPct val="60344"/>
              <a:tabLst>
                <a:tab pos="332740" algn="l"/>
              </a:tabLst>
            </a:pPr>
            <a:endParaRPr lang="en-US" sz="2000" dirty="0" smtClean="0">
              <a:latin typeface="Times New Roman" pitchFamily="18" charset="0"/>
              <a:cs typeface="Times New Roman" pitchFamily="18" charset="0"/>
            </a:endParaRPr>
          </a:p>
          <a:p>
            <a:pPr marL="332740" marR="5080" indent="-320040">
              <a:lnSpc>
                <a:spcPct val="100000"/>
              </a:lnSpc>
              <a:spcBef>
                <a:spcPts val="105"/>
              </a:spcBef>
              <a:buClr>
                <a:srgbClr val="DD8046"/>
              </a:buClr>
              <a:buSzPct val="60344"/>
              <a:tabLst>
                <a:tab pos="332740" algn="l"/>
              </a:tabLst>
            </a:pPr>
            <a:r>
              <a:rPr lang="en-US" sz="2000" dirty="0" smtClean="0">
                <a:latin typeface="Times New Roman" pitchFamily="18" charset="0"/>
                <a:cs typeface="Times New Roman" pitchFamily="18" charset="0"/>
              </a:rPr>
              <a:t>     The system currently requires a physical computer to act as a localized s    storage and any sorts of failure of that computer will affect the entire system’s usability. The system currently doesn’t support any payment gateways. The system requires Digitalized table which will contain inbuilt touch screen </a:t>
            </a:r>
            <a:r>
              <a:rPr lang="en-US" sz="2000" dirty="0" smtClean="0">
                <a:latin typeface="Times New Roman" pitchFamily="18" charset="0"/>
                <a:cs typeface="Times New Roman" pitchFamily="18" charset="0"/>
              </a:rPr>
              <a:t>menus </a:t>
            </a:r>
            <a:r>
              <a:rPr lang="en-US" sz="2000" dirty="0" smtClean="0">
                <a:latin typeface="Times New Roman" pitchFamily="18" charset="0"/>
                <a:cs typeface="Times New Roman" pitchFamily="18" charset="0"/>
              </a:rPr>
              <a:t>which will be too much costlier.</a:t>
            </a:r>
          </a:p>
          <a:p>
            <a:pPr marL="332740" marR="5080" indent="-320040">
              <a:lnSpc>
                <a:spcPct val="100000"/>
              </a:lnSpc>
              <a:spcBef>
                <a:spcPts val="105"/>
              </a:spcBef>
              <a:buClr>
                <a:srgbClr val="DD8046"/>
              </a:buClr>
              <a:buSzPct val="60344"/>
              <a:tabLst>
                <a:tab pos="332740" algn="l"/>
              </a:tabLst>
            </a:pPr>
            <a:endParaRPr lang="en-US" sz="2000" dirty="0" smtClean="0">
              <a:latin typeface="Times New Roman" pitchFamily="18" charset="0"/>
              <a:cs typeface="Times New Roman" pitchFamily="18" charset="0"/>
            </a:endParaRPr>
          </a:p>
          <a:p>
            <a:endParaRPr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6141085" cy="697230"/>
          </a:xfrm>
          <a:prstGeom prst="rect">
            <a:avLst/>
          </a:prstGeom>
        </p:spPr>
        <p:txBody>
          <a:bodyPr vert="horz" wrap="square" lIns="0" tIns="13335" rIns="0" bIns="0" rtlCol="0">
            <a:spAutoFit/>
          </a:bodyPr>
          <a:lstStyle/>
          <a:p>
            <a:pPr marL="12700">
              <a:lnSpc>
                <a:spcPct val="100000"/>
              </a:lnSpc>
              <a:spcBef>
                <a:spcPts val="105"/>
              </a:spcBef>
            </a:pPr>
            <a:r>
              <a:rPr spc="-265" dirty="0"/>
              <a:t>Project </a:t>
            </a:r>
            <a:r>
              <a:rPr spc="-280" dirty="0"/>
              <a:t>Presentation</a:t>
            </a:r>
            <a:r>
              <a:rPr spc="100" dirty="0"/>
              <a:t> </a:t>
            </a:r>
            <a:r>
              <a:rPr spc="-195" dirty="0"/>
              <a:t>Outline</a:t>
            </a:r>
          </a:p>
        </p:txBody>
      </p:sp>
      <p:sp>
        <p:nvSpPr>
          <p:cNvPr id="3" name="object 3"/>
          <p:cNvSpPr txBox="1"/>
          <p:nvPr/>
        </p:nvSpPr>
        <p:spPr>
          <a:xfrm>
            <a:off x="691387" y="1533804"/>
            <a:ext cx="3298190" cy="4746877"/>
          </a:xfrm>
          <a:prstGeom prst="rect">
            <a:avLst/>
          </a:prstGeom>
        </p:spPr>
        <p:txBody>
          <a:bodyPr vert="horz" wrap="square" lIns="0" tIns="33655" rIns="0" bIns="0" rtlCol="0">
            <a:spAutoFit/>
          </a:bodyPr>
          <a:lstStyle/>
          <a:p>
            <a:pPr marL="332740" indent="-320040">
              <a:lnSpc>
                <a:spcPct val="150000"/>
              </a:lnSpc>
              <a:spcBef>
                <a:spcPts val="265"/>
              </a:spcBef>
              <a:buClr>
                <a:srgbClr val="DD8046"/>
              </a:buClr>
              <a:buSzPct val="59090"/>
              <a:buFont typeface="Wingdings"/>
              <a:buChar char=""/>
              <a:tabLst>
                <a:tab pos="332105" algn="l"/>
                <a:tab pos="332740" algn="l"/>
              </a:tabLst>
            </a:pPr>
            <a:r>
              <a:rPr sz="2200" spc="-110" dirty="0">
                <a:latin typeface="Arial"/>
                <a:cs typeface="Arial"/>
              </a:rPr>
              <a:t>Abstract</a:t>
            </a:r>
            <a:endParaRPr sz="2200" dirty="0">
              <a:latin typeface="Arial"/>
              <a:cs typeface="Arial"/>
            </a:endParaRPr>
          </a:p>
          <a:p>
            <a:pPr marL="332740" indent="-320040">
              <a:lnSpc>
                <a:spcPct val="150000"/>
              </a:lnSpc>
              <a:spcBef>
                <a:spcPts val="170"/>
              </a:spcBef>
              <a:buClr>
                <a:srgbClr val="DD8046"/>
              </a:buClr>
              <a:buSzPct val="59090"/>
              <a:buFont typeface="Wingdings"/>
              <a:buChar char=""/>
              <a:tabLst>
                <a:tab pos="332105" algn="l"/>
                <a:tab pos="332740" algn="l"/>
              </a:tabLst>
            </a:pPr>
            <a:r>
              <a:rPr sz="2200" spc="-130" dirty="0">
                <a:latin typeface="Arial"/>
                <a:cs typeface="Arial"/>
              </a:rPr>
              <a:t>Introduction</a:t>
            </a:r>
            <a:endParaRPr sz="2200" dirty="0">
              <a:latin typeface="Arial"/>
              <a:cs typeface="Arial"/>
            </a:endParaRPr>
          </a:p>
          <a:p>
            <a:pPr marL="332740" indent="-320040">
              <a:lnSpc>
                <a:spcPct val="150000"/>
              </a:lnSpc>
              <a:spcBef>
                <a:spcPts val="185"/>
              </a:spcBef>
              <a:buClr>
                <a:srgbClr val="DD8046"/>
              </a:buClr>
              <a:buSzPct val="59090"/>
              <a:buFont typeface="Wingdings"/>
              <a:buChar char=""/>
              <a:tabLst>
                <a:tab pos="332105" algn="l"/>
                <a:tab pos="332740" algn="l"/>
              </a:tabLst>
            </a:pPr>
            <a:r>
              <a:rPr sz="2200" spc="-150" dirty="0">
                <a:latin typeface="Arial"/>
                <a:cs typeface="Arial"/>
              </a:rPr>
              <a:t>Problem</a:t>
            </a:r>
            <a:r>
              <a:rPr sz="2200" spc="-25" dirty="0">
                <a:latin typeface="Arial"/>
                <a:cs typeface="Arial"/>
              </a:rPr>
              <a:t> </a:t>
            </a:r>
            <a:r>
              <a:rPr sz="2200" spc="-145" dirty="0">
                <a:latin typeface="Arial"/>
                <a:cs typeface="Arial"/>
              </a:rPr>
              <a:t>Statement</a:t>
            </a:r>
            <a:endParaRPr sz="2200" dirty="0">
              <a:latin typeface="Arial"/>
              <a:cs typeface="Arial"/>
            </a:endParaRPr>
          </a:p>
          <a:p>
            <a:pPr marL="332740" indent="-320040">
              <a:lnSpc>
                <a:spcPct val="150000"/>
              </a:lnSpc>
              <a:spcBef>
                <a:spcPts val="165"/>
              </a:spcBef>
              <a:buClr>
                <a:srgbClr val="DD8046"/>
              </a:buClr>
              <a:buSzPct val="59090"/>
              <a:buFont typeface="Wingdings"/>
              <a:buChar char=""/>
              <a:tabLst>
                <a:tab pos="332105" algn="l"/>
                <a:tab pos="332740" algn="l"/>
              </a:tabLst>
            </a:pPr>
            <a:r>
              <a:rPr sz="2200" spc="-160" dirty="0">
                <a:latin typeface="Arial"/>
                <a:cs typeface="Arial"/>
              </a:rPr>
              <a:t>Survey </a:t>
            </a:r>
            <a:r>
              <a:rPr sz="2200" spc="-5" dirty="0">
                <a:latin typeface="Arial"/>
                <a:cs typeface="Arial"/>
              </a:rPr>
              <a:t>of </a:t>
            </a:r>
            <a:r>
              <a:rPr sz="2200" spc="-150" dirty="0">
                <a:latin typeface="Arial"/>
                <a:cs typeface="Arial"/>
              </a:rPr>
              <a:t>Existing</a:t>
            </a:r>
            <a:r>
              <a:rPr sz="2200" spc="180" dirty="0">
                <a:latin typeface="Arial"/>
                <a:cs typeface="Arial"/>
              </a:rPr>
              <a:t> </a:t>
            </a:r>
            <a:r>
              <a:rPr sz="2200" spc="-229" dirty="0">
                <a:latin typeface="Arial"/>
                <a:cs typeface="Arial"/>
              </a:rPr>
              <a:t>Systems</a:t>
            </a:r>
            <a:endParaRPr sz="2200" dirty="0">
              <a:latin typeface="Arial"/>
              <a:cs typeface="Arial"/>
            </a:endParaRPr>
          </a:p>
          <a:p>
            <a:pPr marL="332740" indent="-320040">
              <a:lnSpc>
                <a:spcPct val="150000"/>
              </a:lnSpc>
              <a:spcBef>
                <a:spcPts val="170"/>
              </a:spcBef>
              <a:buClr>
                <a:srgbClr val="DD8046"/>
              </a:buClr>
              <a:buSzPct val="59090"/>
              <a:buFont typeface="Wingdings"/>
              <a:buChar char=""/>
              <a:tabLst>
                <a:tab pos="332105" algn="l"/>
                <a:tab pos="332740" algn="l"/>
              </a:tabLst>
            </a:pPr>
            <a:r>
              <a:rPr sz="2200" spc="-135" dirty="0">
                <a:latin typeface="Arial"/>
                <a:cs typeface="Arial"/>
              </a:rPr>
              <a:t>Project</a:t>
            </a:r>
            <a:r>
              <a:rPr sz="2200" spc="-10" dirty="0">
                <a:latin typeface="Arial"/>
                <a:cs typeface="Arial"/>
              </a:rPr>
              <a:t> </a:t>
            </a:r>
            <a:r>
              <a:rPr sz="2200" spc="-114" dirty="0" smtClean="0">
                <a:latin typeface="Arial"/>
                <a:cs typeface="Arial"/>
              </a:rPr>
              <a:t>Objective</a:t>
            </a:r>
            <a:r>
              <a:rPr lang="en-US" sz="2200" spc="-114" dirty="0" smtClean="0">
                <a:latin typeface="Arial"/>
                <a:cs typeface="Arial"/>
              </a:rPr>
              <a:t>s</a:t>
            </a:r>
            <a:endParaRPr sz="2200" dirty="0">
              <a:latin typeface="Arial"/>
              <a:cs typeface="Arial"/>
            </a:endParaRPr>
          </a:p>
          <a:p>
            <a:pPr marL="332740" indent="-320040">
              <a:lnSpc>
                <a:spcPct val="150000"/>
              </a:lnSpc>
              <a:spcBef>
                <a:spcPts val="165"/>
              </a:spcBef>
              <a:buClr>
                <a:srgbClr val="DD8046"/>
              </a:buClr>
              <a:buSzPct val="59090"/>
              <a:buFont typeface="Wingdings"/>
              <a:buChar char=""/>
              <a:tabLst>
                <a:tab pos="332105" algn="l"/>
                <a:tab pos="332740" algn="l"/>
              </a:tabLst>
            </a:pPr>
            <a:r>
              <a:rPr sz="2200" spc="-130" dirty="0">
                <a:latin typeface="Arial"/>
                <a:cs typeface="Arial"/>
              </a:rPr>
              <a:t>Models </a:t>
            </a:r>
            <a:r>
              <a:rPr sz="2200" spc="-100" dirty="0">
                <a:latin typeface="Arial"/>
                <a:cs typeface="Arial"/>
              </a:rPr>
              <a:t>and</a:t>
            </a:r>
            <a:r>
              <a:rPr sz="2200" spc="100" dirty="0">
                <a:latin typeface="Arial"/>
                <a:cs typeface="Arial"/>
              </a:rPr>
              <a:t> </a:t>
            </a:r>
            <a:r>
              <a:rPr sz="2200" spc="-135" dirty="0">
                <a:latin typeface="Arial"/>
                <a:cs typeface="Arial"/>
              </a:rPr>
              <a:t>Diagrams</a:t>
            </a:r>
            <a:endParaRPr sz="2200" dirty="0">
              <a:latin typeface="Arial"/>
              <a:cs typeface="Arial"/>
            </a:endParaRPr>
          </a:p>
          <a:p>
            <a:pPr marL="332740" indent="-320040">
              <a:lnSpc>
                <a:spcPct val="150000"/>
              </a:lnSpc>
              <a:spcBef>
                <a:spcPts val="180"/>
              </a:spcBef>
              <a:buClr>
                <a:srgbClr val="DD8046"/>
              </a:buClr>
              <a:buSzPct val="59090"/>
              <a:buFont typeface="Wingdings"/>
              <a:buChar char=""/>
              <a:tabLst>
                <a:tab pos="332105" algn="l"/>
                <a:tab pos="332740" algn="l"/>
              </a:tabLst>
            </a:pPr>
            <a:r>
              <a:rPr sz="2200" spc="-260" dirty="0">
                <a:latin typeface="Arial"/>
                <a:cs typeface="Arial"/>
              </a:rPr>
              <a:t>The</a:t>
            </a:r>
            <a:r>
              <a:rPr sz="2200" spc="-20" dirty="0">
                <a:latin typeface="Arial"/>
                <a:cs typeface="Arial"/>
              </a:rPr>
              <a:t> </a:t>
            </a:r>
            <a:r>
              <a:rPr sz="2200" spc="-125" dirty="0">
                <a:latin typeface="Arial"/>
                <a:cs typeface="Arial"/>
              </a:rPr>
              <a:t>implementation</a:t>
            </a:r>
            <a:endParaRPr sz="2200" dirty="0">
              <a:latin typeface="Arial"/>
              <a:cs typeface="Arial"/>
            </a:endParaRPr>
          </a:p>
          <a:p>
            <a:pPr marL="332740" indent="-320040">
              <a:lnSpc>
                <a:spcPct val="150000"/>
              </a:lnSpc>
              <a:spcBef>
                <a:spcPts val="170"/>
              </a:spcBef>
              <a:buClr>
                <a:srgbClr val="DD8046"/>
              </a:buClr>
              <a:buSzPct val="59090"/>
              <a:buFont typeface="Wingdings"/>
              <a:buChar char=""/>
              <a:tabLst>
                <a:tab pos="332105" algn="l"/>
                <a:tab pos="332740" algn="l"/>
              </a:tabLst>
            </a:pPr>
            <a:r>
              <a:rPr sz="2200" spc="-195" dirty="0" smtClean="0">
                <a:latin typeface="Arial"/>
                <a:cs typeface="Arial"/>
              </a:rPr>
              <a:t>Testing</a:t>
            </a:r>
            <a:endParaRPr sz="2200" dirty="0">
              <a:latin typeface="Arial"/>
              <a:cs typeface="Arial"/>
            </a:endParaRPr>
          </a:p>
          <a:p>
            <a:pPr marL="332740" indent="-320040">
              <a:lnSpc>
                <a:spcPct val="150000"/>
              </a:lnSpc>
              <a:spcBef>
                <a:spcPts val="180"/>
              </a:spcBef>
              <a:buClr>
                <a:srgbClr val="DD8046"/>
              </a:buClr>
              <a:buSzPct val="59090"/>
              <a:buFont typeface="Wingdings"/>
              <a:buChar char=""/>
              <a:tabLst>
                <a:tab pos="332105" algn="l"/>
                <a:tab pos="332740" algn="l"/>
              </a:tabLst>
            </a:pPr>
            <a:r>
              <a:rPr sz="2200" spc="-215" dirty="0">
                <a:latin typeface="Arial"/>
                <a:cs typeface="Arial"/>
              </a:rPr>
              <a:t>Conclusions </a:t>
            </a:r>
            <a:r>
              <a:rPr sz="2200" spc="-100" dirty="0">
                <a:latin typeface="Arial"/>
                <a:cs typeface="Arial"/>
              </a:rPr>
              <a:t>and</a:t>
            </a:r>
            <a:r>
              <a:rPr sz="2200" spc="-185" dirty="0">
                <a:latin typeface="Arial"/>
                <a:cs typeface="Arial"/>
              </a:rPr>
              <a:t> </a:t>
            </a:r>
            <a:r>
              <a:rPr sz="2200" spc="-150" dirty="0">
                <a:latin typeface="Arial"/>
                <a:cs typeface="Arial"/>
              </a:rPr>
              <a:t>Limitations</a:t>
            </a:r>
            <a:endParaRPr sz="2200" dirty="0">
              <a:latin typeface="Arial"/>
              <a:cs typeface="Arial"/>
            </a:endParaRP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a:t>
            </a:r>
            <a:endParaRPr sz="1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1864360" cy="697230"/>
          </a:xfrm>
          <a:prstGeom prst="rect">
            <a:avLst/>
          </a:prstGeom>
        </p:spPr>
        <p:txBody>
          <a:bodyPr vert="horz" wrap="square" lIns="0" tIns="13335" rIns="0" bIns="0" rtlCol="0">
            <a:spAutoFit/>
          </a:bodyPr>
          <a:lstStyle/>
          <a:p>
            <a:pPr marL="12700">
              <a:lnSpc>
                <a:spcPct val="100000"/>
              </a:lnSpc>
              <a:spcBef>
                <a:spcPts val="105"/>
              </a:spcBef>
            </a:pPr>
            <a:r>
              <a:rPr spc="-305" dirty="0"/>
              <a:t>Abs</a:t>
            </a:r>
            <a:r>
              <a:rPr spc="-165" dirty="0"/>
              <a:t>t</a:t>
            </a:r>
            <a:r>
              <a:rPr spc="-55" dirty="0"/>
              <a:t>r</a:t>
            </a:r>
            <a:r>
              <a:rPr spc="-185" dirty="0"/>
              <a:t>act</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80"/>
              </a:lnSpc>
            </a:pPr>
            <a:r>
              <a:rPr spc="-75" dirty="0"/>
              <a:t>Department </a:t>
            </a:r>
            <a:r>
              <a:rPr dirty="0"/>
              <a:t>of </a:t>
            </a:r>
            <a:r>
              <a:rPr spc="-70" dirty="0"/>
              <a:t>Information</a:t>
            </a:r>
            <a:r>
              <a:rPr spc="15" dirty="0"/>
              <a:t> </a:t>
            </a:r>
            <a:r>
              <a:rPr spc="-110" dirty="0"/>
              <a:t>Technology</a:t>
            </a: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80"/>
              </a:lnSpc>
            </a:pPr>
            <a:r>
              <a:rPr spc="-5" dirty="0"/>
              <a:t>4</a:t>
            </a:r>
            <a:r>
              <a:rPr spc="310" dirty="0"/>
              <a:t>/</a:t>
            </a:r>
            <a:r>
              <a:rPr spc="-5" dirty="0"/>
              <a:t>7</a:t>
            </a:r>
            <a:r>
              <a:rPr spc="310" dirty="0"/>
              <a:t>/</a:t>
            </a:r>
            <a:r>
              <a:rPr spc="-5" dirty="0"/>
              <a:t>2018</a:t>
            </a:r>
          </a:p>
        </p:txBody>
      </p:sp>
      <p:sp>
        <p:nvSpPr>
          <p:cNvPr id="3" name="object 3"/>
          <p:cNvSpPr txBox="1"/>
          <p:nvPr/>
        </p:nvSpPr>
        <p:spPr>
          <a:xfrm>
            <a:off x="457201" y="1752600"/>
            <a:ext cx="8116442" cy="2921954"/>
          </a:xfrm>
          <a:prstGeom prst="rect">
            <a:avLst/>
          </a:prstGeom>
        </p:spPr>
        <p:txBody>
          <a:bodyPr vert="horz" wrap="square" lIns="0" tIns="13335" rIns="0" bIns="0" rtlCol="0">
            <a:spAutoFit/>
          </a:bodyPr>
          <a:lstStyle/>
          <a:p>
            <a:pPr>
              <a:lnSpc>
                <a:spcPct val="150000"/>
              </a:lnSpc>
              <a:buClrTx/>
            </a:pPr>
            <a:endParaRPr lang="en-US" dirty="0" smtClean="0"/>
          </a:p>
          <a:p>
            <a:pPr>
              <a:lnSpc>
                <a:spcPct val="150000"/>
              </a:lnSpc>
              <a:buClrTx/>
            </a:pPr>
            <a:r>
              <a:rPr lang="en-US" dirty="0" smtClean="0"/>
              <a:t>The project “Smart Restaurant Ordering and Billing System” is implemented to reduce the manual work and enhances the accuracy of work in a restaurant. This project has been made in a user friendly interface. The menu card consists of various food varieties available in the restaurant. The billing system prepares the bill according to the delivered food. This system entirely reduces the unnecessary time waste inside the restaurant</a:t>
            </a: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a:t>
            </a:r>
            <a:endParaRPr sz="1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564765" cy="697230"/>
          </a:xfrm>
          <a:prstGeom prst="rect">
            <a:avLst/>
          </a:prstGeom>
        </p:spPr>
        <p:txBody>
          <a:bodyPr vert="horz" wrap="square" lIns="0" tIns="13335" rIns="0" bIns="0" rtlCol="0">
            <a:spAutoFit/>
          </a:bodyPr>
          <a:lstStyle/>
          <a:p>
            <a:pPr marL="12700">
              <a:lnSpc>
                <a:spcPct val="100000"/>
              </a:lnSpc>
              <a:spcBef>
                <a:spcPts val="105"/>
              </a:spcBef>
            </a:pPr>
            <a:r>
              <a:rPr spc="-254" dirty="0"/>
              <a:t>Introduction</a:t>
            </a:r>
          </a:p>
        </p:txBody>
      </p:sp>
      <p:sp>
        <p:nvSpPr>
          <p:cNvPr id="3" name="object 3"/>
          <p:cNvSpPr txBox="1">
            <a:spLocks noGrp="1"/>
          </p:cNvSpPr>
          <p:nvPr>
            <p:ph type="body" idx="1"/>
          </p:nvPr>
        </p:nvSpPr>
        <p:spPr>
          <a:xfrm>
            <a:off x="228600" y="1981200"/>
            <a:ext cx="8359013" cy="3769622"/>
          </a:xfrm>
          <a:prstGeom prst="rect">
            <a:avLst/>
          </a:prstGeom>
        </p:spPr>
        <p:txBody>
          <a:bodyPr vert="horz" wrap="square" lIns="0" tIns="100965" rIns="0" bIns="0" rtlCol="0">
            <a:spAutoFit/>
          </a:bodyPr>
          <a:lstStyle/>
          <a:p>
            <a:pPr marL="467359" indent="-320040">
              <a:lnSpc>
                <a:spcPct val="100000"/>
              </a:lnSpc>
              <a:spcBef>
                <a:spcPts val="795"/>
              </a:spcBef>
              <a:buClr>
                <a:srgbClr val="DD8046"/>
              </a:buClr>
              <a:buSzPct val="60344"/>
              <a:tabLst>
                <a:tab pos="467995" algn="l"/>
              </a:tabLst>
            </a:pPr>
            <a:r>
              <a:rPr lang="en-US" sz="2000" dirty="0" smtClean="0">
                <a:latin typeface="Times New Roman" pitchFamily="18" charset="0"/>
                <a:cs typeface="Times New Roman" pitchFamily="18" charset="0"/>
              </a:rPr>
              <a:t>	The project “Smart Restaurant Ordering and Billing System” </a:t>
            </a:r>
            <a:r>
              <a:rPr lang="en-US" sz="2000" dirty="0" smtClean="0">
                <a:latin typeface="Times New Roman" pitchFamily="18" charset="0"/>
                <a:cs typeface="Times New Roman" pitchFamily="18" charset="0"/>
              </a:rPr>
              <a:t> has a </a:t>
            </a:r>
            <a:r>
              <a:rPr lang="en-US" sz="2000" dirty="0" smtClean="0">
                <a:latin typeface="Times New Roman" pitchFamily="18" charset="0"/>
                <a:cs typeface="Times New Roman" pitchFamily="18" charset="0"/>
              </a:rPr>
              <a:t>user friendly interface. The menu card consists of various food varieties available in the restaurant. The billing system prepares the bill according to the delivered </a:t>
            </a:r>
            <a:r>
              <a:rPr lang="en-US" sz="2000" dirty="0" smtClean="0">
                <a:latin typeface="Times New Roman" pitchFamily="18" charset="0"/>
                <a:cs typeface="Times New Roman" pitchFamily="18" charset="0"/>
              </a:rPr>
              <a:t>food.</a:t>
            </a:r>
          </a:p>
          <a:p>
            <a:pPr marL="467359" indent="-320040">
              <a:lnSpc>
                <a:spcPct val="100000"/>
              </a:lnSpc>
              <a:spcBef>
                <a:spcPts val="795"/>
              </a:spcBef>
              <a:buClr>
                <a:srgbClr val="DD8046"/>
              </a:buClr>
              <a:buSzPct val="60344"/>
              <a:tabLst>
                <a:tab pos="467995" algn="l"/>
              </a:tabLst>
            </a:pPr>
            <a:endParaRPr lang="en-US" sz="2000" dirty="0" smtClean="0">
              <a:latin typeface="Times New Roman" pitchFamily="18" charset="0"/>
              <a:cs typeface="Times New Roman" pitchFamily="18" charset="0"/>
            </a:endParaRPr>
          </a:p>
          <a:p>
            <a:pPr marL="467359" indent="-320040" algn="l">
              <a:lnSpc>
                <a:spcPct val="100000"/>
              </a:lnSpc>
              <a:spcBef>
                <a:spcPts val="700"/>
              </a:spcBef>
              <a:buClr>
                <a:srgbClr val="DD8046"/>
              </a:buClr>
              <a:buSzPct val="60344"/>
              <a:tabLst>
                <a:tab pos="467995" algn="l"/>
              </a:tabLst>
            </a:pPr>
            <a:r>
              <a:rPr lang="en-US" sz="2000" dirty="0" smtClean="0">
                <a:latin typeface="Times New Roman" pitchFamily="18" charset="0"/>
                <a:cs typeface="Times New Roman" pitchFamily="18" charset="0"/>
              </a:rPr>
              <a:t> 	This project aims to automate the food ordering and billing process in restaurant as well as to improve the dining experience of </a:t>
            </a:r>
            <a:r>
              <a:rPr lang="en-US" sz="2000" dirty="0" smtClean="0">
                <a:latin typeface="Times New Roman" pitchFamily="18" charset="0"/>
                <a:cs typeface="Times New Roman" pitchFamily="18" charset="0"/>
              </a:rPr>
              <a:t>customers. The </a:t>
            </a:r>
            <a:r>
              <a:rPr lang="en-US" sz="2000" dirty="0" smtClean="0">
                <a:latin typeface="Times New Roman" pitchFamily="18" charset="0"/>
                <a:cs typeface="Times New Roman" pitchFamily="18" charset="0"/>
              </a:rPr>
              <a:t>system on user’s table will have all the details of his account as well as </a:t>
            </a:r>
            <a:r>
              <a:rPr lang="en-US" sz="2000" dirty="0" smtClean="0">
                <a:latin typeface="Times New Roman" pitchFamily="18" charset="0"/>
                <a:cs typeface="Times New Roman" pitchFamily="18" charset="0"/>
              </a:rPr>
              <a:t>menu. Touch </a:t>
            </a:r>
            <a:r>
              <a:rPr lang="en-US" sz="2000" dirty="0" smtClean="0">
                <a:latin typeface="Times New Roman" pitchFamily="18" charset="0"/>
                <a:cs typeface="Times New Roman" pitchFamily="18" charset="0"/>
              </a:rPr>
              <a:t>screen provides fast access to any and all types of digital media, with no text bound interface getting in the way.</a:t>
            </a:r>
            <a:endParaRPr lang="en-IN" sz="2000" spc="-130" dirty="0" smtClean="0">
              <a:latin typeface="Times New Roman" pitchFamily="18" charset="0"/>
              <a:cs typeface="Times New Roman" pitchFamily="18" charset="0"/>
            </a:endParaRPr>
          </a:p>
          <a:p>
            <a:pPr marL="467359" indent="-320040" algn="l">
              <a:lnSpc>
                <a:spcPct val="100000"/>
              </a:lnSpc>
              <a:spcBef>
                <a:spcPts val="700"/>
              </a:spcBef>
              <a:buClr>
                <a:srgbClr val="DD8046"/>
              </a:buClr>
              <a:buSzPct val="60344"/>
              <a:tabLst>
                <a:tab pos="467995" algn="l"/>
              </a:tabLst>
            </a:pPr>
            <a:r>
              <a:rPr lang="en-IN" sz="2000" spc="-130" dirty="0" smtClean="0">
                <a:latin typeface="Times New Roman" pitchFamily="18" charset="0"/>
                <a:cs typeface="Times New Roman" pitchFamily="18" charset="0"/>
              </a:rPr>
              <a:t> </a:t>
            </a: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4</a:t>
            </a:r>
            <a:endParaRPr sz="12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135880" cy="697230"/>
          </a:xfrm>
          <a:prstGeom prst="rect">
            <a:avLst/>
          </a:prstGeom>
        </p:spPr>
        <p:txBody>
          <a:bodyPr vert="horz" wrap="square" lIns="0" tIns="13335" rIns="0" bIns="0" rtlCol="0">
            <a:spAutoFit/>
          </a:bodyPr>
          <a:lstStyle/>
          <a:p>
            <a:pPr marL="12700">
              <a:lnSpc>
                <a:spcPct val="100000"/>
              </a:lnSpc>
              <a:spcBef>
                <a:spcPts val="105"/>
              </a:spcBef>
            </a:pPr>
            <a:r>
              <a:rPr spc="-509" dirty="0"/>
              <a:t>The </a:t>
            </a:r>
            <a:r>
              <a:rPr spc="-295" dirty="0"/>
              <a:t>Problem</a:t>
            </a:r>
            <a:r>
              <a:rPr spc="-335" dirty="0"/>
              <a:t> </a:t>
            </a:r>
            <a:r>
              <a:rPr spc="-290" dirty="0"/>
              <a:t>Statement</a:t>
            </a:r>
          </a:p>
        </p:txBody>
      </p:sp>
      <p:sp>
        <p:nvSpPr>
          <p:cNvPr id="3" name="object 3"/>
          <p:cNvSpPr txBox="1"/>
          <p:nvPr/>
        </p:nvSpPr>
        <p:spPr>
          <a:xfrm>
            <a:off x="457200" y="1612138"/>
            <a:ext cx="8305800" cy="4937890"/>
          </a:xfrm>
          <a:prstGeom prst="rect">
            <a:avLst/>
          </a:prstGeom>
        </p:spPr>
        <p:txBody>
          <a:bodyPr vert="horz" wrap="square" lIns="0" tIns="13335" rIns="0" bIns="0" rtlCol="0">
            <a:spAutoFit/>
          </a:bodyPr>
          <a:lstStyle/>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The traditional food ordering system is entirely a manual process which involves waiters, pen and paper. The customer has to wait for waiters to take the order. The waiter notes down the orders from customers, take these orders to kitchen department, update them in records and again make the bill. Though this system is simple; it may involve errors while noting down the orders as well as in making calculations.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To overcome these limitations in manual system, smart restaurant ordering and billing system developed to automate food ordering process. By using Smart Restaurant Ordering System, the ordering system is made more efficient and can help the manager to avoid human error and enhance business development</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endParaRPr sz="2000">
              <a:latin typeface="Times New Roman" pitchFamily="18" charset="0"/>
              <a:cs typeface="Times New Roman" pitchFamily="18" charset="0"/>
            </a:endParaRP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5</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5862955" cy="697230"/>
          </a:xfrm>
          <a:prstGeom prst="rect">
            <a:avLst/>
          </a:prstGeom>
        </p:spPr>
        <p:txBody>
          <a:bodyPr vert="horz" wrap="square" lIns="0" tIns="13335" rIns="0" bIns="0" rtlCol="0">
            <a:spAutoFit/>
          </a:bodyPr>
          <a:lstStyle/>
          <a:p>
            <a:pPr marL="12700">
              <a:lnSpc>
                <a:spcPct val="100000"/>
              </a:lnSpc>
              <a:spcBef>
                <a:spcPts val="105"/>
              </a:spcBef>
            </a:pPr>
            <a:r>
              <a:rPr spc="-310" dirty="0"/>
              <a:t>Survey </a:t>
            </a:r>
            <a:r>
              <a:rPr dirty="0"/>
              <a:t>of </a:t>
            </a:r>
            <a:r>
              <a:rPr spc="-295" dirty="0"/>
              <a:t>Existing</a:t>
            </a:r>
            <a:r>
              <a:rPr spc="285" dirty="0"/>
              <a:t> </a:t>
            </a:r>
            <a:r>
              <a:rPr spc="-459" dirty="0"/>
              <a:t>Systems</a:t>
            </a:r>
          </a:p>
        </p:txBody>
      </p:sp>
      <p:sp>
        <p:nvSpPr>
          <p:cNvPr id="3" name="object 3"/>
          <p:cNvSpPr txBox="1"/>
          <p:nvPr/>
        </p:nvSpPr>
        <p:spPr>
          <a:xfrm>
            <a:off x="304800" y="1676400"/>
            <a:ext cx="8610600" cy="1244571"/>
          </a:xfrm>
          <a:prstGeom prst="rect">
            <a:avLst/>
          </a:prstGeom>
        </p:spPr>
        <p:txBody>
          <a:bodyPr vert="horz" wrap="square" lIns="0" tIns="13335" rIns="0" bIns="0" rtlCol="0">
            <a:spAutoFit/>
          </a:bodyPr>
          <a:lstStyle/>
          <a:p>
            <a:pPr marL="332740" marR="5080" indent="-320040">
              <a:lnSpc>
                <a:spcPct val="100000"/>
              </a:lnSpc>
              <a:spcBef>
                <a:spcPts val="695"/>
              </a:spcBef>
              <a:buClr>
                <a:srgbClr val="DD8046"/>
              </a:buClr>
              <a:buSzPct val="60344"/>
              <a:tabLst>
                <a:tab pos="332740" algn="l"/>
              </a:tabLst>
            </a:pPr>
            <a:r>
              <a:rPr lang="en-IN" sz="2000" dirty="0" smtClean="0">
                <a:latin typeface="Times New Roman" pitchFamily="18" charset="0"/>
                <a:cs typeface="Times New Roman" pitchFamily="18" charset="0"/>
              </a:rPr>
              <a:t>      In many popular restaurants, waiters/waitresses tend to miss out on tables or customers calls during busy hours potentially decreasing ones clientele. While this is an ongoing issue, there is still no product that drastically improves the communication between the servers and the customers in the current market.</a:t>
            </a: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6</a:t>
            </a:r>
            <a:endParaRPr sz="1200">
              <a:latin typeface="Arial"/>
              <a:cs typeface="Arial"/>
            </a:endParaRPr>
          </a:p>
        </p:txBody>
      </p:sp>
      <p:graphicFrame>
        <p:nvGraphicFramePr>
          <p:cNvPr id="7" name="Table 6"/>
          <p:cNvGraphicFramePr>
            <a:graphicFrameLocks noGrp="1"/>
          </p:cNvGraphicFramePr>
          <p:nvPr/>
        </p:nvGraphicFramePr>
        <p:xfrm>
          <a:off x="533400" y="3200398"/>
          <a:ext cx="8153400" cy="3116839"/>
        </p:xfrm>
        <a:graphic>
          <a:graphicData uri="http://schemas.openxmlformats.org/drawingml/2006/table">
            <a:tbl>
              <a:tblPr/>
              <a:tblGrid>
                <a:gridCol w="2562497"/>
                <a:gridCol w="2640149"/>
                <a:gridCol w="2950754"/>
              </a:tblGrid>
              <a:tr h="291239">
                <a:tc>
                  <a:txBody>
                    <a:bodyPr/>
                    <a:lstStyle/>
                    <a:p>
                      <a:pPr algn="ctr">
                        <a:spcAft>
                          <a:spcPts val="0"/>
                        </a:spcAft>
                      </a:pPr>
                      <a:r>
                        <a:rPr lang="en-IN" sz="1600" b="1" dirty="0">
                          <a:latin typeface="Times New Roman"/>
                          <a:ea typeface="Times New Roman"/>
                          <a:cs typeface="Arial"/>
                        </a:rPr>
                        <a:t>NAME OF RESTAURENT</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73100">
                        <a:spcAft>
                          <a:spcPts val="0"/>
                        </a:spcAft>
                      </a:pPr>
                      <a:r>
                        <a:rPr lang="en-IN" sz="1600" b="1">
                          <a:latin typeface="Times New Roman"/>
                          <a:ea typeface="Times New Roman"/>
                          <a:cs typeface="Arial"/>
                        </a:rPr>
                        <a:t>ADDRESS</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0">
                        <a:spcAft>
                          <a:spcPts val="0"/>
                        </a:spcAft>
                      </a:pPr>
                      <a:r>
                        <a:rPr lang="en-IN" sz="1600" b="1">
                          <a:latin typeface="Times New Roman"/>
                          <a:ea typeface="Times New Roman"/>
                          <a:cs typeface="Arial"/>
                        </a:rPr>
                        <a:t>DEMERITS</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65963">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4763">
                <a:tc>
                  <a:txBody>
                    <a:bodyPr/>
                    <a:lstStyle/>
                    <a:p>
                      <a:pPr algn="ctr">
                        <a:lnSpc>
                          <a:spcPts val="1185"/>
                        </a:lnSpc>
                        <a:spcAft>
                          <a:spcPts val="0"/>
                        </a:spcAft>
                      </a:pPr>
                      <a:r>
                        <a:rPr lang="en-IN" sz="1600">
                          <a:latin typeface="Times New Roman"/>
                          <a:ea typeface="Times New Roman"/>
                          <a:cs typeface="Arial"/>
                        </a:rPr>
                        <a:t>Guru Kripa</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185"/>
                        </a:lnSpc>
                        <a:spcAft>
                          <a:spcPts val="0"/>
                        </a:spcAft>
                      </a:pPr>
                      <a:r>
                        <a:rPr lang="en-IN" sz="1600" dirty="0" smtClean="0">
                          <a:latin typeface="Times New Roman"/>
                          <a:ea typeface="Times New Roman"/>
                          <a:cs typeface="Arial"/>
                        </a:rPr>
                        <a:t>   </a:t>
                      </a:r>
                    </a:p>
                    <a:p>
                      <a:pPr marL="63500">
                        <a:lnSpc>
                          <a:spcPts val="1185"/>
                        </a:lnSpc>
                        <a:spcAft>
                          <a:spcPts val="0"/>
                        </a:spcAft>
                      </a:pPr>
                      <a:r>
                        <a:rPr lang="en-IN" sz="1600" dirty="0" smtClean="0">
                          <a:latin typeface="Times New Roman"/>
                          <a:ea typeface="Times New Roman"/>
                          <a:cs typeface="Arial"/>
                        </a:rPr>
                        <a:t>Near </a:t>
                      </a:r>
                      <a:r>
                        <a:rPr lang="en-IN" sz="1600" dirty="0" err="1">
                          <a:latin typeface="Times New Roman"/>
                          <a:ea typeface="Times New Roman"/>
                          <a:cs typeface="Arial"/>
                        </a:rPr>
                        <a:t>Sarwate</a:t>
                      </a:r>
                      <a:r>
                        <a:rPr lang="en-IN" sz="1600" dirty="0">
                          <a:latin typeface="Times New Roman"/>
                          <a:ea typeface="Times New Roman"/>
                          <a:cs typeface="Arial"/>
                        </a:rPr>
                        <a:t> Bus Stand </a:t>
                      </a:r>
                      <a:r>
                        <a:rPr lang="en-IN" sz="1600" dirty="0" smtClean="0">
                          <a:latin typeface="Times New Roman"/>
                          <a:ea typeface="Times New Roman"/>
                          <a:cs typeface="Arial"/>
                        </a:rPr>
                        <a:t>Indore</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185"/>
                        </a:lnSpc>
                        <a:spcAft>
                          <a:spcPts val="0"/>
                        </a:spcAft>
                      </a:pPr>
                      <a:r>
                        <a:rPr lang="en-IN" sz="1600" dirty="0" smtClean="0">
                          <a:latin typeface="Times New Roman"/>
                          <a:ea typeface="Times New Roman"/>
                          <a:cs typeface="Arial"/>
                        </a:rPr>
                        <a:t>Due to manual work sometime.</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1239">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spcAft>
                          <a:spcPts val="0"/>
                        </a:spcAft>
                      </a:pPr>
                      <a:r>
                        <a:rPr lang="en-IN" sz="1600">
                          <a:latin typeface="Times New Roman"/>
                          <a:ea typeface="Times New Roman"/>
                          <a:cs typeface="Arial"/>
                        </a:rPr>
                        <a:t>order misplassed</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4763">
                <a:tc>
                  <a:txBody>
                    <a:bodyPr/>
                    <a:lstStyle/>
                    <a:p>
                      <a:pPr algn="ctr">
                        <a:lnSpc>
                          <a:spcPts val="1190"/>
                        </a:lnSpc>
                        <a:spcAft>
                          <a:spcPts val="0"/>
                        </a:spcAft>
                      </a:pPr>
                      <a:r>
                        <a:rPr lang="en-IN" sz="1600">
                          <a:latin typeface="Times New Roman"/>
                          <a:ea typeface="Times New Roman"/>
                          <a:cs typeface="Arial"/>
                        </a:rPr>
                        <a:t>Sai kripa restaurent</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190"/>
                        </a:lnSpc>
                        <a:spcAft>
                          <a:spcPts val="0"/>
                        </a:spcAft>
                      </a:pPr>
                      <a:r>
                        <a:rPr lang="en-IN" sz="1600" dirty="0" smtClean="0">
                          <a:latin typeface="Times New Roman"/>
                          <a:ea typeface="Times New Roman"/>
                          <a:cs typeface="Arial"/>
                        </a:rPr>
                        <a:t>     Near </a:t>
                      </a:r>
                      <a:r>
                        <a:rPr lang="en-IN" sz="1600" dirty="0" err="1">
                          <a:latin typeface="Times New Roman"/>
                          <a:ea typeface="Times New Roman"/>
                          <a:cs typeface="Arial"/>
                        </a:rPr>
                        <a:t>Patnipura</a:t>
                      </a:r>
                      <a:r>
                        <a:rPr lang="en-IN" sz="1600" dirty="0">
                          <a:latin typeface="Times New Roman"/>
                          <a:ea typeface="Times New Roman"/>
                          <a:cs typeface="Arial"/>
                        </a:rPr>
                        <a:t> circle Indore</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190"/>
                        </a:lnSpc>
                        <a:spcAft>
                          <a:spcPts val="0"/>
                        </a:spcAft>
                      </a:pPr>
                      <a:r>
                        <a:rPr lang="en-IN" sz="1600">
                          <a:latin typeface="Times New Roman"/>
                          <a:ea typeface="Times New Roman"/>
                          <a:cs typeface="Arial"/>
                        </a:rPr>
                        <a:t>Workers  are  not  educated  so</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1239">
                <a:tc>
                  <a:txBody>
                    <a:bodyPr/>
                    <a:lstStyle/>
                    <a:p>
                      <a:pPr>
                        <a:spcAft>
                          <a:spcPts val="0"/>
                        </a:spcAft>
                      </a:pPr>
                      <a:endParaRPr lang="en-IN" sz="14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endParaRPr lang="en-IN" sz="14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a:spcAft>
                          <a:spcPts val="0"/>
                        </a:spcAft>
                      </a:pPr>
                      <a:r>
                        <a:rPr lang="en-IN" sz="1600">
                          <a:latin typeface="Times New Roman"/>
                          <a:ea typeface="Times New Roman"/>
                          <a:cs typeface="Arial"/>
                        </a:rPr>
                        <a:t>sometimes  there  is  problem  to</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1239">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spcAft>
                          <a:spcPts val="0"/>
                        </a:spcAft>
                      </a:pPr>
                      <a:r>
                        <a:rPr lang="en-IN" sz="1600" dirty="0">
                          <a:latin typeface="Times New Roman"/>
                          <a:ea typeface="Times New Roman"/>
                          <a:cs typeface="Arial"/>
                        </a:rPr>
                        <a:t>communicate the order.</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264763">
                <a:tc>
                  <a:txBody>
                    <a:bodyPr/>
                    <a:lstStyle/>
                    <a:p>
                      <a:pPr algn="ctr">
                        <a:lnSpc>
                          <a:spcPts val="1210"/>
                        </a:lnSpc>
                        <a:spcAft>
                          <a:spcPts val="0"/>
                        </a:spcAft>
                      </a:pPr>
                      <a:r>
                        <a:rPr lang="en-IN" sz="1600" dirty="0" err="1">
                          <a:latin typeface="Times New Roman"/>
                          <a:ea typeface="Times New Roman"/>
                          <a:cs typeface="Arial"/>
                        </a:rPr>
                        <a:t>Dilli</a:t>
                      </a:r>
                      <a:r>
                        <a:rPr lang="en-IN" sz="1600" dirty="0">
                          <a:latin typeface="Times New Roman"/>
                          <a:ea typeface="Times New Roman"/>
                          <a:cs typeface="Arial"/>
                        </a:rPr>
                        <a:t> </a:t>
                      </a:r>
                      <a:r>
                        <a:rPr lang="en-IN" sz="1600" dirty="0" err="1">
                          <a:latin typeface="Times New Roman"/>
                          <a:ea typeface="Times New Roman"/>
                          <a:cs typeface="Arial"/>
                        </a:rPr>
                        <a:t>Drawar</a:t>
                      </a:r>
                      <a:r>
                        <a:rPr lang="en-IN" sz="1600" dirty="0">
                          <a:latin typeface="Times New Roman"/>
                          <a:ea typeface="Times New Roman"/>
                          <a:cs typeface="Arial"/>
                        </a:rPr>
                        <a:t> </a:t>
                      </a:r>
                      <a:r>
                        <a:rPr lang="en-IN" sz="1600" dirty="0" err="1">
                          <a:latin typeface="Times New Roman"/>
                          <a:ea typeface="Times New Roman"/>
                          <a:cs typeface="Arial"/>
                        </a:rPr>
                        <a:t>restaurent</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210"/>
                        </a:lnSpc>
                        <a:spcAft>
                          <a:spcPts val="0"/>
                        </a:spcAft>
                      </a:pPr>
                      <a:r>
                        <a:rPr lang="en-IN" sz="1600" dirty="0" smtClean="0">
                          <a:latin typeface="Times New Roman"/>
                          <a:ea typeface="Times New Roman"/>
                          <a:cs typeface="Arial"/>
                        </a:rPr>
                        <a:t>      Near </a:t>
                      </a:r>
                      <a:r>
                        <a:rPr lang="en-IN" sz="1600" dirty="0" err="1">
                          <a:latin typeface="Times New Roman"/>
                          <a:ea typeface="Times New Roman"/>
                          <a:cs typeface="Arial"/>
                        </a:rPr>
                        <a:t>Anand</a:t>
                      </a:r>
                      <a:r>
                        <a:rPr lang="en-IN" sz="1600" dirty="0">
                          <a:latin typeface="Times New Roman"/>
                          <a:ea typeface="Times New Roman"/>
                          <a:cs typeface="Arial"/>
                        </a:rPr>
                        <a:t> </a:t>
                      </a:r>
                      <a:r>
                        <a:rPr lang="en-IN" sz="1600" dirty="0" err="1">
                          <a:latin typeface="Times New Roman"/>
                          <a:ea typeface="Times New Roman"/>
                          <a:cs typeface="Arial"/>
                        </a:rPr>
                        <a:t>Bazar</a:t>
                      </a:r>
                      <a:r>
                        <a:rPr lang="en-IN" sz="1600" dirty="0">
                          <a:latin typeface="Times New Roman"/>
                          <a:ea typeface="Times New Roman"/>
                          <a:cs typeface="Arial"/>
                        </a:rPr>
                        <a:t> </a:t>
                      </a:r>
                      <a:r>
                        <a:rPr lang="en-IN" sz="1600" dirty="0" err="1">
                          <a:latin typeface="Times New Roman"/>
                          <a:ea typeface="Times New Roman"/>
                          <a:cs typeface="Arial"/>
                        </a:rPr>
                        <a:t>indore</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nSpc>
                          <a:spcPts val="1210"/>
                        </a:lnSpc>
                        <a:spcAft>
                          <a:spcPts val="0"/>
                        </a:spcAft>
                      </a:pPr>
                      <a:r>
                        <a:rPr lang="en-IN" sz="1600">
                          <a:latin typeface="Times New Roman"/>
                          <a:ea typeface="Times New Roman"/>
                          <a:cs typeface="Arial"/>
                        </a:rPr>
                        <a:t>Limited workers are present, on</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291239">
                <a:tc>
                  <a:txBody>
                    <a:bodyPr/>
                    <a:lstStyle/>
                    <a:p>
                      <a:pPr>
                        <a:spcAft>
                          <a:spcPts val="0"/>
                        </a:spcAft>
                      </a:pPr>
                      <a:endParaRPr lang="en-IN" sz="1400" dirty="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endParaRPr lang="en-IN" sz="14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a:spcAft>
                          <a:spcPts val="0"/>
                        </a:spcAft>
                      </a:pPr>
                      <a:r>
                        <a:rPr lang="en-IN" sz="1600">
                          <a:latin typeface="Times New Roman"/>
                          <a:ea typeface="Times New Roman"/>
                          <a:cs typeface="Arial"/>
                        </a:rPr>
                        <a:t>Saturday  and  Sunday  they  are</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1239">
                <a:tc>
                  <a:txBody>
                    <a:bodyPr/>
                    <a:lstStyle/>
                    <a:p>
                      <a:pPr>
                        <a:spcAft>
                          <a:spcPts val="0"/>
                        </a:spcAft>
                      </a:pPr>
                      <a:endParaRPr lang="en-IN" sz="1400" dirty="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spcAft>
                          <a:spcPts val="0"/>
                        </a:spcAft>
                      </a:pPr>
                      <a:endParaRPr lang="en-IN" sz="14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500">
                        <a:spcAft>
                          <a:spcPts val="0"/>
                        </a:spcAft>
                      </a:pPr>
                      <a:r>
                        <a:rPr lang="en-IN" sz="1600">
                          <a:latin typeface="Times New Roman"/>
                          <a:ea typeface="Times New Roman"/>
                          <a:cs typeface="Arial"/>
                        </a:rPr>
                        <a:t>unable   to   manage   customers</a:t>
                      </a:r>
                      <a:endParaRPr lang="en-IN" sz="120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291239">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endParaRPr lang="en-IN" sz="1600">
                        <a:latin typeface="Times New Roman"/>
                        <a:ea typeface="Times New Roman"/>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0">
                        <a:spcAft>
                          <a:spcPts val="0"/>
                        </a:spcAft>
                      </a:pPr>
                      <a:r>
                        <a:rPr lang="en-IN" sz="1600" dirty="0">
                          <a:latin typeface="Times New Roman"/>
                          <a:ea typeface="Times New Roman"/>
                          <a:cs typeface="Arial"/>
                        </a:rPr>
                        <a:t>order.</a:t>
                      </a:r>
                      <a:endParaRPr lang="en-IN" sz="1200" dirty="0">
                        <a:latin typeface="Calibri"/>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3865"/>
            <a:ext cx="2355850" cy="697230"/>
          </a:xfrm>
          <a:prstGeom prst="rect">
            <a:avLst/>
          </a:prstGeom>
        </p:spPr>
        <p:txBody>
          <a:bodyPr vert="horz" wrap="square" lIns="0" tIns="13335" rIns="0" bIns="0" rtlCol="0">
            <a:spAutoFit/>
          </a:bodyPr>
          <a:lstStyle/>
          <a:p>
            <a:pPr marL="12700">
              <a:lnSpc>
                <a:spcPct val="100000"/>
              </a:lnSpc>
              <a:spcBef>
                <a:spcPts val="105"/>
              </a:spcBef>
            </a:pPr>
            <a:r>
              <a:rPr spc="-225" dirty="0"/>
              <a:t>Objectives</a:t>
            </a:r>
          </a:p>
        </p:txBody>
      </p:sp>
      <p:sp>
        <p:nvSpPr>
          <p:cNvPr id="3" name="object 3"/>
          <p:cNvSpPr txBox="1"/>
          <p:nvPr/>
        </p:nvSpPr>
        <p:spPr>
          <a:xfrm>
            <a:off x="691386" y="1981201"/>
            <a:ext cx="7690613" cy="2983509"/>
          </a:xfrm>
          <a:prstGeom prst="rect">
            <a:avLst/>
          </a:prstGeom>
        </p:spPr>
        <p:txBody>
          <a:bodyPr vert="horz" wrap="square" lIns="0" tIns="13335" rIns="0" bIns="0" rtlCol="0">
            <a:spAutoFit/>
          </a:bodyPr>
          <a:lstStyle/>
          <a:p>
            <a:r>
              <a:rPr lang="en-US" sz="2400" dirty="0" smtClean="0">
                <a:latin typeface="Times New Roman" pitchFamily="18" charset="0"/>
                <a:cs typeface="Times New Roman" pitchFamily="18" charset="0"/>
              </a:rPr>
              <a:t>We propose to build a software project that can efficiently handle and manage various activities of a restaurant and all these activities will be happening under the supervision of the administrator. The businesses in restaurants are now growing constantly. At the same time, the need for managing its operations and tasks arises. This project serves the best way of maintaining customer’s information and caters their needs.</a:t>
            </a:r>
            <a:endParaRPr lang="en-IN" sz="2400" dirty="0" smtClean="0">
              <a:latin typeface="Times New Roman" pitchFamily="18" charset="0"/>
              <a:cs typeface="Times New Roman" pitchFamily="18" charset="0"/>
            </a:endParaRPr>
          </a:p>
          <a:p>
            <a:pPr marL="652780" marR="462280" indent="-274955">
              <a:lnSpc>
                <a:spcPct val="100000"/>
              </a:lnSpc>
              <a:spcBef>
                <a:spcPts val="625"/>
              </a:spcBef>
            </a:pPr>
            <a:r>
              <a:rPr sz="2000" spc="-120" smtClean="0">
                <a:latin typeface="Times New Roman" pitchFamily="18" charset="0"/>
                <a:cs typeface="Times New Roman" pitchFamily="18" charset="0"/>
              </a:rPr>
              <a:t>.</a:t>
            </a:r>
            <a:endParaRPr sz="2000">
              <a:latin typeface="Times New Roman" pitchFamily="18" charset="0"/>
              <a:cs typeface="Times New Roman" pitchFamily="18" charset="0"/>
            </a:endParaRPr>
          </a:p>
        </p:txBody>
      </p:sp>
      <p:sp>
        <p:nvSpPr>
          <p:cNvPr id="4" name="object 4"/>
          <p:cNvSpPr txBox="1"/>
          <p:nvPr/>
        </p:nvSpPr>
        <p:spPr>
          <a:xfrm>
            <a:off x="213461" y="1266190"/>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7</a:t>
            </a:r>
            <a:endParaRPr sz="1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669" y="343865"/>
            <a:ext cx="4026661" cy="1354217"/>
          </a:xfrm>
        </p:spPr>
        <p:txBody>
          <a:bodyPr/>
          <a:lstStyle/>
          <a:p>
            <a:r>
              <a:rPr lang="en-IN" spc="-655" dirty="0" smtClean="0">
                <a:latin typeface="Times New Roman" pitchFamily="18" charset="0"/>
                <a:cs typeface="Times New Roman" pitchFamily="18" charset="0"/>
              </a:rPr>
              <a:t>E   R</a:t>
            </a:r>
            <a:r>
              <a:rPr lang="en-IN" spc="-625" dirty="0" smtClean="0">
                <a:latin typeface="Times New Roman" pitchFamily="18" charset="0"/>
                <a:cs typeface="Times New Roman" pitchFamily="18" charset="0"/>
              </a:rPr>
              <a:t>  -   </a:t>
            </a:r>
            <a:r>
              <a:rPr lang="en-IN" spc="-125" dirty="0" smtClean="0">
                <a:latin typeface="Times New Roman" pitchFamily="18" charset="0"/>
                <a:cs typeface="Times New Roman" pitchFamily="18" charset="0"/>
              </a:rPr>
              <a:t>Diagram</a:t>
            </a:r>
            <a:br>
              <a:rPr lang="en-IN" spc="-125" dirty="0" smtClean="0">
                <a:latin typeface="Times New Roman" pitchFamily="18" charset="0"/>
                <a:cs typeface="Times New Roman" pitchFamily="18" charset="0"/>
              </a:rPr>
            </a:br>
            <a:endParaRPr lang="en-IN" dirty="0"/>
          </a:p>
        </p:txBody>
      </p:sp>
      <p:sp>
        <p:nvSpPr>
          <p:cNvPr id="3" name="Text Placeholder 2"/>
          <p:cNvSpPr>
            <a:spLocks noGrp="1"/>
          </p:cNvSpPr>
          <p:nvPr>
            <p:ph type="body" idx="1"/>
          </p:nvPr>
        </p:nvSpPr>
        <p:spPr>
          <a:xfrm>
            <a:off x="381000" y="1524001"/>
            <a:ext cx="8534399" cy="1219199"/>
          </a:xfrm>
        </p:spPr>
        <p:txBody>
          <a:bodyPr/>
          <a:lstStyle/>
          <a:p>
            <a:endParaRPr lang="en-IN" sz="100" spc="-125"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An entity-relationship diagram (ERD) is a data modeling technique that graphically illustrates an information system’s entities and the relationships between those entities. An ERD is a conceptual and representational model of data used to represent the entity framework infrastructure.</a:t>
            </a:r>
            <a:endParaRPr lang="en-IN" sz="2000"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p>
        </p:txBody>
      </p:sp>
      <p:pic>
        <p:nvPicPr>
          <p:cNvPr id="4" name="Picture 3" descr="C:\Users\SONI\Desktop\Pranjal\Project 1\er.png"/>
          <p:cNvPicPr/>
          <p:nvPr/>
        </p:nvPicPr>
        <p:blipFill>
          <a:blip r:embed="rId2" cstate="print"/>
          <a:srcRect/>
          <a:stretch>
            <a:fillRect/>
          </a:stretch>
        </p:blipFill>
        <p:spPr bwMode="auto">
          <a:xfrm>
            <a:off x="381000" y="2819400"/>
            <a:ext cx="8153400" cy="3657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669" y="343865"/>
            <a:ext cx="4026661" cy="1354217"/>
          </a:xfrm>
        </p:spPr>
        <p:txBody>
          <a:bodyPr/>
          <a:lstStyle/>
          <a:p>
            <a:r>
              <a:rPr lang="en-IN" b="1" spc="-340" dirty="0" smtClean="0">
                <a:latin typeface="Times New Roman" pitchFamily="18" charset="0"/>
                <a:cs typeface="Times New Roman" pitchFamily="18" charset="0"/>
              </a:rPr>
              <a:t>UML</a:t>
            </a:r>
            <a:r>
              <a:rPr lang="en-IN" b="1" spc="-30" dirty="0" smtClean="0">
                <a:latin typeface="Times New Roman" pitchFamily="18" charset="0"/>
                <a:cs typeface="Times New Roman" pitchFamily="18" charset="0"/>
              </a:rPr>
              <a:t> </a:t>
            </a:r>
            <a:r>
              <a:rPr lang="en-IN" b="1" spc="-170" dirty="0" smtClean="0">
                <a:latin typeface="Times New Roman" pitchFamily="18" charset="0"/>
                <a:cs typeface="Times New Roman" pitchFamily="18" charset="0"/>
              </a:rPr>
              <a:t>Diagrams</a:t>
            </a:r>
            <a:r>
              <a:rPr lang="en-IN" dirty="0" smtClean="0"/>
              <a:t/>
            </a:r>
            <a:br>
              <a:rPr lang="en-IN" dirty="0" smtClean="0"/>
            </a:br>
            <a:endParaRPr lang="en-IN" dirty="0"/>
          </a:p>
        </p:txBody>
      </p:sp>
      <p:sp>
        <p:nvSpPr>
          <p:cNvPr id="3" name="Text Placeholder 2"/>
          <p:cNvSpPr>
            <a:spLocks noGrp="1"/>
          </p:cNvSpPr>
          <p:nvPr>
            <p:ph type="body" idx="1"/>
          </p:nvPr>
        </p:nvSpPr>
        <p:spPr>
          <a:xfrm>
            <a:off x="533400" y="1676401"/>
            <a:ext cx="8054213" cy="2169825"/>
          </a:xfrm>
        </p:spPr>
        <p:txBody>
          <a:bodyPr/>
          <a:lstStyle/>
          <a:p>
            <a:r>
              <a:rPr lang="en-US" sz="2000" b="1" dirty="0" smtClean="0">
                <a:latin typeface="Times New Roman" pitchFamily="18" charset="0"/>
                <a:cs typeface="Times New Roman" pitchFamily="18" charset="0"/>
              </a:rPr>
              <a:t>1.Class Diagram:-</a:t>
            </a:r>
          </a:p>
          <a:p>
            <a:r>
              <a:rPr lang="en-US" sz="20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 class diagram is a type of diagram and part of a unified modeling language (UML) that defines and provides the overview and structure of a system in terms of classes, attributes and methods, and the relationships between different classes.</a:t>
            </a:r>
            <a:endParaRPr lang="en-IN" sz="2000" dirty="0" smtClean="0">
              <a:latin typeface="Times New Roman" pitchFamily="18" charset="0"/>
              <a:cs typeface="Times New Roman" pitchFamily="18" charset="0"/>
            </a:endParaRPr>
          </a:p>
          <a:p>
            <a:r>
              <a:rPr lang="en-US" sz="2000" dirty="0" smtClean="0"/>
              <a:t> </a:t>
            </a:r>
            <a:endParaRPr lang="en-IN" sz="2000" dirty="0" smtClean="0"/>
          </a:p>
          <a:p>
            <a:endParaRPr lang="en-IN" sz="2000" dirty="0" smtClean="0">
              <a:latin typeface="Times New Roman" pitchFamily="18" charset="0"/>
              <a:cs typeface="Times New Roman" pitchFamily="18" charset="0"/>
            </a:endParaRPr>
          </a:p>
          <a:p>
            <a:endParaRPr lang="en-IN" dirty="0"/>
          </a:p>
        </p:txBody>
      </p:sp>
      <p:pic>
        <p:nvPicPr>
          <p:cNvPr id="4" name="Picture 3" descr="C:\Users\SONI\Desktop\Pranjal\Project 1\Class Diagram.png"/>
          <p:cNvPicPr/>
          <p:nvPr/>
        </p:nvPicPr>
        <p:blipFill>
          <a:blip r:embed="rId2" cstate="print"/>
          <a:srcRect/>
          <a:stretch>
            <a:fillRect/>
          </a:stretch>
        </p:blipFill>
        <p:spPr bwMode="auto">
          <a:xfrm>
            <a:off x="990600" y="2971800"/>
            <a:ext cx="6553200" cy="3581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TotalTime>
  <Words>569</Words>
  <Application>Microsoft Office PowerPoint</Application>
  <PresentationFormat>On-screen Show (4:3)</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SMART RESTAURANT ORDERING &amp; BILLING SYSTEM</vt:lpstr>
      <vt:lpstr>Project Presentation Outline</vt:lpstr>
      <vt:lpstr>Abstract</vt:lpstr>
      <vt:lpstr>Introduction</vt:lpstr>
      <vt:lpstr>The Problem Statement</vt:lpstr>
      <vt:lpstr>Survey of Existing Systems</vt:lpstr>
      <vt:lpstr>Objectives</vt:lpstr>
      <vt:lpstr>E   R  -   Diagram </vt:lpstr>
      <vt:lpstr>UML Diagrams </vt:lpstr>
      <vt:lpstr>2. Activity Diagram:- </vt:lpstr>
      <vt:lpstr>3. Use Case Diagram Diagram:- </vt:lpstr>
      <vt:lpstr>4.Sequence Diagram:- </vt:lpstr>
      <vt:lpstr>Implementation</vt:lpstr>
      <vt:lpstr>Slide 14</vt:lpstr>
      <vt:lpstr>Slide 15</vt:lpstr>
      <vt:lpstr>Testing/Test Cases</vt:lpstr>
      <vt:lpstr>Conclusion and Limitation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Praveen</dc:creator>
  <cp:lastModifiedBy>admin</cp:lastModifiedBy>
  <cp:revision>17</cp:revision>
  <dcterms:created xsi:type="dcterms:W3CDTF">2018-10-28T09:07:47Z</dcterms:created>
  <dcterms:modified xsi:type="dcterms:W3CDTF">2018-11-02T08:40:33Z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2018-04-10T00:00:00Z</vt:filetime>
  </property>
  <property fmtid="{D5CDD505-2E9C-101B-9397-08002B2CF9AE}" pid="3" name="Creator">
    <vt:lpwstr>Microsoft® Office PowerPoint® 2007</vt:lpwstr>
  </property>
  <property fmtid="{D5CDD505-2E9C-101B-9397-08002B2CF9AE}" pid="4" name="LastSaved">
    <vt:filetime>2018-10-28T00:00:00Z</vt:filetime>
  </property>
</Properties>
</file>