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8EEF8"/>
    <a:srgbClr val="D9D9D9"/>
    <a:srgbClr val="767171"/>
    <a:srgbClr val="3B3838"/>
    <a:srgbClr val="203864"/>
    <a:srgbClr val="1EBBEE"/>
    <a:srgbClr val="DF5D2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1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2337-B625-4F50-AB6D-8F212661D2AC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7AC7-8864-41BF-ADAB-D9D86BED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E40FA1-85D4-4CD0-ABB9-EF561DF79487}"/>
              </a:ext>
            </a:extLst>
          </p:cNvPr>
          <p:cNvSpPr/>
          <p:nvPr/>
        </p:nvSpPr>
        <p:spPr>
          <a:xfrm>
            <a:off x="572880" y="1025117"/>
            <a:ext cx="8039539" cy="1970595"/>
          </a:xfrm>
          <a:prstGeom prst="rect">
            <a:avLst/>
          </a:prstGeom>
          <a:solidFill>
            <a:srgbClr val="92D050">
              <a:alpha val="5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6D8F24-86DA-4E37-9D30-6A64079AF624}"/>
              </a:ext>
            </a:extLst>
          </p:cNvPr>
          <p:cNvSpPr/>
          <p:nvPr/>
        </p:nvSpPr>
        <p:spPr>
          <a:xfrm>
            <a:off x="577071" y="3889887"/>
            <a:ext cx="8039539" cy="197059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B1AA9D-8DE3-456B-8783-FF55A9D9F252}"/>
              </a:ext>
            </a:extLst>
          </p:cNvPr>
          <p:cNvSpPr/>
          <p:nvPr/>
        </p:nvSpPr>
        <p:spPr>
          <a:xfrm>
            <a:off x="7092858" y="4106209"/>
            <a:ext cx="1299520" cy="1296206"/>
          </a:xfrm>
          <a:prstGeom prst="rect">
            <a:avLst/>
          </a:prstGeom>
          <a:solidFill>
            <a:srgbClr val="E8EEF8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r>
              <a:rPr lang="en-US" sz="900" dirty="0">
                <a:solidFill>
                  <a:srgbClr val="3B3838"/>
                </a:solidFill>
              </a:rPr>
              <a:t>JAVA CONTROLLER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A6788C-A6DC-4CC4-8D8B-40EC765BD601}"/>
              </a:ext>
            </a:extLst>
          </p:cNvPr>
          <p:cNvSpPr txBox="1"/>
          <p:nvPr/>
        </p:nvSpPr>
        <p:spPr>
          <a:xfrm>
            <a:off x="520924" y="3265279"/>
            <a:ext cx="6094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DEVELOPMENT APPROACH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4B17353-BCBD-413A-8A6A-1BFE1F9EFA48}"/>
              </a:ext>
            </a:extLst>
          </p:cNvPr>
          <p:cNvCxnSpPr>
            <a:cxnSpLocks/>
          </p:cNvCxnSpPr>
          <p:nvPr/>
        </p:nvCxnSpPr>
        <p:spPr>
          <a:xfrm>
            <a:off x="6973672" y="2308642"/>
            <a:ext cx="681560" cy="1786325"/>
          </a:xfrm>
          <a:prstGeom prst="bentConnector2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3A322EE-DBA5-4D45-8095-E5F2B5A7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407" l="0" r="99699">
                        <a14:foregroundMark x1="6727" y1="35185" x2="6727" y2="60370"/>
                        <a14:foregroundMark x1="28916" y1="8333" x2="49398" y2="3889"/>
                        <a14:foregroundMark x1="76908" y1="15093" x2="85241" y2="12593"/>
                        <a14:foregroundMark x1="51807" y1="50093" x2="44779" y2="47685"/>
                        <a14:foregroundMark x1="12751" y1="13519" x2="16767" y2="11111"/>
                        <a14:foregroundMark x1="20582" y1="6111" x2="20582" y2="2870"/>
                        <a14:foregroundMark x1="19980" y1="4630" x2="19980" y2="4630"/>
                        <a14:foregroundMark x1="21084" y1="5370" x2="21084" y2="3148"/>
                        <a14:backgroundMark x1="20783" y1="4352" x2="20783" y2="4630"/>
                        <a14:backgroundMark x1="20783" y1="5370" x2="20783" y2="5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7311264" y="4245666"/>
            <a:ext cx="852084" cy="71548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3E33EA5-FC2A-4281-861B-4FBEDBC157D7}"/>
              </a:ext>
            </a:extLst>
          </p:cNvPr>
          <p:cNvSpPr/>
          <p:nvPr/>
        </p:nvSpPr>
        <p:spPr>
          <a:xfrm>
            <a:off x="4951782" y="4101855"/>
            <a:ext cx="1299520" cy="1296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r>
              <a:rPr lang="en-US" sz="900" b="1" dirty="0">
                <a:solidFill>
                  <a:schemeClr val="tx2">
                    <a:lumMod val="50000"/>
                  </a:schemeClr>
                </a:solidFill>
              </a:rPr>
              <a:t>JAVA SERVICE LOGIC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27A358E-CD73-40C9-9E8D-599567EF922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6481" y="4245667"/>
            <a:ext cx="715484" cy="7154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C09C36-3231-480C-9E0C-DF328CE7EB35}"/>
              </a:ext>
            </a:extLst>
          </p:cNvPr>
          <p:cNvCxnSpPr/>
          <p:nvPr/>
        </p:nvCxnSpPr>
        <p:spPr>
          <a:xfrm flipH="1">
            <a:off x="4081052" y="4532837"/>
            <a:ext cx="852084" cy="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7969F79-EA24-427D-BFC3-D0BA85A086C0}"/>
              </a:ext>
            </a:extLst>
          </p:cNvPr>
          <p:cNvSpPr/>
          <p:nvPr/>
        </p:nvSpPr>
        <p:spPr>
          <a:xfrm>
            <a:off x="2992880" y="4223593"/>
            <a:ext cx="1106817" cy="106016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DAO</a:t>
            </a:r>
          </a:p>
          <a:p>
            <a:pPr algn="ctr"/>
            <a:r>
              <a:rPr lang="en-US" sz="900" dirty="0">
                <a:solidFill>
                  <a:srgbClr val="7030A0"/>
                </a:solidFill>
              </a:rPr>
              <a:t>DATA ACCESS OBJECT</a:t>
            </a:r>
            <a:endParaRPr lang="en-US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FEA887-8D8C-4857-B893-1BE00D82414C}"/>
              </a:ext>
            </a:extLst>
          </p:cNvPr>
          <p:cNvCxnSpPr>
            <a:cxnSpLocks/>
          </p:cNvCxnSpPr>
          <p:nvPr/>
        </p:nvCxnSpPr>
        <p:spPr>
          <a:xfrm flipH="1">
            <a:off x="1712582" y="4522446"/>
            <a:ext cx="1304954" cy="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40E87953-8B4B-4FBD-A60F-58C78400D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28" b="96098" l="10000" r="90000">
                        <a14:foregroundMark x1="23500" y1="17073" x2="23500" y2="17073"/>
                        <a14:foregroundMark x1="16667" y1="14797" x2="16667" y2="14797"/>
                        <a14:foregroundMark x1="19833" y1="27480" x2="19833" y2="27480"/>
                        <a14:foregroundMark x1="31833" y1="31057" x2="31833" y2="31057"/>
                        <a14:foregroundMark x1="15833" y1="23252" x2="27500" y2="30569"/>
                        <a14:foregroundMark x1="34333" y1="32033" x2="51333" y2="33659"/>
                        <a14:foregroundMark x1="54333" y1="34146" x2="66500" y2="31870"/>
                        <a14:foregroundMark x1="69000" y1="31545" x2="80333" y2="26992"/>
                        <a14:foregroundMark x1="57667" y1="19675" x2="57667" y2="19675"/>
                        <a14:foregroundMark x1="26000" y1="18699" x2="64500" y2="26667"/>
                        <a14:foregroundMark x1="29833" y1="7642" x2="53333" y2="4228"/>
                        <a14:foregroundMark x1="36333" y1="92520" x2="50833" y2="93333"/>
                        <a14:foregroundMark x1="43500" y1="95610" x2="54333" y2="96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81" y="4287291"/>
            <a:ext cx="916181" cy="925313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76B512-007B-4FCB-846E-7CF825AD8767}"/>
              </a:ext>
            </a:extLst>
          </p:cNvPr>
          <p:cNvCxnSpPr>
            <a:cxnSpLocks/>
          </p:cNvCxnSpPr>
          <p:nvPr/>
        </p:nvCxnSpPr>
        <p:spPr>
          <a:xfrm flipV="1">
            <a:off x="1723825" y="5016498"/>
            <a:ext cx="130495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6C402F8-E66F-4C7B-9A10-B42C268BA7E9}"/>
              </a:ext>
            </a:extLst>
          </p:cNvPr>
          <p:cNvSpPr/>
          <p:nvPr/>
        </p:nvSpPr>
        <p:spPr>
          <a:xfrm>
            <a:off x="1912595" y="5058614"/>
            <a:ext cx="920373" cy="7499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DTO</a:t>
            </a:r>
          </a:p>
          <a:p>
            <a:pPr algn="ctr"/>
            <a:r>
              <a:rPr lang="en-US" sz="900" dirty="0">
                <a:solidFill>
                  <a:srgbClr val="002060"/>
                </a:solidFill>
              </a:rPr>
              <a:t>Mapping of Data Set</a:t>
            </a:r>
            <a:endParaRPr lang="en-US" sz="135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D90D90-E06C-4C15-A2F2-5E37C287190C}"/>
              </a:ext>
            </a:extLst>
          </p:cNvPr>
          <p:cNvCxnSpPr>
            <a:cxnSpLocks/>
          </p:cNvCxnSpPr>
          <p:nvPr/>
        </p:nvCxnSpPr>
        <p:spPr>
          <a:xfrm>
            <a:off x="4031936" y="5069855"/>
            <a:ext cx="90190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513F7E-B777-49D1-B708-3675FBA86300}"/>
              </a:ext>
            </a:extLst>
          </p:cNvPr>
          <p:cNvCxnSpPr>
            <a:cxnSpLocks/>
          </p:cNvCxnSpPr>
          <p:nvPr/>
        </p:nvCxnSpPr>
        <p:spPr>
          <a:xfrm flipH="1">
            <a:off x="6262544" y="4532837"/>
            <a:ext cx="809757" cy="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C20B0F-6E2F-40EF-BF4F-D7C2F35E65D2}"/>
              </a:ext>
            </a:extLst>
          </p:cNvPr>
          <p:cNvCxnSpPr>
            <a:cxnSpLocks/>
          </p:cNvCxnSpPr>
          <p:nvPr/>
        </p:nvCxnSpPr>
        <p:spPr>
          <a:xfrm>
            <a:off x="6269245" y="5055185"/>
            <a:ext cx="823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2A976A6-363E-4700-9003-8C7152DFB6F9}"/>
              </a:ext>
            </a:extLst>
          </p:cNvPr>
          <p:cNvSpPr txBox="1"/>
          <p:nvPr/>
        </p:nvSpPr>
        <p:spPr>
          <a:xfrm>
            <a:off x="1965708" y="4177946"/>
            <a:ext cx="8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Communicates request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F6F32A-FFA1-4966-87AD-59CADACCEED6}"/>
              </a:ext>
            </a:extLst>
          </p:cNvPr>
          <p:cNvSpPr txBox="1"/>
          <p:nvPr/>
        </p:nvSpPr>
        <p:spPr>
          <a:xfrm>
            <a:off x="2051298" y="4793565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2F7739-84B4-48A6-A864-911B8627F12F}"/>
              </a:ext>
            </a:extLst>
          </p:cNvPr>
          <p:cNvSpPr txBox="1"/>
          <p:nvPr/>
        </p:nvSpPr>
        <p:spPr>
          <a:xfrm>
            <a:off x="4082985" y="4337897"/>
            <a:ext cx="867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Calls Function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4B5518-9315-4200-97CA-6C5AD2A07F1E}"/>
              </a:ext>
            </a:extLst>
          </p:cNvPr>
          <p:cNvSpPr txBox="1"/>
          <p:nvPr/>
        </p:nvSpPr>
        <p:spPr>
          <a:xfrm>
            <a:off x="4017615" y="4863672"/>
            <a:ext cx="867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5A150E-B6F8-482D-A2C1-34064A5F99B3}"/>
              </a:ext>
            </a:extLst>
          </p:cNvPr>
          <p:cNvSpPr txBox="1"/>
          <p:nvPr/>
        </p:nvSpPr>
        <p:spPr>
          <a:xfrm>
            <a:off x="6251302" y="4206366"/>
            <a:ext cx="8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Associated Service Logic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D2B368-B453-4D9C-AB36-6B2113337349}"/>
              </a:ext>
            </a:extLst>
          </p:cNvPr>
          <p:cNvSpPr txBox="1"/>
          <p:nvPr/>
        </p:nvSpPr>
        <p:spPr>
          <a:xfrm>
            <a:off x="6205041" y="4863671"/>
            <a:ext cx="867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168E01-02E0-4C40-A492-BA5F146EC631}"/>
              </a:ext>
            </a:extLst>
          </p:cNvPr>
          <p:cNvSpPr txBox="1"/>
          <p:nvPr/>
        </p:nvSpPr>
        <p:spPr>
          <a:xfrm>
            <a:off x="6716970" y="3144791"/>
            <a:ext cx="939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Request to Backend</a:t>
            </a:r>
          </a:p>
          <a:p>
            <a:pPr algn="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(SPRINGBOOT)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969792-7122-432E-B97F-C468B849143F}"/>
              </a:ext>
            </a:extLst>
          </p:cNvPr>
          <p:cNvGrpSpPr/>
          <p:nvPr/>
        </p:nvGrpSpPr>
        <p:grpSpPr>
          <a:xfrm>
            <a:off x="1009151" y="1080820"/>
            <a:ext cx="6747297" cy="1674187"/>
            <a:chOff x="3169010" y="554488"/>
            <a:chExt cx="7682364" cy="17632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6CBCDD-0ECA-46A6-BA13-6220385175AC}"/>
                </a:ext>
              </a:extLst>
            </p:cNvPr>
            <p:cNvGrpSpPr/>
            <p:nvPr/>
          </p:nvGrpSpPr>
          <p:grpSpPr>
            <a:xfrm>
              <a:off x="5724698" y="700089"/>
              <a:ext cx="1456235" cy="1592146"/>
              <a:chOff x="2676940" y="238539"/>
              <a:chExt cx="1168229" cy="1269248"/>
            </a:xfrm>
          </p:grpSpPr>
          <p:sp>
            <p:nvSpPr>
              <p:cNvPr id="6" name="Rectangle: Single Corner Snipped 5">
                <a:extLst>
                  <a:ext uri="{FF2B5EF4-FFF2-40B4-BE49-F238E27FC236}">
                    <a16:creationId xmlns:a16="http://schemas.microsoft.com/office/drawing/2014/main" id="{20692CBB-D9A6-4C83-B2C6-7126C6219C5D}"/>
                  </a:ext>
                </a:extLst>
              </p:cNvPr>
              <p:cNvSpPr/>
              <p:nvPr/>
            </p:nvSpPr>
            <p:spPr>
              <a:xfrm>
                <a:off x="2676940" y="238539"/>
                <a:ext cx="1168229" cy="1269248"/>
              </a:xfrm>
              <a:prstGeom prst="snip1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</a:rPr>
                  <a:t>HTML + CSS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812A1EF-5413-4112-9E0E-96489088FD67}"/>
                  </a:ext>
                </a:extLst>
              </p:cNvPr>
              <p:cNvSpPr/>
              <p:nvPr/>
            </p:nvSpPr>
            <p:spPr>
              <a:xfrm>
                <a:off x="2915722" y="385097"/>
                <a:ext cx="690664" cy="250895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STATIC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AA7DBD1-CEE3-4D2F-A840-8DA3E4020C32}"/>
                  </a:ext>
                </a:extLst>
              </p:cNvPr>
              <p:cNvSpPr/>
              <p:nvPr/>
            </p:nvSpPr>
            <p:spPr>
              <a:xfrm>
                <a:off x="2816619" y="1148148"/>
                <a:ext cx="888870" cy="18309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DYNAMIC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C25730-DFC0-4782-A0EC-8609129D0447}"/>
                </a:ext>
              </a:extLst>
            </p:cNvPr>
            <p:cNvSpPr txBox="1"/>
            <p:nvPr/>
          </p:nvSpPr>
          <p:spPr>
            <a:xfrm>
              <a:off x="3169010" y="2050296"/>
              <a:ext cx="1156348" cy="267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5">
                      <a:lumMod val="50000"/>
                    </a:schemeClr>
                  </a:solidFill>
                </a:rPr>
                <a:t>BROWSER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FA6CB4-0444-4430-B955-75A87879B36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470487" y="1496162"/>
              <a:ext cx="1254211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croll: Vertical 14">
              <a:extLst>
                <a:ext uri="{FF2B5EF4-FFF2-40B4-BE49-F238E27FC236}">
                  <a16:creationId xmlns:a16="http://schemas.microsoft.com/office/drawing/2014/main" id="{D6BDEBF0-EED8-455F-A903-3FF034FD0EAE}"/>
                </a:ext>
              </a:extLst>
            </p:cNvPr>
            <p:cNvSpPr/>
            <p:nvPr/>
          </p:nvSpPr>
          <p:spPr>
            <a:xfrm flipH="1">
              <a:off x="8227282" y="554488"/>
              <a:ext cx="1957440" cy="1737747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9D71F1-2F86-4055-B4D9-56508F078C3F}"/>
                </a:ext>
              </a:extLst>
            </p:cNvPr>
            <p:cNvCxnSpPr>
              <a:cxnSpLocks/>
            </p:cNvCxnSpPr>
            <p:nvPr/>
          </p:nvCxnSpPr>
          <p:spPr>
            <a:xfrm>
              <a:off x="6895114" y="1067620"/>
              <a:ext cx="1539734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6C2593-4D60-417D-9A27-EA215202C037}"/>
                </a:ext>
              </a:extLst>
            </p:cNvPr>
            <p:cNvCxnSpPr/>
            <p:nvPr/>
          </p:nvCxnSpPr>
          <p:spPr>
            <a:xfrm flipH="1">
              <a:off x="7031070" y="1965964"/>
              <a:ext cx="1416200" cy="0"/>
            </a:xfrm>
            <a:prstGeom prst="straightConnector1">
              <a:avLst/>
            </a:prstGeom>
            <a:ln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4ACD30-E92E-4D0F-AB7E-89C2F5E5FA49}"/>
                </a:ext>
              </a:extLst>
            </p:cNvPr>
            <p:cNvSpPr txBox="1"/>
            <p:nvPr/>
          </p:nvSpPr>
          <p:spPr>
            <a:xfrm>
              <a:off x="8770528" y="1198654"/>
              <a:ext cx="897313" cy="26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C5127F-02C0-46B7-AD8B-BDC25823537D}"/>
                </a:ext>
              </a:extLst>
            </p:cNvPr>
            <p:cNvSpPr txBox="1"/>
            <p:nvPr/>
          </p:nvSpPr>
          <p:spPr>
            <a:xfrm>
              <a:off x="8580272" y="1827661"/>
              <a:ext cx="1277827" cy="267421"/>
            </a:xfrm>
            <a:prstGeom prst="rect">
              <a:avLst/>
            </a:prstGeom>
            <a:solidFill>
              <a:srgbClr val="DF5D26"/>
            </a:solidFill>
            <a:ln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CONTROLLER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DF16DC3-353B-43DF-8DC0-6E253936073A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>
              <a:off x="9219184" y="1466075"/>
              <a:ext cx="2" cy="361587"/>
            </a:xfrm>
            <a:prstGeom prst="straightConnector1">
              <a:avLst/>
            </a:prstGeom>
            <a:ln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E8C60E4-9D4F-445F-BBC5-21BFAB95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055" y="810028"/>
              <a:ext cx="1196665" cy="320323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EECB3D-7A1C-41D2-89F4-1E0619E2583E}"/>
                </a:ext>
              </a:extLst>
            </p:cNvPr>
            <p:cNvSpPr txBox="1"/>
            <p:nvPr/>
          </p:nvSpPr>
          <p:spPr>
            <a:xfrm>
              <a:off x="4617506" y="1288790"/>
              <a:ext cx="836696" cy="24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</a:rPr>
                <a:t>/ URL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801224-536C-40BA-9609-F2565544B02C}"/>
                </a:ext>
              </a:extLst>
            </p:cNvPr>
            <p:cNvSpPr txBox="1"/>
            <p:nvPr/>
          </p:nvSpPr>
          <p:spPr>
            <a:xfrm>
              <a:off x="7224481" y="1277913"/>
              <a:ext cx="1142912" cy="437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203864"/>
                  </a:solidFill>
                </a:rPr>
                <a:t>Two-way</a:t>
              </a:r>
            </a:p>
            <a:p>
              <a:pPr algn="ctr"/>
              <a:r>
                <a:rPr lang="en-US" sz="1050" dirty="0">
                  <a:solidFill>
                    <a:srgbClr val="203864"/>
                  </a:solidFill>
                </a:rPr>
                <a:t>DATA BINDING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BA713A6-5C5A-446E-AE6C-7BBB2E2F0D91}"/>
                </a:ext>
              </a:extLst>
            </p:cNvPr>
            <p:cNvSpPr txBox="1"/>
            <p:nvPr/>
          </p:nvSpPr>
          <p:spPr>
            <a:xfrm>
              <a:off x="7068482" y="1780872"/>
              <a:ext cx="1674622" cy="24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1EAA13-D8D7-443A-A745-27107C1C81A7}"/>
                </a:ext>
              </a:extLst>
            </p:cNvPr>
            <p:cNvSpPr txBox="1"/>
            <p:nvPr/>
          </p:nvSpPr>
          <p:spPr>
            <a:xfrm>
              <a:off x="9988966" y="1067611"/>
              <a:ext cx="862408" cy="53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</a:rPr>
                <a:t>Response Object from Backend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3C56E44-87CD-4870-9795-D3DD7AA73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274" y="3076358"/>
            <a:ext cx="411978" cy="411978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426DEB6-3A0F-4E7B-A4FD-98182B758E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61907" y="2557159"/>
            <a:ext cx="2050171" cy="1047422"/>
          </a:xfrm>
          <a:prstGeom prst="bentConnector3">
            <a:avLst>
              <a:gd name="adj1" fmla="val 100176"/>
            </a:avLst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6A75ABF-AA74-4BD7-B515-63D40078F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9778" r="89778">
                        <a14:foregroundMark x1="29333" y1="2667" x2="41778" y2="2667"/>
                        <a14:foregroundMark x1="28889" y1="80889" x2="29333" y2="84444"/>
                        <a14:foregroundMark x1="36444" y1="79556" x2="38222" y2="78222"/>
                        <a14:foregroundMark x1="54667" y1="76889" x2="56444" y2="77333"/>
                        <a14:foregroundMark x1="68889" y1="80000" x2="70667" y2="82667"/>
                        <a14:foregroundMark x1="33333" y1="48444" x2="33333" y2="46667"/>
                        <a14:foregroundMark x1="49333" y1="46667" x2="49333" y2="46667"/>
                        <a14:foregroundMark x1="49333" y1="34222" x2="49333" y2="3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05" y="1631322"/>
            <a:ext cx="370240" cy="37024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0A4DA2F-B28B-4C82-9897-1BB97AACA5A5}"/>
              </a:ext>
            </a:extLst>
          </p:cNvPr>
          <p:cNvSpPr txBox="1"/>
          <p:nvPr/>
        </p:nvSpPr>
        <p:spPr>
          <a:xfrm>
            <a:off x="737032" y="5190881"/>
            <a:ext cx="10156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46B50A-9402-497C-9C77-D93FAAE48F6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/>
          <a:stretch/>
        </p:blipFill>
        <p:spPr>
          <a:xfrm>
            <a:off x="712021" y="1122385"/>
            <a:ext cx="1597670" cy="11467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60E342-24C9-4BD9-B11F-17D772C48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3" y="2197964"/>
            <a:ext cx="1278988" cy="2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E40FA1-85D4-4CD0-ABB9-EF561DF79487}"/>
              </a:ext>
            </a:extLst>
          </p:cNvPr>
          <p:cNvSpPr/>
          <p:nvPr/>
        </p:nvSpPr>
        <p:spPr>
          <a:xfrm>
            <a:off x="635229" y="1201767"/>
            <a:ext cx="8039539" cy="1970595"/>
          </a:xfrm>
          <a:prstGeom prst="rect">
            <a:avLst/>
          </a:prstGeom>
          <a:solidFill>
            <a:srgbClr val="92D050">
              <a:alpha val="5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6D8F24-86DA-4E37-9D30-6A64079AF624}"/>
              </a:ext>
            </a:extLst>
          </p:cNvPr>
          <p:cNvSpPr/>
          <p:nvPr/>
        </p:nvSpPr>
        <p:spPr>
          <a:xfrm>
            <a:off x="670594" y="3640506"/>
            <a:ext cx="8039539" cy="197059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B1AA9D-8DE3-456B-8783-FF55A9D9F252}"/>
              </a:ext>
            </a:extLst>
          </p:cNvPr>
          <p:cNvSpPr/>
          <p:nvPr/>
        </p:nvSpPr>
        <p:spPr>
          <a:xfrm>
            <a:off x="7186380" y="3856828"/>
            <a:ext cx="1299520" cy="1296206"/>
          </a:xfrm>
          <a:prstGeom prst="rect">
            <a:avLst/>
          </a:prstGeom>
          <a:solidFill>
            <a:srgbClr val="E8EEF8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r>
              <a:rPr lang="en-US" sz="900" dirty="0">
                <a:solidFill>
                  <a:srgbClr val="3B3838"/>
                </a:solidFill>
              </a:rPr>
              <a:t>JAVA CONTROLLER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4B17353-BCBD-413A-8A6A-1BFE1F9EFA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08796" y="2812516"/>
            <a:ext cx="1367183" cy="712733"/>
          </a:xfrm>
          <a:prstGeom prst="bentConnector3">
            <a:avLst>
              <a:gd name="adj1" fmla="val -162"/>
            </a:avLst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3A322EE-DBA5-4D45-8095-E5F2B5A7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407" l="0" r="99699">
                        <a14:foregroundMark x1="6727" y1="35185" x2="6727" y2="60370"/>
                        <a14:foregroundMark x1="28916" y1="8333" x2="49398" y2="3889"/>
                        <a14:foregroundMark x1="76908" y1="15093" x2="85241" y2="12593"/>
                        <a14:foregroundMark x1="51807" y1="50093" x2="44779" y2="47685"/>
                        <a14:foregroundMark x1="12751" y1="13519" x2="16767" y2="11111"/>
                        <a14:foregroundMark x1="20582" y1="6111" x2="20582" y2="2870"/>
                        <a14:foregroundMark x1="19980" y1="4630" x2="19980" y2="4630"/>
                        <a14:foregroundMark x1="21084" y1="5370" x2="21084" y2="3148"/>
                        <a14:backgroundMark x1="20783" y1="4352" x2="20783" y2="4630"/>
                        <a14:backgroundMark x1="20783" y1="5370" x2="20783" y2="5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7404787" y="3996285"/>
            <a:ext cx="852084" cy="71548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3E33EA5-FC2A-4281-861B-4FBEDBC157D7}"/>
              </a:ext>
            </a:extLst>
          </p:cNvPr>
          <p:cNvSpPr/>
          <p:nvPr/>
        </p:nvSpPr>
        <p:spPr>
          <a:xfrm>
            <a:off x="5045304" y="3852474"/>
            <a:ext cx="1299520" cy="1296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endParaRPr lang="en-US" sz="900" dirty="0">
              <a:solidFill>
                <a:srgbClr val="3B3838"/>
              </a:solidFill>
            </a:endParaRPr>
          </a:p>
          <a:p>
            <a:pPr algn="ctr"/>
            <a:r>
              <a:rPr lang="en-US" sz="900" b="1" dirty="0">
                <a:solidFill>
                  <a:schemeClr val="tx2">
                    <a:lumMod val="50000"/>
                  </a:schemeClr>
                </a:solidFill>
              </a:rPr>
              <a:t>JAVA SERVICE LOGIC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27A358E-CD73-40C9-9E8D-599567EF922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0004" y="3996286"/>
            <a:ext cx="715484" cy="7154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C09C36-3231-480C-9E0C-DF328CE7EB35}"/>
              </a:ext>
            </a:extLst>
          </p:cNvPr>
          <p:cNvCxnSpPr/>
          <p:nvPr/>
        </p:nvCxnSpPr>
        <p:spPr>
          <a:xfrm flipH="1">
            <a:off x="4174574" y="4283456"/>
            <a:ext cx="852084" cy="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7969F79-EA24-427D-BFC3-D0BA85A086C0}"/>
              </a:ext>
            </a:extLst>
          </p:cNvPr>
          <p:cNvSpPr/>
          <p:nvPr/>
        </p:nvSpPr>
        <p:spPr>
          <a:xfrm>
            <a:off x="3086403" y="3974212"/>
            <a:ext cx="1106817" cy="106016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DAO</a:t>
            </a:r>
          </a:p>
          <a:p>
            <a:pPr algn="ctr"/>
            <a:r>
              <a:rPr lang="en-US" sz="900" dirty="0">
                <a:solidFill>
                  <a:srgbClr val="7030A0"/>
                </a:solidFill>
              </a:rPr>
              <a:t>DATA ACCESS OBJECT</a:t>
            </a:r>
            <a:endParaRPr lang="en-US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FEA887-8D8C-4857-B893-1BE00D82414C}"/>
              </a:ext>
            </a:extLst>
          </p:cNvPr>
          <p:cNvCxnSpPr>
            <a:cxnSpLocks/>
          </p:cNvCxnSpPr>
          <p:nvPr/>
        </p:nvCxnSpPr>
        <p:spPr>
          <a:xfrm flipH="1">
            <a:off x="1806105" y="4273065"/>
            <a:ext cx="1304954" cy="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40E87953-8B4B-4FBD-A60F-58C78400D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28" b="96098" l="10000" r="90000">
                        <a14:foregroundMark x1="23500" y1="17073" x2="23500" y2="17073"/>
                        <a14:foregroundMark x1="16667" y1="14797" x2="16667" y2="14797"/>
                        <a14:foregroundMark x1="19833" y1="27480" x2="19833" y2="27480"/>
                        <a14:foregroundMark x1="31833" y1="31057" x2="31833" y2="31057"/>
                        <a14:foregroundMark x1="15833" y1="23252" x2="27500" y2="30569"/>
                        <a14:foregroundMark x1="34333" y1="32033" x2="51333" y2="33659"/>
                        <a14:foregroundMark x1="54333" y1="34146" x2="66500" y2="31870"/>
                        <a14:foregroundMark x1="69000" y1="31545" x2="80333" y2="26992"/>
                        <a14:foregroundMark x1="57667" y1="19675" x2="57667" y2="19675"/>
                        <a14:foregroundMark x1="26000" y1="18699" x2="64500" y2="26667"/>
                        <a14:foregroundMark x1="29833" y1="7642" x2="53333" y2="4228"/>
                        <a14:foregroundMark x1="36333" y1="92520" x2="50833" y2="93333"/>
                        <a14:foregroundMark x1="43500" y1="95610" x2="54333" y2="96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04" y="4037910"/>
            <a:ext cx="916181" cy="925313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76B512-007B-4FCB-846E-7CF825AD8767}"/>
              </a:ext>
            </a:extLst>
          </p:cNvPr>
          <p:cNvCxnSpPr>
            <a:cxnSpLocks/>
          </p:cNvCxnSpPr>
          <p:nvPr/>
        </p:nvCxnSpPr>
        <p:spPr>
          <a:xfrm flipV="1">
            <a:off x="1817348" y="4767117"/>
            <a:ext cx="130495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6C402F8-E66F-4C7B-9A10-B42C268BA7E9}"/>
              </a:ext>
            </a:extLst>
          </p:cNvPr>
          <p:cNvSpPr/>
          <p:nvPr/>
        </p:nvSpPr>
        <p:spPr>
          <a:xfrm>
            <a:off x="2006117" y="4809233"/>
            <a:ext cx="920373" cy="7499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DTO</a:t>
            </a:r>
          </a:p>
          <a:p>
            <a:pPr algn="ctr"/>
            <a:r>
              <a:rPr lang="en-US" sz="900" dirty="0">
                <a:solidFill>
                  <a:srgbClr val="002060"/>
                </a:solidFill>
              </a:rPr>
              <a:t>Mapping of Data Set</a:t>
            </a:r>
            <a:endParaRPr lang="en-US" sz="135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D90D90-E06C-4C15-A2F2-5E37C287190C}"/>
              </a:ext>
            </a:extLst>
          </p:cNvPr>
          <p:cNvCxnSpPr>
            <a:cxnSpLocks/>
          </p:cNvCxnSpPr>
          <p:nvPr/>
        </p:nvCxnSpPr>
        <p:spPr>
          <a:xfrm>
            <a:off x="4125459" y="4820474"/>
            <a:ext cx="90190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513F7E-B777-49D1-B708-3675FBA86300}"/>
              </a:ext>
            </a:extLst>
          </p:cNvPr>
          <p:cNvCxnSpPr>
            <a:cxnSpLocks/>
          </p:cNvCxnSpPr>
          <p:nvPr/>
        </p:nvCxnSpPr>
        <p:spPr>
          <a:xfrm flipH="1">
            <a:off x="6356066" y="4283456"/>
            <a:ext cx="809757" cy="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C20B0F-6E2F-40EF-BF4F-D7C2F35E65D2}"/>
              </a:ext>
            </a:extLst>
          </p:cNvPr>
          <p:cNvCxnSpPr>
            <a:cxnSpLocks/>
          </p:cNvCxnSpPr>
          <p:nvPr/>
        </p:nvCxnSpPr>
        <p:spPr>
          <a:xfrm>
            <a:off x="6362767" y="4805804"/>
            <a:ext cx="823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2A976A6-363E-4700-9003-8C7152DFB6F9}"/>
              </a:ext>
            </a:extLst>
          </p:cNvPr>
          <p:cNvSpPr txBox="1"/>
          <p:nvPr/>
        </p:nvSpPr>
        <p:spPr>
          <a:xfrm>
            <a:off x="2059231" y="3928565"/>
            <a:ext cx="8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Communicates request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F6F32A-FFA1-4966-87AD-59CADACCEED6}"/>
              </a:ext>
            </a:extLst>
          </p:cNvPr>
          <p:cNvSpPr txBox="1"/>
          <p:nvPr/>
        </p:nvSpPr>
        <p:spPr>
          <a:xfrm>
            <a:off x="2144821" y="4544184"/>
            <a:ext cx="6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2F7739-84B4-48A6-A864-911B8627F12F}"/>
              </a:ext>
            </a:extLst>
          </p:cNvPr>
          <p:cNvSpPr txBox="1"/>
          <p:nvPr/>
        </p:nvSpPr>
        <p:spPr>
          <a:xfrm>
            <a:off x="4176508" y="4088516"/>
            <a:ext cx="867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Calls Function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4B5518-9315-4200-97CA-6C5AD2A07F1E}"/>
              </a:ext>
            </a:extLst>
          </p:cNvPr>
          <p:cNvSpPr txBox="1"/>
          <p:nvPr/>
        </p:nvSpPr>
        <p:spPr>
          <a:xfrm>
            <a:off x="4111138" y="4614291"/>
            <a:ext cx="867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5A150E-B6F8-482D-A2C1-34064A5F99B3}"/>
              </a:ext>
            </a:extLst>
          </p:cNvPr>
          <p:cNvSpPr txBox="1"/>
          <p:nvPr/>
        </p:nvSpPr>
        <p:spPr>
          <a:xfrm>
            <a:off x="6344824" y="3956985"/>
            <a:ext cx="8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Associated Service Logic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D2B368-B453-4D9C-AB36-6B2113337349}"/>
              </a:ext>
            </a:extLst>
          </p:cNvPr>
          <p:cNvSpPr txBox="1"/>
          <p:nvPr/>
        </p:nvSpPr>
        <p:spPr>
          <a:xfrm>
            <a:off x="6298564" y="4614290"/>
            <a:ext cx="867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168E01-02E0-4C40-A492-BA5F146EC631}"/>
              </a:ext>
            </a:extLst>
          </p:cNvPr>
          <p:cNvSpPr txBox="1"/>
          <p:nvPr/>
        </p:nvSpPr>
        <p:spPr>
          <a:xfrm>
            <a:off x="6810493" y="3165579"/>
            <a:ext cx="939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Request to Backend</a:t>
            </a:r>
          </a:p>
          <a:p>
            <a:pPr algn="r"/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(SPRINGBOOT)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969792-7122-432E-B97F-C468B849143F}"/>
              </a:ext>
            </a:extLst>
          </p:cNvPr>
          <p:cNvGrpSpPr/>
          <p:nvPr/>
        </p:nvGrpSpPr>
        <p:grpSpPr>
          <a:xfrm>
            <a:off x="1071500" y="1257470"/>
            <a:ext cx="6747297" cy="1674187"/>
            <a:chOff x="3169010" y="554488"/>
            <a:chExt cx="7682364" cy="17632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6CBCDD-0ECA-46A6-BA13-6220385175AC}"/>
                </a:ext>
              </a:extLst>
            </p:cNvPr>
            <p:cNvGrpSpPr/>
            <p:nvPr/>
          </p:nvGrpSpPr>
          <p:grpSpPr>
            <a:xfrm>
              <a:off x="5724698" y="700089"/>
              <a:ext cx="1456235" cy="1592146"/>
              <a:chOff x="2676940" y="238539"/>
              <a:chExt cx="1168229" cy="1269248"/>
            </a:xfrm>
          </p:grpSpPr>
          <p:sp>
            <p:nvSpPr>
              <p:cNvPr id="6" name="Rectangle: Single Corner Snipped 5">
                <a:extLst>
                  <a:ext uri="{FF2B5EF4-FFF2-40B4-BE49-F238E27FC236}">
                    <a16:creationId xmlns:a16="http://schemas.microsoft.com/office/drawing/2014/main" id="{20692CBB-D9A6-4C83-B2C6-7126C6219C5D}"/>
                  </a:ext>
                </a:extLst>
              </p:cNvPr>
              <p:cNvSpPr/>
              <p:nvPr/>
            </p:nvSpPr>
            <p:spPr>
              <a:xfrm>
                <a:off x="2676940" y="238539"/>
                <a:ext cx="1168229" cy="1269248"/>
              </a:xfrm>
              <a:prstGeom prst="snip1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</a:rPr>
                  <a:t>HTML + CSS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812A1EF-5413-4112-9E0E-96489088FD67}"/>
                  </a:ext>
                </a:extLst>
              </p:cNvPr>
              <p:cNvSpPr/>
              <p:nvPr/>
            </p:nvSpPr>
            <p:spPr>
              <a:xfrm>
                <a:off x="2915722" y="452903"/>
                <a:ext cx="690664" cy="1830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STATIC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AA7DBD1-CEE3-4D2F-A840-8DA3E4020C32}"/>
                  </a:ext>
                </a:extLst>
              </p:cNvPr>
              <p:cNvSpPr/>
              <p:nvPr/>
            </p:nvSpPr>
            <p:spPr>
              <a:xfrm>
                <a:off x="2816619" y="1148148"/>
                <a:ext cx="888870" cy="18309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DYNAMIC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C25730-DFC0-4782-A0EC-8609129D0447}"/>
                </a:ext>
              </a:extLst>
            </p:cNvPr>
            <p:cNvSpPr txBox="1"/>
            <p:nvPr/>
          </p:nvSpPr>
          <p:spPr>
            <a:xfrm>
              <a:off x="3169010" y="2050296"/>
              <a:ext cx="1156348" cy="267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5">
                      <a:lumMod val="50000"/>
                    </a:schemeClr>
                  </a:solidFill>
                </a:rPr>
                <a:t>BROWSER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FA6CB4-0444-4430-B955-75A87879B36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470487" y="1496162"/>
              <a:ext cx="1254211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croll: Vertical 14">
              <a:extLst>
                <a:ext uri="{FF2B5EF4-FFF2-40B4-BE49-F238E27FC236}">
                  <a16:creationId xmlns:a16="http://schemas.microsoft.com/office/drawing/2014/main" id="{D6BDEBF0-EED8-455F-A903-3FF034FD0EAE}"/>
                </a:ext>
              </a:extLst>
            </p:cNvPr>
            <p:cNvSpPr/>
            <p:nvPr/>
          </p:nvSpPr>
          <p:spPr>
            <a:xfrm flipH="1">
              <a:off x="8227282" y="554488"/>
              <a:ext cx="1957440" cy="1737747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9D71F1-2F86-4055-B4D9-56508F078C3F}"/>
                </a:ext>
              </a:extLst>
            </p:cNvPr>
            <p:cNvCxnSpPr>
              <a:cxnSpLocks/>
            </p:cNvCxnSpPr>
            <p:nvPr/>
          </p:nvCxnSpPr>
          <p:spPr>
            <a:xfrm>
              <a:off x="6883282" y="1089508"/>
              <a:ext cx="1539734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6C2593-4D60-417D-9A27-EA215202C037}"/>
                </a:ext>
              </a:extLst>
            </p:cNvPr>
            <p:cNvCxnSpPr/>
            <p:nvPr/>
          </p:nvCxnSpPr>
          <p:spPr>
            <a:xfrm flipH="1">
              <a:off x="7031070" y="1965964"/>
              <a:ext cx="1416200" cy="0"/>
            </a:xfrm>
            <a:prstGeom prst="straightConnector1">
              <a:avLst/>
            </a:prstGeom>
            <a:ln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4ACD30-E92E-4D0F-AB7E-89C2F5E5FA49}"/>
                </a:ext>
              </a:extLst>
            </p:cNvPr>
            <p:cNvSpPr txBox="1"/>
            <p:nvPr/>
          </p:nvSpPr>
          <p:spPr>
            <a:xfrm>
              <a:off x="8770528" y="1198654"/>
              <a:ext cx="897313" cy="26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C5127F-02C0-46B7-AD8B-BDC25823537D}"/>
                </a:ext>
              </a:extLst>
            </p:cNvPr>
            <p:cNvSpPr txBox="1"/>
            <p:nvPr/>
          </p:nvSpPr>
          <p:spPr>
            <a:xfrm>
              <a:off x="8580272" y="1827661"/>
              <a:ext cx="1277827" cy="267421"/>
            </a:xfrm>
            <a:prstGeom prst="rect">
              <a:avLst/>
            </a:prstGeom>
            <a:solidFill>
              <a:srgbClr val="DF5D2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CONTROLLER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DF16DC3-353B-43DF-8DC0-6E253936073A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>
              <a:off x="9219184" y="1466075"/>
              <a:ext cx="2" cy="361587"/>
            </a:xfrm>
            <a:prstGeom prst="straightConnector1">
              <a:avLst/>
            </a:prstGeom>
            <a:ln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E8C60E4-9D4F-445F-BBC5-21BFAB95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055" y="810028"/>
              <a:ext cx="1196665" cy="320323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EECB3D-7A1C-41D2-89F4-1E0619E2583E}"/>
                </a:ext>
              </a:extLst>
            </p:cNvPr>
            <p:cNvSpPr txBox="1"/>
            <p:nvPr/>
          </p:nvSpPr>
          <p:spPr>
            <a:xfrm>
              <a:off x="4617506" y="1288790"/>
              <a:ext cx="836696" cy="24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</a:rPr>
                <a:t>/ URL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801224-536C-40BA-9609-F2565544B02C}"/>
                </a:ext>
              </a:extLst>
            </p:cNvPr>
            <p:cNvSpPr txBox="1"/>
            <p:nvPr/>
          </p:nvSpPr>
          <p:spPr>
            <a:xfrm>
              <a:off x="7224481" y="1277913"/>
              <a:ext cx="1142912" cy="437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203864"/>
                  </a:solidFill>
                </a:rPr>
                <a:t>Two-way</a:t>
              </a:r>
            </a:p>
            <a:p>
              <a:pPr algn="ctr"/>
              <a:r>
                <a:rPr lang="en-US" sz="1050" dirty="0">
                  <a:solidFill>
                    <a:srgbClr val="203864"/>
                  </a:solidFill>
                </a:rPr>
                <a:t>DATA BINDING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BA713A6-5C5A-446E-AE6C-7BBB2E2F0D91}"/>
                </a:ext>
              </a:extLst>
            </p:cNvPr>
            <p:cNvSpPr txBox="1"/>
            <p:nvPr/>
          </p:nvSpPr>
          <p:spPr>
            <a:xfrm>
              <a:off x="7068482" y="1780872"/>
              <a:ext cx="1674622" cy="24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1EAA13-D8D7-443A-A745-27107C1C81A7}"/>
                </a:ext>
              </a:extLst>
            </p:cNvPr>
            <p:cNvSpPr txBox="1"/>
            <p:nvPr/>
          </p:nvSpPr>
          <p:spPr>
            <a:xfrm>
              <a:off x="9988966" y="1067611"/>
              <a:ext cx="862408" cy="53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</a:rPr>
                <a:t>Response Object from Backend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3C56E44-87CD-4870-9795-D3DD7AA73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71" y="3117927"/>
            <a:ext cx="411978" cy="411978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426DEB6-3A0F-4E7B-A4FD-98182B758E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28656" y="2508628"/>
            <a:ext cx="1640821" cy="1046870"/>
          </a:xfrm>
          <a:prstGeom prst="bentConnector3">
            <a:avLst>
              <a:gd name="adj1" fmla="val 100029"/>
            </a:avLst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6A75ABF-AA74-4BD7-B515-63D40078F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9778" r="89778">
                        <a14:foregroundMark x1="29333" y1="2667" x2="41778" y2="2667"/>
                        <a14:foregroundMark x1="28889" y1="80889" x2="29333" y2="84444"/>
                        <a14:foregroundMark x1="36444" y1="79556" x2="38222" y2="78222"/>
                        <a14:foregroundMark x1="54667" y1="76889" x2="56444" y2="77333"/>
                        <a14:foregroundMark x1="68889" y1="80000" x2="70667" y2="82667"/>
                        <a14:foregroundMark x1="33333" y1="48444" x2="33333" y2="46667"/>
                        <a14:foregroundMark x1="49333" y1="46667" x2="49333" y2="46667"/>
                        <a14:foregroundMark x1="49333" y1="34222" x2="49333" y2="3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54" y="1807971"/>
            <a:ext cx="370240" cy="37024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0A4DA2F-B28B-4C82-9897-1BB97AACA5A5}"/>
              </a:ext>
            </a:extLst>
          </p:cNvPr>
          <p:cNvSpPr txBox="1"/>
          <p:nvPr/>
        </p:nvSpPr>
        <p:spPr>
          <a:xfrm>
            <a:off x="830555" y="4941500"/>
            <a:ext cx="10156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46B50A-9402-497C-9C77-D93FAAE48F6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/>
          <a:stretch/>
        </p:blipFill>
        <p:spPr>
          <a:xfrm>
            <a:off x="784761" y="1299034"/>
            <a:ext cx="1597670" cy="11467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60E342-24C9-4BD9-B11F-17D772C48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8" y="2374614"/>
            <a:ext cx="1278988" cy="2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1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FE096AC-2AA1-4370-BCF4-DB9F8C8A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27" y="3787316"/>
            <a:ext cx="2896090" cy="1553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47EAE9-BD08-4289-825B-C84CCC3A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17" y="3414486"/>
            <a:ext cx="3178669" cy="3213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3EA1D7-BED9-47C0-B4A3-385C4C10F822}"/>
              </a:ext>
            </a:extLst>
          </p:cNvPr>
          <p:cNvSpPr txBox="1"/>
          <p:nvPr/>
        </p:nvSpPr>
        <p:spPr>
          <a:xfrm>
            <a:off x="1991445" y="5814598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SKILL INDIA APP | FUTURE SCOPE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9A385-ADD5-482B-BBF3-DB2E765B7E33}"/>
              </a:ext>
            </a:extLst>
          </p:cNvPr>
          <p:cNvSpPr/>
          <p:nvPr/>
        </p:nvSpPr>
        <p:spPr>
          <a:xfrm>
            <a:off x="3643405" y="98942"/>
            <a:ext cx="1616823" cy="14342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Local user can have better readability by</a:t>
            </a:r>
          </a:p>
          <a:p>
            <a:pPr algn="ctr"/>
            <a:r>
              <a:rPr lang="en-US" sz="900" b="1" dirty="0"/>
              <a:t>MULTILINGUAL Feature</a:t>
            </a:r>
            <a:br>
              <a:rPr lang="en-US" sz="900" b="1" dirty="0"/>
            </a:br>
            <a:endParaRPr lang="en-US" sz="9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9B248D-F8FF-48DF-9DF7-04672C9D42A3}"/>
              </a:ext>
            </a:extLst>
          </p:cNvPr>
          <p:cNvSpPr/>
          <p:nvPr/>
        </p:nvSpPr>
        <p:spPr>
          <a:xfrm>
            <a:off x="5378317" y="98942"/>
            <a:ext cx="1616823" cy="14342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Training Partner can have PERSONALIZED HOMEPAGE for Monitoring their application status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CA586D-96E5-406E-A15B-D92AC2C03C68}"/>
              </a:ext>
            </a:extLst>
          </p:cNvPr>
          <p:cNvSpPr/>
          <p:nvPr/>
        </p:nvSpPr>
        <p:spPr>
          <a:xfrm>
            <a:off x="173580" y="4950686"/>
            <a:ext cx="1616823" cy="1434248"/>
          </a:xfrm>
          <a:prstGeom prst="ellipse">
            <a:avLst/>
          </a:prstGeom>
          <a:solidFill>
            <a:srgbClr val="55B7F9"/>
          </a:solidFill>
          <a:ln>
            <a:solidFill>
              <a:srgbClr val="55B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MOBILE APPLICATION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For notifying users for latest news and events update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9D1A77-A54F-47B3-92CE-0DC650E64A47}"/>
              </a:ext>
            </a:extLst>
          </p:cNvPr>
          <p:cNvSpPr/>
          <p:nvPr/>
        </p:nvSpPr>
        <p:spPr>
          <a:xfrm>
            <a:off x="173580" y="3333439"/>
            <a:ext cx="1616824" cy="1434248"/>
          </a:xfrm>
          <a:prstGeom prst="ellipse">
            <a:avLst/>
          </a:prstGeom>
          <a:solidFill>
            <a:srgbClr val="F83A5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ONLINE ACCREDIATION &amp; RENEWAL</a:t>
            </a:r>
          </a:p>
          <a:p>
            <a:pPr algn="ctr"/>
            <a:r>
              <a:rPr lang="en-US" sz="900" b="1" dirty="0"/>
              <a:t>PROCESS</a:t>
            </a:r>
          </a:p>
          <a:p>
            <a:pPr algn="ctr"/>
            <a:r>
              <a:rPr lang="en-US" sz="900" b="1" dirty="0"/>
              <a:t>of training centers</a:t>
            </a:r>
          </a:p>
          <a:p>
            <a:pPr algn="ctr"/>
            <a:endParaRPr lang="en-US" sz="9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FC0A5D-AE15-4171-B0FF-2A15EFA60434}"/>
              </a:ext>
            </a:extLst>
          </p:cNvPr>
          <p:cNvSpPr/>
          <p:nvPr/>
        </p:nvSpPr>
        <p:spPr>
          <a:xfrm>
            <a:off x="1908493" y="1739364"/>
            <a:ext cx="1616824" cy="143424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INTEGRATING THE DESKTOP ASSESSMENT OF TP in the application.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62D6A4-90DE-4356-BCFC-47A34D423FB2}"/>
              </a:ext>
            </a:extLst>
          </p:cNvPr>
          <p:cNvSpPr/>
          <p:nvPr/>
        </p:nvSpPr>
        <p:spPr>
          <a:xfrm>
            <a:off x="3643405" y="1739364"/>
            <a:ext cx="1616824" cy="14342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SEGREGATION of students FOR WORLD’s COMPETITION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on different levels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CBA7BB-57AE-4417-B92E-C8CFF1E55614}"/>
              </a:ext>
            </a:extLst>
          </p:cNvPr>
          <p:cNvSpPr/>
          <p:nvPr/>
        </p:nvSpPr>
        <p:spPr>
          <a:xfrm>
            <a:off x="173580" y="1716191"/>
            <a:ext cx="1616824" cy="1434249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CSR Funds can be closely monitored.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Used at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88AAC4-F855-4B38-B824-D666A63B927A}"/>
              </a:ext>
            </a:extLst>
          </p:cNvPr>
          <p:cNvSpPr/>
          <p:nvPr/>
        </p:nvSpPr>
        <p:spPr>
          <a:xfrm>
            <a:off x="1908493" y="98942"/>
            <a:ext cx="1616823" cy="14342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ONLINE TRAINING SESSIONS can be integrated with National Informatics Center(NIC)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488F4F-0694-4F56-890B-34C3907547EA}"/>
              </a:ext>
            </a:extLst>
          </p:cNvPr>
          <p:cNvSpPr/>
          <p:nvPr/>
        </p:nvSpPr>
        <p:spPr>
          <a:xfrm>
            <a:off x="173580" y="98943"/>
            <a:ext cx="1616824" cy="143424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Existing training partner can  REGISTER ONLINE FOR NEW QUALIFICATION PACKS by existing training partner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A41E3A-08DA-4221-9321-CF50704CC706}"/>
              </a:ext>
            </a:extLst>
          </p:cNvPr>
          <p:cNvSpPr/>
          <p:nvPr/>
        </p:nvSpPr>
        <p:spPr>
          <a:xfrm>
            <a:off x="1908492" y="3333439"/>
            <a:ext cx="1616824" cy="14342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/>
              <a:t>MONITORING Sector Skill Councils</a:t>
            </a:r>
          </a:p>
        </p:txBody>
      </p:sp>
    </p:spTree>
    <p:extLst>
      <p:ext uri="{BB962C8B-B14F-4D97-AF65-F5344CB8AC3E}">
        <p14:creationId xmlns:p14="http://schemas.microsoft.com/office/powerpoint/2010/main" val="267428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204</Words>
  <Application>Microsoft Office PowerPoint</Application>
  <PresentationFormat>On-screen Show (4:3)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Chaudhary</dc:creator>
  <cp:lastModifiedBy>Priyanka Chaudhary</cp:lastModifiedBy>
  <cp:revision>38</cp:revision>
  <dcterms:created xsi:type="dcterms:W3CDTF">2018-03-23T04:37:53Z</dcterms:created>
  <dcterms:modified xsi:type="dcterms:W3CDTF">2018-03-23T12:06:12Z</dcterms:modified>
</cp:coreProperties>
</file>