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varScale="1">
        <p:scale>
          <a:sx n="102" d="100"/>
          <a:sy n="102" d="100"/>
        </p:scale>
        <p:origin x="19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s://byjus.com/maths/fundamental-theorem-calculu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byjus.com/maths/fundamental-theorem-calculus/"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6E18EB-F888-46C1-AF04-B93087D696E4}"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B06E18B-F93A-4177-B754-78A17FDC480C}">
      <dgm:prSet custT="1"/>
      <dgm:spPr/>
      <dgm:t>
        <a:bodyPr/>
        <a:lstStyle/>
        <a:p>
          <a:r>
            <a:rPr lang="en-IN" sz="1400" b="0" i="0" dirty="0"/>
            <a:t>In Vector Calculus, the surface integral is the generalization of multiple integrals to integration over the surfaces. Sometimes, the surface integral can be thought of the double integral. For any given surface, we can integrate over surface either in the scalar field or the vector field. In the scalar field, the function returns the scalar value, and in the vector field, the function returns the vector value. Like the line integrals, the surface integrals are of two types, namely:</a:t>
          </a:r>
          <a:endParaRPr lang="en-US" sz="1400" dirty="0"/>
        </a:p>
      </dgm:t>
    </dgm:pt>
    <dgm:pt modelId="{E2FF37C3-9328-473F-A5D4-DACAFF0B1441}" type="parTrans" cxnId="{823E8E7E-A4B8-4D68-9C69-ADB05DF140E2}">
      <dgm:prSet/>
      <dgm:spPr/>
      <dgm:t>
        <a:bodyPr/>
        <a:lstStyle/>
        <a:p>
          <a:endParaRPr lang="en-US" sz="1400"/>
        </a:p>
      </dgm:t>
    </dgm:pt>
    <dgm:pt modelId="{14D5197E-07AD-43FC-83B5-C956DF75DA96}" type="sibTrans" cxnId="{823E8E7E-A4B8-4D68-9C69-ADB05DF140E2}">
      <dgm:prSet/>
      <dgm:spPr/>
      <dgm:t>
        <a:bodyPr/>
        <a:lstStyle/>
        <a:p>
          <a:endParaRPr lang="en-US" sz="1400"/>
        </a:p>
      </dgm:t>
    </dgm:pt>
    <dgm:pt modelId="{912E7D6D-5829-4CE4-9FC7-35978B255EB3}">
      <dgm:prSet custT="1"/>
      <dgm:spPr/>
      <dgm:t>
        <a:bodyPr/>
        <a:lstStyle/>
        <a:p>
          <a:r>
            <a:rPr lang="en-IN" sz="1400" b="0" i="0" dirty="0"/>
            <a:t>Surface Integral of Scalar Function</a:t>
          </a:r>
          <a:endParaRPr lang="en-US" sz="1400" dirty="0"/>
        </a:p>
      </dgm:t>
    </dgm:pt>
    <dgm:pt modelId="{DF94FDC5-7B99-4E01-982A-F9F9137F01E4}" type="parTrans" cxnId="{39ADC3B5-471E-4B59-9214-D665B13CEF58}">
      <dgm:prSet/>
      <dgm:spPr/>
      <dgm:t>
        <a:bodyPr/>
        <a:lstStyle/>
        <a:p>
          <a:endParaRPr lang="en-US" sz="1400"/>
        </a:p>
      </dgm:t>
    </dgm:pt>
    <dgm:pt modelId="{43531BDC-9D91-4DBB-BC76-486A8FF0B559}" type="sibTrans" cxnId="{39ADC3B5-471E-4B59-9214-D665B13CEF58}">
      <dgm:prSet/>
      <dgm:spPr/>
      <dgm:t>
        <a:bodyPr/>
        <a:lstStyle/>
        <a:p>
          <a:endParaRPr lang="en-US" sz="1400"/>
        </a:p>
      </dgm:t>
    </dgm:pt>
    <dgm:pt modelId="{50FBEBB2-D955-4F3A-8253-AB5C6A0889ED}">
      <dgm:prSet custT="1"/>
      <dgm:spPr/>
      <dgm:t>
        <a:bodyPr/>
        <a:lstStyle/>
        <a:p>
          <a:r>
            <a:rPr lang="en-IN" sz="1400" b="0" i="0" dirty="0"/>
            <a:t>Surface Integral of Vector Function</a:t>
          </a:r>
          <a:endParaRPr lang="en-US" sz="1400" dirty="0"/>
        </a:p>
      </dgm:t>
    </dgm:pt>
    <dgm:pt modelId="{B8003CDE-113B-40FE-8E02-69C6AABCB71F}" type="parTrans" cxnId="{66ECA42D-ED20-4039-959A-8BDD961C9142}">
      <dgm:prSet/>
      <dgm:spPr/>
      <dgm:t>
        <a:bodyPr/>
        <a:lstStyle/>
        <a:p>
          <a:endParaRPr lang="en-US" sz="1400"/>
        </a:p>
      </dgm:t>
    </dgm:pt>
    <dgm:pt modelId="{46C3A353-76AA-4BF6-AB55-5D1842678078}" type="sibTrans" cxnId="{66ECA42D-ED20-4039-959A-8BDD961C9142}">
      <dgm:prSet/>
      <dgm:spPr/>
      <dgm:t>
        <a:bodyPr/>
        <a:lstStyle/>
        <a:p>
          <a:endParaRPr lang="en-US" sz="1400"/>
        </a:p>
      </dgm:t>
    </dgm:pt>
    <dgm:pt modelId="{0BB9F7DC-9752-4EAE-8244-EA837831F8FE}">
      <dgm:prSet custT="1"/>
      <dgm:spPr/>
      <dgm:t>
        <a:bodyPr/>
        <a:lstStyle/>
        <a:p>
          <a:r>
            <a:rPr lang="en-IN" sz="1400" b="0" i="0" dirty="0"/>
            <a:t>The surface integral of the scalar function is the simple generalisation of the double integral, whereas the surface integral of the vector functions plays a vital part in the </a:t>
          </a:r>
          <a:r>
            <a:rPr lang="en-IN" sz="1400" b="0" i="0" dirty="0">
              <a:hlinkClick xmlns:r="http://schemas.openxmlformats.org/officeDocument/2006/relationships" r:id="rId1"/>
            </a:rPr>
            <a:t>fundamental theorem of calculus</a:t>
          </a:r>
          <a:r>
            <a:rPr lang="en-IN" sz="1400" b="0" i="0" dirty="0"/>
            <a:t>.</a:t>
          </a:r>
          <a:endParaRPr lang="en-US" sz="1400" dirty="0"/>
        </a:p>
      </dgm:t>
    </dgm:pt>
    <dgm:pt modelId="{E55E8FCF-2CA8-4C57-8C17-33CD296B1BD0}" type="sibTrans" cxnId="{93E65029-A63E-4441-9EAB-66D8E7AD247D}">
      <dgm:prSet/>
      <dgm:spPr/>
      <dgm:t>
        <a:bodyPr/>
        <a:lstStyle/>
        <a:p>
          <a:endParaRPr lang="en-US" sz="1400"/>
        </a:p>
      </dgm:t>
    </dgm:pt>
    <dgm:pt modelId="{22BBEF18-B583-4FE7-B6CE-E6E4C61ED174}" type="parTrans" cxnId="{93E65029-A63E-4441-9EAB-66D8E7AD247D}">
      <dgm:prSet/>
      <dgm:spPr/>
      <dgm:t>
        <a:bodyPr/>
        <a:lstStyle/>
        <a:p>
          <a:endParaRPr lang="en-US" sz="1400"/>
        </a:p>
      </dgm:t>
    </dgm:pt>
    <dgm:pt modelId="{67944A3E-7B83-C642-B3B1-21FD584972ED}" type="pres">
      <dgm:prSet presAssocID="{216E18EB-F888-46C1-AF04-B93087D696E4}" presName="Name0" presStyleCnt="0">
        <dgm:presLayoutVars>
          <dgm:dir/>
          <dgm:animLvl val="lvl"/>
          <dgm:resizeHandles val="exact"/>
        </dgm:presLayoutVars>
      </dgm:prSet>
      <dgm:spPr/>
    </dgm:pt>
    <dgm:pt modelId="{F5C77FBB-5D75-3C4C-A435-2D8FD60B3F5A}" type="pres">
      <dgm:prSet presAssocID="{0BB9F7DC-9752-4EAE-8244-EA837831F8FE}" presName="boxAndChildren" presStyleCnt="0"/>
      <dgm:spPr/>
    </dgm:pt>
    <dgm:pt modelId="{ED3CAF8F-88BA-C445-A762-FA5BE863AE2B}" type="pres">
      <dgm:prSet presAssocID="{0BB9F7DC-9752-4EAE-8244-EA837831F8FE}" presName="parentTextBox" presStyleLbl="node1" presStyleIdx="0" presStyleCnt="4"/>
      <dgm:spPr/>
    </dgm:pt>
    <dgm:pt modelId="{4B92CD2F-8076-114F-BB0F-71FC4EB4BF69}" type="pres">
      <dgm:prSet presAssocID="{46C3A353-76AA-4BF6-AB55-5D1842678078}" presName="sp" presStyleCnt="0"/>
      <dgm:spPr/>
    </dgm:pt>
    <dgm:pt modelId="{18F60796-0BA5-8846-B671-D27EB4F0967B}" type="pres">
      <dgm:prSet presAssocID="{50FBEBB2-D955-4F3A-8253-AB5C6A0889ED}" presName="arrowAndChildren" presStyleCnt="0"/>
      <dgm:spPr/>
    </dgm:pt>
    <dgm:pt modelId="{8C6691A7-1EF8-154C-B73E-07915A8F2E96}" type="pres">
      <dgm:prSet presAssocID="{50FBEBB2-D955-4F3A-8253-AB5C6A0889ED}" presName="parentTextArrow" presStyleLbl="node1" presStyleIdx="1" presStyleCnt="4"/>
      <dgm:spPr/>
    </dgm:pt>
    <dgm:pt modelId="{98840F57-944F-9E49-94C9-ADD361CFC95E}" type="pres">
      <dgm:prSet presAssocID="{43531BDC-9D91-4DBB-BC76-486A8FF0B559}" presName="sp" presStyleCnt="0"/>
      <dgm:spPr/>
    </dgm:pt>
    <dgm:pt modelId="{558E9E6E-AB21-7F49-8E5B-E9EC2E18D05E}" type="pres">
      <dgm:prSet presAssocID="{912E7D6D-5829-4CE4-9FC7-35978B255EB3}" presName="arrowAndChildren" presStyleCnt="0"/>
      <dgm:spPr/>
    </dgm:pt>
    <dgm:pt modelId="{85E51C84-6ACF-7B46-9132-2CDAA8B145C5}" type="pres">
      <dgm:prSet presAssocID="{912E7D6D-5829-4CE4-9FC7-35978B255EB3}" presName="parentTextArrow" presStyleLbl="node1" presStyleIdx="2" presStyleCnt="4"/>
      <dgm:spPr/>
    </dgm:pt>
    <dgm:pt modelId="{91B96C89-A21E-5F48-90ED-9ED0791A39D7}" type="pres">
      <dgm:prSet presAssocID="{14D5197E-07AD-43FC-83B5-C956DF75DA96}" presName="sp" presStyleCnt="0"/>
      <dgm:spPr/>
    </dgm:pt>
    <dgm:pt modelId="{C9EECA0C-07AC-DB4B-B30F-7C3366CABC68}" type="pres">
      <dgm:prSet presAssocID="{CB06E18B-F93A-4177-B754-78A17FDC480C}" presName="arrowAndChildren" presStyleCnt="0"/>
      <dgm:spPr/>
    </dgm:pt>
    <dgm:pt modelId="{4634C4DD-29AB-C845-8A48-99DE5CE980E7}" type="pres">
      <dgm:prSet presAssocID="{CB06E18B-F93A-4177-B754-78A17FDC480C}" presName="parentTextArrow" presStyleLbl="node1" presStyleIdx="3" presStyleCnt="4"/>
      <dgm:spPr/>
    </dgm:pt>
  </dgm:ptLst>
  <dgm:cxnLst>
    <dgm:cxn modelId="{3B126C12-76A3-2A4E-8097-C9239098764E}" type="presOf" srcId="{912E7D6D-5829-4CE4-9FC7-35978B255EB3}" destId="{85E51C84-6ACF-7B46-9132-2CDAA8B145C5}" srcOrd="0" destOrd="0" presId="urn:microsoft.com/office/officeart/2005/8/layout/process4"/>
    <dgm:cxn modelId="{99CF8625-3034-184B-921D-DFF93ADF2F0B}" type="presOf" srcId="{50FBEBB2-D955-4F3A-8253-AB5C6A0889ED}" destId="{8C6691A7-1EF8-154C-B73E-07915A8F2E96}" srcOrd="0" destOrd="0" presId="urn:microsoft.com/office/officeart/2005/8/layout/process4"/>
    <dgm:cxn modelId="{93E65029-A63E-4441-9EAB-66D8E7AD247D}" srcId="{216E18EB-F888-46C1-AF04-B93087D696E4}" destId="{0BB9F7DC-9752-4EAE-8244-EA837831F8FE}" srcOrd="3" destOrd="0" parTransId="{22BBEF18-B583-4FE7-B6CE-E6E4C61ED174}" sibTransId="{E55E8FCF-2CA8-4C57-8C17-33CD296B1BD0}"/>
    <dgm:cxn modelId="{66ECA42D-ED20-4039-959A-8BDD961C9142}" srcId="{216E18EB-F888-46C1-AF04-B93087D696E4}" destId="{50FBEBB2-D955-4F3A-8253-AB5C6A0889ED}" srcOrd="2" destOrd="0" parTransId="{B8003CDE-113B-40FE-8E02-69C6AABCB71F}" sibTransId="{46C3A353-76AA-4BF6-AB55-5D1842678078}"/>
    <dgm:cxn modelId="{30576C60-130C-6949-9F5E-80B0DC4E4C30}" type="presOf" srcId="{0BB9F7DC-9752-4EAE-8244-EA837831F8FE}" destId="{ED3CAF8F-88BA-C445-A762-FA5BE863AE2B}" srcOrd="0" destOrd="0" presId="urn:microsoft.com/office/officeart/2005/8/layout/process4"/>
    <dgm:cxn modelId="{823E8E7E-A4B8-4D68-9C69-ADB05DF140E2}" srcId="{216E18EB-F888-46C1-AF04-B93087D696E4}" destId="{CB06E18B-F93A-4177-B754-78A17FDC480C}" srcOrd="0" destOrd="0" parTransId="{E2FF37C3-9328-473F-A5D4-DACAFF0B1441}" sibTransId="{14D5197E-07AD-43FC-83B5-C956DF75DA96}"/>
    <dgm:cxn modelId="{39ADC3B5-471E-4B59-9214-D665B13CEF58}" srcId="{216E18EB-F888-46C1-AF04-B93087D696E4}" destId="{912E7D6D-5829-4CE4-9FC7-35978B255EB3}" srcOrd="1" destOrd="0" parTransId="{DF94FDC5-7B99-4E01-982A-F9F9137F01E4}" sibTransId="{43531BDC-9D91-4DBB-BC76-486A8FF0B559}"/>
    <dgm:cxn modelId="{D02304C3-5E4B-ED42-82CE-0F3AE7218A5A}" type="presOf" srcId="{CB06E18B-F93A-4177-B754-78A17FDC480C}" destId="{4634C4DD-29AB-C845-8A48-99DE5CE980E7}" srcOrd="0" destOrd="0" presId="urn:microsoft.com/office/officeart/2005/8/layout/process4"/>
    <dgm:cxn modelId="{B33A47DC-F2CC-D84E-94DB-F0A2EAE005D0}" type="presOf" srcId="{216E18EB-F888-46C1-AF04-B93087D696E4}" destId="{67944A3E-7B83-C642-B3B1-21FD584972ED}" srcOrd="0" destOrd="0" presId="urn:microsoft.com/office/officeart/2005/8/layout/process4"/>
    <dgm:cxn modelId="{142FB58D-4D2E-2547-B2D9-1066D8C762B7}" type="presParOf" srcId="{67944A3E-7B83-C642-B3B1-21FD584972ED}" destId="{F5C77FBB-5D75-3C4C-A435-2D8FD60B3F5A}" srcOrd="0" destOrd="0" presId="urn:microsoft.com/office/officeart/2005/8/layout/process4"/>
    <dgm:cxn modelId="{C7C39B6B-5D85-AA44-8E78-A5A1DA430526}" type="presParOf" srcId="{F5C77FBB-5D75-3C4C-A435-2D8FD60B3F5A}" destId="{ED3CAF8F-88BA-C445-A762-FA5BE863AE2B}" srcOrd="0" destOrd="0" presId="urn:microsoft.com/office/officeart/2005/8/layout/process4"/>
    <dgm:cxn modelId="{CE4ED538-4587-5548-B46F-EA2BC39AD86F}" type="presParOf" srcId="{67944A3E-7B83-C642-B3B1-21FD584972ED}" destId="{4B92CD2F-8076-114F-BB0F-71FC4EB4BF69}" srcOrd="1" destOrd="0" presId="urn:microsoft.com/office/officeart/2005/8/layout/process4"/>
    <dgm:cxn modelId="{9F4329CA-BA58-B64B-B065-99C3F5E0B571}" type="presParOf" srcId="{67944A3E-7B83-C642-B3B1-21FD584972ED}" destId="{18F60796-0BA5-8846-B671-D27EB4F0967B}" srcOrd="2" destOrd="0" presId="urn:microsoft.com/office/officeart/2005/8/layout/process4"/>
    <dgm:cxn modelId="{7CF8617B-F48D-C845-900E-3511DF5A1A72}" type="presParOf" srcId="{18F60796-0BA5-8846-B671-D27EB4F0967B}" destId="{8C6691A7-1EF8-154C-B73E-07915A8F2E96}" srcOrd="0" destOrd="0" presId="urn:microsoft.com/office/officeart/2005/8/layout/process4"/>
    <dgm:cxn modelId="{4304C09A-D419-7F43-8E7A-3133A262B65C}" type="presParOf" srcId="{67944A3E-7B83-C642-B3B1-21FD584972ED}" destId="{98840F57-944F-9E49-94C9-ADD361CFC95E}" srcOrd="3" destOrd="0" presId="urn:microsoft.com/office/officeart/2005/8/layout/process4"/>
    <dgm:cxn modelId="{C7A68122-2C95-C542-9A0F-8F5366343365}" type="presParOf" srcId="{67944A3E-7B83-C642-B3B1-21FD584972ED}" destId="{558E9E6E-AB21-7F49-8E5B-E9EC2E18D05E}" srcOrd="4" destOrd="0" presId="urn:microsoft.com/office/officeart/2005/8/layout/process4"/>
    <dgm:cxn modelId="{3E35E8C0-DD0C-5941-B2BD-51C9B4CBF080}" type="presParOf" srcId="{558E9E6E-AB21-7F49-8E5B-E9EC2E18D05E}" destId="{85E51C84-6ACF-7B46-9132-2CDAA8B145C5}" srcOrd="0" destOrd="0" presId="urn:microsoft.com/office/officeart/2005/8/layout/process4"/>
    <dgm:cxn modelId="{F85CBDC0-88CF-EC40-91C8-30CC077F08F0}" type="presParOf" srcId="{67944A3E-7B83-C642-B3B1-21FD584972ED}" destId="{91B96C89-A21E-5F48-90ED-9ED0791A39D7}" srcOrd="5" destOrd="0" presId="urn:microsoft.com/office/officeart/2005/8/layout/process4"/>
    <dgm:cxn modelId="{9606CFEE-A4F4-614D-BE4C-8330E57DAD7C}" type="presParOf" srcId="{67944A3E-7B83-C642-B3B1-21FD584972ED}" destId="{C9EECA0C-07AC-DB4B-B30F-7C3366CABC68}" srcOrd="6" destOrd="0" presId="urn:microsoft.com/office/officeart/2005/8/layout/process4"/>
    <dgm:cxn modelId="{06354F6E-D498-0C48-9EB8-EC7526125EA6}" type="presParOf" srcId="{C9EECA0C-07AC-DB4B-B30F-7C3366CABC68}" destId="{4634C4DD-29AB-C845-8A48-99DE5CE980E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CAF8F-88BA-C445-A762-FA5BE863AE2B}">
      <dsp:nvSpPr>
        <dsp:cNvPr id="0" name=""/>
        <dsp:cNvSpPr/>
      </dsp:nvSpPr>
      <dsp:spPr>
        <a:xfrm>
          <a:off x="0" y="3435958"/>
          <a:ext cx="10179050" cy="75170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dirty="0"/>
            <a:t>The surface integral of the scalar function is the simple generalisation of the double integral, whereas the surface integral of the vector functions plays a vital part in the </a:t>
          </a:r>
          <a:r>
            <a:rPr lang="en-IN" sz="1400" b="0" i="0" kern="1200" dirty="0">
              <a:hlinkClick xmlns:r="http://schemas.openxmlformats.org/officeDocument/2006/relationships" r:id="rId1"/>
            </a:rPr>
            <a:t>fundamental theorem of calculus</a:t>
          </a:r>
          <a:r>
            <a:rPr lang="en-IN" sz="1400" b="0" i="0" kern="1200" dirty="0"/>
            <a:t>.</a:t>
          </a:r>
          <a:endParaRPr lang="en-US" sz="1400" kern="1200" dirty="0"/>
        </a:p>
      </dsp:txBody>
      <dsp:txXfrm>
        <a:off x="0" y="3435958"/>
        <a:ext cx="10179050" cy="751703"/>
      </dsp:txXfrm>
    </dsp:sp>
    <dsp:sp modelId="{8C6691A7-1EF8-154C-B73E-07915A8F2E96}">
      <dsp:nvSpPr>
        <dsp:cNvPr id="0" name=""/>
        <dsp:cNvSpPr/>
      </dsp:nvSpPr>
      <dsp:spPr>
        <a:xfrm rot="10800000">
          <a:off x="0" y="2291113"/>
          <a:ext cx="10179050" cy="1156120"/>
        </a:xfrm>
        <a:prstGeom prst="upArrowCallou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dirty="0"/>
            <a:t>Surface Integral of Vector Function</a:t>
          </a:r>
          <a:endParaRPr lang="en-US" sz="1400" kern="1200" dirty="0"/>
        </a:p>
      </dsp:txBody>
      <dsp:txXfrm rot="10800000">
        <a:off x="0" y="2291113"/>
        <a:ext cx="10179050" cy="751212"/>
      </dsp:txXfrm>
    </dsp:sp>
    <dsp:sp modelId="{85E51C84-6ACF-7B46-9132-2CDAA8B145C5}">
      <dsp:nvSpPr>
        <dsp:cNvPr id="0" name=""/>
        <dsp:cNvSpPr/>
      </dsp:nvSpPr>
      <dsp:spPr>
        <a:xfrm rot="10800000">
          <a:off x="0" y="1146268"/>
          <a:ext cx="10179050" cy="1156120"/>
        </a:xfrm>
        <a:prstGeom prst="upArrowCallou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dirty="0"/>
            <a:t>Surface Integral of Scalar Function</a:t>
          </a:r>
          <a:endParaRPr lang="en-US" sz="1400" kern="1200" dirty="0"/>
        </a:p>
      </dsp:txBody>
      <dsp:txXfrm rot="10800000">
        <a:off x="0" y="1146268"/>
        <a:ext cx="10179050" cy="751212"/>
      </dsp:txXfrm>
    </dsp:sp>
    <dsp:sp modelId="{4634C4DD-29AB-C845-8A48-99DE5CE980E7}">
      <dsp:nvSpPr>
        <dsp:cNvPr id="0" name=""/>
        <dsp:cNvSpPr/>
      </dsp:nvSpPr>
      <dsp:spPr>
        <a:xfrm rot="10800000">
          <a:off x="0" y="1424"/>
          <a:ext cx="10179050" cy="1156120"/>
        </a:xfrm>
        <a:prstGeom prst="upArrowCallou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dirty="0"/>
            <a:t>In Vector Calculus, the surface integral is the generalization of multiple integrals to integration over the surfaces. Sometimes, the surface integral can be thought of the double integral. For any given surface, we can integrate over surface either in the scalar field or the vector field. In the scalar field, the function returns the scalar value, and in the vector field, the function returns the vector value. Like the line integrals, the surface integrals are of two types, namely:</a:t>
          </a:r>
          <a:endParaRPr lang="en-US" sz="1400" kern="1200" dirty="0"/>
        </a:p>
      </dsp:txBody>
      <dsp:txXfrm rot="10800000">
        <a:off x="0" y="1424"/>
        <a:ext cx="10179050" cy="7512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F31A5-7B5A-2C40-96A3-7434F7F4D4E0}" type="datetimeFigureOut">
              <a:rPr lang="en-US" smtClean="0"/>
              <a:t>8/15/23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91884-5A14-1A4E-BDB8-8D6A9E1D44DE}" type="slidenum">
              <a:rPr lang="en-US" smtClean="0"/>
              <a:t>‹#›</a:t>
            </a:fld>
            <a:endParaRPr lang="en-US"/>
          </a:p>
        </p:txBody>
      </p:sp>
    </p:spTree>
    <p:extLst>
      <p:ext uri="{BB962C8B-B14F-4D97-AF65-F5344CB8AC3E}">
        <p14:creationId xmlns:p14="http://schemas.microsoft.com/office/powerpoint/2010/main" val="87973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691884-5A14-1A4E-BDB8-8D6A9E1D44DE}" type="slidenum">
              <a:rPr lang="en-US" smtClean="0"/>
              <a:t>2</a:t>
            </a:fld>
            <a:endParaRPr lang="en-US"/>
          </a:p>
        </p:txBody>
      </p:sp>
    </p:spTree>
    <p:extLst>
      <p:ext uri="{BB962C8B-B14F-4D97-AF65-F5344CB8AC3E}">
        <p14:creationId xmlns:p14="http://schemas.microsoft.com/office/powerpoint/2010/main" val="63528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691884-5A14-1A4E-BDB8-8D6A9E1D44DE}" type="slidenum">
              <a:rPr lang="en-US" smtClean="0"/>
              <a:t>3</a:t>
            </a:fld>
            <a:endParaRPr lang="en-US"/>
          </a:p>
        </p:txBody>
      </p:sp>
    </p:spTree>
    <p:extLst>
      <p:ext uri="{BB962C8B-B14F-4D97-AF65-F5344CB8AC3E}">
        <p14:creationId xmlns:p14="http://schemas.microsoft.com/office/powerpoint/2010/main" val="363341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7CA4ED7-6D8A-8744-9F66-C4D8529491A4}" type="datetimeFigureOut">
              <a:rPr lang="en-US" smtClean="0"/>
              <a:t>8/15/23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B3E0AC2-7FFE-DD47-B5D5-98E11BCE5A6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99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A4ED7-6D8A-8744-9F66-C4D8529491A4}"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407452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A4ED7-6D8A-8744-9F66-C4D8529491A4}"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203072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A4ED7-6D8A-8744-9F66-C4D8529491A4}"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220133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7CA4ED7-6D8A-8744-9F66-C4D8529491A4}" type="datetimeFigureOut">
              <a:rPr lang="en-US" smtClean="0"/>
              <a:t>8/15/23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B3E0AC2-7FFE-DD47-B5D5-98E11BCE5A6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956740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7CA4ED7-6D8A-8744-9F66-C4D8529491A4}" type="datetimeFigureOut">
              <a:rPr lang="en-US" smtClean="0"/>
              <a:t>8/15/23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40765429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7CA4ED7-6D8A-8744-9F66-C4D8529491A4}" type="datetimeFigureOut">
              <a:rPr lang="en-US" smtClean="0"/>
              <a:t>8/15/23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9209141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CA4ED7-6D8A-8744-9F66-C4D8529491A4}" type="datetimeFigureOut">
              <a:rPr lang="en-US" smtClean="0"/>
              <a:t>8/15/23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148786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A4ED7-6D8A-8744-9F66-C4D8529491A4}" type="datetimeFigureOut">
              <a:rPr lang="en-US" smtClean="0"/>
              <a:t>8/15/23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218366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7CA4ED7-6D8A-8744-9F66-C4D8529491A4}" type="datetimeFigureOut">
              <a:rPr lang="en-US" smtClean="0"/>
              <a:t>8/15/23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B3E0AC2-7FFE-DD47-B5D5-98E11BCE5A6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251989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7CA4ED7-6D8A-8744-9F66-C4D8529491A4}" type="datetimeFigureOut">
              <a:rPr lang="en-US" smtClean="0"/>
              <a:t>8/15/23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B3E0AC2-7FFE-DD47-B5D5-98E11BCE5A61}" type="slidenum">
              <a:rPr lang="en-US" smtClean="0"/>
              <a:t>‹#›</a:t>
            </a:fld>
            <a:endParaRPr lang="en-US"/>
          </a:p>
        </p:txBody>
      </p:sp>
    </p:spTree>
    <p:extLst>
      <p:ext uri="{BB962C8B-B14F-4D97-AF65-F5344CB8AC3E}">
        <p14:creationId xmlns:p14="http://schemas.microsoft.com/office/powerpoint/2010/main" val="54177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7CA4ED7-6D8A-8744-9F66-C4D8529491A4}" type="datetimeFigureOut">
              <a:rPr lang="en-US" smtClean="0"/>
              <a:t>8/15/23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B3E0AC2-7FFE-DD47-B5D5-98E11BCE5A6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402395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hyperlink" Target="https://byjus.com/maths/vector-calcul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3082" name="Rectangle 3084">
            <a:extLst>
              <a:ext uri="{FF2B5EF4-FFF2-40B4-BE49-F238E27FC236}">
                <a16:creationId xmlns:a16="http://schemas.microsoft.com/office/drawing/2014/main" id="{CE03ACFB-F845-47DD-B1F4-DB5B221B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B7B03-81FA-93B4-8546-94876964BC85}"/>
              </a:ext>
            </a:extLst>
          </p:cNvPr>
          <p:cNvSpPr>
            <a:spLocks noGrp="1"/>
          </p:cNvSpPr>
          <p:nvPr>
            <p:ph type="ctrTitle"/>
          </p:nvPr>
        </p:nvSpPr>
        <p:spPr>
          <a:xfrm>
            <a:off x="804672" y="4007334"/>
            <a:ext cx="6455833" cy="1728876"/>
          </a:xfrm>
        </p:spPr>
        <p:txBody>
          <a:bodyPr anchor="t">
            <a:normAutofit/>
          </a:bodyPr>
          <a:lstStyle/>
          <a:p>
            <a:pPr algn="l"/>
            <a:r>
              <a:rPr lang="en-US" sz="4800">
                <a:solidFill>
                  <a:schemeClr val="tx1"/>
                </a:solidFill>
              </a:rPr>
              <a:t>Surface integrals</a:t>
            </a:r>
          </a:p>
        </p:txBody>
      </p:sp>
      <p:sp>
        <p:nvSpPr>
          <p:cNvPr id="3084" name="Freeform: Shape 3086">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5"/>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3076" name="Picture 4">
            <a:extLst>
              <a:ext uri="{FF2B5EF4-FFF2-40B4-BE49-F238E27FC236}">
                <a16:creationId xmlns:a16="http://schemas.microsoft.com/office/drawing/2014/main" id="{0BD64B32-8E44-EF31-A470-73E78604AC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86" r="1" b="1"/>
          <a:stretch/>
        </p:blipFill>
        <p:spPr bwMode="auto">
          <a:xfrm>
            <a:off x="7856472" y="1433267"/>
            <a:ext cx="4335537" cy="5424732"/>
          </a:xfrm>
          <a:custGeom>
            <a:avLst/>
            <a:gdLst/>
            <a:ahLst/>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a:noFill/>
          <a:extLst>
            <a:ext uri="{909E8E84-426E-40DD-AFC4-6F175D3DCCD1}">
              <a14:hiddenFill xmlns:a14="http://schemas.microsoft.com/office/drawing/2010/main">
                <a:solidFill>
                  <a:srgbClr val="FFFFFF"/>
                </a:solidFill>
              </a14:hiddenFill>
            </a:ext>
          </a:extLst>
        </p:spPr>
      </p:pic>
      <p:sp>
        <p:nvSpPr>
          <p:cNvPr id="3089" name="Freeform: Shape 3088">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3074" name="Picture 2" descr="Surface integral - Wikipedia">
            <a:extLst>
              <a:ext uri="{FF2B5EF4-FFF2-40B4-BE49-F238E27FC236}">
                <a16:creationId xmlns:a16="http://schemas.microsoft.com/office/drawing/2014/main" id="{E9A1D824-BA71-159F-B2A3-EC7BCA96D0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80" r="2640" b="-1"/>
          <a:stretch/>
        </p:blipFill>
        <p:spPr bwMode="auto">
          <a:xfrm>
            <a:off x="3204673" y="10"/>
            <a:ext cx="5019316" cy="3055144"/>
          </a:xfrm>
          <a:custGeom>
            <a:avLst/>
            <a:gdLst/>
            <a:ahLst/>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19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1A2E-F744-9E77-1D89-9F29DC4A9ED4}"/>
              </a:ext>
            </a:extLst>
          </p:cNvPr>
          <p:cNvSpPr>
            <a:spLocks noGrp="1"/>
          </p:cNvSpPr>
          <p:nvPr>
            <p:ph type="title"/>
          </p:nvPr>
        </p:nvSpPr>
        <p:spPr/>
        <p:txBody>
          <a:bodyPr anchor="ctr">
            <a:normAutofit/>
          </a:bodyPr>
          <a:lstStyle/>
          <a:p>
            <a:r>
              <a:rPr lang="en-US"/>
              <a:t>Defination</a:t>
            </a:r>
          </a:p>
        </p:txBody>
      </p:sp>
      <p:graphicFrame>
        <p:nvGraphicFramePr>
          <p:cNvPr id="22" name="Content Placeholder 2">
            <a:extLst>
              <a:ext uri="{FF2B5EF4-FFF2-40B4-BE49-F238E27FC236}">
                <a16:creationId xmlns:a16="http://schemas.microsoft.com/office/drawing/2014/main" id="{013F204F-8420-CA67-D945-E9D544DC7588}"/>
              </a:ext>
            </a:extLst>
          </p:cNvPr>
          <p:cNvGraphicFramePr>
            <a:graphicFrameLocks noGrp="1"/>
          </p:cNvGraphicFramePr>
          <p:nvPr>
            <p:ph idx="1"/>
            <p:extLst>
              <p:ext uri="{D42A27DB-BD31-4B8C-83A1-F6EECF244321}">
                <p14:modId xmlns:p14="http://schemas.microsoft.com/office/powerpoint/2010/main" val="962260780"/>
              </p:ext>
            </p:extLst>
          </p:nvPr>
        </p:nvGraphicFramePr>
        <p:xfrm>
          <a:off x="1250950" y="2079320"/>
          <a:ext cx="10179050" cy="4189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0021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A4E9BF-3878-82C2-F5C0-51528D3DD996}"/>
              </a:ext>
            </a:extLst>
          </p:cNvPr>
          <p:cNvSpPr txBox="1"/>
          <p:nvPr/>
        </p:nvSpPr>
        <p:spPr>
          <a:xfrm>
            <a:off x="942703" y="335560"/>
            <a:ext cx="9959856" cy="400110"/>
          </a:xfrm>
          <a:prstGeom prst="rect">
            <a:avLst/>
          </a:prstGeom>
          <a:noFill/>
        </p:spPr>
        <p:txBody>
          <a:bodyPr wrap="square">
            <a:spAutoFit/>
          </a:bodyPr>
          <a:lstStyle/>
          <a:p>
            <a:r>
              <a:rPr lang="en-IN" sz="2000" b="1" i="0" dirty="0">
                <a:solidFill>
                  <a:srgbClr val="444444"/>
                </a:solidFill>
                <a:effectLst/>
                <a:latin typeface=""/>
              </a:rPr>
              <a:t>Surface Integral Formula - Scalar Field</a:t>
            </a:r>
          </a:p>
        </p:txBody>
      </p:sp>
      <p:sp>
        <p:nvSpPr>
          <p:cNvPr id="11" name="TextBox 10">
            <a:extLst>
              <a:ext uri="{FF2B5EF4-FFF2-40B4-BE49-F238E27FC236}">
                <a16:creationId xmlns:a16="http://schemas.microsoft.com/office/drawing/2014/main" id="{54CB1F14-FBAB-0801-3C00-6B5AC6983C36}"/>
              </a:ext>
            </a:extLst>
          </p:cNvPr>
          <p:cNvSpPr txBox="1"/>
          <p:nvPr/>
        </p:nvSpPr>
        <p:spPr>
          <a:xfrm>
            <a:off x="927639" y="887183"/>
            <a:ext cx="9705372" cy="646331"/>
          </a:xfrm>
          <a:prstGeom prst="rect">
            <a:avLst/>
          </a:prstGeom>
          <a:noFill/>
        </p:spPr>
        <p:txBody>
          <a:bodyPr wrap="square">
            <a:spAutoFit/>
          </a:bodyPr>
          <a:lstStyle/>
          <a:p>
            <a:pPr algn="l"/>
            <a:r>
              <a:rPr lang="en-IN" b="0" i="0" dirty="0">
                <a:solidFill>
                  <a:srgbClr val="444444"/>
                </a:solidFill>
                <a:effectLst/>
                <a:latin typeface="Poppins" pitchFamily="2" charset="77"/>
              </a:rPr>
              <a:t>Let us assume a surface S, and a scalar function f(</a:t>
            </a:r>
            <a:r>
              <a:rPr lang="en-IN" b="0" i="0" dirty="0" err="1">
                <a:solidFill>
                  <a:srgbClr val="444444"/>
                </a:solidFill>
                <a:effectLst/>
                <a:latin typeface="Poppins" pitchFamily="2" charset="77"/>
              </a:rPr>
              <a:t>x,y</a:t>
            </a:r>
            <a:r>
              <a:rPr lang="en-IN" b="0" i="0" dirty="0">
                <a:solidFill>
                  <a:srgbClr val="444444"/>
                </a:solidFill>
                <a:effectLst/>
                <a:latin typeface="Poppins" pitchFamily="2" charset="77"/>
              </a:rPr>
              <a:t>, z).</a:t>
            </a:r>
            <a:br>
              <a:rPr lang="en-IN" dirty="0"/>
            </a:br>
            <a:endParaRPr lang="en-US" dirty="0"/>
          </a:p>
        </p:txBody>
      </p:sp>
      <p:pic>
        <p:nvPicPr>
          <p:cNvPr id="1032" name="Picture 8" descr="Surface Integral of Scalar Field">
            <a:extLst>
              <a:ext uri="{FF2B5EF4-FFF2-40B4-BE49-F238E27FC236}">
                <a16:creationId xmlns:a16="http://schemas.microsoft.com/office/drawing/2014/main" id="{B29E3FCF-ABD4-2DF1-8707-85DD8A2A2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592" y="1345624"/>
            <a:ext cx="3724637" cy="2190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41CFCE2-5E89-9C02-A7C8-DC80E2E51EDA}"/>
              </a:ext>
            </a:extLst>
          </p:cNvPr>
          <p:cNvSpPr txBox="1"/>
          <p:nvPr/>
        </p:nvSpPr>
        <p:spPr>
          <a:xfrm>
            <a:off x="845761" y="4268514"/>
            <a:ext cx="6099858" cy="1477328"/>
          </a:xfrm>
          <a:prstGeom prst="rect">
            <a:avLst/>
          </a:prstGeom>
          <a:noFill/>
        </p:spPr>
        <p:txBody>
          <a:bodyPr wrap="square">
            <a:spAutoFit/>
          </a:bodyPr>
          <a:lstStyle/>
          <a:p>
            <a:pPr algn="l"/>
            <a:endParaRPr lang="en-IN" b="0" i="0" dirty="0">
              <a:solidFill>
                <a:srgbClr val="444444"/>
              </a:solidFill>
              <a:effectLst/>
              <a:latin typeface="Poppins" pitchFamily="2" charset="77"/>
            </a:endParaRPr>
          </a:p>
          <a:p>
            <a:pPr algn="l"/>
            <a:endParaRPr lang="en-IN" dirty="0">
              <a:solidFill>
                <a:srgbClr val="444444"/>
              </a:solidFill>
              <a:latin typeface="Poppins" pitchFamily="2" charset="77"/>
            </a:endParaRPr>
          </a:p>
          <a:p>
            <a:pPr algn="l"/>
            <a:r>
              <a:rPr lang="en-IN" b="0" i="0" dirty="0">
                <a:solidFill>
                  <a:srgbClr val="444444"/>
                </a:solidFill>
                <a:effectLst/>
                <a:latin typeface="Poppins" pitchFamily="2" charset="77"/>
              </a:rPr>
              <a:t>Where,</a:t>
            </a:r>
          </a:p>
          <a:p>
            <a:pPr algn="l"/>
            <a:r>
              <a:rPr lang="en-IN" b="0" i="0" dirty="0">
                <a:solidFill>
                  <a:srgbClr val="444444"/>
                </a:solidFill>
                <a:effectLst/>
                <a:latin typeface="Poppins" pitchFamily="2" charset="77"/>
              </a:rPr>
              <a:t>(u, v) are the range of coordinates over the domain of the </a:t>
            </a:r>
            <a:r>
              <a:rPr lang="en-IN" b="0" i="0" dirty="0" err="1">
                <a:solidFill>
                  <a:srgbClr val="444444"/>
                </a:solidFill>
                <a:effectLst/>
                <a:latin typeface="Poppins" pitchFamily="2" charset="77"/>
              </a:rPr>
              <a:t>uv</a:t>
            </a:r>
            <a:r>
              <a:rPr lang="en-IN" b="0" i="0" dirty="0">
                <a:solidFill>
                  <a:srgbClr val="444444"/>
                </a:solidFill>
                <a:effectLst/>
                <a:latin typeface="Poppins" pitchFamily="2" charset="77"/>
              </a:rPr>
              <a:t>- plane</a:t>
            </a:r>
          </a:p>
        </p:txBody>
      </p:sp>
      <p:pic>
        <p:nvPicPr>
          <p:cNvPr id="16" name="Picture 15">
            <a:extLst>
              <a:ext uri="{FF2B5EF4-FFF2-40B4-BE49-F238E27FC236}">
                <a16:creationId xmlns:a16="http://schemas.microsoft.com/office/drawing/2014/main" id="{53E33DFF-9723-32BC-8801-C67A494E07AF}"/>
              </a:ext>
            </a:extLst>
          </p:cNvPr>
          <p:cNvPicPr>
            <a:picLocks noChangeAspect="1"/>
          </p:cNvPicPr>
          <p:nvPr/>
        </p:nvPicPr>
        <p:blipFill>
          <a:blip r:embed="rId4"/>
          <a:stretch>
            <a:fillRect/>
          </a:stretch>
        </p:blipFill>
        <p:spPr>
          <a:xfrm>
            <a:off x="996073" y="4248349"/>
            <a:ext cx="7543800" cy="495300"/>
          </a:xfrm>
          <a:prstGeom prst="rect">
            <a:avLst/>
          </a:prstGeom>
        </p:spPr>
      </p:pic>
      <p:sp>
        <p:nvSpPr>
          <p:cNvPr id="18" name="TextBox 17">
            <a:extLst>
              <a:ext uri="{FF2B5EF4-FFF2-40B4-BE49-F238E27FC236}">
                <a16:creationId xmlns:a16="http://schemas.microsoft.com/office/drawing/2014/main" id="{F7ACA5F3-4DFE-B314-6E30-9E05FB70C7F0}"/>
              </a:ext>
            </a:extLst>
          </p:cNvPr>
          <p:cNvSpPr txBox="1"/>
          <p:nvPr/>
        </p:nvSpPr>
        <p:spPr>
          <a:xfrm>
            <a:off x="845761" y="3551914"/>
            <a:ext cx="10595416" cy="646331"/>
          </a:xfrm>
          <a:prstGeom prst="rect">
            <a:avLst/>
          </a:prstGeom>
          <a:noFill/>
        </p:spPr>
        <p:txBody>
          <a:bodyPr wrap="square">
            <a:spAutoFit/>
          </a:bodyPr>
          <a:lstStyle/>
          <a:p>
            <a:pPr algn="l"/>
            <a:r>
              <a:rPr lang="en-IN" b="0" i="0" dirty="0">
                <a:solidFill>
                  <a:srgbClr val="444444"/>
                </a:solidFill>
                <a:effectLst/>
                <a:latin typeface="Poppins" pitchFamily="2" charset="77"/>
              </a:rPr>
              <a:t>Let S be denoted by the position vector, r (u, v) = x(u, v)</a:t>
            </a:r>
            <a:r>
              <a:rPr lang="en-IN" b="0" i="0" dirty="0" err="1">
                <a:solidFill>
                  <a:srgbClr val="444444"/>
                </a:solidFill>
                <a:effectLst/>
                <a:latin typeface="Poppins" pitchFamily="2" charset="77"/>
              </a:rPr>
              <a:t>i</a:t>
            </a:r>
            <a:r>
              <a:rPr lang="en-IN" b="0" i="0" dirty="0">
                <a:solidFill>
                  <a:srgbClr val="444444"/>
                </a:solidFill>
                <a:effectLst/>
                <a:latin typeface="Poppins" pitchFamily="2" charset="77"/>
              </a:rPr>
              <a:t> + y(u, v)j + z (u, v)k, then the surface integral of the scalar function is defined as:</a:t>
            </a:r>
          </a:p>
        </p:txBody>
      </p:sp>
      <p:pic>
        <p:nvPicPr>
          <p:cNvPr id="21" name="Picture 20">
            <a:extLst>
              <a:ext uri="{FF2B5EF4-FFF2-40B4-BE49-F238E27FC236}">
                <a16:creationId xmlns:a16="http://schemas.microsoft.com/office/drawing/2014/main" id="{1AA7CF09-C1BE-D908-0041-145BA3054BDB}"/>
              </a:ext>
            </a:extLst>
          </p:cNvPr>
          <p:cNvPicPr>
            <a:picLocks noChangeAspect="1"/>
          </p:cNvPicPr>
          <p:nvPr/>
        </p:nvPicPr>
        <p:blipFill>
          <a:blip r:embed="rId5"/>
          <a:stretch>
            <a:fillRect/>
          </a:stretch>
        </p:blipFill>
        <p:spPr>
          <a:xfrm>
            <a:off x="1008243" y="5781280"/>
            <a:ext cx="8549640" cy="735037"/>
          </a:xfrm>
          <a:prstGeom prst="rect">
            <a:avLst/>
          </a:prstGeom>
        </p:spPr>
      </p:pic>
    </p:spTree>
    <p:extLst>
      <p:ext uri="{BB962C8B-B14F-4D97-AF65-F5344CB8AC3E}">
        <p14:creationId xmlns:p14="http://schemas.microsoft.com/office/powerpoint/2010/main" val="22537297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5B06AF-2696-8B76-36F3-0EA9145F03B2}"/>
              </a:ext>
            </a:extLst>
          </p:cNvPr>
          <p:cNvSpPr txBox="1"/>
          <p:nvPr/>
        </p:nvSpPr>
        <p:spPr>
          <a:xfrm>
            <a:off x="1055437" y="348086"/>
            <a:ext cx="9959856" cy="400110"/>
          </a:xfrm>
          <a:prstGeom prst="rect">
            <a:avLst/>
          </a:prstGeom>
          <a:noFill/>
        </p:spPr>
        <p:txBody>
          <a:bodyPr wrap="square">
            <a:spAutoFit/>
          </a:bodyPr>
          <a:lstStyle/>
          <a:p>
            <a:r>
              <a:rPr lang="en-IN" sz="2000" b="1" dirty="0">
                <a:solidFill>
                  <a:srgbClr val="444444"/>
                </a:solidFill>
                <a:latin typeface=""/>
              </a:rPr>
              <a:t>Surface Integral Formula - Vector Field</a:t>
            </a:r>
          </a:p>
        </p:txBody>
      </p:sp>
      <p:sp>
        <p:nvSpPr>
          <p:cNvPr id="8" name="TextBox 7">
            <a:extLst>
              <a:ext uri="{FF2B5EF4-FFF2-40B4-BE49-F238E27FC236}">
                <a16:creationId xmlns:a16="http://schemas.microsoft.com/office/drawing/2014/main" id="{57DD19BA-A822-1F07-8EBB-34504B8E255A}"/>
              </a:ext>
            </a:extLst>
          </p:cNvPr>
          <p:cNvSpPr txBox="1"/>
          <p:nvPr/>
        </p:nvSpPr>
        <p:spPr>
          <a:xfrm>
            <a:off x="943335" y="980175"/>
            <a:ext cx="11036461" cy="646331"/>
          </a:xfrm>
          <a:prstGeom prst="rect">
            <a:avLst/>
          </a:prstGeom>
          <a:noFill/>
        </p:spPr>
        <p:txBody>
          <a:bodyPr wrap="square">
            <a:spAutoFit/>
          </a:bodyPr>
          <a:lstStyle/>
          <a:p>
            <a:pPr algn="l"/>
            <a:r>
              <a:rPr lang="en-IN" b="0" i="0" dirty="0">
                <a:solidFill>
                  <a:srgbClr val="444444"/>
                </a:solidFill>
                <a:effectLst/>
                <a:latin typeface="Poppins" pitchFamily="2" charset="77"/>
              </a:rPr>
              <a:t>Let us assume a vector field with function F(x, y, z) and surface S, and it is continuously defined by the position vector r (u, v) = x(u, v)</a:t>
            </a:r>
            <a:r>
              <a:rPr lang="en-IN" b="0" i="0" dirty="0" err="1">
                <a:solidFill>
                  <a:srgbClr val="444444"/>
                </a:solidFill>
                <a:effectLst/>
                <a:latin typeface="Poppins" pitchFamily="2" charset="77"/>
              </a:rPr>
              <a:t>i</a:t>
            </a:r>
            <a:r>
              <a:rPr lang="en-IN" b="0" i="0" dirty="0">
                <a:solidFill>
                  <a:srgbClr val="444444"/>
                </a:solidFill>
                <a:effectLst/>
                <a:latin typeface="Poppins" pitchFamily="2" charset="77"/>
              </a:rPr>
              <a:t> + y(u, v)j + z (u, v)k.</a:t>
            </a:r>
          </a:p>
        </p:txBody>
      </p:sp>
      <p:pic>
        <p:nvPicPr>
          <p:cNvPr id="2050" name="Picture 2" descr="Surface Integral of Vector Field">
            <a:extLst>
              <a:ext uri="{FF2B5EF4-FFF2-40B4-BE49-F238E27FC236}">
                <a16:creationId xmlns:a16="http://schemas.microsoft.com/office/drawing/2014/main" id="{21745429-C479-C65A-9C64-0EF9057AA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58" y="1720840"/>
            <a:ext cx="3225107" cy="2261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FE765AF-6185-999D-106E-2921975409D8}"/>
              </a:ext>
            </a:extLst>
          </p:cNvPr>
          <p:cNvSpPr txBox="1"/>
          <p:nvPr/>
        </p:nvSpPr>
        <p:spPr>
          <a:xfrm>
            <a:off x="4668244" y="1921256"/>
            <a:ext cx="6930857" cy="2062103"/>
          </a:xfrm>
          <a:prstGeom prst="rect">
            <a:avLst/>
          </a:prstGeom>
          <a:noFill/>
        </p:spPr>
        <p:txBody>
          <a:bodyPr wrap="square">
            <a:spAutoFit/>
          </a:bodyPr>
          <a:lstStyle/>
          <a:p>
            <a:pPr algn="l"/>
            <a:r>
              <a:rPr lang="en-IN" sz="1600" b="0" i="0" dirty="0">
                <a:solidFill>
                  <a:srgbClr val="444444"/>
                </a:solidFill>
                <a:effectLst/>
                <a:latin typeface="Poppins" pitchFamily="2" charset="77"/>
              </a:rPr>
              <a:t>Let n (x, y, z) be a normal unit vector to the surface S at the point (x, y, z), in which the surface S is smooth the vector function n(x, y, z) is continuous, then the unit normal vector has two possibilities such as n(x, y, z) and -n(x, y, z).</a:t>
            </a:r>
          </a:p>
          <a:p>
            <a:pPr algn="l"/>
            <a:r>
              <a:rPr lang="en-IN" sz="1600" b="0" i="0" dirty="0">
                <a:solidFill>
                  <a:srgbClr val="444444"/>
                </a:solidFill>
                <a:effectLst/>
                <a:latin typeface="Poppins" pitchFamily="2" charset="77"/>
              </a:rPr>
              <a:t>If the choice of vector is made, then the surface is oriented. The surface oriented in the vector field may be either outward or inward.</a:t>
            </a:r>
          </a:p>
          <a:p>
            <a:pPr algn="l">
              <a:buFont typeface="Arial" panose="020B0604020202020204" pitchFamily="34" charset="0"/>
              <a:buChar char="•"/>
            </a:pPr>
            <a:endParaRPr lang="en-IN" sz="1600" b="0" i="0" dirty="0">
              <a:solidFill>
                <a:srgbClr val="444444"/>
              </a:solidFill>
              <a:effectLst/>
              <a:latin typeface="Poppins" pitchFamily="2" charset="77"/>
            </a:endParaRPr>
          </a:p>
        </p:txBody>
      </p:sp>
      <p:pic>
        <p:nvPicPr>
          <p:cNvPr id="16" name="Picture 15">
            <a:extLst>
              <a:ext uri="{FF2B5EF4-FFF2-40B4-BE49-F238E27FC236}">
                <a16:creationId xmlns:a16="http://schemas.microsoft.com/office/drawing/2014/main" id="{97A78E13-9F01-8002-A038-CA5E57826F26}"/>
              </a:ext>
            </a:extLst>
          </p:cNvPr>
          <p:cNvPicPr>
            <a:picLocks noChangeAspect="1"/>
          </p:cNvPicPr>
          <p:nvPr/>
        </p:nvPicPr>
        <p:blipFill>
          <a:blip r:embed="rId3"/>
          <a:stretch>
            <a:fillRect/>
          </a:stretch>
        </p:blipFill>
        <p:spPr>
          <a:xfrm>
            <a:off x="1392129" y="4702968"/>
            <a:ext cx="7772400" cy="459838"/>
          </a:xfrm>
          <a:prstGeom prst="rect">
            <a:avLst/>
          </a:prstGeom>
        </p:spPr>
      </p:pic>
      <p:pic>
        <p:nvPicPr>
          <p:cNvPr id="18" name="Picture 17">
            <a:extLst>
              <a:ext uri="{FF2B5EF4-FFF2-40B4-BE49-F238E27FC236}">
                <a16:creationId xmlns:a16="http://schemas.microsoft.com/office/drawing/2014/main" id="{1394D566-26AB-5D55-5CC8-91D1CFF17C86}"/>
              </a:ext>
            </a:extLst>
          </p:cNvPr>
          <p:cNvPicPr>
            <a:picLocks noChangeAspect="1"/>
          </p:cNvPicPr>
          <p:nvPr/>
        </p:nvPicPr>
        <p:blipFill>
          <a:blip r:embed="rId4"/>
          <a:stretch>
            <a:fillRect/>
          </a:stretch>
        </p:blipFill>
        <p:spPr>
          <a:xfrm>
            <a:off x="1630526" y="5647906"/>
            <a:ext cx="7772400" cy="459838"/>
          </a:xfrm>
          <a:prstGeom prst="rect">
            <a:avLst/>
          </a:prstGeom>
        </p:spPr>
      </p:pic>
      <p:sp>
        <p:nvSpPr>
          <p:cNvPr id="20" name="TextBox 19">
            <a:extLst>
              <a:ext uri="{FF2B5EF4-FFF2-40B4-BE49-F238E27FC236}">
                <a16:creationId xmlns:a16="http://schemas.microsoft.com/office/drawing/2014/main" id="{081BAD0F-743B-7A45-B42B-CDF4B701AD99}"/>
              </a:ext>
            </a:extLst>
          </p:cNvPr>
          <p:cNvSpPr txBox="1"/>
          <p:nvPr/>
        </p:nvSpPr>
        <p:spPr>
          <a:xfrm>
            <a:off x="1630526" y="6265481"/>
            <a:ext cx="7997064" cy="338554"/>
          </a:xfrm>
          <a:prstGeom prst="rect">
            <a:avLst/>
          </a:prstGeom>
          <a:noFill/>
        </p:spPr>
        <p:txBody>
          <a:bodyPr wrap="square">
            <a:spAutoFit/>
          </a:bodyPr>
          <a:lstStyle/>
          <a:p>
            <a:pPr algn="l"/>
            <a:r>
              <a:rPr lang="en-IN" sz="1600" dirty="0">
                <a:solidFill>
                  <a:srgbClr val="444444"/>
                </a:solidFill>
                <a:latin typeface="Poppins" pitchFamily="2" charset="77"/>
              </a:rPr>
              <a:t>Where </a:t>
            </a:r>
            <a:r>
              <a:rPr lang="en-IN" sz="1600" dirty="0" err="1">
                <a:solidFill>
                  <a:srgbClr val="444444"/>
                </a:solidFill>
                <a:latin typeface="Poppins" pitchFamily="2" charset="77"/>
              </a:rPr>
              <a:t>dS</a:t>
            </a:r>
            <a:r>
              <a:rPr lang="en-IN" sz="1600" dirty="0">
                <a:solidFill>
                  <a:srgbClr val="444444"/>
                </a:solidFill>
                <a:latin typeface="Poppins" pitchFamily="2" charset="77"/>
              </a:rPr>
              <a:t> = </a:t>
            </a:r>
            <a:r>
              <a:rPr lang="en-IN" sz="1600" dirty="0" err="1">
                <a:solidFill>
                  <a:srgbClr val="444444"/>
                </a:solidFill>
                <a:latin typeface="Poppins" pitchFamily="2" charset="77"/>
              </a:rPr>
              <a:t>ndS</a:t>
            </a:r>
            <a:r>
              <a:rPr lang="en-IN" sz="1600" dirty="0">
                <a:solidFill>
                  <a:srgbClr val="444444"/>
                </a:solidFill>
                <a:latin typeface="Poppins" pitchFamily="2" charset="77"/>
              </a:rPr>
              <a:t> is known as the vector element of the surface.</a:t>
            </a:r>
          </a:p>
        </p:txBody>
      </p:sp>
      <p:sp>
        <p:nvSpPr>
          <p:cNvPr id="23" name="TextBox 22">
            <a:extLst>
              <a:ext uri="{FF2B5EF4-FFF2-40B4-BE49-F238E27FC236}">
                <a16:creationId xmlns:a16="http://schemas.microsoft.com/office/drawing/2014/main" id="{3A096CD2-A6EC-2B98-A98C-FFBED0A8E3C4}"/>
              </a:ext>
            </a:extLst>
          </p:cNvPr>
          <p:cNvSpPr txBox="1"/>
          <p:nvPr/>
        </p:nvSpPr>
        <p:spPr>
          <a:xfrm>
            <a:off x="839706" y="5230484"/>
            <a:ext cx="10713701" cy="338554"/>
          </a:xfrm>
          <a:prstGeom prst="rect">
            <a:avLst/>
          </a:prstGeom>
          <a:noFill/>
        </p:spPr>
        <p:txBody>
          <a:bodyPr wrap="square">
            <a:spAutoFit/>
          </a:bodyPr>
          <a:lstStyle/>
          <a:p>
            <a:pPr lvl="1">
              <a:buFont typeface="Arial" panose="020B0604020202020204" pitchFamily="34" charset="0"/>
              <a:buChar char="•"/>
            </a:pPr>
            <a:r>
              <a:rPr lang="en-IN" sz="1600" b="0" i="0" dirty="0">
                <a:solidFill>
                  <a:srgbClr val="444444"/>
                </a:solidFill>
                <a:effectLst/>
                <a:latin typeface="Poppins" pitchFamily="2" charset="77"/>
              </a:rPr>
              <a:t>If the surface “S” oriented is inward, then the surface integral of the vector field is given as:</a:t>
            </a:r>
          </a:p>
        </p:txBody>
      </p:sp>
      <p:sp>
        <p:nvSpPr>
          <p:cNvPr id="24" name="TextBox 23">
            <a:extLst>
              <a:ext uri="{FF2B5EF4-FFF2-40B4-BE49-F238E27FC236}">
                <a16:creationId xmlns:a16="http://schemas.microsoft.com/office/drawing/2014/main" id="{2E612F10-52D7-AFF9-A57C-983F13F10C6C}"/>
              </a:ext>
            </a:extLst>
          </p:cNvPr>
          <p:cNvSpPr txBox="1"/>
          <p:nvPr/>
        </p:nvSpPr>
        <p:spPr>
          <a:xfrm>
            <a:off x="839706" y="4324980"/>
            <a:ext cx="10713701" cy="338554"/>
          </a:xfrm>
          <a:prstGeom prst="rect">
            <a:avLst/>
          </a:prstGeom>
          <a:noFill/>
        </p:spPr>
        <p:txBody>
          <a:bodyPr wrap="square">
            <a:spAutoFit/>
          </a:bodyPr>
          <a:lstStyle/>
          <a:p>
            <a:pPr lvl="1">
              <a:buFont typeface="Arial" panose="020B0604020202020204" pitchFamily="34" charset="0"/>
              <a:buChar char="•"/>
            </a:pPr>
            <a:r>
              <a:rPr lang="en-IN" sz="1600" b="0" i="0" dirty="0">
                <a:solidFill>
                  <a:srgbClr val="444444"/>
                </a:solidFill>
                <a:effectLst/>
                <a:latin typeface="Poppins" pitchFamily="2" charset="77"/>
              </a:rPr>
              <a:t>If the surface “S” oriented is outward, then the surface integral of the vector field is given as:</a:t>
            </a:r>
          </a:p>
        </p:txBody>
      </p:sp>
    </p:spTree>
    <p:extLst>
      <p:ext uri="{BB962C8B-B14F-4D97-AF65-F5344CB8AC3E}">
        <p14:creationId xmlns:p14="http://schemas.microsoft.com/office/powerpoint/2010/main" val="176725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088-49D5-D6BA-A64B-F1EDBBFB7F92}"/>
              </a:ext>
            </a:extLst>
          </p:cNvPr>
          <p:cNvSpPr>
            <a:spLocks noGrp="1"/>
          </p:cNvSpPr>
          <p:nvPr>
            <p:ph type="title"/>
          </p:nvPr>
        </p:nvSpPr>
        <p:spPr>
          <a:xfrm>
            <a:off x="1251678" y="382385"/>
            <a:ext cx="2255610" cy="532015"/>
          </a:xfrm>
        </p:spPr>
        <p:txBody>
          <a:bodyPr>
            <a:normAutofit/>
          </a:bodyPr>
          <a:lstStyle/>
          <a:p>
            <a:r>
              <a:rPr lang="en-US" sz="2400" dirty="0">
                <a:latin typeface=""/>
              </a:rPr>
              <a:t>Example 1</a:t>
            </a:r>
          </a:p>
        </p:txBody>
      </p:sp>
      <p:pic>
        <p:nvPicPr>
          <p:cNvPr id="5" name="Picture 4" descr="A close up of a text&#10;&#10;Description automatically generated">
            <a:extLst>
              <a:ext uri="{FF2B5EF4-FFF2-40B4-BE49-F238E27FC236}">
                <a16:creationId xmlns:a16="http://schemas.microsoft.com/office/drawing/2014/main" id="{156B154B-32AF-97CC-59F3-7A2DD587AE3C}"/>
              </a:ext>
            </a:extLst>
          </p:cNvPr>
          <p:cNvPicPr>
            <a:picLocks noChangeAspect="1"/>
          </p:cNvPicPr>
          <p:nvPr/>
        </p:nvPicPr>
        <p:blipFill>
          <a:blip r:embed="rId2"/>
          <a:stretch>
            <a:fillRect/>
          </a:stretch>
        </p:blipFill>
        <p:spPr>
          <a:xfrm>
            <a:off x="3888514" y="181969"/>
            <a:ext cx="6941573" cy="940350"/>
          </a:xfrm>
          <a:prstGeom prst="rect">
            <a:avLst/>
          </a:prstGeom>
        </p:spPr>
      </p:pic>
      <p:pic>
        <p:nvPicPr>
          <p:cNvPr id="13" name="Picture 12" descr="A math equations on a white background&#10;&#10;Description automatically generated">
            <a:extLst>
              <a:ext uri="{FF2B5EF4-FFF2-40B4-BE49-F238E27FC236}">
                <a16:creationId xmlns:a16="http://schemas.microsoft.com/office/drawing/2014/main" id="{381DF2AB-5183-6490-88C8-3DDA1D8EF9BB}"/>
              </a:ext>
            </a:extLst>
          </p:cNvPr>
          <p:cNvPicPr>
            <a:picLocks noChangeAspect="1"/>
          </p:cNvPicPr>
          <p:nvPr/>
        </p:nvPicPr>
        <p:blipFill>
          <a:blip r:embed="rId3"/>
          <a:stretch>
            <a:fillRect/>
          </a:stretch>
        </p:blipFill>
        <p:spPr>
          <a:xfrm>
            <a:off x="958948" y="2400414"/>
            <a:ext cx="5396080" cy="2468354"/>
          </a:xfrm>
          <a:prstGeom prst="rect">
            <a:avLst/>
          </a:prstGeom>
        </p:spPr>
      </p:pic>
      <p:pic>
        <p:nvPicPr>
          <p:cNvPr id="18" name="Picture 17" descr="A math equations on a white background&#10;&#10;Description automatically generated">
            <a:extLst>
              <a:ext uri="{FF2B5EF4-FFF2-40B4-BE49-F238E27FC236}">
                <a16:creationId xmlns:a16="http://schemas.microsoft.com/office/drawing/2014/main" id="{C1A0797F-6570-BD88-EE1C-8283CFAD690C}"/>
              </a:ext>
            </a:extLst>
          </p:cNvPr>
          <p:cNvPicPr>
            <a:picLocks noChangeAspect="1"/>
          </p:cNvPicPr>
          <p:nvPr/>
        </p:nvPicPr>
        <p:blipFill>
          <a:blip r:embed="rId4"/>
          <a:stretch>
            <a:fillRect/>
          </a:stretch>
        </p:blipFill>
        <p:spPr>
          <a:xfrm>
            <a:off x="6845735" y="2279808"/>
            <a:ext cx="4387317" cy="3404558"/>
          </a:xfrm>
          <a:prstGeom prst="rect">
            <a:avLst/>
          </a:prstGeom>
        </p:spPr>
      </p:pic>
    </p:spTree>
    <p:extLst>
      <p:ext uri="{BB962C8B-B14F-4D97-AF65-F5344CB8AC3E}">
        <p14:creationId xmlns:p14="http://schemas.microsoft.com/office/powerpoint/2010/main" val="77386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function&#10;&#10;Description automatically generated">
            <a:extLst>
              <a:ext uri="{FF2B5EF4-FFF2-40B4-BE49-F238E27FC236}">
                <a16:creationId xmlns:a16="http://schemas.microsoft.com/office/drawing/2014/main" id="{78FAE19F-4D9C-74F5-C1E3-348B3C207903}"/>
              </a:ext>
            </a:extLst>
          </p:cNvPr>
          <p:cNvPicPr>
            <a:picLocks noChangeAspect="1"/>
          </p:cNvPicPr>
          <p:nvPr/>
        </p:nvPicPr>
        <p:blipFill>
          <a:blip r:embed="rId2"/>
          <a:stretch>
            <a:fillRect/>
          </a:stretch>
        </p:blipFill>
        <p:spPr>
          <a:xfrm>
            <a:off x="3320801" y="331996"/>
            <a:ext cx="4722912" cy="3089906"/>
          </a:xfrm>
          <a:prstGeom prst="rect">
            <a:avLst/>
          </a:prstGeom>
        </p:spPr>
      </p:pic>
      <p:pic>
        <p:nvPicPr>
          <p:cNvPr id="9" name="Picture 8">
            <a:extLst>
              <a:ext uri="{FF2B5EF4-FFF2-40B4-BE49-F238E27FC236}">
                <a16:creationId xmlns:a16="http://schemas.microsoft.com/office/drawing/2014/main" id="{23237385-351D-CCC7-6BD0-0C132998752D}"/>
              </a:ext>
            </a:extLst>
          </p:cNvPr>
          <p:cNvPicPr>
            <a:picLocks noChangeAspect="1"/>
          </p:cNvPicPr>
          <p:nvPr/>
        </p:nvPicPr>
        <p:blipFill>
          <a:blip r:embed="rId3"/>
          <a:stretch>
            <a:fillRect/>
          </a:stretch>
        </p:blipFill>
        <p:spPr>
          <a:xfrm>
            <a:off x="868635" y="3935200"/>
            <a:ext cx="4826049" cy="2721128"/>
          </a:xfrm>
          <a:prstGeom prst="rect">
            <a:avLst/>
          </a:prstGeom>
        </p:spPr>
      </p:pic>
      <p:pic>
        <p:nvPicPr>
          <p:cNvPr id="11" name="Picture 10" descr="A close-up of a math problem&#10;&#10;Description automatically generated">
            <a:extLst>
              <a:ext uri="{FF2B5EF4-FFF2-40B4-BE49-F238E27FC236}">
                <a16:creationId xmlns:a16="http://schemas.microsoft.com/office/drawing/2014/main" id="{430E50A4-31F2-FA61-203F-FDED65DB57E6}"/>
              </a:ext>
            </a:extLst>
          </p:cNvPr>
          <p:cNvPicPr>
            <a:picLocks noChangeAspect="1"/>
          </p:cNvPicPr>
          <p:nvPr/>
        </p:nvPicPr>
        <p:blipFill>
          <a:blip r:embed="rId4"/>
          <a:stretch>
            <a:fillRect/>
          </a:stretch>
        </p:blipFill>
        <p:spPr>
          <a:xfrm>
            <a:off x="6660154" y="3960253"/>
            <a:ext cx="4826049" cy="2721128"/>
          </a:xfrm>
          <a:prstGeom prst="rect">
            <a:avLst/>
          </a:prstGeom>
        </p:spPr>
      </p:pic>
      <p:sp>
        <p:nvSpPr>
          <p:cNvPr id="14" name="TextBox 13">
            <a:extLst>
              <a:ext uri="{FF2B5EF4-FFF2-40B4-BE49-F238E27FC236}">
                <a16:creationId xmlns:a16="http://schemas.microsoft.com/office/drawing/2014/main" id="{41E3FF6F-A277-7202-2124-B596647C756D}"/>
              </a:ext>
            </a:extLst>
          </p:cNvPr>
          <p:cNvSpPr txBox="1"/>
          <p:nvPr/>
        </p:nvSpPr>
        <p:spPr>
          <a:xfrm>
            <a:off x="1150632" y="313263"/>
            <a:ext cx="6100174" cy="461665"/>
          </a:xfrm>
          <a:prstGeom prst="rect">
            <a:avLst/>
          </a:prstGeom>
          <a:noFill/>
        </p:spPr>
        <p:txBody>
          <a:bodyPr wrap="square">
            <a:spAutoFit/>
          </a:bodyPr>
          <a:lstStyle/>
          <a:p>
            <a:r>
              <a:rPr lang="en-US" sz="2400" dirty="0">
                <a:latin typeface=""/>
              </a:rPr>
              <a:t>Example 2</a:t>
            </a:r>
          </a:p>
        </p:txBody>
      </p:sp>
    </p:spTree>
    <p:extLst>
      <p:ext uri="{BB962C8B-B14F-4D97-AF65-F5344CB8AC3E}">
        <p14:creationId xmlns:p14="http://schemas.microsoft.com/office/powerpoint/2010/main" val="79760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5730-54DF-002E-FE06-6644DC37EB01}"/>
              </a:ext>
            </a:extLst>
          </p:cNvPr>
          <p:cNvSpPr>
            <a:spLocks noGrp="1"/>
          </p:cNvSpPr>
          <p:nvPr>
            <p:ph type="title"/>
          </p:nvPr>
        </p:nvSpPr>
        <p:spPr>
          <a:xfrm>
            <a:off x="1126418" y="369859"/>
            <a:ext cx="10109429" cy="494437"/>
          </a:xfrm>
        </p:spPr>
        <p:txBody>
          <a:bodyPr>
            <a:normAutofit/>
          </a:bodyPr>
          <a:lstStyle/>
          <a:p>
            <a:r>
              <a:rPr lang="en-IN" sz="2400" b="1" i="0" dirty="0">
                <a:solidFill>
                  <a:srgbClr val="444444"/>
                </a:solidFill>
                <a:effectLst/>
                <a:latin typeface=""/>
              </a:rPr>
              <a:t>Applications of Surface Integrals</a:t>
            </a:r>
            <a:endParaRPr lang="en-US" sz="2400" dirty="0">
              <a:latin typeface=""/>
            </a:endParaRPr>
          </a:p>
        </p:txBody>
      </p:sp>
      <p:sp>
        <p:nvSpPr>
          <p:cNvPr id="3" name="Content Placeholder 2">
            <a:extLst>
              <a:ext uri="{FF2B5EF4-FFF2-40B4-BE49-F238E27FC236}">
                <a16:creationId xmlns:a16="http://schemas.microsoft.com/office/drawing/2014/main" id="{159E7D60-C13A-C94F-22D0-CA425902DCB8}"/>
              </a:ext>
            </a:extLst>
          </p:cNvPr>
          <p:cNvSpPr>
            <a:spLocks noGrp="1"/>
          </p:cNvSpPr>
          <p:nvPr>
            <p:ph idx="1"/>
          </p:nvPr>
        </p:nvSpPr>
        <p:spPr>
          <a:xfrm>
            <a:off x="789773" y="1253331"/>
            <a:ext cx="11169569" cy="4351338"/>
          </a:xfrm>
        </p:spPr>
        <p:txBody>
          <a:bodyPr>
            <a:normAutofit/>
          </a:bodyPr>
          <a:lstStyle/>
          <a:p>
            <a:pPr algn="l"/>
            <a:r>
              <a:rPr lang="en-IN" b="0" i="0" dirty="0">
                <a:solidFill>
                  <a:srgbClr val="444444"/>
                </a:solidFill>
                <a:effectLst/>
                <a:latin typeface="Poppins" pitchFamily="2" charset="77"/>
              </a:rPr>
              <a:t>The surface integrals are applied in different areas of Science and Engineering.</a:t>
            </a:r>
          </a:p>
          <a:p>
            <a:pPr algn="l"/>
            <a:r>
              <a:rPr lang="en-IN" b="0" i="0" dirty="0">
                <a:solidFill>
                  <a:srgbClr val="444444"/>
                </a:solidFill>
                <a:effectLst/>
                <a:latin typeface="Poppins" pitchFamily="2" charset="77"/>
              </a:rPr>
              <a:t>Some of the applications of the surface integrals in </a:t>
            </a:r>
            <a:r>
              <a:rPr lang="en-IN" b="0" i="0" u="none" strike="noStrike" dirty="0">
                <a:solidFill>
                  <a:srgbClr val="8C69FF"/>
                </a:solidFill>
                <a:effectLst/>
                <a:latin typeface="Poppins" pitchFamily="2" charset="77"/>
                <a:hlinkClick r:id="rId2"/>
              </a:rPr>
              <a:t>vector calculus</a:t>
            </a:r>
            <a:r>
              <a:rPr lang="en-IN" b="0" i="0" dirty="0">
                <a:solidFill>
                  <a:srgbClr val="444444"/>
                </a:solidFill>
                <a:effectLst/>
                <a:latin typeface="Poppins" pitchFamily="2" charset="77"/>
              </a:rPr>
              <a:t> are as follows:</a:t>
            </a:r>
          </a:p>
          <a:p>
            <a:pPr algn="l"/>
            <a:endParaRPr lang="en-IN" b="0" i="0" dirty="0">
              <a:solidFill>
                <a:srgbClr val="444444"/>
              </a:solidFill>
              <a:effectLst/>
              <a:latin typeface="Poppins" pitchFamily="2" charset="77"/>
            </a:endParaRPr>
          </a:p>
          <a:p>
            <a:pPr lvl="1"/>
            <a:r>
              <a:rPr lang="en-IN" b="0" i="0" dirty="0">
                <a:solidFill>
                  <a:srgbClr val="444444"/>
                </a:solidFill>
                <a:effectLst/>
                <a:latin typeface="Poppins" pitchFamily="2" charset="77"/>
              </a:rPr>
              <a:t>Surface Integrals are used to determine pressure and gravitational force</a:t>
            </a:r>
          </a:p>
          <a:p>
            <a:pPr lvl="1"/>
            <a:r>
              <a:rPr lang="en-IN" b="0" i="0" dirty="0">
                <a:solidFill>
                  <a:srgbClr val="444444"/>
                </a:solidFill>
                <a:effectLst/>
                <a:latin typeface="Poppins" pitchFamily="2" charset="77"/>
              </a:rPr>
              <a:t>In Gauss’ Law of </a:t>
            </a:r>
            <a:r>
              <a:rPr lang="en-IN" b="0" i="0" dirty="0" err="1">
                <a:solidFill>
                  <a:srgbClr val="444444"/>
                </a:solidFill>
                <a:effectLst/>
                <a:latin typeface="Poppins" pitchFamily="2" charset="77"/>
              </a:rPr>
              <a:t>Electrostatistics</a:t>
            </a:r>
            <a:r>
              <a:rPr lang="en-IN" b="0" i="0" dirty="0">
                <a:solidFill>
                  <a:srgbClr val="444444"/>
                </a:solidFill>
                <a:effectLst/>
                <a:latin typeface="Poppins" pitchFamily="2" charset="77"/>
              </a:rPr>
              <a:t>, it is used to compute the electric field</a:t>
            </a:r>
          </a:p>
          <a:p>
            <a:pPr lvl="1"/>
            <a:r>
              <a:rPr lang="en-IN" b="0" i="0" dirty="0">
                <a:solidFill>
                  <a:srgbClr val="444444"/>
                </a:solidFill>
                <a:effectLst/>
                <a:latin typeface="Poppins" pitchFamily="2" charset="77"/>
              </a:rPr>
              <a:t>To find the mass of the shell</a:t>
            </a:r>
          </a:p>
          <a:p>
            <a:pPr lvl="1"/>
            <a:r>
              <a:rPr lang="en-IN" b="0" i="0" dirty="0">
                <a:solidFill>
                  <a:srgbClr val="444444"/>
                </a:solidFill>
                <a:effectLst/>
                <a:latin typeface="Poppins" pitchFamily="2" charset="77"/>
              </a:rPr>
              <a:t>It is used to calculate the moment of inertia and the centre of mass of the shell</a:t>
            </a:r>
          </a:p>
          <a:p>
            <a:pPr lvl="1"/>
            <a:r>
              <a:rPr lang="en-IN" b="0" i="0" dirty="0">
                <a:solidFill>
                  <a:srgbClr val="444444"/>
                </a:solidFill>
                <a:effectLst/>
                <a:latin typeface="Poppins" pitchFamily="2" charset="77"/>
              </a:rPr>
              <a:t>It helps to determine the electric charge distributed over the surface</a:t>
            </a:r>
          </a:p>
          <a:p>
            <a:endParaRPr lang="en-US" dirty="0"/>
          </a:p>
        </p:txBody>
      </p:sp>
    </p:spTree>
    <p:extLst>
      <p:ext uri="{BB962C8B-B14F-4D97-AF65-F5344CB8AC3E}">
        <p14:creationId xmlns:p14="http://schemas.microsoft.com/office/powerpoint/2010/main" val="241965925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{F7453D2C-ABE6-BB4D-BFAA-388719497BB1}tf10001071_mac</Template>
  <TotalTime>94</TotalTime>
  <Words>564</Words>
  <Application>Microsoft Macintosh PowerPoint</Application>
  <PresentationFormat>Widescreen</PresentationFormat>
  <Paragraphs>33</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Impact</vt:lpstr>
      <vt:lpstr>Poppins</vt:lpstr>
      <vt:lpstr>Badge</vt:lpstr>
      <vt:lpstr>Surface integrals</vt:lpstr>
      <vt:lpstr>Defination</vt:lpstr>
      <vt:lpstr>PowerPoint Presentation</vt:lpstr>
      <vt:lpstr>PowerPoint Presentation</vt:lpstr>
      <vt:lpstr>Example 1</vt:lpstr>
      <vt:lpstr>PowerPoint Presentation</vt:lpstr>
      <vt:lpstr>Applications of Surface Integrals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Surface integrals</dc:title>
  <dc:creator>Deepak</dc:creator>
  <cp:lastModifiedBy>Deepak</cp:lastModifiedBy>
  <cp:revision>7</cp:revision>
  <dcterms:created xsi:type="dcterms:W3CDTF">2023-08-15T04:57:24Z</dcterms:created>
  <dcterms:modified xsi:type="dcterms:W3CDTF">2023-08-15T06:31:43Z</dcterms:modified>
</cp:coreProperties>
</file>