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2CB3C-A8B5-4969-BC3E-C9AB05F4DAC8}" type="datetimeFigureOut">
              <a:rPr lang="en-IN" smtClean="0"/>
              <a:t>23-06-2025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6FDEF-D75B-46E1-AF2C-4D630FE87151}" type="slidenum">
              <a:rPr lang="en-IN" smtClean="0"/>
              <a:t>‹#›</a:t>
            </a:fld>
            <a:endParaRPr lang="en-IN"/>
          </a:p>
        </p:txBody>
      </p:sp>
    </p:spTree>
    <p:extLst>
      <p:ext uri="{BB962C8B-B14F-4D97-AF65-F5344CB8AC3E}">
        <p14:creationId xmlns:p14="http://schemas.microsoft.com/office/powerpoint/2010/main" val="341236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3796-9A1F-CB30-1E70-3CB8E83494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B2DDEA-2D23-E61D-4CE1-6C0D42466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AA4CF9-E7F4-F30A-D23A-0561919CEAD7}"/>
              </a:ext>
            </a:extLst>
          </p:cNvPr>
          <p:cNvSpPr>
            <a:spLocks noGrp="1"/>
          </p:cNvSpPr>
          <p:nvPr>
            <p:ph type="dt" sz="half" idx="10"/>
          </p:nvPr>
        </p:nvSpPr>
        <p:spPr/>
        <p:txBody>
          <a:bodyPr/>
          <a:lstStyle/>
          <a:p>
            <a:fld id="{24520A0B-20BA-4AFB-A3A0-CBBF57ED5CB3}" type="datetime1">
              <a:rPr lang="en-IN" smtClean="0"/>
              <a:t>23-06-2025</a:t>
            </a:fld>
            <a:endParaRPr lang="en-IN"/>
          </a:p>
        </p:txBody>
      </p:sp>
      <p:sp>
        <p:nvSpPr>
          <p:cNvPr id="5" name="Footer Placeholder 4">
            <a:extLst>
              <a:ext uri="{FF2B5EF4-FFF2-40B4-BE49-F238E27FC236}">
                <a16:creationId xmlns:a16="http://schemas.microsoft.com/office/drawing/2014/main" id="{D34B3FAA-BF9A-C02F-9A34-317033854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6E906-0B91-8B0E-03F9-3F46D9BFA84A}"/>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160371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FE92-5A38-74CE-2A67-864AD2C232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16533D-7025-C282-D4F5-456BB35FC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92022-B2C4-F6F1-3556-EDCCE23E0054}"/>
              </a:ext>
            </a:extLst>
          </p:cNvPr>
          <p:cNvSpPr>
            <a:spLocks noGrp="1"/>
          </p:cNvSpPr>
          <p:nvPr>
            <p:ph type="dt" sz="half" idx="10"/>
          </p:nvPr>
        </p:nvSpPr>
        <p:spPr/>
        <p:txBody>
          <a:bodyPr/>
          <a:lstStyle/>
          <a:p>
            <a:fld id="{F8398590-2CE4-4C36-884F-D5BFDD844DC6}" type="datetime1">
              <a:rPr lang="en-IN" smtClean="0"/>
              <a:t>23-06-2025</a:t>
            </a:fld>
            <a:endParaRPr lang="en-IN"/>
          </a:p>
        </p:txBody>
      </p:sp>
      <p:sp>
        <p:nvSpPr>
          <p:cNvPr id="5" name="Footer Placeholder 4">
            <a:extLst>
              <a:ext uri="{FF2B5EF4-FFF2-40B4-BE49-F238E27FC236}">
                <a16:creationId xmlns:a16="http://schemas.microsoft.com/office/drawing/2014/main" id="{B5C3FF4C-E6B7-9A6A-227C-C1D23578F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539A0D-42B4-CE7D-87DA-CCD388C40445}"/>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164385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516376-EE47-7032-DCEF-5D857735E4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03397D-DEA8-C8C7-7AF8-25AEF8EFA7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49CE5-3FDB-90CA-29E9-E280A57AE4A5}"/>
              </a:ext>
            </a:extLst>
          </p:cNvPr>
          <p:cNvSpPr>
            <a:spLocks noGrp="1"/>
          </p:cNvSpPr>
          <p:nvPr>
            <p:ph type="dt" sz="half" idx="10"/>
          </p:nvPr>
        </p:nvSpPr>
        <p:spPr/>
        <p:txBody>
          <a:bodyPr/>
          <a:lstStyle/>
          <a:p>
            <a:fld id="{760B3239-E9CC-4054-AD0C-8C5262B1662F}" type="datetime1">
              <a:rPr lang="en-IN" smtClean="0"/>
              <a:t>23-06-2025</a:t>
            </a:fld>
            <a:endParaRPr lang="en-IN"/>
          </a:p>
        </p:txBody>
      </p:sp>
      <p:sp>
        <p:nvSpPr>
          <p:cNvPr id="5" name="Footer Placeholder 4">
            <a:extLst>
              <a:ext uri="{FF2B5EF4-FFF2-40B4-BE49-F238E27FC236}">
                <a16:creationId xmlns:a16="http://schemas.microsoft.com/office/drawing/2014/main" id="{33356E2B-70F2-A24F-B084-BE7269168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21290F-1E1B-C480-F7A2-8C596A3FB2CD}"/>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281257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4E8D-9066-2DDA-92FD-211DF7B5D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2345FA-69BC-4927-8121-4E14D73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35708-8D0A-FAF1-E23F-E16354D12EDC}"/>
              </a:ext>
            </a:extLst>
          </p:cNvPr>
          <p:cNvSpPr>
            <a:spLocks noGrp="1"/>
          </p:cNvSpPr>
          <p:nvPr>
            <p:ph type="dt" sz="half" idx="10"/>
          </p:nvPr>
        </p:nvSpPr>
        <p:spPr/>
        <p:txBody>
          <a:bodyPr/>
          <a:lstStyle/>
          <a:p>
            <a:fld id="{FB50CA34-6B6B-4B48-A6C2-E5C98545660C}" type="datetime1">
              <a:rPr lang="en-IN" smtClean="0"/>
              <a:t>23-06-2025</a:t>
            </a:fld>
            <a:endParaRPr lang="en-IN"/>
          </a:p>
        </p:txBody>
      </p:sp>
      <p:sp>
        <p:nvSpPr>
          <p:cNvPr id="5" name="Footer Placeholder 4">
            <a:extLst>
              <a:ext uri="{FF2B5EF4-FFF2-40B4-BE49-F238E27FC236}">
                <a16:creationId xmlns:a16="http://schemas.microsoft.com/office/drawing/2014/main" id="{FD1F1470-2A53-06B3-E2A9-23301889B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75489-A01A-27ED-76C4-605C905D1012}"/>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428775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238D-300D-7B53-B36E-6C78DD369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270481-1B4B-FA6A-37D7-9F8512394D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96925-4E1D-3280-D0EB-7BDCB58DB9A6}"/>
              </a:ext>
            </a:extLst>
          </p:cNvPr>
          <p:cNvSpPr>
            <a:spLocks noGrp="1"/>
          </p:cNvSpPr>
          <p:nvPr>
            <p:ph type="dt" sz="half" idx="10"/>
          </p:nvPr>
        </p:nvSpPr>
        <p:spPr/>
        <p:txBody>
          <a:bodyPr/>
          <a:lstStyle/>
          <a:p>
            <a:fld id="{A5895FAB-479D-4B0A-B1C5-E4E4498DBBF3}" type="datetime1">
              <a:rPr lang="en-IN" smtClean="0"/>
              <a:t>23-06-2025</a:t>
            </a:fld>
            <a:endParaRPr lang="en-IN"/>
          </a:p>
        </p:txBody>
      </p:sp>
      <p:sp>
        <p:nvSpPr>
          <p:cNvPr id="5" name="Footer Placeholder 4">
            <a:extLst>
              <a:ext uri="{FF2B5EF4-FFF2-40B4-BE49-F238E27FC236}">
                <a16:creationId xmlns:a16="http://schemas.microsoft.com/office/drawing/2014/main" id="{82849779-B28C-87F7-CB4B-BA12D3A38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22C63-D304-97D0-2ACC-D64EE685E1C9}"/>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280155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51A9-F77E-5E2D-83FF-7A8E9F2DF6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FAC898-E8FB-6245-B733-938EC6E68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6B1DA6-31D8-93B9-362B-B6E9B6098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6C9567-FA75-7597-126C-E61382561E20}"/>
              </a:ext>
            </a:extLst>
          </p:cNvPr>
          <p:cNvSpPr>
            <a:spLocks noGrp="1"/>
          </p:cNvSpPr>
          <p:nvPr>
            <p:ph type="dt" sz="half" idx="10"/>
          </p:nvPr>
        </p:nvSpPr>
        <p:spPr/>
        <p:txBody>
          <a:bodyPr/>
          <a:lstStyle/>
          <a:p>
            <a:fld id="{4DBEA03A-BE6F-48C3-8D7B-8778D299A672}" type="datetime1">
              <a:rPr lang="en-IN" smtClean="0"/>
              <a:t>23-06-2025</a:t>
            </a:fld>
            <a:endParaRPr lang="en-IN"/>
          </a:p>
        </p:txBody>
      </p:sp>
      <p:sp>
        <p:nvSpPr>
          <p:cNvPr id="6" name="Footer Placeholder 5">
            <a:extLst>
              <a:ext uri="{FF2B5EF4-FFF2-40B4-BE49-F238E27FC236}">
                <a16:creationId xmlns:a16="http://schemas.microsoft.com/office/drawing/2014/main" id="{97D8EA5D-4613-8E20-DD9D-032D45AE0B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43BD7E-6803-9225-EFAB-5D8AA6389835}"/>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302150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1C6C-FC10-A304-AAB1-27B674EBE8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5D90F8-A441-0636-EEB6-5016A1E12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71ACC-2533-FA41-BAC7-F4A3073F5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B48E45-21BD-C19E-F459-447872F2F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F183D-6176-EB93-B8D6-EF88B8211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7F81A8-056D-929F-15BA-2CC720B802D2}"/>
              </a:ext>
            </a:extLst>
          </p:cNvPr>
          <p:cNvSpPr>
            <a:spLocks noGrp="1"/>
          </p:cNvSpPr>
          <p:nvPr>
            <p:ph type="dt" sz="half" idx="10"/>
          </p:nvPr>
        </p:nvSpPr>
        <p:spPr/>
        <p:txBody>
          <a:bodyPr/>
          <a:lstStyle/>
          <a:p>
            <a:fld id="{FF0150CC-F1A5-42E8-BB5A-A12455F3BA50}" type="datetime1">
              <a:rPr lang="en-IN" smtClean="0"/>
              <a:t>23-06-2025</a:t>
            </a:fld>
            <a:endParaRPr lang="en-IN"/>
          </a:p>
        </p:txBody>
      </p:sp>
      <p:sp>
        <p:nvSpPr>
          <p:cNvPr id="8" name="Footer Placeholder 7">
            <a:extLst>
              <a:ext uri="{FF2B5EF4-FFF2-40B4-BE49-F238E27FC236}">
                <a16:creationId xmlns:a16="http://schemas.microsoft.com/office/drawing/2014/main" id="{28163BE9-4CAD-CE67-63D9-2B638B85AE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8B9D17-DEB3-C5DC-9E34-DFADB9FCE90E}"/>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396888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784B-5CFB-536A-C604-FA71FD2DB7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BB4EDF-A5B6-2332-98B2-340533DAF683}"/>
              </a:ext>
            </a:extLst>
          </p:cNvPr>
          <p:cNvSpPr>
            <a:spLocks noGrp="1"/>
          </p:cNvSpPr>
          <p:nvPr>
            <p:ph type="dt" sz="half" idx="10"/>
          </p:nvPr>
        </p:nvSpPr>
        <p:spPr/>
        <p:txBody>
          <a:bodyPr/>
          <a:lstStyle/>
          <a:p>
            <a:fld id="{9180B772-F4C3-4395-A10E-8E25EFF8B3C7}" type="datetime1">
              <a:rPr lang="en-IN" smtClean="0"/>
              <a:t>23-06-2025</a:t>
            </a:fld>
            <a:endParaRPr lang="en-IN"/>
          </a:p>
        </p:txBody>
      </p:sp>
      <p:sp>
        <p:nvSpPr>
          <p:cNvPr id="4" name="Footer Placeholder 3">
            <a:extLst>
              <a:ext uri="{FF2B5EF4-FFF2-40B4-BE49-F238E27FC236}">
                <a16:creationId xmlns:a16="http://schemas.microsoft.com/office/drawing/2014/main" id="{E4E070A7-213D-A6C1-1479-908D7603CA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9E13DA-35A4-02EE-3B34-E45C882559D2}"/>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28502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A3AAA-A09B-94A0-2F98-00A850F74FEF}"/>
              </a:ext>
            </a:extLst>
          </p:cNvPr>
          <p:cNvSpPr>
            <a:spLocks noGrp="1"/>
          </p:cNvSpPr>
          <p:nvPr>
            <p:ph type="dt" sz="half" idx="10"/>
          </p:nvPr>
        </p:nvSpPr>
        <p:spPr/>
        <p:txBody>
          <a:bodyPr/>
          <a:lstStyle/>
          <a:p>
            <a:fld id="{691E9CC8-9A30-4671-9289-A021C46D5296}" type="datetime1">
              <a:rPr lang="en-IN" smtClean="0"/>
              <a:t>23-06-2025</a:t>
            </a:fld>
            <a:endParaRPr lang="en-IN"/>
          </a:p>
        </p:txBody>
      </p:sp>
      <p:sp>
        <p:nvSpPr>
          <p:cNvPr id="3" name="Footer Placeholder 2">
            <a:extLst>
              <a:ext uri="{FF2B5EF4-FFF2-40B4-BE49-F238E27FC236}">
                <a16:creationId xmlns:a16="http://schemas.microsoft.com/office/drawing/2014/main" id="{1F14C6F8-E205-1EAD-8D63-2629E1439E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198B1A-5801-D8BB-C5EF-3AE23F7C69E9}"/>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63635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1223-F4EC-78C1-A8D2-06541653A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F82CD7-F7E2-3EB5-718E-C526BAB93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F2F2D9-39C9-CC13-A92C-8251E0268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28430-F4CE-7C3C-EAA0-3B0FBA638129}"/>
              </a:ext>
            </a:extLst>
          </p:cNvPr>
          <p:cNvSpPr>
            <a:spLocks noGrp="1"/>
          </p:cNvSpPr>
          <p:nvPr>
            <p:ph type="dt" sz="half" idx="10"/>
          </p:nvPr>
        </p:nvSpPr>
        <p:spPr/>
        <p:txBody>
          <a:bodyPr/>
          <a:lstStyle/>
          <a:p>
            <a:fld id="{FFCD6B82-C27B-4E5B-93CD-BEC96A32627F}" type="datetime1">
              <a:rPr lang="en-IN" smtClean="0"/>
              <a:t>23-06-2025</a:t>
            </a:fld>
            <a:endParaRPr lang="en-IN"/>
          </a:p>
        </p:txBody>
      </p:sp>
      <p:sp>
        <p:nvSpPr>
          <p:cNvPr id="6" name="Footer Placeholder 5">
            <a:extLst>
              <a:ext uri="{FF2B5EF4-FFF2-40B4-BE49-F238E27FC236}">
                <a16:creationId xmlns:a16="http://schemas.microsoft.com/office/drawing/2014/main" id="{D599914A-7C9A-D62E-8BD9-47CF07C69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56A5D-57BE-26BD-C64B-DC1125E18DD2}"/>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108050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8D3C-9777-DEB5-D67A-91F1E671F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41F830-5B76-4E15-DF0A-F5F5703BE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0A42BF-7D7E-F863-2B13-1FE9E97E1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5A9BD-B3AE-E751-537A-141A85B98879}"/>
              </a:ext>
            </a:extLst>
          </p:cNvPr>
          <p:cNvSpPr>
            <a:spLocks noGrp="1"/>
          </p:cNvSpPr>
          <p:nvPr>
            <p:ph type="dt" sz="half" idx="10"/>
          </p:nvPr>
        </p:nvSpPr>
        <p:spPr/>
        <p:txBody>
          <a:bodyPr/>
          <a:lstStyle/>
          <a:p>
            <a:fld id="{93D1F7E1-B7D6-4DD5-8AC9-46B8ADBE79C8}" type="datetime1">
              <a:rPr lang="en-IN" smtClean="0"/>
              <a:t>23-06-2025</a:t>
            </a:fld>
            <a:endParaRPr lang="en-IN"/>
          </a:p>
        </p:txBody>
      </p:sp>
      <p:sp>
        <p:nvSpPr>
          <p:cNvPr id="6" name="Footer Placeholder 5">
            <a:extLst>
              <a:ext uri="{FF2B5EF4-FFF2-40B4-BE49-F238E27FC236}">
                <a16:creationId xmlns:a16="http://schemas.microsoft.com/office/drawing/2014/main" id="{A8B59EDC-994C-D282-8BC2-037F68CB2D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C4A84A-EE6E-5897-A93A-2719D9FCAA55}"/>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299037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39A9E-3E41-40E8-AF53-9AC914E71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24D85-EB99-1249-9C93-91AFCBD10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60024-920B-DAA2-AB09-62BC10167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A41B0C-E254-42CC-B137-CEADDCE1B4B3}" type="datetime1">
              <a:rPr lang="en-IN" smtClean="0"/>
              <a:t>23-06-2025</a:t>
            </a:fld>
            <a:endParaRPr lang="en-IN"/>
          </a:p>
        </p:txBody>
      </p:sp>
      <p:sp>
        <p:nvSpPr>
          <p:cNvPr id="5" name="Footer Placeholder 4">
            <a:extLst>
              <a:ext uri="{FF2B5EF4-FFF2-40B4-BE49-F238E27FC236}">
                <a16:creationId xmlns:a16="http://schemas.microsoft.com/office/drawing/2014/main" id="{B34894F8-40F0-F41F-BE88-D20E57BDB2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7818102-5395-E2FC-15B5-117D7C5E6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75CB52-822F-4EE5-999D-16082B3B0A46}" type="slidenum">
              <a:rPr lang="en-IN" smtClean="0"/>
              <a:t>‹#›</a:t>
            </a:fld>
            <a:endParaRPr lang="en-IN"/>
          </a:p>
        </p:txBody>
      </p:sp>
    </p:spTree>
    <p:extLst>
      <p:ext uri="{BB962C8B-B14F-4D97-AF65-F5344CB8AC3E}">
        <p14:creationId xmlns:p14="http://schemas.microsoft.com/office/powerpoint/2010/main" val="240787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3">
            <a:extLst>
              <a:ext uri="{FF2B5EF4-FFF2-40B4-BE49-F238E27FC236}">
                <a16:creationId xmlns:a16="http://schemas.microsoft.com/office/drawing/2014/main" id="{CD255C40-0377-11C9-6CEF-901699584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381" y="1374770"/>
            <a:ext cx="9627235" cy="1063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95">
            <a:extLst>
              <a:ext uri="{FF2B5EF4-FFF2-40B4-BE49-F238E27FC236}">
                <a16:creationId xmlns:a16="http://schemas.microsoft.com/office/drawing/2014/main" id="{B42ACC30-D7A6-5ADC-563E-2B9D4AB3A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795" y="4456345"/>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
            <a:extLst>
              <a:ext uri="{FF2B5EF4-FFF2-40B4-BE49-F238E27FC236}">
                <a16:creationId xmlns:a16="http://schemas.microsoft.com/office/drawing/2014/main" id="{AE0DFCC4-1E19-C3D6-6B6E-9E1F72CC6879}"/>
              </a:ext>
            </a:extLst>
          </p:cNvPr>
          <p:cNvSpPr>
            <a:spLocks noChangeArrowheads="1"/>
          </p:cNvSpPr>
          <p:nvPr/>
        </p:nvSpPr>
        <p:spPr bwMode="auto">
          <a:xfrm>
            <a:off x="5261121" y="257829"/>
            <a:ext cx="166975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 </a:t>
            </a:r>
            <a:r>
              <a:rPr lang="en-US" altLang="en-US" sz="1200" b="1" dirty="0">
                <a:solidFill>
                  <a:srgbClr val="000000"/>
                </a:solidFill>
                <a:ea typeface="Times New Roman" panose="02020603050405020304" pitchFamily="18" charset="0"/>
              </a:rPr>
              <a:t>REPORT FILE </a:t>
            </a: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ON</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05DFA999-6D1B-ED58-ADE1-20D80E846A6F}"/>
              </a:ext>
            </a:extLst>
          </p:cNvPr>
          <p:cNvSpPr>
            <a:spLocks noChangeArrowheads="1"/>
          </p:cNvSpPr>
          <p:nvPr/>
        </p:nvSpPr>
        <p:spPr bwMode="auto">
          <a:xfrm>
            <a:off x="4615464" y="725255"/>
            <a:ext cx="2961067"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First Come First Served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3">
            <a:extLst>
              <a:ext uri="{FF2B5EF4-FFF2-40B4-BE49-F238E27FC236}">
                <a16:creationId xmlns:a16="http://schemas.microsoft.com/office/drawing/2014/main" id="{EB01671D-0A6B-5D01-297B-AA42D7AD4DB6}"/>
              </a:ext>
            </a:extLst>
          </p:cNvPr>
          <p:cNvSpPr>
            <a:spLocks noChangeArrowheads="1"/>
          </p:cNvSpPr>
          <p:nvPr/>
        </p:nvSpPr>
        <p:spPr bwMode="auto">
          <a:xfrm>
            <a:off x="187731" y="1366396"/>
            <a:ext cx="1181653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1pPr>
            <a:lvl2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2pPr>
            <a:lvl3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3pPr>
            <a:lvl4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4pPr>
            <a:lvl5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5pPr>
            <a:lvl6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6pPr>
            <a:lvl7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7pPr>
            <a:lvl8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8pPr>
            <a:lvl9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Submitted in partial fulfilment of the requirement for the award of the degree of</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BACHELOR OF COMPUTER APPLICATION</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Submitted by:</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Student Name 1 - Pranjal Nath Goswami</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University Roll No. 2371289</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Student Name 2  - Diya Bisht</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University Roll No.2371101</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lang="en-US" altLang="en-US" sz="1100" dirty="0">
                <a:solidFill>
                  <a:srgbClr val="000000"/>
                </a:solidFill>
                <a:ea typeface="Calibri" panose="020F0502020204030204" pitchFamily="34"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Student Name 3 - Karan Singh             </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University Roll No.2371171</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lang="en-US" altLang="en-US" sz="1100" dirty="0">
                <a:solidFill>
                  <a:srgbClr val="000000"/>
                </a:solidFill>
                <a:ea typeface="Calibri" panose="020F0502020204030204" pitchFamily="34"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Student Name 4 – Pradeep Singh bora   	University Roll No.2371283</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Under the Guidance of</a:t>
            </a:r>
            <a:r>
              <a:rPr kumimoji="0" lang="en-US" altLang="en-US" sz="11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Dr. Mukesh Joshi</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PBL faculty</a:t>
            </a:r>
            <a:r>
              <a:rPr kumimoji="0" lang="en-US" altLang="en-US" sz="11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Project Team ID: Group 44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4">
            <a:extLst>
              <a:ext uri="{FF2B5EF4-FFF2-40B4-BE49-F238E27FC236}">
                <a16:creationId xmlns:a16="http://schemas.microsoft.com/office/drawing/2014/main" id="{71FF1AE7-9939-2B8F-0038-6869DEFDA917}"/>
              </a:ext>
            </a:extLst>
          </p:cNvPr>
          <p:cNvSpPr>
            <a:spLocks noChangeArrowheads="1"/>
          </p:cNvSpPr>
          <p:nvPr/>
        </p:nvSpPr>
        <p:spPr bwMode="auto">
          <a:xfrm>
            <a:off x="4441702" y="5867696"/>
            <a:ext cx="3308586" cy="990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9675" bIns="968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School of Computing</a:t>
            </a:r>
            <a:r>
              <a:rPr kumimoji="0" lang="en-US"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Graphic Era Hill University, Bhimtal, Uttarakhand</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1100" b="1" dirty="0">
                <a:solidFill>
                  <a:srgbClr val="000000"/>
                </a:solidFill>
                <a:ea typeface="Times New Roman" panose="02020603050405020304" pitchFamily="18" charset="0"/>
              </a:rPr>
              <a:t>June 2025</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93">
            <a:extLst>
              <a:ext uri="{FF2B5EF4-FFF2-40B4-BE49-F238E27FC236}">
                <a16:creationId xmlns:a16="http://schemas.microsoft.com/office/drawing/2014/main" id="{EAF0B8BD-9ED0-89D9-A512-45784958A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379" y="721410"/>
            <a:ext cx="9627235" cy="106362"/>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F8AFF101-A269-FF8B-5DE9-15EC412BAD03}"/>
              </a:ext>
            </a:extLst>
          </p:cNvPr>
          <p:cNvSpPr>
            <a:spLocks noGrp="1"/>
          </p:cNvSpPr>
          <p:nvPr>
            <p:ph type="sldNum" sz="quarter" idx="12"/>
          </p:nvPr>
        </p:nvSpPr>
        <p:spPr/>
        <p:txBody>
          <a:bodyPr/>
          <a:lstStyle/>
          <a:p>
            <a:fld id="{6B75CB52-822F-4EE5-999D-16082B3B0A46}" type="slidenum">
              <a:rPr lang="en-IN" smtClean="0"/>
              <a:t>1</a:t>
            </a:fld>
            <a:endParaRPr lang="en-IN"/>
          </a:p>
        </p:txBody>
      </p:sp>
    </p:spTree>
    <p:extLst>
      <p:ext uri="{BB962C8B-B14F-4D97-AF65-F5344CB8AC3E}">
        <p14:creationId xmlns:p14="http://schemas.microsoft.com/office/powerpoint/2010/main" val="131389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6C07E-9606-4D83-2694-1FA7EAF730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FDBE39-6C3C-05EE-715B-525EC7EA0B2E}"/>
              </a:ext>
            </a:extLst>
          </p:cNvPr>
          <p:cNvSpPr>
            <a:spLocks noGrp="1"/>
          </p:cNvSpPr>
          <p:nvPr>
            <p:ph type="title"/>
          </p:nvPr>
        </p:nvSpPr>
        <p:spPr>
          <a:xfrm>
            <a:off x="0" y="301338"/>
            <a:ext cx="12192000" cy="1005840"/>
          </a:xfrm>
        </p:spPr>
        <p:txBody>
          <a:bodyPr/>
          <a:lstStyle/>
          <a:p>
            <a:pPr algn="ctr"/>
            <a:r>
              <a:rPr lang="en-US" dirty="0"/>
              <a:t>Time Calculations</a:t>
            </a:r>
            <a:endParaRPr lang="en-IN" dirty="0"/>
          </a:p>
        </p:txBody>
      </p:sp>
      <p:sp>
        <p:nvSpPr>
          <p:cNvPr id="3" name="Content Placeholder 2">
            <a:extLst>
              <a:ext uri="{FF2B5EF4-FFF2-40B4-BE49-F238E27FC236}">
                <a16:creationId xmlns:a16="http://schemas.microsoft.com/office/drawing/2014/main" id="{F3A9F87F-92A9-7E81-C308-FE19C9CFBD1C}"/>
              </a:ext>
            </a:extLst>
          </p:cNvPr>
          <p:cNvSpPr>
            <a:spLocks noGrp="1"/>
          </p:cNvSpPr>
          <p:nvPr>
            <p:ph idx="1"/>
          </p:nvPr>
        </p:nvSpPr>
        <p:spPr>
          <a:xfrm>
            <a:off x="0" y="1517072"/>
            <a:ext cx="6096000" cy="5340927"/>
          </a:xfrm>
        </p:spPr>
        <p:txBody>
          <a:bodyPr>
            <a:normAutofit/>
          </a:bodyPr>
          <a:lstStyle/>
          <a:p>
            <a:pPr marL="0" indent="0">
              <a:buNone/>
            </a:pPr>
            <a:r>
              <a:rPr lang="en-US" sz="2400" dirty="0"/>
              <a:t>• Turnaround Time:</a:t>
            </a:r>
          </a:p>
          <a:p>
            <a:pPr marL="0" indent="0">
              <a:buNone/>
            </a:pPr>
            <a:r>
              <a:rPr lang="en-US" sz="2000" dirty="0"/>
              <a:t>// Calculate turnaround time</a:t>
            </a:r>
          </a:p>
          <a:p>
            <a:pPr marL="0" indent="0">
              <a:buNone/>
            </a:pPr>
            <a:r>
              <a:rPr lang="en-US" sz="2000" dirty="0"/>
              <a:t>void </a:t>
            </a:r>
            <a:r>
              <a:rPr lang="en-US" sz="2000" dirty="0" err="1"/>
              <a:t>findTurnaroundTime</a:t>
            </a:r>
            <a:r>
              <a:rPr lang="en-US" sz="2000" dirty="0"/>
              <a:t>(Process proc[], int n) {</a:t>
            </a:r>
          </a:p>
          <a:p>
            <a:pPr marL="0" indent="0">
              <a:buNone/>
            </a:pPr>
            <a:r>
              <a:rPr lang="en-US" sz="2000" dirty="0"/>
              <a:t>    for (int </a:t>
            </a:r>
            <a:r>
              <a:rPr lang="en-US" sz="2000" dirty="0" err="1"/>
              <a:t>i</a:t>
            </a:r>
            <a:r>
              <a:rPr lang="en-US" sz="2000" dirty="0"/>
              <a:t> = 0; </a:t>
            </a:r>
            <a:r>
              <a:rPr lang="en-US" sz="2000" dirty="0" err="1"/>
              <a:t>i</a:t>
            </a:r>
            <a:r>
              <a:rPr lang="en-US" sz="2000" dirty="0"/>
              <a:t> &lt; n; </a:t>
            </a:r>
            <a:r>
              <a:rPr lang="en-US" sz="2000" dirty="0" err="1"/>
              <a:t>i</a:t>
            </a:r>
            <a:r>
              <a:rPr lang="en-US" sz="2000" dirty="0"/>
              <a:t>++) {</a:t>
            </a:r>
          </a:p>
          <a:p>
            <a:pPr marL="0" indent="0">
              <a:buNone/>
            </a:pPr>
            <a:r>
              <a:rPr lang="en-US" sz="2000" dirty="0"/>
              <a:t>        proc[</a:t>
            </a:r>
            <a:r>
              <a:rPr lang="en-US" sz="2000" dirty="0" err="1"/>
              <a:t>i</a:t>
            </a:r>
            <a:r>
              <a:rPr lang="en-US" sz="2000" dirty="0"/>
              <a:t>].</a:t>
            </a:r>
            <a:r>
              <a:rPr lang="en-US" sz="2000" dirty="0" err="1"/>
              <a:t>turnaround_time</a:t>
            </a:r>
            <a:r>
              <a:rPr lang="en-US" sz="2000" dirty="0"/>
              <a:t> = proc[</a:t>
            </a:r>
            <a:r>
              <a:rPr lang="en-US" sz="2000" dirty="0" err="1"/>
              <a:t>i</a:t>
            </a:r>
            <a:r>
              <a:rPr lang="en-US" sz="2000" dirty="0"/>
              <a:t>].</a:t>
            </a:r>
            <a:r>
              <a:rPr lang="en-US" sz="2000" dirty="0" err="1"/>
              <a:t>completion_time</a:t>
            </a:r>
            <a:r>
              <a:rPr lang="en-US" sz="2000" dirty="0"/>
              <a:t> - proc[</a:t>
            </a:r>
            <a:r>
              <a:rPr lang="en-US" sz="2000" dirty="0" err="1"/>
              <a:t>i</a:t>
            </a:r>
            <a:r>
              <a:rPr lang="en-US" sz="2000" dirty="0"/>
              <a:t>].</a:t>
            </a:r>
            <a:r>
              <a:rPr lang="en-US" sz="2000" dirty="0" err="1"/>
              <a:t>arrival_time</a:t>
            </a:r>
            <a:r>
              <a:rPr lang="en-US" sz="2000" dirty="0"/>
              <a:t>;</a:t>
            </a:r>
          </a:p>
          <a:p>
            <a:pPr marL="0" indent="0">
              <a:buNone/>
            </a:pPr>
            <a:r>
              <a:rPr lang="en-US" sz="2000" dirty="0"/>
              <a:t>    }</a:t>
            </a:r>
          </a:p>
          <a:p>
            <a:pPr marL="0" indent="0">
              <a:buNone/>
            </a:pPr>
            <a:r>
              <a:rPr lang="en-US" sz="2000" dirty="0"/>
              <a:t>}</a:t>
            </a:r>
          </a:p>
        </p:txBody>
      </p:sp>
      <p:sp>
        <p:nvSpPr>
          <p:cNvPr id="4" name="Content Placeholder 2">
            <a:extLst>
              <a:ext uri="{FF2B5EF4-FFF2-40B4-BE49-F238E27FC236}">
                <a16:creationId xmlns:a16="http://schemas.microsoft.com/office/drawing/2014/main" id="{0ED24513-6E86-C2EB-406C-DC7518BBBEC9}"/>
              </a:ext>
            </a:extLst>
          </p:cNvPr>
          <p:cNvSpPr txBox="1">
            <a:spLocks/>
          </p:cNvSpPr>
          <p:nvPr/>
        </p:nvSpPr>
        <p:spPr>
          <a:xfrm>
            <a:off x="6096000" y="1517071"/>
            <a:ext cx="6096000" cy="5340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 Waiting Time:</a:t>
            </a:r>
          </a:p>
          <a:p>
            <a:pPr marL="0" indent="0">
              <a:buNone/>
            </a:pPr>
            <a:r>
              <a:rPr lang="en-US" sz="2000" dirty="0"/>
              <a:t>// Calculate waiting time</a:t>
            </a:r>
          </a:p>
          <a:p>
            <a:pPr marL="0" indent="0">
              <a:buNone/>
            </a:pPr>
            <a:r>
              <a:rPr lang="en-US" sz="2000" dirty="0"/>
              <a:t>void </a:t>
            </a:r>
            <a:r>
              <a:rPr lang="en-US" sz="2000" dirty="0" err="1"/>
              <a:t>findWaitingTime</a:t>
            </a:r>
            <a:r>
              <a:rPr lang="en-US" sz="2000" dirty="0"/>
              <a:t>(Process proc[], int n) {</a:t>
            </a:r>
          </a:p>
          <a:p>
            <a:pPr marL="0" indent="0">
              <a:buNone/>
            </a:pPr>
            <a:r>
              <a:rPr lang="en-US" sz="2000" dirty="0"/>
              <a:t>    for (int </a:t>
            </a:r>
            <a:r>
              <a:rPr lang="en-US" sz="2000" dirty="0" err="1"/>
              <a:t>i</a:t>
            </a:r>
            <a:r>
              <a:rPr lang="en-US" sz="2000" dirty="0"/>
              <a:t> = 0; </a:t>
            </a:r>
            <a:r>
              <a:rPr lang="en-US" sz="2000" dirty="0" err="1"/>
              <a:t>i</a:t>
            </a:r>
            <a:r>
              <a:rPr lang="en-US" sz="2000" dirty="0"/>
              <a:t> &lt; n; </a:t>
            </a:r>
            <a:r>
              <a:rPr lang="en-US" sz="2000" dirty="0" err="1"/>
              <a:t>i</a:t>
            </a:r>
            <a:r>
              <a:rPr lang="en-US" sz="2000" dirty="0"/>
              <a:t>++) {</a:t>
            </a:r>
          </a:p>
          <a:p>
            <a:pPr marL="0" indent="0">
              <a:buNone/>
            </a:pPr>
            <a:r>
              <a:rPr lang="en-US" sz="2000" dirty="0"/>
              <a:t>        proc[</a:t>
            </a:r>
            <a:r>
              <a:rPr lang="en-US" sz="2000" dirty="0" err="1"/>
              <a:t>i</a:t>
            </a:r>
            <a:r>
              <a:rPr lang="en-US" sz="2000" dirty="0"/>
              <a:t>].</a:t>
            </a:r>
            <a:r>
              <a:rPr lang="en-US" sz="2000" dirty="0" err="1"/>
              <a:t>waiting_time</a:t>
            </a:r>
            <a:r>
              <a:rPr lang="en-US" sz="2000" dirty="0"/>
              <a:t> = proc[</a:t>
            </a:r>
            <a:r>
              <a:rPr lang="en-US" sz="2000" dirty="0" err="1"/>
              <a:t>i</a:t>
            </a:r>
            <a:r>
              <a:rPr lang="en-US" sz="2000" dirty="0"/>
              <a:t>].</a:t>
            </a:r>
            <a:r>
              <a:rPr lang="en-US" sz="2000" dirty="0" err="1"/>
              <a:t>turnaround_time</a:t>
            </a:r>
            <a:r>
              <a:rPr lang="en-US" sz="2000" dirty="0"/>
              <a:t> - proc[</a:t>
            </a:r>
            <a:r>
              <a:rPr lang="en-US" sz="2000" dirty="0" err="1"/>
              <a:t>i</a:t>
            </a:r>
            <a:r>
              <a:rPr lang="en-US" sz="2000" dirty="0"/>
              <a:t>].</a:t>
            </a:r>
            <a:r>
              <a:rPr lang="en-US" sz="2000" dirty="0" err="1"/>
              <a:t>burst_time</a:t>
            </a:r>
            <a:r>
              <a:rPr lang="en-US" sz="2000" dirty="0"/>
              <a:t>;</a:t>
            </a:r>
          </a:p>
          <a:p>
            <a:pPr marL="0" indent="0">
              <a:buNone/>
            </a:pPr>
            <a:r>
              <a:rPr lang="en-US" sz="2000" dirty="0"/>
              <a:t>    }</a:t>
            </a:r>
          </a:p>
          <a:p>
            <a:pPr marL="0" indent="0">
              <a:buNone/>
            </a:pPr>
            <a:r>
              <a:rPr lang="en-US" sz="2000" dirty="0"/>
              <a:t>}</a:t>
            </a:r>
          </a:p>
        </p:txBody>
      </p:sp>
      <p:sp>
        <p:nvSpPr>
          <p:cNvPr id="5" name="Slide Number Placeholder 4">
            <a:extLst>
              <a:ext uri="{FF2B5EF4-FFF2-40B4-BE49-F238E27FC236}">
                <a16:creationId xmlns:a16="http://schemas.microsoft.com/office/drawing/2014/main" id="{F07E7891-DBC1-205D-B80B-B5C9C2C71B49}"/>
              </a:ext>
            </a:extLst>
          </p:cNvPr>
          <p:cNvSpPr>
            <a:spLocks noGrp="1"/>
          </p:cNvSpPr>
          <p:nvPr>
            <p:ph type="sldNum" sz="quarter" idx="12"/>
          </p:nvPr>
        </p:nvSpPr>
        <p:spPr/>
        <p:txBody>
          <a:bodyPr/>
          <a:lstStyle/>
          <a:p>
            <a:fld id="{6B75CB52-822F-4EE5-999D-16082B3B0A46}" type="slidenum">
              <a:rPr lang="en-IN" smtClean="0"/>
              <a:t>10</a:t>
            </a:fld>
            <a:endParaRPr lang="en-IN"/>
          </a:p>
        </p:txBody>
      </p:sp>
    </p:spTree>
    <p:extLst>
      <p:ext uri="{BB962C8B-B14F-4D97-AF65-F5344CB8AC3E}">
        <p14:creationId xmlns:p14="http://schemas.microsoft.com/office/powerpoint/2010/main" val="3487702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4F00E-F0DF-D7ED-0C73-B9E31EB061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87BA27-049D-E4BF-143C-665C69A88994}"/>
              </a:ext>
            </a:extLst>
          </p:cNvPr>
          <p:cNvSpPr>
            <a:spLocks noGrp="1"/>
          </p:cNvSpPr>
          <p:nvPr>
            <p:ph type="title"/>
          </p:nvPr>
        </p:nvSpPr>
        <p:spPr>
          <a:xfrm>
            <a:off x="0" y="301338"/>
            <a:ext cx="12192000" cy="1005840"/>
          </a:xfrm>
        </p:spPr>
        <p:txBody>
          <a:bodyPr/>
          <a:lstStyle/>
          <a:p>
            <a:pPr algn="ctr"/>
            <a:r>
              <a:rPr lang="en-US" dirty="0"/>
              <a:t>Frontend Implementation</a:t>
            </a:r>
            <a:endParaRPr lang="en-IN" dirty="0"/>
          </a:p>
        </p:txBody>
      </p:sp>
      <p:sp>
        <p:nvSpPr>
          <p:cNvPr id="3" name="Content Placeholder 2">
            <a:extLst>
              <a:ext uri="{FF2B5EF4-FFF2-40B4-BE49-F238E27FC236}">
                <a16:creationId xmlns:a16="http://schemas.microsoft.com/office/drawing/2014/main" id="{08F95342-904F-128A-69A1-33194BD8410E}"/>
              </a:ext>
            </a:extLst>
          </p:cNvPr>
          <p:cNvSpPr>
            <a:spLocks noGrp="1"/>
          </p:cNvSpPr>
          <p:nvPr>
            <p:ph idx="1"/>
          </p:nvPr>
        </p:nvSpPr>
        <p:spPr>
          <a:xfrm>
            <a:off x="0" y="1517072"/>
            <a:ext cx="12192000" cy="5340927"/>
          </a:xfrm>
        </p:spPr>
        <p:txBody>
          <a:bodyPr>
            <a:normAutofit fontScale="70000" lnSpcReduction="20000"/>
          </a:bodyPr>
          <a:lstStyle/>
          <a:p>
            <a:pPr marL="0" indent="0">
              <a:buNone/>
            </a:pPr>
            <a:r>
              <a:rPr lang="en-US" sz="3400" dirty="0"/>
              <a:t>• HTML Structure:</a:t>
            </a:r>
          </a:p>
          <a:p>
            <a:pPr marL="0" indent="0">
              <a:buNone/>
            </a:pPr>
            <a:r>
              <a:rPr lang="en-US" sz="2600" dirty="0"/>
              <a:t>&lt;form id="</a:t>
            </a:r>
            <a:r>
              <a:rPr lang="en-US" sz="2600" dirty="0" err="1"/>
              <a:t>processForm</a:t>
            </a:r>
            <a:r>
              <a:rPr lang="en-US" sz="2600" dirty="0"/>
              <a:t>"&gt;</a:t>
            </a:r>
          </a:p>
          <a:p>
            <a:pPr marL="0" indent="0">
              <a:buNone/>
            </a:pPr>
            <a:r>
              <a:rPr lang="en-US" sz="2600" dirty="0"/>
              <a:t>    &lt;div class="form-group"&gt;</a:t>
            </a:r>
          </a:p>
          <a:p>
            <a:pPr marL="0" indent="0">
              <a:buNone/>
            </a:pPr>
            <a:r>
              <a:rPr lang="en-US" sz="2600" dirty="0"/>
              <a:t>        &lt;label&gt;Process ID:&lt;/label&gt;</a:t>
            </a:r>
          </a:p>
          <a:p>
            <a:pPr marL="0" indent="0">
              <a:buNone/>
            </a:pPr>
            <a:r>
              <a:rPr lang="en-US" sz="2600" dirty="0"/>
              <a:t>        &lt;input type="number" id="</a:t>
            </a:r>
            <a:r>
              <a:rPr lang="en-US" sz="2600" dirty="0" err="1"/>
              <a:t>pid</a:t>
            </a:r>
            <a:r>
              <a:rPr lang="en-US" sz="2600" dirty="0"/>
              <a:t>" required&gt;</a:t>
            </a:r>
          </a:p>
          <a:p>
            <a:pPr marL="0" indent="0">
              <a:buNone/>
            </a:pPr>
            <a:r>
              <a:rPr lang="en-US" sz="2600" dirty="0"/>
              <a:t>    &lt;/div&gt;</a:t>
            </a:r>
          </a:p>
          <a:p>
            <a:pPr marL="0" indent="0">
              <a:buNone/>
            </a:pPr>
            <a:r>
              <a:rPr lang="en-US" sz="2600" dirty="0"/>
              <a:t>    &lt;div class="form-group"&gt;</a:t>
            </a:r>
          </a:p>
          <a:p>
            <a:pPr marL="0" indent="0">
              <a:buNone/>
            </a:pPr>
            <a:r>
              <a:rPr lang="en-US" sz="2600" dirty="0"/>
              <a:t>        &lt;label&gt;Arrival Time:&lt;/label&gt;</a:t>
            </a:r>
          </a:p>
          <a:p>
            <a:pPr marL="0" indent="0">
              <a:buNone/>
            </a:pPr>
            <a:r>
              <a:rPr lang="en-US" sz="2600" dirty="0"/>
              <a:t>        &lt;input type="number" id="arrival" required&gt;</a:t>
            </a:r>
          </a:p>
          <a:p>
            <a:pPr marL="0" indent="0">
              <a:buNone/>
            </a:pPr>
            <a:r>
              <a:rPr lang="en-US" sz="2600" dirty="0"/>
              <a:t>    &lt;/div&gt;</a:t>
            </a:r>
          </a:p>
          <a:p>
            <a:pPr marL="0" indent="0">
              <a:buNone/>
            </a:pPr>
            <a:r>
              <a:rPr lang="en-US" sz="2600" dirty="0"/>
              <a:t>    &lt;div class="form-group"&gt;</a:t>
            </a:r>
          </a:p>
          <a:p>
            <a:pPr marL="0" indent="0">
              <a:buNone/>
            </a:pPr>
            <a:r>
              <a:rPr lang="en-US" sz="2600" dirty="0"/>
              <a:t>        &lt;label&gt;Burst Time:&lt;/label&gt;</a:t>
            </a:r>
          </a:p>
          <a:p>
            <a:pPr marL="0" indent="0">
              <a:buNone/>
            </a:pPr>
            <a:r>
              <a:rPr lang="en-US" sz="2600" dirty="0"/>
              <a:t>        &lt;input type="number" id="burst" required&gt;</a:t>
            </a:r>
          </a:p>
          <a:p>
            <a:pPr marL="0" indent="0">
              <a:buNone/>
            </a:pPr>
            <a:r>
              <a:rPr lang="en-US" sz="2600" dirty="0"/>
              <a:t>    &lt;/div&gt;</a:t>
            </a:r>
          </a:p>
          <a:p>
            <a:pPr marL="0" indent="0">
              <a:buNone/>
            </a:pPr>
            <a:r>
              <a:rPr lang="en-US" sz="2600" dirty="0"/>
              <a:t>    &lt;button type="submit"&gt;Add Process&lt;/button&gt;</a:t>
            </a:r>
          </a:p>
          <a:p>
            <a:pPr marL="0" indent="0">
              <a:buNone/>
            </a:pPr>
            <a:r>
              <a:rPr lang="en-US" sz="2600" dirty="0"/>
              <a:t>&lt;/form&gt;</a:t>
            </a:r>
          </a:p>
        </p:txBody>
      </p:sp>
      <p:sp>
        <p:nvSpPr>
          <p:cNvPr id="4" name="Slide Number Placeholder 3">
            <a:extLst>
              <a:ext uri="{FF2B5EF4-FFF2-40B4-BE49-F238E27FC236}">
                <a16:creationId xmlns:a16="http://schemas.microsoft.com/office/drawing/2014/main" id="{01944E5B-97D3-5F8B-2F75-A1EFF4AAE454}"/>
              </a:ext>
            </a:extLst>
          </p:cNvPr>
          <p:cNvSpPr>
            <a:spLocks noGrp="1"/>
          </p:cNvSpPr>
          <p:nvPr>
            <p:ph type="sldNum" sz="quarter" idx="12"/>
          </p:nvPr>
        </p:nvSpPr>
        <p:spPr/>
        <p:txBody>
          <a:bodyPr/>
          <a:lstStyle/>
          <a:p>
            <a:fld id="{6B75CB52-822F-4EE5-999D-16082B3B0A46}" type="slidenum">
              <a:rPr lang="en-IN" smtClean="0"/>
              <a:t>11</a:t>
            </a:fld>
            <a:endParaRPr lang="en-IN"/>
          </a:p>
        </p:txBody>
      </p:sp>
    </p:spTree>
    <p:extLst>
      <p:ext uri="{BB962C8B-B14F-4D97-AF65-F5344CB8AC3E}">
        <p14:creationId xmlns:p14="http://schemas.microsoft.com/office/powerpoint/2010/main" val="221825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50981-1D2A-A49C-4893-116E82E95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259F8F-F8EC-A838-1B3B-F6237D0BAEA5}"/>
              </a:ext>
            </a:extLst>
          </p:cNvPr>
          <p:cNvSpPr>
            <a:spLocks noGrp="1"/>
          </p:cNvSpPr>
          <p:nvPr>
            <p:ph type="title"/>
          </p:nvPr>
        </p:nvSpPr>
        <p:spPr>
          <a:xfrm>
            <a:off x="0" y="301338"/>
            <a:ext cx="12192000" cy="1005840"/>
          </a:xfrm>
        </p:spPr>
        <p:txBody>
          <a:bodyPr/>
          <a:lstStyle/>
          <a:p>
            <a:pPr algn="ctr"/>
            <a:r>
              <a:rPr lang="en-US" dirty="0"/>
              <a:t>JavaScript Functionality</a:t>
            </a:r>
            <a:endParaRPr lang="en-IN" dirty="0"/>
          </a:p>
        </p:txBody>
      </p:sp>
      <p:sp>
        <p:nvSpPr>
          <p:cNvPr id="3" name="Content Placeholder 2">
            <a:extLst>
              <a:ext uri="{FF2B5EF4-FFF2-40B4-BE49-F238E27FC236}">
                <a16:creationId xmlns:a16="http://schemas.microsoft.com/office/drawing/2014/main" id="{B9822399-3728-FFD9-F9E8-E7321232711D}"/>
              </a:ext>
            </a:extLst>
          </p:cNvPr>
          <p:cNvSpPr>
            <a:spLocks noGrp="1"/>
          </p:cNvSpPr>
          <p:nvPr>
            <p:ph idx="1"/>
          </p:nvPr>
        </p:nvSpPr>
        <p:spPr>
          <a:xfrm>
            <a:off x="0" y="1517072"/>
            <a:ext cx="12192000" cy="5340927"/>
          </a:xfrm>
        </p:spPr>
        <p:txBody>
          <a:bodyPr>
            <a:normAutofit fontScale="55000" lnSpcReduction="20000"/>
          </a:bodyPr>
          <a:lstStyle/>
          <a:p>
            <a:pPr marL="0" indent="0">
              <a:buNone/>
            </a:pPr>
            <a:r>
              <a:rPr lang="en-US" sz="4400" dirty="0"/>
              <a:t>• Process Management:</a:t>
            </a:r>
          </a:p>
          <a:p>
            <a:pPr marL="0" indent="0">
              <a:buNone/>
            </a:pPr>
            <a:r>
              <a:rPr lang="en-US" sz="2900" dirty="0"/>
              <a:t>// Store processes</a:t>
            </a:r>
          </a:p>
          <a:p>
            <a:pPr marL="0" indent="0">
              <a:buNone/>
            </a:pPr>
            <a:r>
              <a:rPr lang="en-US" sz="2900" dirty="0"/>
              <a:t>let processes = [];</a:t>
            </a:r>
          </a:p>
          <a:p>
            <a:pPr marL="0" indent="0">
              <a:buNone/>
            </a:pPr>
            <a:endParaRPr lang="en-US" sz="2900" dirty="0"/>
          </a:p>
          <a:p>
            <a:pPr marL="0" indent="0">
              <a:buNone/>
            </a:pPr>
            <a:r>
              <a:rPr lang="en-US" sz="2900" dirty="0"/>
              <a:t>// Add process to list</a:t>
            </a:r>
          </a:p>
          <a:p>
            <a:pPr marL="0" indent="0">
              <a:buNone/>
            </a:pPr>
            <a:r>
              <a:rPr lang="en-US" sz="2900" dirty="0"/>
              <a:t>function </a:t>
            </a:r>
            <a:r>
              <a:rPr lang="en-US" sz="2900" dirty="0" err="1"/>
              <a:t>addProcess</a:t>
            </a:r>
            <a:r>
              <a:rPr lang="en-US" sz="2900" dirty="0"/>
              <a:t>() {</a:t>
            </a:r>
          </a:p>
          <a:p>
            <a:pPr marL="0" indent="0">
              <a:buNone/>
            </a:pPr>
            <a:r>
              <a:rPr lang="en-US" sz="2900" dirty="0"/>
              <a:t>    const </a:t>
            </a:r>
            <a:r>
              <a:rPr lang="en-US" sz="2900" dirty="0" err="1"/>
              <a:t>pid</a:t>
            </a:r>
            <a:r>
              <a:rPr lang="en-US" sz="2900" dirty="0"/>
              <a:t> = </a:t>
            </a:r>
            <a:r>
              <a:rPr lang="en-US" sz="2900" dirty="0" err="1"/>
              <a:t>document.getElementById</a:t>
            </a:r>
            <a:r>
              <a:rPr lang="en-US" sz="2900" dirty="0"/>
              <a:t>('</a:t>
            </a:r>
            <a:r>
              <a:rPr lang="en-US" sz="2900" dirty="0" err="1"/>
              <a:t>pid</a:t>
            </a:r>
            <a:r>
              <a:rPr lang="en-US" sz="2900" dirty="0"/>
              <a:t>').value;</a:t>
            </a:r>
          </a:p>
          <a:p>
            <a:pPr marL="0" indent="0">
              <a:buNone/>
            </a:pPr>
            <a:r>
              <a:rPr lang="en-US" sz="2900" dirty="0"/>
              <a:t>    const arrival = </a:t>
            </a:r>
            <a:r>
              <a:rPr lang="en-US" sz="2900" dirty="0" err="1"/>
              <a:t>document.getElementById</a:t>
            </a:r>
            <a:r>
              <a:rPr lang="en-US" sz="2900" dirty="0"/>
              <a:t>('arrival').value;</a:t>
            </a:r>
          </a:p>
          <a:p>
            <a:pPr marL="0" indent="0">
              <a:buNone/>
            </a:pPr>
            <a:r>
              <a:rPr lang="en-US" sz="2900" dirty="0"/>
              <a:t>    const burst = </a:t>
            </a:r>
            <a:r>
              <a:rPr lang="en-US" sz="2900" dirty="0" err="1"/>
              <a:t>document.getElementById</a:t>
            </a:r>
            <a:r>
              <a:rPr lang="en-US" sz="2900" dirty="0"/>
              <a:t>('burst').value;</a:t>
            </a:r>
          </a:p>
          <a:p>
            <a:pPr marL="0" indent="0">
              <a:buNone/>
            </a:pPr>
            <a:r>
              <a:rPr lang="en-US" sz="2900" dirty="0"/>
              <a:t>    </a:t>
            </a:r>
            <a:r>
              <a:rPr lang="en-US" sz="2900" dirty="0" err="1"/>
              <a:t>processes.push</a:t>
            </a:r>
            <a:r>
              <a:rPr lang="en-US" sz="2900" dirty="0"/>
              <a:t>({</a:t>
            </a:r>
          </a:p>
          <a:p>
            <a:pPr marL="0" indent="0">
              <a:buNone/>
            </a:pPr>
            <a:r>
              <a:rPr lang="en-US" sz="2900" dirty="0"/>
              <a:t>        </a:t>
            </a:r>
            <a:r>
              <a:rPr lang="en-US" sz="2900" dirty="0" err="1"/>
              <a:t>pid</a:t>
            </a:r>
            <a:r>
              <a:rPr lang="en-US" sz="2900" dirty="0"/>
              <a:t>: </a:t>
            </a:r>
            <a:r>
              <a:rPr lang="en-US" sz="2900" dirty="0" err="1"/>
              <a:t>parseInt</a:t>
            </a:r>
            <a:r>
              <a:rPr lang="en-US" sz="2900" dirty="0"/>
              <a:t>(</a:t>
            </a:r>
            <a:r>
              <a:rPr lang="en-US" sz="2900" dirty="0" err="1"/>
              <a:t>pid</a:t>
            </a:r>
            <a:r>
              <a:rPr lang="en-US" sz="2900" dirty="0"/>
              <a:t>),</a:t>
            </a:r>
          </a:p>
          <a:p>
            <a:pPr marL="0" indent="0">
              <a:buNone/>
            </a:pPr>
            <a:r>
              <a:rPr lang="en-US" sz="2900" dirty="0"/>
              <a:t>        arrival: </a:t>
            </a:r>
            <a:r>
              <a:rPr lang="en-US" sz="2900" dirty="0" err="1"/>
              <a:t>parseInt</a:t>
            </a:r>
            <a:r>
              <a:rPr lang="en-US" sz="2900" dirty="0"/>
              <a:t>(arrival),</a:t>
            </a:r>
          </a:p>
          <a:p>
            <a:pPr marL="0" indent="0">
              <a:buNone/>
            </a:pPr>
            <a:r>
              <a:rPr lang="en-US" sz="2900" dirty="0"/>
              <a:t>        burst: </a:t>
            </a:r>
            <a:r>
              <a:rPr lang="en-US" sz="2900" dirty="0" err="1"/>
              <a:t>parseInt</a:t>
            </a:r>
            <a:r>
              <a:rPr lang="en-US" sz="2900" dirty="0"/>
              <a:t>(burst)</a:t>
            </a:r>
          </a:p>
          <a:p>
            <a:pPr marL="0" indent="0">
              <a:buNone/>
            </a:pPr>
            <a:r>
              <a:rPr lang="en-US" sz="2900" dirty="0"/>
              <a:t>    });</a:t>
            </a:r>
          </a:p>
          <a:p>
            <a:pPr marL="0" indent="0">
              <a:buNone/>
            </a:pPr>
            <a:endParaRPr lang="en-US" sz="2900" dirty="0"/>
          </a:p>
          <a:p>
            <a:pPr marL="0" indent="0">
              <a:buNone/>
            </a:pPr>
            <a:r>
              <a:rPr lang="en-US" sz="2900" dirty="0"/>
              <a:t>    </a:t>
            </a:r>
            <a:r>
              <a:rPr lang="en-US" sz="2900" dirty="0" err="1"/>
              <a:t>updateProcessList</a:t>
            </a:r>
            <a:r>
              <a:rPr lang="en-US" sz="2900" dirty="0"/>
              <a:t>();</a:t>
            </a:r>
          </a:p>
          <a:p>
            <a:pPr marL="0" indent="0">
              <a:buNone/>
            </a:pPr>
            <a:r>
              <a:rPr lang="en-US" sz="2900" dirty="0"/>
              <a:t>}</a:t>
            </a:r>
          </a:p>
        </p:txBody>
      </p:sp>
      <p:sp>
        <p:nvSpPr>
          <p:cNvPr id="4" name="Slide Number Placeholder 3">
            <a:extLst>
              <a:ext uri="{FF2B5EF4-FFF2-40B4-BE49-F238E27FC236}">
                <a16:creationId xmlns:a16="http://schemas.microsoft.com/office/drawing/2014/main" id="{83F8E796-0907-41F2-2073-575D88D501B1}"/>
              </a:ext>
            </a:extLst>
          </p:cNvPr>
          <p:cNvSpPr>
            <a:spLocks noGrp="1"/>
          </p:cNvSpPr>
          <p:nvPr>
            <p:ph type="sldNum" sz="quarter" idx="12"/>
          </p:nvPr>
        </p:nvSpPr>
        <p:spPr/>
        <p:txBody>
          <a:bodyPr/>
          <a:lstStyle/>
          <a:p>
            <a:fld id="{6B75CB52-822F-4EE5-999D-16082B3B0A46}" type="slidenum">
              <a:rPr lang="en-IN" smtClean="0"/>
              <a:t>12</a:t>
            </a:fld>
            <a:endParaRPr lang="en-IN"/>
          </a:p>
        </p:txBody>
      </p:sp>
    </p:spTree>
    <p:extLst>
      <p:ext uri="{BB962C8B-B14F-4D97-AF65-F5344CB8AC3E}">
        <p14:creationId xmlns:p14="http://schemas.microsoft.com/office/powerpoint/2010/main" val="1308680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31C65-EEAE-74D5-B52A-C0A586794C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1C7E7-5BBD-7D01-0632-DE1ACE60734F}"/>
              </a:ext>
            </a:extLst>
          </p:cNvPr>
          <p:cNvSpPr>
            <a:spLocks noGrp="1"/>
          </p:cNvSpPr>
          <p:nvPr>
            <p:ph type="title"/>
          </p:nvPr>
        </p:nvSpPr>
        <p:spPr>
          <a:xfrm>
            <a:off x="0" y="301338"/>
            <a:ext cx="12192000" cy="1005840"/>
          </a:xfrm>
        </p:spPr>
        <p:txBody>
          <a:bodyPr/>
          <a:lstStyle/>
          <a:p>
            <a:pPr algn="ctr"/>
            <a:r>
              <a:rPr lang="en-US" dirty="0"/>
              <a:t>API Integration</a:t>
            </a:r>
            <a:endParaRPr lang="en-IN" dirty="0"/>
          </a:p>
        </p:txBody>
      </p:sp>
      <p:sp>
        <p:nvSpPr>
          <p:cNvPr id="3" name="Content Placeholder 2">
            <a:extLst>
              <a:ext uri="{FF2B5EF4-FFF2-40B4-BE49-F238E27FC236}">
                <a16:creationId xmlns:a16="http://schemas.microsoft.com/office/drawing/2014/main" id="{5A301EB0-9822-76A6-BB14-2DD026E6E5AF}"/>
              </a:ext>
            </a:extLst>
          </p:cNvPr>
          <p:cNvSpPr>
            <a:spLocks noGrp="1"/>
          </p:cNvSpPr>
          <p:nvPr>
            <p:ph idx="1"/>
          </p:nvPr>
        </p:nvSpPr>
        <p:spPr>
          <a:xfrm>
            <a:off x="0" y="1517072"/>
            <a:ext cx="12192000" cy="5340927"/>
          </a:xfrm>
        </p:spPr>
        <p:txBody>
          <a:bodyPr>
            <a:normAutofit fontScale="25000" lnSpcReduction="20000"/>
          </a:bodyPr>
          <a:lstStyle/>
          <a:p>
            <a:pPr marL="0" indent="0">
              <a:buNone/>
            </a:pPr>
            <a:r>
              <a:rPr lang="en-US" sz="9600" dirty="0"/>
              <a:t>• Server Communication:</a:t>
            </a:r>
          </a:p>
          <a:p>
            <a:pPr marL="0" indent="0">
              <a:buNone/>
            </a:pPr>
            <a:r>
              <a:rPr lang="en-US" sz="6200" dirty="0"/>
              <a:t>async function </a:t>
            </a:r>
            <a:r>
              <a:rPr lang="en-US" sz="6200" dirty="0" err="1"/>
              <a:t>calculateFCFS</a:t>
            </a:r>
            <a:r>
              <a:rPr lang="en-US" sz="6200" dirty="0"/>
              <a:t>() {</a:t>
            </a:r>
          </a:p>
          <a:p>
            <a:pPr marL="0" indent="0">
              <a:buNone/>
            </a:pPr>
            <a:r>
              <a:rPr lang="en-US" sz="6200" dirty="0"/>
              <a:t>    try {</a:t>
            </a:r>
          </a:p>
          <a:p>
            <a:pPr marL="0" indent="0">
              <a:buNone/>
            </a:pPr>
            <a:r>
              <a:rPr lang="en-US" sz="6200" dirty="0"/>
              <a:t>        const response = await fetch('http://localhost:5000/</a:t>
            </a:r>
            <a:r>
              <a:rPr lang="en-US" sz="6200" dirty="0" err="1"/>
              <a:t>fcfs</a:t>
            </a:r>
            <a:r>
              <a:rPr lang="en-US" sz="6200" dirty="0"/>
              <a:t>', {</a:t>
            </a:r>
          </a:p>
          <a:p>
            <a:pPr marL="0" indent="0">
              <a:buNone/>
            </a:pPr>
            <a:r>
              <a:rPr lang="en-US" sz="6200" dirty="0"/>
              <a:t>            method: 'POST',</a:t>
            </a:r>
          </a:p>
          <a:p>
            <a:pPr marL="0" indent="0">
              <a:buNone/>
            </a:pPr>
            <a:r>
              <a:rPr lang="en-US" sz="6200" dirty="0"/>
              <a:t>            headers: {</a:t>
            </a:r>
          </a:p>
          <a:p>
            <a:pPr marL="0" indent="0">
              <a:buNone/>
            </a:pPr>
            <a:r>
              <a:rPr lang="en-US" sz="6200" dirty="0"/>
              <a:t>                'Content-Type': 'application/</a:t>
            </a:r>
            <a:r>
              <a:rPr lang="en-US" sz="6200" dirty="0" err="1"/>
              <a:t>json</a:t>
            </a:r>
            <a:r>
              <a:rPr lang="en-US" sz="6200" dirty="0"/>
              <a:t>'</a:t>
            </a:r>
          </a:p>
          <a:p>
            <a:pPr marL="0" indent="0">
              <a:buNone/>
            </a:pPr>
            <a:r>
              <a:rPr lang="en-US" sz="6200" dirty="0"/>
              <a:t>            },</a:t>
            </a:r>
          </a:p>
          <a:p>
            <a:pPr marL="0" indent="0">
              <a:buNone/>
            </a:pPr>
            <a:r>
              <a:rPr lang="en-US" sz="6200" dirty="0"/>
              <a:t>            body: </a:t>
            </a:r>
            <a:r>
              <a:rPr lang="en-US" sz="6200" dirty="0" err="1"/>
              <a:t>JSON.stringify</a:t>
            </a:r>
            <a:r>
              <a:rPr lang="en-US" sz="6200" dirty="0"/>
              <a:t>({ processes: processes })</a:t>
            </a:r>
          </a:p>
          <a:p>
            <a:pPr marL="0" indent="0">
              <a:buNone/>
            </a:pPr>
            <a:r>
              <a:rPr lang="en-US" sz="6200" dirty="0"/>
              <a:t>        });</a:t>
            </a:r>
          </a:p>
          <a:p>
            <a:pPr marL="0" indent="0">
              <a:buNone/>
            </a:pPr>
            <a:r>
              <a:rPr lang="en-US" sz="6200" dirty="0"/>
              <a:t>        const results = await </a:t>
            </a:r>
            <a:r>
              <a:rPr lang="en-US" sz="6200" dirty="0" err="1"/>
              <a:t>response.json</a:t>
            </a:r>
            <a:r>
              <a:rPr lang="en-US" sz="6200" dirty="0"/>
              <a:t>();</a:t>
            </a:r>
          </a:p>
          <a:p>
            <a:pPr marL="0" indent="0">
              <a:buNone/>
            </a:pPr>
            <a:r>
              <a:rPr lang="en-US" sz="6200" dirty="0"/>
              <a:t>        </a:t>
            </a:r>
            <a:r>
              <a:rPr lang="en-US" sz="6200" dirty="0" err="1"/>
              <a:t>displayResults</a:t>
            </a:r>
            <a:r>
              <a:rPr lang="en-US" sz="6200" dirty="0"/>
              <a:t>(results);</a:t>
            </a:r>
          </a:p>
          <a:p>
            <a:pPr marL="0" indent="0">
              <a:buNone/>
            </a:pPr>
            <a:r>
              <a:rPr lang="en-US" sz="6200" dirty="0"/>
              <a:t>    } catch (error) {</a:t>
            </a:r>
          </a:p>
          <a:p>
            <a:pPr marL="0" indent="0">
              <a:buNone/>
            </a:pPr>
            <a:r>
              <a:rPr lang="en-US" sz="6200" dirty="0"/>
              <a:t>        </a:t>
            </a:r>
            <a:r>
              <a:rPr lang="en-US" sz="6200" dirty="0" err="1"/>
              <a:t>console.error</a:t>
            </a:r>
            <a:r>
              <a:rPr lang="en-US" sz="6200" dirty="0"/>
              <a:t>('Error:', error);</a:t>
            </a:r>
          </a:p>
          <a:p>
            <a:pPr marL="0" indent="0">
              <a:buNone/>
            </a:pPr>
            <a:r>
              <a:rPr lang="en-US" sz="6200" dirty="0"/>
              <a:t>        alert('Error calculating FCFS');</a:t>
            </a:r>
          </a:p>
          <a:p>
            <a:pPr marL="0" indent="0">
              <a:buNone/>
            </a:pPr>
            <a:r>
              <a:rPr lang="en-US" sz="6200" dirty="0"/>
              <a:t>    }</a:t>
            </a:r>
          </a:p>
          <a:p>
            <a:pPr marL="0" indent="0">
              <a:buNone/>
            </a:pPr>
            <a:r>
              <a:rPr lang="en-US" sz="6200" dirty="0"/>
              <a:t>}</a:t>
            </a:r>
          </a:p>
        </p:txBody>
      </p:sp>
      <p:sp>
        <p:nvSpPr>
          <p:cNvPr id="4" name="Slide Number Placeholder 3">
            <a:extLst>
              <a:ext uri="{FF2B5EF4-FFF2-40B4-BE49-F238E27FC236}">
                <a16:creationId xmlns:a16="http://schemas.microsoft.com/office/drawing/2014/main" id="{113009A9-D41C-17D8-D992-2D236B9BEC0A}"/>
              </a:ext>
            </a:extLst>
          </p:cNvPr>
          <p:cNvSpPr>
            <a:spLocks noGrp="1"/>
          </p:cNvSpPr>
          <p:nvPr>
            <p:ph type="sldNum" sz="quarter" idx="12"/>
          </p:nvPr>
        </p:nvSpPr>
        <p:spPr/>
        <p:txBody>
          <a:bodyPr/>
          <a:lstStyle/>
          <a:p>
            <a:fld id="{6B75CB52-822F-4EE5-999D-16082B3B0A46}" type="slidenum">
              <a:rPr lang="en-IN" smtClean="0"/>
              <a:t>13</a:t>
            </a:fld>
            <a:endParaRPr lang="en-IN"/>
          </a:p>
        </p:txBody>
      </p:sp>
    </p:spTree>
    <p:extLst>
      <p:ext uri="{BB962C8B-B14F-4D97-AF65-F5344CB8AC3E}">
        <p14:creationId xmlns:p14="http://schemas.microsoft.com/office/powerpoint/2010/main" val="51517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189BC-0316-6119-65D1-E9E6453F76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03B8C-BA2E-A0A1-783D-4F7384A208C6}"/>
              </a:ext>
            </a:extLst>
          </p:cNvPr>
          <p:cNvSpPr>
            <a:spLocks noGrp="1"/>
          </p:cNvSpPr>
          <p:nvPr>
            <p:ph type="title"/>
          </p:nvPr>
        </p:nvSpPr>
        <p:spPr>
          <a:xfrm>
            <a:off x="0" y="301338"/>
            <a:ext cx="12192000" cy="1005840"/>
          </a:xfrm>
        </p:spPr>
        <p:txBody>
          <a:bodyPr/>
          <a:lstStyle/>
          <a:p>
            <a:pPr algn="ctr"/>
            <a:r>
              <a:rPr lang="en-US" dirty="0"/>
              <a:t>Crow Framework Implementation</a:t>
            </a:r>
            <a:endParaRPr lang="en-IN" dirty="0"/>
          </a:p>
        </p:txBody>
      </p:sp>
      <p:sp>
        <p:nvSpPr>
          <p:cNvPr id="3" name="Content Placeholder 2">
            <a:extLst>
              <a:ext uri="{FF2B5EF4-FFF2-40B4-BE49-F238E27FC236}">
                <a16:creationId xmlns:a16="http://schemas.microsoft.com/office/drawing/2014/main" id="{CBFE060D-D337-767E-BF89-485A7CF7F388}"/>
              </a:ext>
            </a:extLst>
          </p:cNvPr>
          <p:cNvSpPr>
            <a:spLocks noGrp="1"/>
          </p:cNvSpPr>
          <p:nvPr>
            <p:ph idx="1"/>
          </p:nvPr>
        </p:nvSpPr>
        <p:spPr>
          <a:xfrm>
            <a:off x="0" y="1517072"/>
            <a:ext cx="6096000" cy="5340927"/>
          </a:xfrm>
        </p:spPr>
        <p:txBody>
          <a:bodyPr>
            <a:normAutofit/>
          </a:bodyPr>
          <a:lstStyle/>
          <a:p>
            <a:pPr marL="0" indent="0">
              <a:buNone/>
            </a:pPr>
            <a:r>
              <a:rPr lang="en-US" sz="2400" dirty="0"/>
              <a:t>• Server Setup:</a:t>
            </a:r>
          </a:p>
          <a:p>
            <a:pPr marL="0" indent="0">
              <a:buNone/>
            </a:pPr>
            <a:r>
              <a:rPr lang="en-US" sz="2000" dirty="0"/>
              <a:t>// Include Crow header</a:t>
            </a:r>
          </a:p>
          <a:p>
            <a:pPr marL="0" indent="0">
              <a:buNone/>
            </a:pPr>
            <a:r>
              <a:rPr lang="en-US" sz="2000" dirty="0"/>
              <a:t>#include "</a:t>
            </a:r>
            <a:r>
              <a:rPr lang="en-US" sz="2000" dirty="0" err="1"/>
              <a:t>crow.h</a:t>
            </a:r>
            <a:r>
              <a:rPr lang="en-US" sz="2000" dirty="0"/>
              <a:t>"</a:t>
            </a:r>
          </a:p>
          <a:p>
            <a:pPr marL="0" indent="0">
              <a:buNone/>
            </a:pPr>
            <a:endParaRPr lang="en-US" sz="2000" dirty="0"/>
          </a:p>
          <a:p>
            <a:pPr marL="0" indent="0">
              <a:buNone/>
            </a:pPr>
            <a:r>
              <a:rPr lang="en-US" sz="2000" dirty="0"/>
              <a:t>// Initialize Crow application</a:t>
            </a:r>
          </a:p>
          <a:p>
            <a:pPr marL="0" indent="0">
              <a:buNone/>
            </a:pPr>
            <a:r>
              <a:rPr lang="en-US" sz="2000" dirty="0"/>
              <a:t>crow::</a:t>
            </a:r>
            <a:r>
              <a:rPr lang="en-US" sz="2000" dirty="0" err="1"/>
              <a:t>SimpleApp</a:t>
            </a:r>
            <a:r>
              <a:rPr lang="en-US" sz="2000" dirty="0"/>
              <a:t> app;</a:t>
            </a:r>
          </a:p>
          <a:p>
            <a:pPr marL="0" indent="0">
              <a:buNone/>
            </a:pPr>
            <a:endParaRPr lang="en-US" sz="2000" dirty="0"/>
          </a:p>
          <a:p>
            <a:pPr marL="0" indent="0">
              <a:buNone/>
            </a:pPr>
            <a:r>
              <a:rPr lang="en-US" sz="2000" dirty="0"/>
              <a:t>// Define routes</a:t>
            </a:r>
          </a:p>
          <a:p>
            <a:pPr marL="0" indent="0">
              <a:buNone/>
            </a:pPr>
            <a:r>
              <a:rPr lang="en-US" sz="2000" dirty="0"/>
              <a:t>CROW_ROUTE(app, "/")([](){</a:t>
            </a:r>
          </a:p>
          <a:p>
            <a:pPr marL="0" indent="0">
              <a:buNone/>
            </a:pPr>
            <a:r>
              <a:rPr lang="en-US" sz="2000" dirty="0"/>
              <a:t>    return "FCFS Scheduler";</a:t>
            </a:r>
          </a:p>
          <a:p>
            <a:pPr marL="0" indent="0">
              <a:buNone/>
            </a:pPr>
            <a:r>
              <a:rPr lang="en-US" sz="2000" dirty="0"/>
              <a:t>});</a:t>
            </a:r>
          </a:p>
        </p:txBody>
      </p:sp>
      <p:sp>
        <p:nvSpPr>
          <p:cNvPr id="4" name="Content Placeholder 2">
            <a:extLst>
              <a:ext uri="{FF2B5EF4-FFF2-40B4-BE49-F238E27FC236}">
                <a16:creationId xmlns:a16="http://schemas.microsoft.com/office/drawing/2014/main" id="{FCFA4188-E141-0406-234F-63CE5B429043}"/>
              </a:ext>
            </a:extLst>
          </p:cNvPr>
          <p:cNvSpPr txBox="1">
            <a:spLocks/>
          </p:cNvSpPr>
          <p:nvPr/>
        </p:nvSpPr>
        <p:spPr>
          <a:xfrm>
            <a:off x="5690754" y="1517073"/>
            <a:ext cx="6331527" cy="5340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 FCFS calculation endpoint</a:t>
            </a:r>
          </a:p>
          <a:p>
            <a:pPr marL="0" indent="0">
              <a:buFont typeface="Arial" panose="020B0604020202020204" pitchFamily="34" charset="0"/>
              <a:buNone/>
            </a:pPr>
            <a:r>
              <a:rPr lang="en-US" sz="2000" dirty="0"/>
              <a:t>CROW_ROUTE(app, "/</a:t>
            </a:r>
            <a:r>
              <a:rPr lang="en-US" sz="2000" dirty="0" err="1"/>
              <a:t>fcfs</a:t>
            </a:r>
            <a:r>
              <a:rPr lang="en-US" sz="2000" dirty="0"/>
              <a:t>").methods("</a:t>
            </a:r>
            <a:r>
              <a:rPr lang="en-US" sz="2000" dirty="0" err="1"/>
              <a:t>POST"_method</a:t>
            </a:r>
            <a:r>
              <a:rPr lang="en-US" sz="2000" dirty="0"/>
              <a:t>)</a:t>
            </a:r>
          </a:p>
          <a:p>
            <a:pPr marL="0" indent="0">
              <a:buFont typeface="Arial" panose="020B0604020202020204" pitchFamily="34" charset="0"/>
              <a:buNone/>
            </a:pPr>
            <a:r>
              <a:rPr lang="en-US" sz="2000" dirty="0"/>
              <a:t>([](const crow::request&amp; req){</a:t>
            </a:r>
          </a:p>
          <a:p>
            <a:pPr marL="0" indent="0">
              <a:buFont typeface="Arial" panose="020B0604020202020204" pitchFamily="34" charset="0"/>
              <a:buNone/>
            </a:pPr>
            <a:r>
              <a:rPr lang="en-US" sz="2000" dirty="0"/>
              <a:t>    auto </a:t>
            </a:r>
            <a:r>
              <a:rPr lang="en-US" sz="2000" dirty="0" err="1"/>
              <a:t>json</a:t>
            </a:r>
            <a:r>
              <a:rPr lang="en-US" sz="2000" dirty="0"/>
              <a:t> = crow::</a:t>
            </a:r>
            <a:r>
              <a:rPr lang="en-US" sz="2000" dirty="0" err="1"/>
              <a:t>json</a:t>
            </a:r>
            <a:r>
              <a:rPr lang="en-US" sz="2000" dirty="0"/>
              <a:t>::load(</a:t>
            </a:r>
            <a:r>
              <a:rPr lang="en-US" sz="2000" dirty="0" err="1"/>
              <a:t>req.body</a:t>
            </a:r>
            <a:r>
              <a:rPr lang="en-US" sz="2000" dirty="0"/>
              <a:t>);</a:t>
            </a:r>
          </a:p>
          <a:p>
            <a:pPr marL="0" indent="0">
              <a:buFont typeface="Arial" panose="020B0604020202020204" pitchFamily="34" charset="0"/>
              <a:buNone/>
            </a:pPr>
            <a:r>
              <a:rPr lang="en-US" sz="2000" dirty="0"/>
              <a:t>    // Process FCFS calculation</a:t>
            </a:r>
          </a:p>
          <a:p>
            <a:pPr marL="0" indent="0">
              <a:buFont typeface="Arial" panose="020B0604020202020204" pitchFamily="34" charset="0"/>
              <a:buNone/>
            </a:pPr>
            <a:r>
              <a:rPr lang="en-US" sz="2000" dirty="0"/>
              <a:t>    return crow::response(result);</a:t>
            </a:r>
          </a:p>
          <a:p>
            <a:pPr marL="0" indent="0">
              <a:buFont typeface="Arial" panose="020B0604020202020204" pitchFamily="34" charset="0"/>
              <a:buNone/>
            </a:pPr>
            <a:r>
              <a:rPr lang="en-US" sz="2000" dirty="0"/>
              <a:t>});</a:t>
            </a:r>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dirty="0"/>
              <a:t>// Start server</a:t>
            </a:r>
          </a:p>
          <a:p>
            <a:pPr marL="0" indent="0">
              <a:buFont typeface="Arial" panose="020B0604020202020204" pitchFamily="34" charset="0"/>
              <a:buNone/>
            </a:pPr>
            <a:r>
              <a:rPr lang="en-US" sz="2000" dirty="0" err="1"/>
              <a:t>app.port</a:t>
            </a:r>
            <a:r>
              <a:rPr lang="en-US" sz="2000" dirty="0"/>
              <a:t>(5000).multithreaded().run();</a:t>
            </a:r>
          </a:p>
        </p:txBody>
      </p:sp>
      <p:sp>
        <p:nvSpPr>
          <p:cNvPr id="5" name="Slide Number Placeholder 4">
            <a:extLst>
              <a:ext uri="{FF2B5EF4-FFF2-40B4-BE49-F238E27FC236}">
                <a16:creationId xmlns:a16="http://schemas.microsoft.com/office/drawing/2014/main" id="{FE2AE12B-9366-F58E-63EC-0D0BAA5A3256}"/>
              </a:ext>
            </a:extLst>
          </p:cNvPr>
          <p:cNvSpPr>
            <a:spLocks noGrp="1"/>
          </p:cNvSpPr>
          <p:nvPr>
            <p:ph type="sldNum" sz="quarter" idx="12"/>
          </p:nvPr>
        </p:nvSpPr>
        <p:spPr/>
        <p:txBody>
          <a:bodyPr/>
          <a:lstStyle/>
          <a:p>
            <a:fld id="{6B75CB52-822F-4EE5-999D-16082B3B0A46}" type="slidenum">
              <a:rPr lang="en-IN" smtClean="0"/>
              <a:t>14</a:t>
            </a:fld>
            <a:endParaRPr lang="en-IN"/>
          </a:p>
        </p:txBody>
      </p:sp>
    </p:spTree>
    <p:extLst>
      <p:ext uri="{BB962C8B-B14F-4D97-AF65-F5344CB8AC3E}">
        <p14:creationId xmlns:p14="http://schemas.microsoft.com/office/powerpoint/2010/main" val="2383392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2E142-728C-B964-AE7A-F381B2A33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D4BF20-3052-7ACB-926F-AB4EABFEC007}"/>
              </a:ext>
            </a:extLst>
          </p:cNvPr>
          <p:cNvSpPr>
            <a:spLocks noGrp="1"/>
          </p:cNvSpPr>
          <p:nvPr>
            <p:ph type="title"/>
          </p:nvPr>
        </p:nvSpPr>
        <p:spPr>
          <a:xfrm>
            <a:off x="0" y="301338"/>
            <a:ext cx="12192000" cy="1005840"/>
          </a:xfrm>
        </p:spPr>
        <p:txBody>
          <a:bodyPr/>
          <a:lstStyle/>
          <a:p>
            <a:pPr algn="ctr"/>
            <a:r>
              <a:rPr lang="en-US" dirty="0"/>
              <a:t>Testing &amp; Results</a:t>
            </a:r>
            <a:endParaRPr lang="en-IN" dirty="0"/>
          </a:p>
        </p:txBody>
      </p:sp>
      <p:sp>
        <p:nvSpPr>
          <p:cNvPr id="3" name="Content Placeholder 2">
            <a:extLst>
              <a:ext uri="{FF2B5EF4-FFF2-40B4-BE49-F238E27FC236}">
                <a16:creationId xmlns:a16="http://schemas.microsoft.com/office/drawing/2014/main" id="{8660D9C9-3DBB-BD79-BE35-3F18EDE46521}"/>
              </a:ext>
            </a:extLst>
          </p:cNvPr>
          <p:cNvSpPr>
            <a:spLocks noGrp="1"/>
          </p:cNvSpPr>
          <p:nvPr>
            <p:ph idx="1"/>
          </p:nvPr>
        </p:nvSpPr>
        <p:spPr>
          <a:xfrm>
            <a:off x="0" y="1517072"/>
            <a:ext cx="12192000" cy="5340927"/>
          </a:xfrm>
        </p:spPr>
        <p:txBody>
          <a:bodyPr>
            <a:normAutofit fontScale="25000" lnSpcReduction="20000"/>
          </a:bodyPr>
          <a:lstStyle/>
          <a:p>
            <a:pPr marL="0" indent="0">
              <a:buNone/>
            </a:pPr>
            <a:r>
              <a:rPr lang="en-US" sz="9600" dirty="0"/>
              <a:t>• Test Cases:</a:t>
            </a:r>
          </a:p>
          <a:p>
            <a:pPr marL="0" indent="0">
              <a:buNone/>
            </a:pPr>
            <a:r>
              <a:rPr lang="en-US" sz="8000" dirty="0"/>
              <a:t>  - Case 1: Sequential Arrival</a:t>
            </a:r>
          </a:p>
          <a:p>
            <a:pPr marL="0" indent="0">
              <a:buNone/>
            </a:pPr>
            <a:r>
              <a:rPr lang="en-US" sz="8000" dirty="0"/>
              <a:t>    Process 1: Arrival = 0, Burst = 5</a:t>
            </a:r>
          </a:p>
          <a:p>
            <a:pPr marL="0" indent="0">
              <a:buNone/>
            </a:pPr>
            <a:r>
              <a:rPr lang="en-US" sz="8000" dirty="0"/>
              <a:t>    Process 2: Arrival = 5, Burst = 3</a:t>
            </a:r>
          </a:p>
          <a:p>
            <a:pPr marL="0" indent="0">
              <a:buNone/>
            </a:pPr>
            <a:r>
              <a:rPr lang="en-US" sz="8000" dirty="0"/>
              <a:t>    Process 3: Arrival = 8, Burst = 2</a:t>
            </a:r>
          </a:p>
          <a:p>
            <a:pPr marL="0" indent="0">
              <a:buNone/>
            </a:pPr>
            <a:endParaRPr lang="en-US" sz="8000" dirty="0"/>
          </a:p>
          <a:p>
            <a:pPr marL="0" indent="0">
              <a:buNone/>
            </a:pPr>
            <a:r>
              <a:rPr lang="en-US" sz="8000" dirty="0"/>
              <a:t>  - Case 2: Overlapping Arrival</a:t>
            </a:r>
          </a:p>
          <a:p>
            <a:pPr marL="0" indent="0">
              <a:buNone/>
            </a:pPr>
            <a:r>
              <a:rPr lang="en-US" sz="8000" dirty="0"/>
              <a:t>    Process 1: Arrival = 0, Burst = 5</a:t>
            </a:r>
          </a:p>
          <a:p>
            <a:pPr marL="0" indent="0">
              <a:buNone/>
            </a:pPr>
            <a:r>
              <a:rPr lang="en-US" sz="8000" dirty="0"/>
              <a:t>    Process 2: Arrival = 2, Burst = 3</a:t>
            </a:r>
          </a:p>
          <a:p>
            <a:pPr marL="0" indent="0">
              <a:buNone/>
            </a:pPr>
            <a:r>
              <a:rPr lang="en-US" sz="8000" dirty="0"/>
              <a:t>    Process 3: Arrival = 4, Burst = 2</a:t>
            </a:r>
          </a:p>
          <a:p>
            <a:pPr marL="0" indent="0">
              <a:buNone/>
            </a:pPr>
            <a:endParaRPr lang="en-US" sz="9600" dirty="0"/>
          </a:p>
          <a:p>
            <a:pPr marL="0" indent="0">
              <a:buNone/>
            </a:pPr>
            <a:r>
              <a:rPr lang="en-US" sz="9600" dirty="0"/>
              <a:t>• Results Analysis:</a:t>
            </a:r>
          </a:p>
          <a:p>
            <a:pPr marL="0" indent="0">
              <a:buNone/>
            </a:pPr>
            <a:r>
              <a:rPr lang="en-US" sz="8000" dirty="0"/>
              <a:t>  - Average Waiting Time</a:t>
            </a:r>
          </a:p>
          <a:p>
            <a:pPr marL="0" indent="0">
              <a:buNone/>
            </a:pPr>
            <a:r>
              <a:rPr lang="en-US" sz="8000" dirty="0"/>
              <a:t>  - Average Turnaround Time</a:t>
            </a:r>
          </a:p>
          <a:p>
            <a:pPr marL="0" indent="0">
              <a:buNone/>
            </a:pPr>
            <a:r>
              <a:rPr lang="en-US" sz="8000" dirty="0"/>
              <a:t>  - Visual Representation of Process Execution</a:t>
            </a:r>
          </a:p>
        </p:txBody>
      </p:sp>
      <p:sp>
        <p:nvSpPr>
          <p:cNvPr id="4" name="Slide Number Placeholder 3">
            <a:extLst>
              <a:ext uri="{FF2B5EF4-FFF2-40B4-BE49-F238E27FC236}">
                <a16:creationId xmlns:a16="http://schemas.microsoft.com/office/drawing/2014/main" id="{FFA4A518-28F3-00F2-5BA2-7F34252D506D}"/>
              </a:ext>
            </a:extLst>
          </p:cNvPr>
          <p:cNvSpPr>
            <a:spLocks noGrp="1"/>
          </p:cNvSpPr>
          <p:nvPr>
            <p:ph type="sldNum" sz="quarter" idx="12"/>
          </p:nvPr>
        </p:nvSpPr>
        <p:spPr/>
        <p:txBody>
          <a:bodyPr/>
          <a:lstStyle/>
          <a:p>
            <a:fld id="{6B75CB52-822F-4EE5-999D-16082B3B0A46}" type="slidenum">
              <a:rPr lang="en-IN" smtClean="0"/>
              <a:t>15</a:t>
            </a:fld>
            <a:endParaRPr lang="en-IN"/>
          </a:p>
        </p:txBody>
      </p:sp>
    </p:spTree>
    <p:extLst>
      <p:ext uri="{BB962C8B-B14F-4D97-AF65-F5344CB8AC3E}">
        <p14:creationId xmlns:p14="http://schemas.microsoft.com/office/powerpoint/2010/main" val="115271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874EC-31C1-117A-96BF-A56CBAE05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2538F-A425-9FCA-F9BE-12087EF530EB}"/>
              </a:ext>
            </a:extLst>
          </p:cNvPr>
          <p:cNvSpPr>
            <a:spLocks noGrp="1"/>
          </p:cNvSpPr>
          <p:nvPr>
            <p:ph type="title"/>
          </p:nvPr>
        </p:nvSpPr>
        <p:spPr>
          <a:xfrm>
            <a:off x="0" y="301338"/>
            <a:ext cx="12192000" cy="1005840"/>
          </a:xfrm>
        </p:spPr>
        <p:txBody>
          <a:bodyPr/>
          <a:lstStyle/>
          <a:p>
            <a:pPr algn="ctr"/>
            <a:r>
              <a:rPr lang="en-US" dirty="0"/>
              <a:t>Challenges &amp; Solutions</a:t>
            </a:r>
            <a:endParaRPr lang="en-IN" dirty="0"/>
          </a:p>
        </p:txBody>
      </p:sp>
      <p:sp>
        <p:nvSpPr>
          <p:cNvPr id="3" name="Content Placeholder 2">
            <a:extLst>
              <a:ext uri="{FF2B5EF4-FFF2-40B4-BE49-F238E27FC236}">
                <a16:creationId xmlns:a16="http://schemas.microsoft.com/office/drawing/2014/main" id="{ABE88E70-D3AC-AB62-F0B5-49E5BE36C1DF}"/>
              </a:ext>
            </a:extLst>
          </p:cNvPr>
          <p:cNvSpPr>
            <a:spLocks noGrp="1"/>
          </p:cNvSpPr>
          <p:nvPr>
            <p:ph idx="1"/>
          </p:nvPr>
        </p:nvSpPr>
        <p:spPr>
          <a:xfrm>
            <a:off x="0" y="1517072"/>
            <a:ext cx="12192000" cy="5340927"/>
          </a:xfrm>
        </p:spPr>
        <p:txBody>
          <a:bodyPr>
            <a:normAutofit fontScale="55000" lnSpcReduction="20000"/>
          </a:bodyPr>
          <a:lstStyle/>
          <a:p>
            <a:pPr marL="0" indent="0">
              <a:buNone/>
            </a:pPr>
            <a:r>
              <a:rPr lang="en-US" sz="4400" dirty="0"/>
              <a:t>• Challenge 1: Process Synchronization</a:t>
            </a:r>
          </a:p>
          <a:p>
            <a:pPr marL="0" indent="0">
              <a:buNone/>
            </a:pPr>
            <a:r>
              <a:rPr lang="en-US" sz="3600" dirty="0"/>
              <a:t>  - Solution: Implemented proper sorting algorithm</a:t>
            </a:r>
          </a:p>
          <a:p>
            <a:pPr marL="0" indent="0">
              <a:buNone/>
            </a:pPr>
            <a:endParaRPr lang="en-US" sz="9600" dirty="0"/>
          </a:p>
          <a:p>
            <a:pPr marL="0" indent="0">
              <a:buNone/>
            </a:pPr>
            <a:r>
              <a:rPr lang="en-US" sz="4400" dirty="0"/>
              <a:t>• Challenge 2: Real-time Updates</a:t>
            </a:r>
          </a:p>
          <a:p>
            <a:pPr marL="0" indent="0">
              <a:buNone/>
            </a:pPr>
            <a:r>
              <a:rPr lang="en-US" sz="3600" dirty="0"/>
              <a:t>  - Solution: Used async/await in JavaScript</a:t>
            </a:r>
          </a:p>
          <a:p>
            <a:pPr marL="0" indent="0">
              <a:buNone/>
            </a:pPr>
            <a:endParaRPr lang="en-US" sz="9600" dirty="0"/>
          </a:p>
          <a:p>
            <a:pPr marL="0" indent="0">
              <a:buNone/>
            </a:pPr>
            <a:r>
              <a:rPr lang="en-US" sz="4400" dirty="0"/>
              <a:t>• Challenge 3: Error Handling</a:t>
            </a:r>
          </a:p>
          <a:p>
            <a:pPr marL="0" indent="0">
              <a:buNone/>
            </a:pPr>
            <a:r>
              <a:rPr lang="en-US" sz="3600" dirty="0"/>
              <a:t>  - Solution: Implemented comprehensive error checks</a:t>
            </a:r>
          </a:p>
          <a:p>
            <a:pPr marL="0" indent="0">
              <a:buNone/>
            </a:pPr>
            <a:endParaRPr lang="en-US" sz="9600" dirty="0"/>
          </a:p>
          <a:p>
            <a:pPr marL="0" indent="0">
              <a:buNone/>
            </a:pPr>
            <a:r>
              <a:rPr lang="en-US" sz="4400" dirty="0"/>
              <a:t>• Challenge 4: Cross-Origin Requests</a:t>
            </a:r>
          </a:p>
          <a:p>
            <a:pPr marL="0" indent="0">
              <a:buNone/>
            </a:pPr>
            <a:r>
              <a:rPr lang="en-US" sz="3600" dirty="0"/>
              <a:t>  - Solution: Added appropriate CORS headers</a:t>
            </a:r>
          </a:p>
        </p:txBody>
      </p:sp>
      <p:sp>
        <p:nvSpPr>
          <p:cNvPr id="4" name="Slide Number Placeholder 3">
            <a:extLst>
              <a:ext uri="{FF2B5EF4-FFF2-40B4-BE49-F238E27FC236}">
                <a16:creationId xmlns:a16="http://schemas.microsoft.com/office/drawing/2014/main" id="{5D445D4F-0910-8BFE-FC1F-BA264116742C}"/>
              </a:ext>
            </a:extLst>
          </p:cNvPr>
          <p:cNvSpPr>
            <a:spLocks noGrp="1"/>
          </p:cNvSpPr>
          <p:nvPr>
            <p:ph type="sldNum" sz="quarter" idx="12"/>
          </p:nvPr>
        </p:nvSpPr>
        <p:spPr/>
        <p:txBody>
          <a:bodyPr/>
          <a:lstStyle/>
          <a:p>
            <a:fld id="{6B75CB52-822F-4EE5-999D-16082B3B0A46}" type="slidenum">
              <a:rPr lang="en-IN" smtClean="0"/>
              <a:t>16</a:t>
            </a:fld>
            <a:endParaRPr lang="en-IN"/>
          </a:p>
        </p:txBody>
      </p:sp>
    </p:spTree>
    <p:extLst>
      <p:ext uri="{BB962C8B-B14F-4D97-AF65-F5344CB8AC3E}">
        <p14:creationId xmlns:p14="http://schemas.microsoft.com/office/powerpoint/2010/main" val="675877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6831C-BB76-895A-8268-901688394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ACE31-7434-C94C-334D-ACB14AB83F83}"/>
              </a:ext>
            </a:extLst>
          </p:cNvPr>
          <p:cNvSpPr>
            <a:spLocks noGrp="1"/>
          </p:cNvSpPr>
          <p:nvPr>
            <p:ph type="title"/>
          </p:nvPr>
        </p:nvSpPr>
        <p:spPr>
          <a:xfrm>
            <a:off x="0" y="301338"/>
            <a:ext cx="12192000" cy="1005840"/>
          </a:xfrm>
        </p:spPr>
        <p:txBody>
          <a:bodyPr/>
          <a:lstStyle/>
          <a:p>
            <a:pPr algn="ctr"/>
            <a:r>
              <a:rPr lang="en-US" dirty="0"/>
              <a:t>Future Scope</a:t>
            </a:r>
            <a:endParaRPr lang="en-IN" dirty="0"/>
          </a:p>
        </p:txBody>
      </p:sp>
      <p:sp>
        <p:nvSpPr>
          <p:cNvPr id="3" name="Content Placeholder 2">
            <a:extLst>
              <a:ext uri="{FF2B5EF4-FFF2-40B4-BE49-F238E27FC236}">
                <a16:creationId xmlns:a16="http://schemas.microsoft.com/office/drawing/2014/main" id="{20EDE701-79A1-FFF7-D63D-423D60A72DFA}"/>
              </a:ext>
            </a:extLst>
          </p:cNvPr>
          <p:cNvSpPr>
            <a:spLocks noGrp="1"/>
          </p:cNvSpPr>
          <p:nvPr>
            <p:ph idx="1"/>
          </p:nvPr>
        </p:nvSpPr>
        <p:spPr>
          <a:xfrm>
            <a:off x="0" y="1517072"/>
            <a:ext cx="12192000" cy="5340927"/>
          </a:xfrm>
        </p:spPr>
        <p:txBody>
          <a:bodyPr>
            <a:normAutofit/>
          </a:bodyPr>
          <a:lstStyle/>
          <a:p>
            <a:pPr marL="0" indent="0">
              <a:buNone/>
            </a:pPr>
            <a:r>
              <a:rPr lang="en-US" sz="2600" dirty="0"/>
              <a:t>• Planned Enhancements:</a:t>
            </a:r>
          </a:p>
          <a:p>
            <a:pPr marL="0" indent="0">
              <a:buNone/>
            </a:pPr>
            <a:r>
              <a:rPr lang="en-US" sz="2000" dirty="0"/>
              <a:t>  - Support for multiple scheduling algorithms</a:t>
            </a:r>
          </a:p>
          <a:p>
            <a:pPr marL="0" indent="0">
              <a:buNone/>
            </a:pPr>
            <a:r>
              <a:rPr lang="en-US" sz="2000" dirty="0"/>
              <a:t>  - Comparative performance visualization</a:t>
            </a:r>
          </a:p>
          <a:p>
            <a:pPr marL="0" indent="0">
              <a:buNone/>
            </a:pPr>
            <a:r>
              <a:rPr lang="en-US" sz="2000" dirty="0"/>
              <a:t>  - Gantt chart representation</a:t>
            </a:r>
          </a:p>
          <a:p>
            <a:pPr marL="0" indent="0">
              <a:buNone/>
            </a:pPr>
            <a:endParaRPr lang="en-US" sz="4400" dirty="0"/>
          </a:p>
          <a:p>
            <a:pPr marL="0" indent="0">
              <a:buNone/>
            </a:pPr>
            <a:r>
              <a:rPr lang="en-US" sz="2400" dirty="0"/>
              <a:t>• Technical Improvements:</a:t>
            </a:r>
          </a:p>
          <a:p>
            <a:pPr marL="0" indent="0">
              <a:buNone/>
            </a:pPr>
            <a:r>
              <a:rPr lang="en-US" sz="2000" dirty="0"/>
              <a:t>  - Database integration for process history</a:t>
            </a:r>
          </a:p>
          <a:p>
            <a:pPr marL="0" indent="0">
              <a:buNone/>
            </a:pPr>
            <a:r>
              <a:rPr lang="en-US" sz="2000" dirty="0"/>
              <a:t>  - User accounts and saved configurations</a:t>
            </a:r>
          </a:p>
          <a:p>
            <a:pPr marL="0" indent="0">
              <a:buNone/>
            </a:pPr>
            <a:r>
              <a:rPr lang="en-US" sz="2000" dirty="0"/>
              <a:t>  - Mobile-responsive design</a:t>
            </a:r>
            <a:endParaRPr lang="en-US" sz="1600" dirty="0"/>
          </a:p>
        </p:txBody>
      </p:sp>
      <p:sp>
        <p:nvSpPr>
          <p:cNvPr id="4" name="Slide Number Placeholder 3">
            <a:extLst>
              <a:ext uri="{FF2B5EF4-FFF2-40B4-BE49-F238E27FC236}">
                <a16:creationId xmlns:a16="http://schemas.microsoft.com/office/drawing/2014/main" id="{2C3B67EB-D359-65CD-C035-BD7CE1784BE8}"/>
              </a:ext>
            </a:extLst>
          </p:cNvPr>
          <p:cNvSpPr>
            <a:spLocks noGrp="1"/>
          </p:cNvSpPr>
          <p:nvPr>
            <p:ph type="sldNum" sz="quarter" idx="12"/>
          </p:nvPr>
        </p:nvSpPr>
        <p:spPr/>
        <p:txBody>
          <a:bodyPr/>
          <a:lstStyle/>
          <a:p>
            <a:fld id="{6B75CB52-822F-4EE5-999D-16082B3B0A46}" type="slidenum">
              <a:rPr lang="en-IN" smtClean="0"/>
              <a:t>17</a:t>
            </a:fld>
            <a:endParaRPr lang="en-IN"/>
          </a:p>
        </p:txBody>
      </p:sp>
    </p:spTree>
    <p:extLst>
      <p:ext uri="{BB962C8B-B14F-4D97-AF65-F5344CB8AC3E}">
        <p14:creationId xmlns:p14="http://schemas.microsoft.com/office/powerpoint/2010/main" val="8514950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AC86A-D522-4180-B151-BAC4185E9F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2AF23-0CA2-A626-8204-8B44D288ED1C}"/>
              </a:ext>
            </a:extLst>
          </p:cNvPr>
          <p:cNvSpPr>
            <a:spLocks noGrp="1"/>
          </p:cNvSpPr>
          <p:nvPr>
            <p:ph type="title"/>
          </p:nvPr>
        </p:nvSpPr>
        <p:spPr>
          <a:xfrm>
            <a:off x="0" y="301338"/>
            <a:ext cx="12192000" cy="1005840"/>
          </a:xfrm>
        </p:spPr>
        <p:txBody>
          <a:bodyPr/>
          <a:lstStyle/>
          <a:p>
            <a:pPr algn="ctr"/>
            <a:r>
              <a:rPr lang="en-US" dirty="0"/>
              <a:t>Learning Outcomes</a:t>
            </a:r>
            <a:endParaRPr lang="en-IN" dirty="0"/>
          </a:p>
        </p:txBody>
      </p:sp>
      <p:sp>
        <p:nvSpPr>
          <p:cNvPr id="3" name="Content Placeholder 2">
            <a:extLst>
              <a:ext uri="{FF2B5EF4-FFF2-40B4-BE49-F238E27FC236}">
                <a16:creationId xmlns:a16="http://schemas.microsoft.com/office/drawing/2014/main" id="{D6DB3689-37C5-DBD7-2232-ABF67D33B627}"/>
              </a:ext>
            </a:extLst>
          </p:cNvPr>
          <p:cNvSpPr>
            <a:spLocks noGrp="1"/>
          </p:cNvSpPr>
          <p:nvPr>
            <p:ph idx="1"/>
          </p:nvPr>
        </p:nvSpPr>
        <p:spPr>
          <a:xfrm>
            <a:off x="0" y="1517072"/>
            <a:ext cx="12192000" cy="5340927"/>
          </a:xfrm>
        </p:spPr>
        <p:txBody>
          <a:bodyPr>
            <a:normAutofit/>
          </a:bodyPr>
          <a:lstStyle/>
          <a:p>
            <a:pPr marL="0" indent="0">
              <a:buNone/>
            </a:pPr>
            <a:r>
              <a:rPr lang="en-US" sz="2400" dirty="0"/>
              <a:t>• Technical Skills:</a:t>
            </a:r>
          </a:p>
          <a:p>
            <a:pPr marL="0" indent="0">
              <a:buNone/>
            </a:pPr>
            <a:r>
              <a:rPr lang="en-US" sz="2000" dirty="0"/>
              <a:t>  - C++ programming expertise</a:t>
            </a:r>
          </a:p>
          <a:p>
            <a:pPr marL="0" indent="0">
              <a:buNone/>
            </a:pPr>
            <a:r>
              <a:rPr lang="en-US" sz="2000" dirty="0"/>
              <a:t>  - Web development fundamentals</a:t>
            </a:r>
          </a:p>
          <a:p>
            <a:pPr marL="0" indent="0">
              <a:buNone/>
            </a:pPr>
            <a:r>
              <a:rPr lang="en-US" sz="2000" dirty="0"/>
              <a:t>  - Algorithm design and analysis</a:t>
            </a:r>
          </a:p>
          <a:p>
            <a:pPr marL="0" indent="0">
              <a:buNone/>
            </a:pPr>
            <a:endParaRPr lang="en-US" sz="2600" dirty="0"/>
          </a:p>
          <a:p>
            <a:pPr marL="0" indent="0">
              <a:buNone/>
            </a:pPr>
            <a:r>
              <a:rPr lang="en-US" sz="2400" dirty="0"/>
              <a:t>• Soft Skills:</a:t>
            </a:r>
          </a:p>
          <a:p>
            <a:pPr marL="0" indent="0">
              <a:buNone/>
            </a:pPr>
            <a:r>
              <a:rPr lang="en-US" sz="2000" dirty="0"/>
              <a:t>  - Project planning and execution</a:t>
            </a:r>
          </a:p>
          <a:p>
            <a:pPr marL="0" indent="0">
              <a:buNone/>
            </a:pPr>
            <a:r>
              <a:rPr lang="en-US" sz="2000" dirty="0"/>
              <a:t>  - Technical documentation</a:t>
            </a:r>
          </a:p>
          <a:p>
            <a:pPr marL="0" indent="0">
              <a:buNone/>
            </a:pPr>
            <a:r>
              <a:rPr lang="en-US" sz="2000" dirty="0"/>
              <a:t>  - Problem-solving approach</a:t>
            </a:r>
            <a:endParaRPr lang="en-US" sz="1200" dirty="0"/>
          </a:p>
        </p:txBody>
      </p:sp>
      <p:sp>
        <p:nvSpPr>
          <p:cNvPr id="4" name="Slide Number Placeholder 3">
            <a:extLst>
              <a:ext uri="{FF2B5EF4-FFF2-40B4-BE49-F238E27FC236}">
                <a16:creationId xmlns:a16="http://schemas.microsoft.com/office/drawing/2014/main" id="{71DBB6A5-7ABF-BB6D-FC60-FA748BB579CB}"/>
              </a:ext>
            </a:extLst>
          </p:cNvPr>
          <p:cNvSpPr>
            <a:spLocks noGrp="1"/>
          </p:cNvSpPr>
          <p:nvPr>
            <p:ph type="sldNum" sz="quarter" idx="12"/>
          </p:nvPr>
        </p:nvSpPr>
        <p:spPr/>
        <p:txBody>
          <a:bodyPr/>
          <a:lstStyle/>
          <a:p>
            <a:fld id="{6B75CB52-822F-4EE5-999D-16082B3B0A46}" type="slidenum">
              <a:rPr lang="en-IN" smtClean="0"/>
              <a:t>18</a:t>
            </a:fld>
            <a:endParaRPr lang="en-IN"/>
          </a:p>
        </p:txBody>
      </p:sp>
    </p:spTree>
    <p:extLst>
      <p:ext uri="{BB962C8B-B14F-4D97-AF65-F5344CB8AC3E}">
        <p14:creationId xmlns:p14="http://schemas.microsoft.com/office/powerpoint/2010/main" val="534400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63567-8FA7-5CC6-BBCB-188890B4C7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D23B5C-D4B1-FFFE-72D1-C8B23070076A}"/>
              </a:ext>
            </a:extLst>
          </p:cNvPr>
          <p:cNvSpPr>
            <a:spLocks noGrp="1"/>
          </p:cNvSpPr>
          <p:nvPr>
            <p:ph type="title"/>
          </p:nvPr>
        </p:nvSpPr>
        <p:spPr>
          <a:xfrm>
            <a:off x="0" y="301338"/>
            <a:ext cx="12192000" cy="1005840"/>
          </a:xfrm>
        </p:spPr>
        <p:txBody>
          <a:bodyPr/>
          <a:lstStyle/>
          <a:p>
            <a:pPr algn="ctr"/>
            <a:r>
              <a:rPr lang="en-US" dirty="0"/>
              <a:t>Thank You</a:t>
            </a:r>
            <a:endParaRPr lang="en-IN" dirty="0"/>
          </a:p>
        </p:txBody>
      </p:sp>
      <p:sp>
        <p:nvSpPr>
          <p:cNvPr id="3" name="Content Placeholder 2">
            <a:extLst>
              <a:ext uri="{FF2B5EF4-FFF2-40B4-BE49-F238E27FC236}">
                <a16:creationId xmlns:a16="http://schemas.microsoft.com/office/drawing/2014/main" id="{54AF151F-0763-F81B-575B-096D6BB8BA40}"/>
              </a:ext>
            </a:extLst>
          </p:cNvPr>
          <p:cNvSpPr>
            <a:spLocks noGrp="1"/>
          </p:cNvSpPr>
          <p:nvPr>
            <p:ph idx="1"/>
          </p:nvPr>
        </p:nvSpPr>
        <p:spPr>
          <a:xfrm>
            <a:off x="0" y="1517072"/>
            <a:ext cx="12192000" cy="5340927"/>
          </a:xfrm>
        </p:spPr>
        <p:txBody>
          <a:bodyPr>
            <a:normAutofit/>
          </a:bodyPr>
          <a:lstStyle/>
          <a:p>
            <a:pPr marL="0" indent="0">
              <a:buNone/>
            </a:pPr>
            <a:r>
              <a:rPr lang="fr-FR" sz="2400" dirty="0"/>
              <a:t>Contact Information:</a:t>
            </a:r>
          </a:p>
          <a:p>
            <a:pPr marL="0" indent="0">
              <a:buNone/>
            </a:pPr>
            <a:r>
              <a:rPr lang="fr-FR" sz="2000" dirty="0"/>
              <a:t>Email: pranjalnathgoswami@gmail.com</a:t>
            </a:r>
          </a:p>
          <a:p>
            <a:pPr marL="0" indent="0">
              <a:buNone/>
            </a:pPr>
            <a:r>
              <a:rPr lang="fr-FR" sz="2000" dirty="0"/>
              <a:t>GitHub: https://github.com/PranjalNG/OS-project</a:t>
            </a:r>
          </a:p>
          <a:p>
            <a:pPr marL="0" indent="0">
              <a:buNone/>
            </a:pPr>
            <a:r>
              <a:rPr lang="fr-FR" sz="2000" dirty="0"/>
              <a:t>Questions &amp; Discussion </a:t>
            </a:r>
            <a:endParaRPr lang="en-US" sz="1100" dirty="0"/>
          </a:p>
        </p:txBody>
      </p:sp>
      <p:sp>
        <p:nvSpPr>
          <p:cNvPr id="4" name="Slide Number Placeholder 3">
            <a:extLst>
              <a:ext uri="{FF2B5EF4-FFF2-40B4-BE49-F238E27FC236}">
                <a16:creationId xmlns:a16="http://schemas.microsoft.com/office/drawing/2014/main" id="{ED5872F5-39A2-6AD4-ACE4-BD18DFB2C957}"/>
              </a:ext>
            </a:extLst>
          </p:cNvPr>
          <p:cNvSpPr>
            <a:spLocks noGrp="1"/>
          </p:cNvSpPr>
          <p:nvPr>
            <p:ph type="sldNum" sz="quarter" idx="12"/>
          </p:nvPr>
        </p:nvSpPr>
        <p:spPr/>
        <p:txBody>
          <a:bodyPr/>
          <a:lstStyle/>
          <a:p>
            <a:fld id="{6B75CB52-822F-4EE5-999D-16082B3B0A46}" type="slidenum">
              <a:rPr lang="en-IN" smtClean="0"/>
              <a:t>19</a:t>
            </a:fld>
            <a:endParaRPr lang="en-IN"/>
          </a:p>
        </p:txBody>
      </p:sp>
    </p:spTree>
    <p:extLst>
      <p:ext uri="{BB962C8B-B14F-4D97-AF65-F5344CB8AC3E}">
        <p14:creationId xmlns:p14="http://schemas.microsoft.com/office/powerpoint/2010/main" val="370351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243">
            <a:extLst>
              <a:ext uri="{FF2B5EF4-FFF2-40B4-BE49-F238E27FC236}">
                <a16:creationId xmlns:a16="http://schemas.microsoft.com/office/drawing/2014/main" id="{5D370D45-10BE-2B32-EDCA-B4FABD51A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968" y="337430"/>
            <a:ext cx="3040063" cy="739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206B862-BB5D-CD7C-395E-4A61CCABD0E2}"/>
              </a:ext>
            </a:extLst>
          </p:cNvPr>
          <p:cNvSpPr>
            <a:spLocks noChangeArrowheads="1"/>
          </p:cNvSpPr>
          <p:nvPr/>
        </p:nvSpPr>
        <p:spPr bwMode="auto">
          <a:xfrm>
            <a:off x="0" y="1482313"/>
            <a:ext cx="12192000"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1pPr>
            <a:lvl2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2pPr>
            <a:lvl3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3pPr>
            <a:lvl4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4pPr>
            <a:lvl5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5pPr>
            <a:lvl6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6pPr>
            <a:lvl7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7pPr>
            <a:lvl8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8pPr>
            <a:lvl9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CANDIDATE’S DECLARATION</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We hereby certify that the work which is being presented in the report file entitled</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“FCFS Scheduling project”</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in partial fulfilment of the requirements for the award of the Degree of Bachelor Computer Application of the Graphic Era Hill University, Bhimtal shall be carried out by the undersigned under the supervision of </a:t>
            </a:r>
            <a:r>
              <a:rPr lang="en-US" altLang="en-US" sz="1100" b="1" dirty="0">
                <a:solidFill>
                  <a:srgbClr val="000000"/>
                </a:solidFill>
                <a:ea typeface="Times New Roman" panose="02020603050405020304" pitchFamily="18" charset="0"/>
              </a:rPr>
              <a:t>Dr. Mukesh Joshi</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PBL faculty</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School of Computing, Graphic Era Hill University, Bhimtal.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Name1-Pranjal Nath Goswami     			     University Roll no1-2371289	 	                         signature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Name2- Diya Bisht	 	                University Roll no2-2371101	 	 	 signature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Name3-Karan Singh   	 	                University Rollno3-2371171	 	                         signature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Name4- Pradeep Singh bora 	    		     University Roll no4-2371283	 	                         signature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The above-mentioned students shall be working under the supervision of the undersigned on the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“FCFS Scheduling project”</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Signature   	 	 	 	 	 	 	 Signature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Supervisor</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Head of the Department</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endParaRPr lang="en-US" altLang="en-US" sz="11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D69794F3-52FD-26F3-7D8F-965966FA6C15}"/>
              </a:ext>
            </a:extLst>
          </p:cNvPr>
          <p:cNvSpPr>
            <a:spLocks noGrp="1"/>
          </p:cNvSpPr>
          <p:nvPr>
            <p:ph type="sldNum" sz="quarter" idx="12"/>
          </p:nvPr>
        </p:nvSpPr>
        <p:spPr/>
        <p:txBody>
          <a:bodyPr/>
          <a:lstStyle/>
          <a:p>
            <a:fld id="{6B75CB52-822F-4EE5-999D-16082B3B0A46}" type="slidenum">
              <a:rPr lang="en-IN" smtClean="0"/>
              <a:t>2</a:t>
            </a:fld>
            <a:endParaRPr lang="en-IN"/>
          </a:p>
        </p:txBody>
      </p:sp>
    </p:spTree>
    <p:extLst>
      <p:ext uri="{BB962C8B-B14F-4D97-AF65-F5344CB8AC3E}">
        <p14:creationId xmlns:p14="http://schemas.microsoft.com/office/powerpoint/2010/main" val="306107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EA8502D-2A13-666B-7251-CEF2BEE6B0E9}"/>
              </a:ext>
            </a:extLst>
          </p:cNvPr>
          <p:cNvGraphicFramePr>
            <a:graphicFrameLocks noGrp="1"/>
          </p:cNvGraphicFramePr>
          <p:nvPr>
            <p:extLst>
              <p:ext uri="{D42A27DB-BD31-4B8C-83A1-F6EECF244321}">
                <p14:modId xmlns:p14="http://schemas.microsoft.com/office/powerpoint/2010/main" val="271096305"/>
              </p:ext>
            </p:extLst>
          </p:nvPr>
        </p:nvGraphicFramePr>
        <p:xfrm>
          <a:off x="2118154" y="1245876"/>
          <a:ext cx="7665927" cy="4661233"/>
        </p:xfrm>
        <a:graphic>
          <a:graphicData uri="http://schemas.openxmlformats.org/drawingml/2006/table">
            <a:tbl>
              <a:tblPr firstRow="1" firstCol="1" bandRow="1">
                <a:tableStyleId>{5C22544A-7EE6-4342-B048-85BDC9FD1C3A}</a:tableStyleId>
              </a:tblPr>
              <a:tblGrid>
                <a:gridCol w="1162630">
                  <a:extLst>
                    <a:ext uri="{9D8B030D-6E8A-4147-A177-3AD203B41FA5}">
                      <a16:colId xmlns:a16="http://schemas.microsoft.com/office/drawing/2014/main" val="247116687"/>
                    </a:ext>
                  </a:extLst>
                </a:gridCol>
                <a:gridCol w="4420757">
                  <a:extLst>
                    <a:ext uri="{9D8B030D-6E8A-4147-A177-3AD203B41FA5}">
                      <a16:colId xmlns:a16="http://schemas.microsoft.com/office/drawing/2014/main" val="1508420209"/>
                    </a:ext>
                  </a:extLst>
                </a:gridCol>
                <a:gridCol w="2082540">
                  <a:extLst>
                    <a:ext uri="{9D8B030D-6E8A-4147-A177-3AD203B41FA5}">
                      <a16:colId xmlns:a16="http://schemas.microsoft.com/office/drawing/2014/main" val="828871412"/>
                    </a:ext>
                  </a:extLst>
                </a:gridCol>
              </a:tblGrid>
              <a:tr h="297178">
                <a:tc>
                  <a:txBody>
                    <a:bodyPr/>
                    <a:lstStyle/>
                    <a:p>
                      <a:pPr marL="2540" marR="0" indent="0">
                        <a:lnSpc>
                          <a:spcPct val="107000"/>
                        </a:lnSpc>
                        <a:spcAft>
                          <a:spcPts val="1005"/>
                        </a:spcAft>
                        <a:buNone/>
                      </a:pPr>
                      <a:r>
                        <a:rPr lang="en-IN" sz="1400" kern="100" dirty="0">
                          <a:effectLst/>
                        </a:rPr>
                        <a:t>Chapter no.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Description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PageNo.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1596254658"/>
                  </a:ext>
                </a:extLst>
              </a:tr>
              <a:tr h="261335">
                <a:tc>
                  <a:txBody>
                    <a:bodyPr/>
                    <a:lstStyle/>
                    <a:p>
                      <a:pPr marL="2540" marR="0" indent="0">
                        <a:lnSpc>
                          <a:spcPct val="107000"/>
                        </a:lnSpc>
                        <a:spcAft>
                          <a:spcPts val="1005"/>
                        </a:spcAft>
                        <a:buNone/>
                      </a:pPr>
                      <a:r>
                        <a:rPr lang="en-IN" sz="1400" kern="100" dirty="0">
                          <a:effectLst/>
                        </a:rPr>
                        <a:t> 1.</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Team members</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- 5</a:t>
                      </a:r>
                    </a:p>
                  </a:txBody>
                  <a:tcPr marL="45030" marR="48853" marT="3823" marB="0"/>
                </a:tc>
                <a:extLst>
                  <a:ext uri="{0D108BD9-81ED-4DB2-BD59-A6C34878D82A}">
                    <a16:rowId xmlns:a16="http://schemas.microsoft.com/office/drawing/2014/main" val="2926637016"/>
                  </a:ext>
                </a:extLst>
              </a:tr>
              <a:tr h="254076">
                <a:tc>
                  <a:txBody>
                    <a:bodyPr/>
                    <a:lstStyle/>
                    <a:p>
                      <a:pPr marL="2540" marR="0" indent="0">
                        <a:lnSpc>
                          <a:spcPct val="107000"/>
                        </a:lnSpc>
                        <a:spcAft>
                          <a:spcPts val="1005"/>
                        </a:spcAft>
                        <a:buNone/>
                      </a:pPr>
                      <a:r>
                        <a:rPr lang="en-IN" sz="1400" kern="100" dirty="0">
                          <a:effectLst/>
                        </a:rPr>
                        <a:t> 2.</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430530" indent="0">
                        <a:lnSpc>
                          <a:spcPct val="107000"/>
                        </a:lnSpc>
                        <a:spcAft>
                          <a:spcPts val="1005"/>
                        </a:spcAft>
                        <a:buNone/>
                      </a:pPr>
                      <a:r>
                        <a:rPr lang="en-IN" sz="1400" kern="100" dirty="0">
                          <a:effectLst/>
                        </a:rPr>
                        <a:t> Project Overview</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475142495"/>
                  </a:ext>
                </a:extLst>
              </a:tr>
              <a:tr h="260881">
                <a:tc>
                  <a:txBody>
                    <a:bodyPr/>
                    <a:lstStyle/>
                    <a:p>
                      <a:pPr marL="2540" marR="0" indent="0">
                        <a:lnSpc>
                          <a:spcPct val="107000"/>
                        </a:lnSpc>
                        <a:spcAft>
                          <a:spcPts val="1005"/>
                        </a:spcAft>
                        <a:buNone/>
                      </a:pPr>
                      <a:r>
                        <a:rPr lang="en-IN" sz="1400" kern="100" dirty="0">
                          <a:effectLst/>
                        </a:rPr>
                        <a:t> 3.</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System Architecture</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7</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1490539711"/>
                  </a:ext>
                </a:extLst>
              </a:tr>
              <a:tr h="267990">
                <a:tc>
                  <a:txBody>
                    <a:bodyPr/>
                    <a:lstStyle/>
                    <a:p>
                      <a:pPr marL="2540" marR="0" indent="0">
                        <a:lnSpc>
                          <a:spcPct val="107000"/>
                        </a:lnSpc>
                        <a:spcAft>
                          <a:spcPts val="1005"/>
                        </a:spcAft>
                        <a:buNone/>
                      </a:pPr>
                      <a:r>
                        <a:rPr lang="en-US"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4.</a:t>
                      </a:r>
                    </a:p>
                  </a:txBody>
                  <a:tcPr marL="45030" marR="48853" marT="3823" marB="0"/>
                </a:tc>
                <a:tc>
                  <a:txBody>
                    <a:bodyPr/>
                    <a:lstStyle/>
                    <a:p>
                      <a:pPr marL="0" marR="1902460" indent="0">
                        <a:lnSpc>
                          <a:spcPct val="107000"/>
                        </a:lnSpc>
                        <a:spcAft>
                          <a:spcPts val="1005"/>
                        </a:spcAft>
                        <a:buNone/>
                      </a:pPr>
                      <a:r>
                        <a:rPr lang="en-IN" sz="1400" kern="100" dirty="0">
                          <a:effectLst/>
                        </a:rPr>
                        <a:t> Backend Implementation</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4273562388"/>
                  </a:ext>
                </a:extLst>
              </a:tr>
              <a:tr h="258613">
                <a:tc>
                  <a:txBody>
                    <a:bodyPr/>
                    <a:lstStyle/>
                    <a:p>
                      <a:pPr marL="2540" marR="0" indent="0">
                        <a:lnSpc>
                          <a:spcPct val="107000"/>
                        </a:lnSpc>
                        <a:spcAft>
                          <a:spcPts val="1005"/>
                        </a:spcAft>
                        <a:buNone/>
                      </a:pPr>
                      <a:r>
                        <a:rPr lang="en-IN" sz="1400" kern="100" dirty="0">
                          <a:effectLst/>
                        </a:rPr>
                        <a:t> 5.</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FCFS Algorithm Implementation</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789427838"/>
                  </a:ext>
                </a:extLst>
              </a:tr>
              <a:tr h="254076">
                <a:tc>
                  <a:txBody>
                    <a:bodyPr/>
                    <a:lstStyle/>
                    <a:p>
                      <a:pPr marL="2540" marR="0" indent="0">
                        <a:lnSpc>
                          <a:spcPct val="107000"/>
                        </a:lnSpc>
                        <a:spcAft>
                          <a:spcPts val="1005"/>
                        </a:spcAft>
                        <a:buNone/>
                      </a:pPr>
                      <a:r>
                        <a:rPr lang="en-IN" sz="1400" kern="100" dirty="0">
                          <a:effectLst/>
                        </a:rPr>
                        <a:t>  6.</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Time Calculations</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0</a:t>
                      </a:r>
                    </a:p>
                  </a:txBody>
                  <a:tcPr marL="45030" marR="48853" marT="3823" marB="0"/>
                </a:tc>
                <a:extLst>
                  <a:ext uri="{0D108BD9-81ED-4DB2-BD59-A6C34878D82A}">
                    <a16:rowId xmlns:a16="http://schemas.microsoft.com/office/drawing/2014/main" val="3946392116"/>
                  </a:ext>
                </a:extLst>
              </a:tr>
              <a:tr h="263150">
                <a:tc>
                  <a:txBody>
                    <a:bodyPr/>
                    <a:lstStyle/>
                    <a:p>
                      <a:pPr marL="2540" marR="0" indent="0">
                        <a:lnSpc>
                          <a:spcPct val="107000"/>
                        </a:lnSpc>
                        <a:spcAft>
                          <a:spcPts val="1005"/>
                        </a:spcAft>
                        <a:buNone/>
                      </a:pPr>
                      <a:r>
                        <a:rPr lang="en-IN" sz="1400" kern="100" dirty="0">
                          <a:effectLst/>
                        </a:rPr>
                        <a:t>  7.</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Frontend Implementation</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p>
                  </a:txBody>
                  <a:tcPr marL="45030" marR="48853" marT="3823" marB="0"/>
                </a:tc>
                <a:extLst>
                  <a:ext uri="{0D108BD9-81ED-4DB2-BD59-A6C34878D82A}">
                    <a16:rowId xmlns:a16="http://schemas.microsoft.com/office/drawing/2014/main" val="3679702920"/>
                  </a:ext>
                </a:extLst>
              </a:tr>
              <a:tr h="256344">
                <a:tc>
                  <a:txBody>
                    <a:bodyPr/>
                    <a:lstStyle/>
                    <a:p>
                      <a:pPr marL="2540" marR="0" indent="0">
                        <a:lnSpc>
                          <a:spcPct val="107000"/>
                        </a:lnSpc>
                        <a:spcAft>
                          <a:spcPts val="1005"/>
                        </a:spcAft>
                        <a:buNone/>
                      </a:pPr>
                      <a:r>
                        <a:rPr lang="en-IN" sz="1400" kern="100" dirty="0">
                          <a:effectLst/>
                        </a:rPr>
                        <a:t>  8.</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US" sz="16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b="0" kern="100" dirty="0">
                          <a:solidFill>
                            <a:srgbClr val="000000"/>
                          </a:solidFill>
                          <a:effectLst/>
                          <a:latin typeface="Aptos" panose="020B0004020202020204" pitchFamily="34" charset="0"/>
                          <a:ea typeface="Calibri" panose="020F0502020204030204" pitchFamily="34" charset="0"/>
                          <a:cs typeface="Times New Roman" panose="02020603050405020304" pitchFamily="18" charset="0"/>
                        </a:rPr>
                        <a:t>JavaScript Functionality</a:t>
                      </a: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a:t>
                      </a:r>
                    </a:p>
                  </a:txBody>
                  <a:tcPr marL="45030" marR="48853" marT="3823" marB="0"/>
                </a:tc>
                <a:extLst>
                  <a:ext uri="{0D108BD9-81ED-4DB2-BD59-A6C34878D82A}">
                    <a16:rowId xmlns:a16="http://schemas.microsoft.com/office/drawing/2014/main" val="612413825"/>
                  </a:ext>
                </a:extLst>
              </a:tr>
              <a:tr h="258613">
                <a:tc>
                  <a:txBody>
                    <a:bodyPr/>
                    <a:lstStyle/>
                    <a:p>
                      <a:pPr marL="2540" marR="0" indent="0">
                        <a:lnSpc>
                          <a:spcPct val="107000"/>
                        </a:lnSpc>
                        <a:spcAft>
                          <a:spcPts val="1005"/>
                        </a:spcAft>
                        <a:buNone/>
                      </a:pPr>
                      <a:r>
                        <a:rPr lang="en-IN" sz="1400" kern="100" dirty="0">
                          <a:effectLst/>
                        </a:rPr>
                        <a:t>  9.</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API Integration</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3</a:t>
                      </a:r>
                    </a:p>
                  </a:txBody>
                  <a:tcPr marL="45030" marR="48853" marT="3823" marB="0"/>
                </a:tc>
                <a:extLst>
                  <a:ext uri="{0D108BD9-81ED-4DB2-BD59-A6C34878D82A}">
                    <a16:rowId xmlns:a16="http://schemas.microsoft.com/office/drawing/2014/main" val="1363601265"/>
                  </a:ext>
                </a:extLst>
              </a:tr>
              <a:tr h="256798">
                <a:tc>
                  <a:txBody>
                    <a:bodyPr/>
                    <a:lstStyle/>
                    <a:p>
                      <a:pPr marL="2540" marR="0" indent="0">
                        <a:lnSpc>
                          <a:spcPct val="107000"/>
                        </a:lnSpc>
                        <a:spcAft>
                          <a:spcPts val="1005"/>
                        </a:spcAft>
                        <a:buNone/>
                      </a:pPr>
                      <a:r>
                        <a:rPr lang="en-IN" sz="1400" kern="100" dirty="0">
                          <a:effectLst/>
                        </a:rPr>
                        <a:t>  10.</a:t>
                      </a:r>
                    </a:p>
                  </a:txBody>
                  <a:tcPr marL="45030" marR="48853" marT="3823" marB="0"/>
                </a:tc>
                <a:tc>
                  <a:txBody>
                    <a:bodyPr/>
                    <a:lstStyle/>
                    <a:p>
                      <a:pPr marL="0" marR="0" indent="0">
                        <a:lnSpc>
                          <a:spcPct val="107000"/>
                        </a:lnSpc>
                        <a:spcAft>
                          <a:spcPts val="1005"/>
                        </a:spcAft>
                        <a:buNone/>
                      </a:pPr>
                      <a:r>
                        <a:rPr lang="en-IN" sz="1400" kern="100" dirty="0">
                          <a:effectLst/>
                        </a:rPr>
                        <a:t> Crow Framework Implementation</a:t>
                      </a: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4</a:t>
                      </a:r>
                    </a:p>
                  </a:txBody>
                  <a:tcPr marL="45030" marR="48853" marT="3823" marB="0"/>
                </a:tc>
                <a:extLst>
                  <a:ext uri="{0D108BD9-81ED-4DB2-BD59-A6C34878D82A}">
                    <a16:rowId xmlns:a16="http://schemas.microsoft.com/office/drawing/2014/main" val="3139063939"/>
                  </a:ext>
                </a:extLst>
              </a:tr>
              <a:tr h="251807">
                <a:tc>
                  <a:txBody>
                    <a:bodyPr/>
                    <a:lstStyle/>
                    <a:p>
                      <a:pPr marL="2540" marR="0" indent="0">
                        <a:lnSpc>
                          <a:spcPct val="107000"/>
                        </a:lnSpc>
                        <a:spcAft>
                          <a:spcPts val="1005"/>
                        </a:spcAft>
                        <a:buNone/>
                      </a:pPr>
                      <a:r>
                        <a:rPr lang="en-IN" sz="1400" kern="100" dirty="0">
                          <a:effectLst/>
                        </a:rPr>
                        <a:t>  11.</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Testing &amp; Results</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5</a:t>
                      </a:r>
                    </a:p>
                  </a:txBody>
                  <a:tcPr marL="45030" marR="48853" marT="3823" marB="0"/>
                </a:tc>
                <a:extLst>
                  <a:ext uri="{0D108BD9-81ED-4DB2-BD59-A6C34878D82A}">
                    <a16:rowId xmlns:a16="http://schemas.microsoft.com/office/drawing/2014/main" val="3425801836"/>
                  </a:ext>
                </a:extLst>
              </a:tr>
              <a:tr h="254076">
                <a:tc>
                  <a:txBody>
                    <a:bodyPr/>
                    <a:lstStyle/>
                    <a:p>
                      <a:pPr marL="2540" marR="0" indent="0">
                        <a:lnSpc>
                          <a:spcPct val="107000"/>
                        </a:lnSpc>
                        <a:spcAft>
                          <a:spcPts val="1005"/>
                        </a:spcAft>
                        <a:buNone/>
                      </a:pPr>
                      <a:r>
                        <a:rPr lang="en-IN" sz="1400" kern="100" dirty="0">
                          <a:effectLst/>
                        </a:rPr>
                        <a:t>  12.</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Challenges &amp; Solutions</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6</a:t>
                      </a:r>
                    </a:p>
                  </a:txBody>
                  <a:tcPr marL="45030" marR="48853" marT="3823" marB="0"/>
                </a:tc>
                <a:extLst>
                  <a:ext uri="{0D108BD9-81ED-4DB2-BD59-A6C34878D82A}">
                    <a16:rowId xmlns:a16="http://schemas.microsoft.com/office/drawing/2014/main" val="1706893380"/>
                  </a:ext>
                </a:extLst>
              </a:tr>
              <a:tr h="254076">
                <a:tc>
                  <a:txBody>
                    <a:bodyPr/>
                    <a:lstStyle/>
                    <a:p>
                      <a:pPr marL="2540" marR="0" indent="0">
                        <a:lnSpc>
                          <a:spcPct val="107000"/>
                        </a:lnSpc>
                        <a:spcAft>
                          <a:spcPts val="1005"/>
                        </a:spcAft>
                        <a:buNone/>
                      </a:pPr>
                      <a:r>
                        <a:rPr lang="en-IN" sz="1400" kern="100" dirty="0">
                          <a:effectLst/>
                        </a:rPr>
                        <a:t>  13.</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Future Scope</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b="0" kern="100" dirty="0">
                          <a:effectLst/>
                          <a:latin typeface="Calibri" panose="020F0502020204030204" pitchFamily="34" charset="0"/>
                          <a:ea typeface="Calibri" panose="020F0502020204030204" pitchFamily="34" charset="0"/>
                          <a:cs typeface="Calibri" panose="020F0502020204030204" pitchFamily="34" charset="0"/>
                        </a:rPr>
                        <a:t>17</a:t>
                      </a:r>
                      <a:r>
                        <a:rPr lang="en-IN" sz="14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45030" marR="48853" marT="3823" marB="0"/>
                </a:tc>
                <a:extLst>
                  <a:ext uri="{0D108BD9-81ED-4DB2-BD59-A6C34878D82A}">
                    <a16:rowId xmlns:a16="http://schemas.microsoft.com/office/drawing/2014/main" val="1236356905"/>
                  </a:ext>
                </a:extLst>
              </a:tr>
              <a:tr h="251807">
                <a:tc>
                  <a:txBody>
                    <a:bodyPr/>
                    <a:lstStyle/>
                    <a:p>
                      <a:pPr marL="2540" marR="0" indent="0">
                        <a:lnSpc>
                          <a:spcPct val="107000"/>
                        </a:lnSpc>
                        <a:spcAft>
                          <a:spcPts val="1005"/>
                        </a:spcAft>
                        <a:buNone/>
                      </a:pPr>
                      <a:r>
                        <a:rPr lang="en-IN" sz="1400" kern="100" dirty="0">
                          <a:effectLst/>
                        </a:rPr>
                        <a:t>  14.</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Learning Outcomes</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8</a:t>
                      </a:r>
                    </a:p>
                  </a:txBody>
                  <a:tcPr marL="45030" marR="48853" marT="3823" marB="0"/>
                </a:tc>
                <a:extLst>
                  <a:ext uri="{0D108BD9-81ED-4DB2-BD59-A6C34878D82A}">
                    <a16:rowId xmlns:a16="http://schemas.microsoft.com/office/drawing/2014/main" val="3261820420"/>
                  </a:ext>
                </a:extLst>
              </a:tr>
              <a:tr h="254076">
                <a:tc>
                  <a:txBody>
                    <a:bodyPr/>
                    <a:lstStyle/>
                    <a:p>
                      <a:pPr marL="2540" marR="0" indent="0">
                        <a:lnSpc>
                          <a:spcPct val="107000"/>
                        </a:lnSpc>
                        <a:spcAft>
                          <a:spcPts val="1005"/>
                        </a:spcAft>
                        <a:buNone/>
                      </a:pPr>
                      <a:r>
                        <a:rPr lang="en-IN" sz="1400" kern="100" dirty="0">
                          <a:effectLst/>
                        </a:rPr>
                        <a:t>  15.</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 Thank You</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US"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1</a:t>
                      </a:r>
                      <a:r>
                        <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9</a:t>
                      </a:r>
                    </a:p>
                  </a:txBody>
                  <a:tcPr marL="45030" marR="48853" marT="3823" marB="0"/>
                </a:tc>
                <a:extLst>
                  <a:ext uri="{0D108BD9-81ED-4DB2-BD59-A6C34878D82A}">
                    <a16:rowId xmlns:a16="http://schemas.microsoft.com/office/drawing/2014/main" val="167006532"/>
                  </a:ext>
                </a:extLst>
              </a:tr>
              <a:tr h="251807">
                <a:tc>
                  <a:txBody>
                    <a:bodyPr/>
                    <a:lstStyle/>
                    <a:p>
                      <a:pPr marL="2540" marR="0" indent="0">
                        <a:lnSpc>
                          <a:spcPct val="107000"/>
                        </a:lnSpc>
                        <a:spcAft>
                          <a:spcPts val="1005"/>
                        </a:spcAft>
                        <a:buNone/>
                      </a:pP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3073099235"/>
                  </a:ext>
                </a:extLst>
              </a:tr>
              <a:tr h="254530">
                <a:tc>
                  <a:txBody>
                    <a:bodyPr/>
                    <a:lstStyle/>
                    <a:p>
                      <a:pPr marL="2540" marR="0" indent="0">
                        <a:lnSpc>
                          <a:spcPct val="107000"/>
                        </a:lnSpc>
                        <a:spcAft>
                          <a:spcPts val="1005"/>
                        </a:spcAft>
                        <a:buNone/>
                      </a:pP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2254171419"/>
                  </a:ext>
                </a:extLst>
              </a:tr>
            </a:tbl>
          </a:graphicData>
        </a:graphic>
      </p:graphicFrame>
      <p:sp>
        <p:nvSpPr>
          <p:cNvPr id="7" name="Rectangle 2">
            <a:extLst>
              <a:ext uri="{FF2B5EF4-FFF2-40B4-BE49-F238E27FC236}">
                <a16:creationId xmlns:a16="http://schemas.microsoft.com/office/drawing/2014/main" id="{F70D9E78-54A5-C50B-8755-32D8B89C6AD6}"/>
              </a:ext>
            </a:extLst>
          </p:cNvPr>
          <p:cNvSpPr>
            <a:spLocks noChangeArrowheads="1"/>
          </p:cNvSpPr>
          <p:nvPr/>
        </p:nvSpPr>
        <p:spPr bwMode="auto">
          <a:xfrm>
            <a:off x="2736965" y="550500"/>
            <a:ext cx="6718069" cy="400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9828" tIns="0" rIns="0" bIns="12219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strike="noStrike" cap="none" normalizeH="0" baseline="3000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800" b="1"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Table of Contents</a:t>
            </a:r>
            <a:endParaRPr kumimoji="0" lang="en-US" altLang="en-US" sz="1800" b="0" i="0" strike="noStrike" cap="none" normalizeH="0" baseline="0" dirty="0">
              <a:ln>
                <a:noFill/>
              </a:ln>
              <a:solidFill>
                <a:schemeClr val="tx1"/>
              </a:solidFill>
              <a:effectLst/>
              <a:latin typeface="Arial" panose="020B0604020202020204" pitchFamily="34" charset="0"/>
            </a:endParaRPr>
          </a:p>
        </p:txBody>
      </p:sp>
      <p:sp>
        <p:nvSpPr>
          <p:cNvPr id="2" name="Slide Number Placeholder 1">
            <a:extLst>
              <a:ext uri="{FF2B5EF4-FFF2-40B4-BE49-F238E27FC236}">
                <a16:creationId xmlns:a16="http://schemas.microsoft.com/office/drawing/2014/main" id="{34B66A13-9796-A9B4-D320-0315BD8E080F}"/>
              </a:ext>
            </a:extLst>
          </p:cNvPr>
          <p:cNvSpPr>
            <a:spLocks noGrp="1"/>
          </p:cNvSpPr>
          <p:nvPr>
            <p:ph type="sldNum" sz="quarter" idx="12"/>
          </p:nvPr>
        </p:nvSpPr>
        <p:spPr/>
        <p:txBody>
          <a:bodyPr/>
          <a:lstStyle/>
          <a:p>
            <a:fld id="{6B75CB52-822F-4EE5-999D-16082B3B0A46}" type="slidenum">
              <a:rPr lang="en-IN" smtClean="0"/>
              <a:t>3</a:t>
            </a:fld>
            <a:endParaRPr lang="en-IN"/>
          </a:p>
        </p:txBody>
      </p:sp>
    </p:spTree>
    <p:extLst>
      <p:ext uri="{BB962C8B-B14F-4D97-AF65-F5344CB8AC3E}">
        <p14:creationId xmlns:p14="http://schemas.microsoft.com/office/powerpoint/2010/main" val="205650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16498-4D49-F0EA-ED9A-B37513AD6F7F}"/>
              </a:ext>
            </a:extLst>
          </p:cNvPr>
          <p:cNvSpPr>
            <a:spLocks noGrp="1"/>
          </p:cNvSpPr>
          <p:nvPr>
            <p:ph type="title"/>
          </p:nvPr>
        </p:nvSpPr>
        <p:spPr>
          <a:xfrm>
            <a:off x="0" y="301338"/>
            <a:ext cx="12192000" cy="1005840"/>
          </a:xfrm>
        </p:spPr>
        <p:txBody>
          <a:bodyPr/>
          <a:lstStyle/>
          <a:p>
            <a:pPr algn="ctr"/>
            <a:r>
              <a:rPr lang="en-US" dirty="0"/>
              <a:t>First Come First Serve (FCFS) CPU Scheduling</a:t>
            </a:r>
            <a:endParaRPr lang="en-IN" dirty="0"/>
          </a:p>
        </p:txBody>
      </p:sp>
      <p:sp>
        <p:nvSpPr>
          <p:cNvPr id="3" name="Content Placeholder 2">
            <a:extLst>
              <a:ext uri="{FF2B5EF4-FFF2-40B4-BE49-F238E27FC236}">
                <a16:creationId xmlns:a16="http://schemas.microsoft.com/office/drawing/2014/main" id="{A8CC438D-BAE8-88AE-F04F-1A30959A5F5A}"/>
              </a:ext>
            </a:extLst>
          </p:cNvPr>
          <p:cNvSpPr>
            <a:spLocks noGrp="1"/>
          </p:cNvSpPr>
          <p:nvPr>
            <p:ph idx="1"/>
          </p:nvPr>
        </p:nvSpPr>
        <p:spPr>
          <a:xfrm>
            <a:off x="0" y="1517072"/>
            <a:ext cx="12192000" cy="5340927"/>
          </a:xfrm>
        </p:spPr>
        <p:txBody>
          <a:bodyPr>
            <a:normAutofit/>
          </a:bodyPr>
          <a:lstStyle/>
          <a:p>
            <a:pPr marL="0" indent="0">
              <a:buNone/>
            </a:pPr>
            <a:r>
              <a:rPr lang="en-US" sz="2400" dirty="0"/>
              <a:t>Team Members:</a:t>
            </a:r>
          </a:p>
          <a:p>
            <a:pPr marL="457200" indent="-457200">
              <a:buFont typeface="+mj-lt"/>
              <a:buAutoNum type="arabicPeriod"/>
            </a:pPr>
            <a:r>
              <a:rPr lang="en-US" sz="2400" dirty="0"/>
              <a:t>Pranjal Nath Goswami</a:t>
            </a:r>
          </a:p>
          <a:p>
            <a:pPr lvl="1"/>
            <a:r>
              <a:rPr lang="en-US" sz="2000" dirty="0"/>
              <a:t>Role: Project Lead, Backend Development &amp; Documentation</a:t>
            </a:r>
          </a:p>
          <a:p>
            <a:pPr lvl="1"/>
            <a:r>
              <a:rPr lang="en-US" sz="2000" dirty="0"/>
              <a:t>Responsibilities:</a:t>
            </a:r>
          </a:p>
          <a:p>
            <a:pPr lvl="2">
              <a:buFont typeface="Courier New" panose="02070309020205020404" pitchFamily="49" charset="0"/>
              <a:buChar char="o"/>
            </a:pPr>
            <a:r>
              <a:rPr lang="en-US" sz="1600" dirty="0"/>
              <a:t>Overall project coordination</a:t>
            </a:r>
          </a:p>
          <a:p>
            <a:pPr lvl="2">
              <a:buFont typeface="Courier New" panose="02070309020205020404" pitchFamily="49" charset="0"/>
              <a:buChar char="o"/>
            </a:pPr>
            <a:r>
              <a:rPr lang="en-US" sz="1600" dirty="0"/>
              <a:t>Crow framework implementation</a:t>
            </a:r>
          </a:p>
          <a:p>
            <a:pPr lvl="2">
              <a:buFont typeface="Courier New" panose="02070309020205020404" pitchFamily="49" charset="0"/>
              <a:buChar char="o"/>
            </a:pPr>
            <a:r>
              <a:rPr lang="en-US" sz="1600" dirty="0"/>
              <a:t>Server-side logic</a:t>
            </a:r>
          </a:p>
          <a:p>
            <a:pPr lvl="2">
              <a:buFont typeface="Courier New" panose="02070309020205020404" pitchFamily="49" charset="0"/>
              <a:buChar char="o"/>
            </a:pPr>
            <a:r>
              <a:rPr lang="en-US" sz="1600" dirty="0"/>
              <a:t>Documentation</a:t>
            </a:r>
          </a:p>
          <a:p>
            <a:pPr lvl="2">
              <a:buFont typeface="Courier New" panose="02070309020205020404" pitchFamily="49" charset="0"/>
              <a:buChar char="o"/>
            </a:pPr>
            <a:endParaRPr lang="en-US" sz="1600" dirty="0"/>
          </a:p>
          <a:p>
            <a:pPr marL="457200" indent="-457200">
              <a:buFont typeface="+mj-lt"/>
              <a:buAutoNum type="arabicPeriod"/>
            </a:pPr>
            <a:r>
              <a:rPr lang="en-US" sz="2400" dirty="0"/>
              <a:t>Karan Singh</a:t>
            </a:r>
            <a:endParaRPr lang="en-US" sz="1600" dirty="0"/>
          </a:p>
          <a:p>
            <a:pPr lvl="1"/>
            <a:r>
              <a:rPr lang="en-US" sz="2000" dirty="0"/>
              <a:t>Role: Frontend Development</a:t>
            </a:r>
          </a:p>
          <a:p>
            <a:pPr lvl="1"/>
            <a:r>
              <a:rPr lang="en-US" sz="2000" dirty="0"/>
              <a:t>Responsibilities:</a:t>
            </a:r>
          </a:p>
          <a:p>
            <a:pPr lvl="2">
              <a:buFont typeface="Courier New" panose="02070309020205020404" pitchFamily="49" charset="0"/>
              <a:buChar char="o"/>
            </a:pPr>
            <a:r>
              <a:rPr lang="en-US" sz="1600" dirty="0"/>
              <a:t>User interface design</a:t>
            </a:r>
          </a:p>
          <a:p>
            <a:pPr lvl="2">
              <a:buFont typeface="Courier New" panose="02070309020205020404" pitchFamily="49" charset="0"/>
              <a:buChar char="o"/>
            </a:pPr>
            <a:r>
              <a:rPr lang="en-US" sz="1600" dirty="0"/>
              <a:t>HTML/CSS implementation</a:t>
            </a:r>
          </a:p>
          <a:p>
            <a:pPr lvl="2">
              <a:buFont typeface="Courier New" panose="02070309020205020404" pitchFamily="49" charset="0"/>
              <a:buChar char="o"/>
            </a:pPr>
            <a:r>
              <a:rPr lang="en-US" sz="1600"/>
              <a:t>JavaScript </a:t>
            </a:r>
            <a:r>
              <a:rPr lang="en-US" sz="1600" dirty="0"/>
              <a:t>functionality</a:t>
            </a:r>
          </a:p>
        </p:txBody>
      </p:sp>
      <p:sp>
        <p:nvSpPr>
          <p:cNvPr id="4" name="Slide Number Placeholder 3">
            <a:extLst>
              <a:ext uri="{FF2B5EF4-FFF2-40B4-BE49-F238E27FC236}">
                <a16:creationId xmlns:a16="http://schemas.microsoft.com/office/drawing/2014/main" id="{1CF41808-594A-ABDF-0811-808F5A6C5977}"/>
              </a:ext>
            </a:extLst>
          </p:cNvPr>
          <p:cNvSpPr>
            <a:spLocks noGrp="1"/>
          </p:cNvSpPr>
          <p:nvPr>
            <p:ph type="sldNum" sz="quarter" idx="12"/>
          </p:nvPr>
        </p:nvSpPr>
        <p:spPr/>
        <p:txBody>
          <a:bodyPr/>
          <a:lstStyle/>
          <a:p>
            <a:fld id="{6B75CB52-822F-4EE5-999D-16082B3B0A46}" type="slidenum">
              <a:rPr lang="en-IN" smtClean="0"/>
              <a:t>4</a:t>
            </a:fld>
            <a:endParaRPr lang="en-IN"/>
          </a:p>
        </p:txBody>
      </p:sp>
    </p:spTree>
    <p:extLst>
      <p:ext uri="{BB962C8B-B14F-4D97-AF65-F5344CB8AC3E}">
        <p14:creationId xmlns:p14="http://schemas.microsoft.com/office/powerpoint/2010/main" val="2577042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2EBD0-7FDF-F42A-173F-6711BE05FD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0418E0-A41A-D81B-5A58-647AFF8C63E5}"/>
              </a:ext>
            </a:extLst>
          </p:cNvPr>
          <p:cNvSpPr>
            <a:spLocks noGrp="1"/>
          </p:cNvSpPr>
          <p:nvPr>
            <p:ph idx="1"/>
          </p:nvPr>
        </p:nvSpPr>
        <p:spPr>
          <a:xfrm>
            <a:off x="-72736" y="1163782"/>
            <a:ext cx="12192000" cy="5070763"/>
          </a:xfrm>
        </p:spPr>
        <p:txBody>
          <a:bodyPr>
            <a:normAutofit/>
          </a:bodyPr>
          <a:lstStyle/>
          <a:p>
            <a:pPr marL="457200" indent="-457200">
              <a:buFont typeface="+mj-lt"/>
              <a:buAutoNum type="arabicPeriod" startAt="3"/>
            </a:pPr>
            <a:r>
              <a:rPr lang="en-US" sz="2400" dirty="0"/>
              <a:t>Diya Bisht</a:t>
            </a:r>
          </a:p>
          <a:p>
            <a:pPr lvl="1"/>
            <a:r>
              <a:rPr lang="en-US" sz="2000" dirty="0"/>
              <a:t>Role: Algorithm Implementation</a:t>
            </a:r>
          </a:p>
          <a:p>
            <a:pPr lvl="1"/>
            <a:r>
              <a:rPr lang="en-US" sz="2000" dirty="0"/>
              <a:t>Responsibilities:</a:t>
            </a:r>
          </a:p>
          <a:p>
            <a:pPr lvl="2">
              <a:buFont typeface="Courier New" panose="02070309020205020404" pitchFamily="49" charset="0"/>
              <a:buChar char="o"/>
            </a:pPr>
            <a:r>
              <a:rPr lang="en-US" sz="1600" dirty="0"/>
              <a:t>FCFS algorithm coding</a:t>
            </a:r>
          </a:p>
          <a:p>
            <a:pPr lvl="2">
              <a:buFont typeface="Courier New" panose="02070309020205020404" pitchFamily="49" charset="0"/>
              <a:buChar char="o"/>
            </a:pPr>
            <a:r>
              <a:rPr lang="en-US" sz="1600" dirty="0"/>
              <a:t>Time calculations</a:t>
            </a:r>
          </a:p>
          <a:p>
            <a:pPr lvl="2">
              <a:buFont typeface="Courier New" panose="02070309020205020404" pitchFamily="49" charset="0"/>
              <a:buChar char="o"/>
            </a:pPr>
            <a:r>
              <a:rPr lang="en-US" sz="1600" dirty="0"/>
              <a:t>Process management</a:t>
            </a:r>
          </a:p>
          <a:p>
            <a:pPr lvl="2">
              <a:buFont typeface="Courier New" panose="02070309020205020404" pitchFamily="49" charset="0"/>
              <a:buChar char="o"/>
            </a:pPr>
            <a:endParaRPr lang="en-US" sz="1600" dirty="0"/>
          </a:p>
          <a:p>
            <a:pPr marL="457200" indent="-457200">
              <a:buFont typeface="+mj-lt"/>
              <a:buAutoNum type="arabicPeriod" startAt="3"/>
            </a:pPr>
            <a:r>
              <a:rPr lang="en-US" sz="2400" dirty="0"/>
              <a:t>Pradeep Singh Bora</a:t>
            </a:r>
          </a:p>
          <a:p>
            <a:pPr lvl="1"/>
            <a:r>
              <a:rPr lang="en-US" sz="2000" dirty="0"/>
              <a:t>Role: Testing</a:t>
            </a:r>
          </a:p>
          <a:p>
            <a:pPr lvl="1"/>
            <a:r>
              <a:rPr lang="en-US" sz="2000" dirty="0"/>
              <a:t>Responsibilities:</a:t>
            </a:r>
          </a:p>
          <a:p>
            <a:pPr lvl="2">
              <a:buFont typeface="Courier New" panose="02070309020205020404" pitchFamily="49" charset="0"/>
              <a:buChar char="o"/>
            </a:pPr>
            <a:r>
              <a:rPr lang="en-US" sz="1600" dirty="0"/>
              <a:t>Test case development</a:t>
            </a:r>
          </a:p>
          <a:p>
            <a:pPr lvl="2">
              <a:buFont typeface="Courier New" panose="02070309020205020404" pitchFamily="49" charset="0"/>
              <a:buChar char="o"/>
            </a:pPr>
            <a:r>
              <a:rPr lang="en-US" sz="1600" dirty="0"/>
              <a:t>Quality Assurance</a:t>
            </a:r>
          </a:p>
          <a:p>
            <a:pPr marL="0" indent="0">
              <a:buNone/>
            </a:pPr>
            <a:endParaRPr lang="en-US" sz="1600" dirty="0"/>
          </a:p>
        </p:txBody>
      </p:sp>
      <p:sp>
        <p:nvSpPr>
          <p:cNvPr id="6" name="Slide Number Placeholder 5">
            <a:extLst>
              <a:ext uri="{FF2B5EF4-FFF2-40B4-BE49-F238E27FC236}">
                <a16:creationId xmlns:a16="http://schemas.microsoft.com/office/drawing/2014/main" id="{E3350E33-D192-7124-89A9-E96C2975B9C2}"/>
              </a:ext>
            </a:extLst>
          </p:cNvPr>
          <p:cNvSpPr>
            <a:spLocks noGrp="1"/>
          </p:cNvSpPr>
          <p:nvPr>
            <p:ph type="sldNum" sz="quarter" idx="12"/>
          </p:nvPr>
        </p:nvSpPr>
        <p:spPr/>
        <p:txBody>
          <a:bodyPr/>
          <a:lstStyle/>
          <a:p>
            <a:fld id="{6B75CB52-822F-4EE5-999D-16082B3B0A46}" type="slidenum">
              <a:rPr lang="en-IN" smtClean="0"/>
              <a:t>5</a:t>
            </a:fld>
            <a:endParaRPr lang="en-IN"/>
          </a:p>
        </p:txBody>
      </p:sp>
    </p:spTree>
    <p:extLst>
      <p:ext uri="{BB962C8B-B14F-4D97-AF65-F5344CB8AC3E}">
        <p14:creationId xmlns:p14="http://schemas.microsoft.com/office/powerpoint/2010/main" val="252054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B19AD-0BA2-C7D0-1857-D302ECB250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1E972-428E-27C0-2492-A5C8CFC8E805}"/>
              </a:ext>
            </a:extLst>
          </p:cNvPr>
          <p:cNvSpPr>
            <a:spLocks noGrp="1"/>
          </p:cNvSpPr>
          <p:nvPr>
            <p:ph type="title"/>
          </p:nvPr>
        </p:nvSpPr>
        <p:spPr>
          <a:xfrm>
            <a:off x="0" y="301338"/>
            <a:ext cx="12192000" cy="1005840"/>
          </a:xfrm>
        </p:spPr>
        <p:txBody>
          <a:bodyPr/>
          <a:lstStyle/>
          <a:p>
            <a:pPr algn="ctr"/>
            <a:r>
              <a:rPr lang="en-US" dirty="0"/>
              <a:t>Project Overview</a:t>
            </a:r>
            <a:endParaRPr lang="en-IN" dirty="0"/>
          </a:p>
        </p:txBody>
      </p:sp>
      <p:sp>
        <p:nvSpPr>
          <p:cNvPr id="3" name="Content Placeholder 2">
            <a:extLst>
              <a:ext uri="{FF2B5EF4-FFF2-40B4-BE49-F238E27FC236}">
                <a16:creationId xmlns:a16="http://schemas.microsoft.com/office/drawing/2014/main" id="{6430801A-5D9B-C5B5-656A-31A40D10FA43}"/>
              </a:ext>
            </a:extLst>
          </p:cNvPr>
          <p:cNvSpPr>
            <a:spLocks noGrp="1"/>
          </p:cNvSpPr>
          <p:nvPr>
            <p:ph idx="1"/>
          </p:nvPr>
        </p:nvSpPr>
        <p:spPr>
          <a:xfrm>
            <a:off x="0" y="1517072"/>
            <a:ext cx="12192000" cy="5340927"/>
          </a:xfrm>
        </p:spPr>
        <p:txBody>
          <a:bodyPr>
            <a:normAutofit/>
          </a:bodyPr>
          <a:lstStyle/>
          <a:p>
            <a:pPr marL="457200" indent="-457200">
              <a:buFont typeface="+mj-lt"/>
              <a:buAutoNum type="arabicPeriod"/>
            </a:pPr>
            <a:r>
              <a:rPr lang="en-US" sz="2400" dirty="0"/>
              <a:t>Objective:</a:t>
            </a:r>
          </a:p>
          <a:p>
            <a:pPr lvl="1"/>
            <a:r>
              <a:rPr lang="en-US" sz="2000" dirty="0"/>
              <a:t>Implementation of FCFS CPU scheduling algorithm with interactive web interface</a:t>
            </a:r>
          </a:p>
          <a:p>
            <a:pPr lvl="1"/>
            <a:endParaRPr lang="en-US" sz="2000" dirty="0"/>
          </a:p>
          <a:p>
            <a:pPr marL="457200" indent="-457200">
              <a:buFont typeface="+mj-lt"/>
              <a:buAutoNum type="arabicPeriod"/>
            </a:pPr>
            <a:r>
              <a:rPr lang="en-US" sz="2400" dirty="0"/>
              <a:t>Technology Stack:</a:t>
            </a:r>
          </a:p>
          <a:p>
            <a:pPr lvl="1"/>
            <a:r>
              <a:rPr lang="en-US" sz="2000" dirty="0"/>
              <a:t>Backend: C++ with Crow Framework</a:t>
            </a:r>
          </a:p>
          <a:p>
            <a:pPr lvl="1"/>
            <a:r>
              <a:rPr lang="en-US" sz="2000" dirty="0"/>
              <a:t>Frontend: HTML, CSS, JavaScript</a:t>
            </a:r>
          </a:p>
          <a:p>
            <a:pPr lvl="1"/>
            <a:endParaRPr lang="en-US" sz="2000" dirty="0"/>
          </a:p>
          <a:p>
            <a:pPr marL="457200" indent="-457200">
              <a:buFont typeface="+mj-lt"/>
              <a:buAutoNum type="arabicPeriod"/>
            </a:pPr>
            <a:r>
              <a:rPr lang="en-US" sz="2400" dirty="0"/>
              <a:t>Purpose:</a:t>
            </a:r>
          </a:p>
          <a:p>
            <a:pPr lvl="1"/>
            <a:r>
              <a:rPr lang="en-US" sz="2000" dirty="0"/>
              <a:t>Demonstrate CPU scheduling concepts through interactive visualization</a:t>
            </a:r>
          </a:p>
        </p:txBody>
      </p:sp>
      <p:sp>
        <p:nvSpPr>
          <p:cNvPr id="4" name="Slide Number Placeholder 3">
            <a:extLst>
              <a:ext uri="{FF2B5EF4-FFF2-40B4-BE49-F238E27FC236}">
                <a16:creationId xmlns:a16="http://schemas.microsoft.com/office/drawing/2014/main" id="{E90FA8D8-23EA-9CEF-93D9-D5956C0CAA99}"/>
              </a:ext>
            </a:extLst>
          </p:cNvPr>
          <p:cNvSpPr>
            <a:spLocks noGrp="1"/>
          </p:cNvSpPr>
          <p:nvPr>
            <p:ph type="sldNum" sz="quarter" idx="12"/>
          </p:nvPr>
        </p:nvSpPr>
        <p:spPr/>
        <p:txBody>
          <a:bodyPr/>
          <a:lstStyle/>
          <a:p>
            <a:fld id="{6B75CB52-822F-4EE5-999D-16082B3B0A46}" type="slidenum">
              <a:rPr lang="en-IN" smtClean="0"/>
              <a:t>6</a:t>
            </a:fld>
            <a:endParaRPr lang="en-IN"/>
          </a:p>
        </p:txBody>
      </p:sp>
    </p:spTree>
    <p:extLst>
      <p:ext uri="{BB962C8B-B14F-4D97-AF65-F5344CB8AC3E}">
        <p14:creationId xmlns:p14="http://schemas.microsoft.com/office/powerpoint/2010/main" val="1557498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618DD-811B-5F54-7992-3F98B3DBF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D5D7B9-09DA-B0F5-2398-437C2703AFED}"/>
              </a:ext>
            </a:extLst>
          </p:cNvPr>
          <p:cNvSpPr>
            <a:spLocks noGrp="1"/>
          </p:cNvSpPr>
          <p:nvPr>
            <p:ph type="title"/>
          </p:nvPr>
        </p:nvSpPr>
        <p:spPr>
          <a:xfrm>
            <a:off x="0" y="301338"/>
            <a:ext cx="12192000" cy="1005840"/>
          </a:xfrm>
        </p:spPr>
        <p:txBody>
          <a:bodyPr/>
          <a:lstStyle/>
          <a:p>
            <a:pPr algn="ctr"/>
            <a:r>
              <a:rPr lang="en-US" dirty="0"/>
              <a:t>System Architecture</a:t>
            </a:r>
            <a:endParaRPr lang="en-IN" dirty="0"/>
          </a:p>
        </p:txBody>
      </p:sp>
      <p:sp>
        <p:nvSpPr>
          <p:cNvPr id="3" name="Content Placeholder 2">
            <a:extLst>
              <a:ext uri="{FF2B5EF4-FFF2-40B4-BE49-F238E27FC236}">
                <a16:creationId xmlns:a16="http://schemas.microsoft.com/office/drawing/2014/main" id="{FE1F64C9-C83A-DF05-1AC1-E0D94E9FFF39}"/>
              </a:ext>
            </a:extLst>
          </p:cNvPr>
          <p:cNvSpPr>
            <a:spLocks noGrp="1"/>
          </p:cNvSpPr>
          <p:nvPr>
            <p:ph idx="1"/>
          </p:nvPr>
        </p:nvSpPr>
        <p:spPr>
          <a:xfrm>
            <a:off x="0" y="1517072"/>
            <a:ext cx="12192000" cy="5340927"/>
          </a:xfrm>
        </p:spPr>
        <p:txBody>
          <a:bodyPr>
            <a:normAutofit/>
          </a:bodyPr>
          <a:lstStyle/>
          <a:p>
            <a:pPr marL="0" indent="0">
              <a:buNone/>
            </a:pPr>
            <a:r>
              <a:rPr lang="en-US" sz="2400" dirty="0"/>
              <a:t>DIAGRAM: Simple flow chart showing:</a:t>
            </a:r>
          </a:p>
          <a:p>
            <a:pPr marL="0" indent="0">
              <a:buNone/>
            </a:pPr>
            <a:r>
              <a:rPr lang="en-US" sz="2000" dirty="0"/>
              <a:t>  [Frontend Layer (HTML/CSS/JS)] </a:t>
            </a:r>
          </a:p>
          <a:p>
            <a:pPr marL="0" indent="0">
              <a:buNone/>
            </a:pPr>
            <a:r>
              <a:rPr lang="en-US" sz="2000" dirty="0"/>
              <a:t>       ↓ HTTP Requests</a:t>
            </a:r>
          </a:p>
          <a:p>
            <a:pPr marL="0" indent="0">
              <a:buNone/>
            </a:pPr>
            <a:r>
              <a:rPr lang="en-US" sz="2000" dirty="0"/>
              <a:t>  [Backend Layer (Crow Server)] </a:t>
            </a:r>
          </a:p>
          <a:p>
            <a:pPr marL="0" indent="0">
              <a:buNone/>
            </a:pPr>
            <a:r>
              <a:rPr lang="en-US" sz="2000" dirty="0"/>
              <a:t>       ↓ Algorithm Processing  </a:t>
            </a:r>
          </a:p>
          <a:p>
            <a:pPr marL="0" indent="0">
              <a:buNone/>
            </a:pPr>
            <a:r>
              <a:rPr lang="en-US" sz="2000" dirty="0"/>
              <a:t>  [Process Management &amp; Calculations]</a:t>
            </a:r>
          </a:p>
          <a:p>
            <a:pPr marL="0" indent="0">
              <a:buNone/>
            </a:pPr>
            <a:endParaRPr lang="en-US" sz="2400" dirty="0"/>
          </a:p>
          <a:p>
            <a:pPr marL="0" indent="0">
              <a:buNone/>
            </a:pPr>
            <a:r>
              <a:rPr lang="en-US" sz="2400" dirty="0"/>
              <a:t>Data Flow:</a:t>
            </a:r>
          </a:p>
          <a:p>
            <a:pPr marL="0" indent="0">
              <a:buNone/>
            </a:pPr>
            <a:r>
              <a:rPr lang="en-US" sz="2000" dirty="0"/>
              <a:t>  - User inputs processes via web interface</a:t>
            </a:r>
          </a:p>
          <a:p>
            <a:pPr marL="0" indent="0">
              <a:buNone/>
            </a:pPr>
            <a:r>
              <a:rPr lang="en-US" sz="2000" dirty="0"/>
              <a:t>  - Data sent to C++ backend via HTTP</a:t>
            </a:r>
          </a:p>
          <a:p>
            <a:pPr marL="0" indent="0">
              <a:buNone/>
            </a:pPr>
            <a:r>
              <a:rPr lang="en-US" sz="2000" dirty="0"/>
              <a:t>  - Algorithm calculates results</a:t>
            </a:r>
          </a:p>
          <a:p>
            <a:pPr marL="0" indent="0">
              <a:buNone/>
            </a:pPr>
            <a:r>
              <a:rPr lang="en-US" sz="2000" dirty="0"/>
              <a:t>  - Results returned to frontend for display</a:t>
            </a:r>
            <a:endParaRPr lang="en-US" sz="1400" dirty="0"/>
          </a:p>
        </p:txBody>
      </p:sp>
      <p:sp>
        <p:nvSpPr>
          <p:cNvPr id="6" name="TextBox 5">
            <a:extLst>
              <a:ext uri="{FF2B5EF4-FFF2-40B4-BE49-F238E27FC236}">
                <a16:creationId xmlns:a16="http://schemas.microsoft.com/office/drawing/2014/main" id="{5A12CA18-8085-6DC1-01F0-D7E801738F5C}"/>
              </a:ext>
            </a:extLst>
          </p:cNvPr>
          <p:cNvSpPr txBox="1"/>
          <p:nvPr/>
        </p:nvSpPr>
        <p:spPr>
          <a:xfrm>
            <a:off x="2642305" y="2787180"/>
            <a:ext cx="9653605" cy="2389757"/>
          </a:xfrm>
          <a:prstGeom prst="rect">
            <a:avLst/>
          </a:prstGeom>
          <a:noFill/>
        </p:spPr>
        <p:txBody>
          <a:bodyPr wrap="square" rtlCol="0">
            <a:spAutoFit/>
          </a:bodyPr>
          <a:lstStyle/>
          <a:p>
            <a:pPr marL="2292350" lvl="5" indent="-6350">
              <a:lnSpc>
                <a:spcPct val="107000"/>
              </a:lnSpc>
              <a:spcAft>
                <a:spcPts val="800"/>
              </a:spcAft>
            </a:pPr>
            <a:r>
              <a:rPr lang="en-IN" kern="100" dirty="0">
                <a:solidFill>
                  <a:srgbClr val="000000"/>
                </a:solidFill>
                <a:latin typeface="Calibri" panose="020F0502020204030204" pitchFamily="34" charset="0"/>
                <a:ea typeface="Calibri" panose="020F0502020204030204" pitchFamily="34" charset="0"/>
              </a:rPr>
              <a:t>┌─────────────────┐     ┌─────────────────┐     ┌─────────────────┐ </a:t>
            </a:r>
          </a:p>
          <a:p>
            <a:pPr marL="2292350" lvl="5" indent="-6350">
              <a:lnSpc>
                <a:spcPct val="107000"/>
              </a:lnSpc>
              <a:spcAft>
                <a:spcPts val="805"/>
              </a:spcAft>
            </a:pPr>
            <a:r>
              <a:rPr lang="en-IN" kern="100" dirty="0">
                <a:solidFill>
                  <a:srgbClr val="000000"/>
                </a:solidFill>
                <a:latin typeface="Calibri" panose="020F0502020204030204" pitchFamily="34" charset="0"/>
                <a:ea typeface="Calibri" panose="020F0502020204030204" pitchFamily="34" charset="0"/>
              </a:rPr>
              <a:t>│   Frontend                  │     │   Backend                   │     │   FCFS                          │ </a:t>
            </a:r>
          </a:p>
          <a:p>
            <a:pPr marL="2292350" lvl="5" indent="-6350">
              <a:lnSpc>
                <a:spcPct val="107000"/>
              </a:lnSpc>
              <a:spcAft>
                <a:spcPts val="810"/>
              </a:spcAft>
            </a:pPr>
            <a:r>
              <a:rPr lang="en-IN" kern="100" dirty="0">
                <a:solidFill>
                  <a:srgbClr val="000000"/>
                </a:solidFill>
                <a:latin typeface="Calibri" panose="020F0502020204030204" pitchFamily="34" charset="0"/>
                <a:ea typeface="Calibri" panose="020F0502020204030204" pitchFamily="34" charset="0"/>
              </a:rPr>
              <a:t>│  (HTML/CSS/JS)         │</a:t>
            </a:r>
            <a:r>
              <a:rPr lang="en-IN" sz="600" kern="100" dirty="0">
                <a:solidFill>
                  <a:srgbClr val="000000"/>
                </a:solidFill>
                <a:latin typeface="Arial" panose="020B0604020202020204" pitchFamily="34" charset="0"/>
                <a:ea typeface="Arial" panose="020B0604020202020204" pitchFamily="34" charset="0"/>
              </a:rPr>
              <a:t>◄</a:t>
            </a:r>
            <a:r>
              <a:rPr lang="en-IN" sz="600" kern="100" dirty="0">
                <a:solidFill>
                  <a:srgbClr val="000000"/>
                </a:solidFill>
                <a:latin typeface="Calibri" panose="020F0502020204030204" pitchFamily="34" charset="0"/>
                <a:ea typeface="Calibri" panose="020F0502020204030204" pitchFamily="34" charset="0"/>
              </a:rPr>
              <a:t>───</a:t>
            </a:r>
            <a:r>
              <a:rPr lang="en-IN" sz="600" kern="100" dirty="0">
                <a:solidFill>
                  <a:srgbClr val="000000"/>
                </a:solidFill>
                <a:latin typeface="Arial" panose="020B0604020202020204" pitchFamily="34" charset="0"/>
                <a:ea typeface="Arial" panose="020B0604020202020204" pitchFamily="34" charset="0"/>
              </a:rPr>
              <a:t>►</a:t>
            </a:r>
            <a:r>
              <a:rPr lang="en-IN" kern="100" dirty="0">
                <a:solidFill>
                  <a:srgbClr val="000000"/>
                </a:solidFill>
                <a:latin typeface="Calibri" panose="020F0502020204030204" pitchFamily="34" charset="0"/>
                <a:ea typeface="Calibri" panose="020F0502020204030204" pitchFamily="34" charset="0"/>
              </a:rPr>
              <a:t>│  (C++/Crow)              │</a:t>
            </a:r>
            <a:r>
              <a:rPr lang="en-IN" sz="600" kern="100" dirty="0">
                <a:solidFill>
                  <a:srgbClr val="000000"/>
                </a:solidFill>
                <a:latin typeface="Arial" panose="020B0604020202020204" pitchFamily="34" charset="0"/>
                <a:ea typeface="Arial" panose="020B0604020202020204" pitchFamily="34" charset="0"/>
              </a:rPr>
              <a:t>◄</a:t>
            </a:r>
            <a:r>
              <a:rPr lang="en-IN" sz="600" kern="100" dirty="0">
                <a:solidFill>
                  <a:srgbClr val="000000"/>
                </a:solidFill>
                <a:latin typeface="Calibri" panose="020F0502020204030204" pitchFamily="34" charset="0"/>
                <a:ea typeface="Calibri" panose="020F0502020204030204" pitchFamily="34" charset="0"/>
              </a:rPr>
              <a:t>───</a:t>
            </a:r>
            <a:r>
              <a:rPr lang="en-IN" sz="600" kern="100" dirty="0">
                <a:solidFill>
                  <a:srgbClr val="000000"/>
                </a:solidFill>
                <a:latin typeface="Arial" panose="020B0604020202020204" pitchFamily="34" charset="0"/>
                <a:ea typeface="Arial" panose="020B0604020202020204" pitchFamily="34" charset="0"/>
              </a:rPr>
              <a:t>►</a:t>
            </a:r>
            <a:r>
              <a:rPr lang="en-IN" kern="100" dirty="0">
                <a:solidFill>
                  <a:srgbClr val="000000"/>
                </a:solidFill>
                <a:latin typeface="Calibri" panose="020F0502020204030204" pitchFamily="34" charset="0"/>
                <a:ea typeface="Calibri" panose="020F0502020204030204" pitchFamily="34" charset="0"/>
              </a:rPr>
              <a:t>│  Algorithm                  │ </a:t>
            </a:r>
          </a:p>
          <a:p>
            <a:pPr marL="2292350" lvl="5" indent="-6350">
              <a:lnSpc>
                <a:spcPct val="107000"/>
              </a:lnSpc>
              <a:spcAft>
                <a:spcPts val="1005"/>
              </a:spcAft>
            </a:pPr>
            <a:r>
              <a:rPr lang="en-IN" kern="100" dirty="0">
                <a:solidFill>
                  <a:srgbClr val="000000"/>
                </a:solidFill>
                <a:latin typeface="Calibri" panose="020F0502020204030204" pitchFamily="34" charset="0"/>
                <a:ea typeface="Calibri" panose="020F0502020204030204" pitchFamily="34" charset="0"/>
              </a:rPr>
              <a:t>└─────────────────┘     └─────────────────┘     └─────────────────┘ </a:t>
            </a:r>
          </a:p>
          <a:p>
            <a:pPr>
              <a:lnSpc>
                <a:spcPct val="107000"/>
              </a:lnSpc>
              <a:spcAft>
                <a:spcPts val="800"/>
              </a:spcAft>
            </a:pPr>
            <a:r>
              <a:rPr lang="en-IN" kern="100" dirty="0">
                <a:solidFill>
                  <a:srgbClr val="000000"/>
                </a:solidFill>
                <a:latin typeface="Segoe UI Emoji" panose="020B0502040204020203" pitchFamily="34" charset="0"/>
                <a:ea typeface="Segoe UI Emoji" panose="020B0502040204020203" pitchFamily="34" charset="0"/>
                <a:cs typeface="Segoe UI Emoji" panose="020B0502040204020203" pitchFamily="34" charset="0"/>
              </a:rPr>
              <a:t>                           </a:t>
            </a:r>
          </a:p>
          <a:p>
            <a:endParaRPr lang="en-IN" dirty="0"/>
          </a:p>
        </p:txBody>
      </p:sp>
      <p:sp>
        <p:nvSpPr>
          <p:cNvPr id="7" name="Slide Number Placeholder 6">
            <a:extLst>
              <a:ext uri="{FF2B5EF4-FFF2-40B4-BE49-F238E27FC236}">
                <a16:creationId xmlns:a16="http://schemas.microsoft.com/office/drawing/2014/main" id="{DA2E475B-165D-D50C-5055-953D46CAB77C}"/>
              </a:ext>
            </a:extLst>
          </p:cNvPr>
          <p:cNvSpPr>
            <a:spLocks noGrp="1"/>
          </p:cNvSpPr>
          <p:nvPr>
            <p:ph type="sldNum" sz="quarter" idx="12"/>
          </p:nvPr>
        </p:nvSpPr>
        <p:spPr/>
        <p:txBody>
          <a:bodyPr/>
          <a:lstStyle/>
          <a:p>
            <a:fld id="{6B75CB52-822F-4EE5-999D-16082B3B0A46}" type="slidenum">
              <a:rPr lang="en-IN" smtClean="0"/>
              <a:t>7</a:t>
            </a:fld>
            <a:endParaRPr lang="en-IN"/>
          </a:p>
        </p:txBody>
      </p:sp>
    </p:spTree>
    <p:extLst>
      <p:ext uri="{BB962C8B-B14F-4D97-AF65-F5344CB8AC3E}">
        <p14:creationId xmlns:p14="http://schemas.microsoft.com/office/powerpoint/2010/main" val="256251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B80E5-7B92-EEBF-D62E-ADC3FCA53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FB06CC-9167-6292-E352-498916555635}"/>
              </a:ext>
            </a:extLst>
          </p:cNvPr>
          <p:cNvSpPr>
            <a:spLocks noGrp="1"/>
          </p:cNvSpPr>
          <p:nvPr>
            <p:ph type="title"/>
          </p:nvPr>
        </p:nvSpPr>
        <p:spPr>
          <a:xfrm>
            <a:off x="0" y="301338"/>
            <a:ext cx="12192000" cy="1005840"/>
          </a:xfrm>
        </p:spPr>
        <p:txBody>
          <a:bodyPr/>
          <a:lstStyle/>
          <a:p>
            <a:pPr algn="ctr"/>
            <a:r>
              <a:rPr lang="en-US" dirty="0"/>
              <a:t>Backend Implementation</a:t>
            </a:r>
            <a:endParaRPr lang="en-IN" dirty="0"/>
          </a:p>
        </p:txBody>
      </p:sp>
      <p:sp>
        <p:nvSpPr>
          <p:cNvPr id="3" name="Content Placeholder 2">
            <a:extLst>
              <a:ext uri="{FF2B5EF4-FFF2-40B4-BE49-F238E27FC236}">
                <a16:creationId xmlns:a16="http://schemas.microsoft.com/office/drawing/2014/main" id="{BE5BBE29-377F-DA9F-9A0F-D8B17CFD5AFA}"/>
              </a:ext>
            </a:extLst>
          </p:cNvPr>
          <p:cNvSpPr>
            <a:spLocks noGrp="1"/>
          </p:cNvSpPr>
          <p:nvPr>
            <p:ph idx="1"/>
          </p:nvPr>
        </p:nvSpPr>
        <p:spPr>
          <a:xfrm>
            <a:off x="0" y="1517072"/>
            <a:ext cx="12192000" cy="5340927"/>
          </a:xfrm>
        </p:spPr>
        <p:txBody>
          <a:bodyPr>
            <a:normAutofit lnSpcReduction="10000"/>
          </a:bodyPr>
          <a:lstStyle/>
          <a:p>
            <a:pPr marL="0" indent="0">
              <a:buNone/>
            </a:pPr>
            <a:r>
              <a:rPr lang="en-US" sz="2400" dirty="0"/>
              <a:t>• Process Structure:</a:t>
            </a:r>
          </a:p>
          <a:p>
            <a:pPr marL="0" indent="0">
              <a:buNone/>
            </a:pPr>
            <a:r>
              <a:rPr lang="en-US" sz="2000" dirty="0"/>
              <a:t>struct Process {</a:t>
            </a:r>
          </a:p>
          <a:p>
            <a:pPr marL="0" indent="0">
              <a:buNone/>
            </a:pPr>
            <a:r>
              <a:rPr lang="en-US" sz="2000" dirty="0"/>
              <a:t>    int </a:t>
            </a:r>
            <a:r>
              <a:rPr lang="en-US" sz="2000" dirty="0" err="1"/>
              <a:t>pid</a:t>
            </a:r>
            <a:r>
              <a:rPr lang="en-US" sz="2000" dirty="0"/>
              <a:t>;              // Process ID</a:t>
            </a:r>
          </a:p>
          <a:p>
            <a:pPr marL="0" indent="0">
              <a:buNone/>
            </a:pPr>
            <a:r>
              <a:rPr lang="en-US" sz="2000" dirty="0"/>
              <a:t>    int </a:t>
            </a:r>
            <a:r>
              <a:rPr lang="en-US" sz="2000" dirty="0" err="1"/>
              <a:t>arrival_time</a:t>
            </a:r>
            <a:r>
              <a:rPr lang="en-US" sz="2000" dirty="0"/>
              <a:t>;     // When process arrives</a:t>
            </a:r>
          </a:p>
          <a:p>
            <a:pPr marL="0" indent="0">
              <a:buNone/>
            </a:pPr>
            <a:r>
              <a:rPr lang="en-US" sz="2000" dirty="0"/>
              <a:t>    int </a:t>
            </a:r>
            <a:r>
              <a:rPr lang="en-US" sz="2000" dirty="0" err="1"/>
              <a:t>burst_time</a:t>
            </a:r>
            <a:r>
              <a:rPr lang="en-US" sz="2000" dirty="0"/>
              <a:t>;       // How long it needs to run</a:t>
            </a:r>
          </a:p>
          <a:p>
            <a:pPr marL="0" indent="0">
              <a:buNone/>
            </a:pPr>
            <a:r>
              <a:rPr lang="en-US" sz="2000" dirty="0"/>
              <a:t>    int </a:t>
            </a:r>
            <a:r>
              <a:rPr lang="en-US" sz="2000" dirty="0" err="1"/>
              <a:t>completion_time</a:t>
            </a:r>
            <a:r>
              <a:rPr lang="en-US" sz="2000" dirty="0"/>
              <a:t>;  // When it finishes</a:t>
            </a:r>
          </a:p>
          <a:p>
            <a:pPr marL="0" indent="0">
              <a:buNone/>
            </a:pPr>
            <a:r>
              <a:rPr lang="en-US" sz="2000" dirty="0"/>
              <a:t>    int </a:t>
            </a:r>
            <a:r>
              <a:rPr lang="en-US" sz="2000" dirty="0" err="1"/>
              <a:t>turnaround_time</a:t>
            </a:r>
            <a:r>
              <a:rPr lang="en-US" sz="2000" dirty="0"/>
              <a:t>;  // Total time taken</a:t>
            </a:r>
          </a:p>
          <a:p>
            <a:pPr marL="0" indent="0">
              <a:buNone/>
            </a:pPr>
            <a:r>
              <a:rPr lang="en-US" sz="2000" dirty="0"/>
              <a:t>    int </a:t>
            </a:r>
            <a:r>
              <a:rPr lang="en-US" sz="2000" dirty="0" err="1"/>
              <a:t>waiting_time</a:t>
            </a:r>
            <a:r>
              <a:rPr lang="en-US" sz="2000" dirty="0"/>
              <a:t>;     // Time spent waiting</a:t>
            </a:r>
          </a:p>
          <a:p>
            <a:pPr marL="0" indent="0">
              <a:buNone/>
            </a:pPr>
            <a:r>
              <a:rPr lang="en-US" sz="2000" dirty="0"/>
              <a:t>};</a:t>
            </a:r>
          </a:p>
          <a:p>
            <a:pPr marL="0" indent="0">
              <a:buNone/>
            </a:pPr>
            <a:endParaRPr lang="en-US" sz="2400" dirty="0"/>
          </a:p>
          <a:p>
            <a:pPr marL="0" indent="0">
              <a:buNone/>
            </a:pPr>
            <a:r>
              <a:rPr lang="en-US" sz="2400" dirty="0"/>
              <a:t>• Data Storage:</a:t>
            </a:r>
          </a:p>
          <a:p>
            <a:pPr marL="0" indent="0">
              <a:buNone/>
            </a:pPr>
            <a:r>
              <a:rPr lang="en-US" sz="2000" dirty="0"/>
              <a:t>  - Array of processes (max 10 processes)</a:t>
            </a:r>
          </a:p>
          <a:p>
            <a:pPr marL="0" indent="0">
              <a:buNone/>
            </a:pPr>
            <a:r>
              <a:rPr lang="en-US" sz="2000" dirty="0"/>
              <a:t>  - Each process contains 6 key attributes</a:t>
            </a:r>
            <a:endParaRPr lang="en-US" sz="1200" dirty="0"/>
          </a:p>
        </p:txBody>
      </p:sp>
      <p:sp>
        <p:nvSpPr>
          <p:cNvPr id="4" name="Slide Number Placeholder 3">
            <a:extLst>
              <a:ext uri="{FF2B5EF4-FFF2-40B4-BE49-F238E27FC236}">
                <a16:creationId xmlns:a16="http://schemas.microsoft.com/office/drawing/2014/main" id="{6A19F69B-72D2-22C6-5B86-4BB6205E47D9}"/>
              </a:ext>
            </a:extLst>
          </p:cNvPr>
          <p:cNvSpPr>
            <a:spLocks noGrp="1"/>
          </p:cNvSpPr>
          <p:nvPr>
            <p:ph type="sldNum" sz="quarter" idx="12"/>
          </p:nvPr>
        </p:nvSpPr>
        <p:spPr/>
        <p:txBody>
          <a:bodyPr/>
          <a:lstStyle/>
          <a:p>
            <a:fld id="{6B75CB52-822F-4EE5-999D-16082B3B0A46}" type="slidenum">
              <a:rPr lang="en-IN" smtClean="0"/>
              <a:t>8</a:t>
            </a:fld>
            <a:endParaRPr lang="en-IN"/>
          </a:p>
        </p:txBody>
      </p:sp>
    </p:spTree>
    <p:extLst>
      <p:ext uri="{BB962C8B-B14F-4D97-AF65-F5344CB8AC3E}">
        <p14:creationId xmlns:p14="http://schemas.microsoft.com/office/powerpoint/2010/main" val="2899225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FBF2D-DBF2-0900-FDBD-AB154C979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659A87-63D5-7721-9C92-7EF0E45C7982}"/>
              </a:ext>
            </a:extLst>
          </p:cNvPr>
          <p:cNvSpPr>
            <a:spLocks noGrp="1"/>
          </p:cNvSpPr>
          <p:nvPr>
            <p:ph type="title"/>
          </p:nvPr>
        </p:nvSpPr>
        <p:spPr>
          <a:xfrm>
            <a:off x="0" y="301338"/>
            <a:ext cx="12192000" cy="1005840"/>
          </a:xfrm>
        </p:spPr>
        <p:txBody>
          <a:bodyPr/>
          <a:lstStyle/>
          <a:p>
            <a:pPr algn="ctr"/>
            <a:r>
              <a:rPr lang="en-US" dirty="0"/>
              <a:t>FCFS Algorithm Implementation</a:t>
            </a:r>
            <a:endParaRPr lang="en-IN" dirty="0"/>
          </a:p>
        </p:txBody>
      </p:sp>
      <p:sp>
        <p:nvSpPr>
          <p:cNvPr id="3" name="Content Placeholder 2">
            <a:extLst>
              <a:ext uri="{FF2B5EF4-FFF2-40B4-BE49-F238E27FC236}">
                <a16:creationId xmlns:a16="http://schemas.microsoft.com/office/drawing/2014/main" id="{F5B3238E-F23E-2FD8-B1D1-E852F3BA9429}"/>
              </a:ext>
            </a:extLst>
          </p:cNvPr>
          <p:cNvSpPr>
            <a:spLocks noGrp="1"/>
          </p:cNvSpPr>
          <p:nvPr>
            <p:ph idx="1"/>
          </p:nvPr>
        </p:nvSpPr>
        <p:spPr>
          <a:xfrm>
            <a:off x="0" y="1517072"/>
            <a:ext cx="6096000" cy="5340927"/>
          </a:xfrm>
        </p:spPr>
        <p:txBody>
          <a:bodyPr>
            <a:normAutofit/>
          </a:bodyPr>
          <a:lstStyle/>
          <a:p>
            <a:pPr marL="0" indent="0">
              <a:buNone/>
            </a:pPr>
            <a:r>
              <a:rPr lang="en-US" sz="2400" dirty="0"/>
              <a:t>• Sorting Processes:</a:t>
            </a:r>
          </a:p>
          <a:p>
            <a:pPr marL="0" indent="0">
              <a:buNone/>
            </a:pPr>
            <a:r>
              <a:rPr lang="en-US" sz="2000" dirty="0"/>
              <a:t>// Sort processes by arrival time (bubble sort)</a:t>
            </a:r>
          </a:p>
          <a:p>
            <a:pPr marL="0" indent="0">
              <a:buNone/>
            </a:pPr>
            <a:r>
              <a:rPr lang="en-US" sz="2000" dirty="0"/>
              <a:t>for(int </a:t>
            </a:r>
            <a:r>
              <a:rPr lang="en-US" sz="2000" dirty="0" err="1"/>
              <a:t>i</a:t>
            </a:r>
            <a:r>
              <a:rPr lang="en-US" sz="2000" dirty="0"/>
              <a:t> = 0; </a:t>
            </a:r>
            <a:r>
              <a:rPr lang="en-US" sz="2000" dirty="0" err="1"/>
              <a:t>i</a:t>
            </a:r>
            <a:r>
              <a:rPr lang="en-US" sz="2000" dirty="0"/>
              <a:t> &lt; n-1; </a:t>
            </a:r>
            <a:r>
              <a:rPr lang="en-US" sz="2000" dirty="0" err="1"/>
              <a:t>i</a:t>
            </a:r>
            <a:r>
              <a:rPr lang="en-US" sz="2000" dirty="0"/>
              <a:t>++) {</a:t>
            </a:r>
          </a:p>
          <a:p>
            <a:pPr marL="0" indent="0">
              <a:buNone/>
            </a:pPr>
            <a:r>
              <a:rPr lang="en-US" sz="2000" dirty="0"/>
              <a:t>    for(int j = 0; j &lt; n-i-1; </a:t>
            </a:r>
            <a:r>
              <a:rPr lang="en-US" sz="2000" dirty="0" err="1"/>
              <a:t>j++</a:t>
            </a:r>
            <a:r>
              <a:rPr lang="en-US" sz="2000" dirty="0"/>
              <a:t>) {</a:t>
            </a:r>
          </a:p>
          <a:p>
            <a:pPr marL="0" indent="0">
              <a:buNone/>
            </a:pPr>
            <a:r>
              <a:rPr lang="en-US" sz="2000" dirty="0"/>
              <a:t>        if(proc[j].</a:t>
            </a:r>
            <a:r>
              <a:rPr lang="en-US" sz="2000" dirty="0" err="1"/>
              <a:t>arrival_time</a:t>
            </a:r>
            <a:r>
              <a:rPr lang="en-US" sz="2000" dirty="0"/>
              <a:t> &gt; proc[j+1].</a:t>
            </a:r>
            <a:r>
              <a:rPr lang="en-US" sz="2000" dirty="0" err="1"/>
              <a:t>arrival_time</a:t>
            </a:r>
            <a:r>
              <a:rPr lang="en-US" sz="2000" dirty="0"/>
              <a:t>) {</a:t>
            </a:r>
          </a:p>
          <a:p>
            <a:pPr marL="0" indent="0">
              <a:buNone/>
            </a:pPr>
            <a:r>
              <a:rPr lang="en-US" sz="2000" dirty="0"/>
              <a:t>            Process temp = proc[j];</a:t>
            </a:r>
          </a:p>
          <a:p>
            <a:pPr marL="0" indent="0">
              <a:buNone/>
            </a:pPr>
            <a:r>
              <a:rPr lang="en-US" sz="2000" dirty="0"/>
              <a:t>            proc[j] = proc[j+1];</a:t>
            </a:r>
          </a:p>
          <a:p>
            <a:pPr marL="0" indent="0">
              <a:buNone/>
            </a:pPr>
            <a:r>
              <a:rPr lang="en-US" sz="2000" dirty="0"/>
              <a:t>            proc[j+1] = temp;</a:t>
            </a:r>
          </a:p>
          <a:p>
            <a:pPr marL="0" indent="0">
              <a:buNone/>
            </a:pPr>
            <a:r>
              <a:rPr lang="en-US" sz="2000" dirty="0"/>
              <a:t>        }</a:t>
            </a:r>
          </a:p>
          <a:p>
            <a:pPr marL="0" indent="0">
              <a:buNone/>
            </a:pPr>
            <a:r>
              <a:rPr lang="en-US" sz="2000" dirty="0"/>
              <a:t>    }</a:t>
            </a:r>
          </a:p>
          <a:p>
            <a:pPr marL="0" indent="0">
              <a:buNone/>
            </a:pPr>
            <a:r>
              <a:rPr lang="en-US" sz="2000" dirty="0"/>
              <a:t>}</a:t>
            </a:r>
          </a:p>
        </p:txBody>
      </p:sp>
      <p:sp>
        <p:nvSpPr>
          <p:cNvPr id="4" name="Content Placeholder 2">
            <a:extLst>
              <a:ext uri="{FF2B5EF4-FFF2-40B4-BE49-F238E27FC236}">
                <a16:creationId xmlns:a16="http://schemas.microsoft.com/office/drawing/2014/main" id="{06671D3D-5C65-B28C-2340-CD8A0A52667F}"/>
              </a:ext>
            </a:extLst>
          </p:cNvPr>
          <p:cNvSpPr txBox="1">
            <a:spLocks/>
          </p:cNvSpPr>
          <p:nvPr/>
        </p:nvSpPr>
        <p:spPr>
          <a:xfrm>
            <a:off x="6096000" y="1517071"/>
            <a:ext cx="6096000" cy="53409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 Calculating Completion Time:</a:t>
            </a:r>
          </a:p>
          <a:p>
            <a:pPr marL="0" indent="0">
              <a:buNone/>
            </a:pPr>
            <a:r>
              <a:rPr lang="en-US" sz="2000" dirty="0"/>
              <a:t>// Calculate completion times</a:t>
            </a:r>
          </a:p>
          <a:p>
            <a:pPr marL="0" indent="0">
              <a:buNone/>
            </a:pPr>
            <a:r>
              <a:rPr lang="en-US" sz="2000" dirty="0"/>
              <a:t>proc[0].</a:t>
            </a:r>
            <a:r>
              <a:rPr lang="en-US" sz="2000" dirty="0" err="1"/>
              <a:t>completion_time</a:t>
            </a:r>
            <a:r>
              <a:rPr lang="en-US" sz="2000" dirty="0"/>
              <a:t> = proc[0].</a:t>
            </a:r>
            <a:r>
              <a:rPr lang="en-US" sz="2000" dirty="0" err="1"/>
              <a:t>arrival_time</a:t>
            </a:r>
            <a:r>
              <a:rPr lang="en-US" sz="2000" dirty="0"/>
              <a:t> + proc[0].</a:t>
            </a:r>
            <a:r>
              <a:rPr lang="en-US" sz="2000" dirty="0" err="1"/>
              <a:t>burst_time</a:t>
            </a:r>
            <a:r>
              <a:rPr lang="en-US" sz="2000" dirty="0"/>
              <a:t>;</a:t>
            </a:r>
          </a:p>
          <a:p>
            <a:pPr marL="0" indent="0">
              <a:buNone/>
            </a:pPr>
            <a:r>
              <a:rPr lang="en-US" sz="2000" dirty="0"/>
              <a:t>for (int </a:t>
            </a:r>
            <a:r>
              <a:rPr lang="en-US" sz="2000" dirty="0" err="1"/>
              <a:t>i</a:t>
            </a:r>
            <a:r>
              <a:rPr lang="en-US" sz="2000" dirty="0"/>
              <a:t> = 1; </a:t>
            </a:r>
            <a:r>
              <a:rPr lang="en-US" sz="2000" dirty="0" err="1"/>
              <a:t>i</a:t>
            </a:r>
            <a:r>
              <a:rPr lang="en-US" sz="2000" dirty="0"/>
              <a:t> &lt; n; </a:t>
            </a:r>
            <a:r>
              <a:rPr lang="en-US" sz="2000" dirty="0" err="1"/>
              <a:t>i</a:t>
            </a:r>
            <a:r>
              <a:rPr lang="en-US" sz="2000" dirty="0"/>
              <a:t>++) {</a:t>
            </a:r>
          </a:p>
          <a:p>
            <a:pPr marL="0" indent="0">
              <a:buNone/>
            </a:pPr>
            <a:r>
              <a:rPr lang="en-US" sz="2000" dirty="0"/>
              <a:t>    if (proc[</a:t>
            </a:r>
            <a:r>
              <a:rPr lang="en-US" sz="2000" dirty="0" err="1"/>
              <a:t>i</a:t>
            </a:r>
            <a:r>
              <a:rPr lang="en-US" sz="2000" dirty="0"/>
              <a:t>].</a:t>
            </a:r>
            <a:r>
              <a:rPr lang="en-US" sz="2000" dirty="0" err="1"/>
              <a:t>arrival_time</a:t>
            </a:r>
            <a:r>
              <a:rPr lang="en-US" sz="2000" dirty="0"/>
              <a:t> &gt; proc[i-1].</a:t>
            </a:r>
            <a:r>
              <a:rPr lang="en-US" sz="2000" dirty="0" err="1"/>
              <a:t>completion_time</a:t>
            </a:r>
            <a:r>
              <a:rPr lang="en-US" sz="2000" dirty="0"/>
              <a:t>) {</a:t>
            </a:r>
          </a:p>
          <a:p>
            <a:pPr marL="0" indent="0">
              <a:buNone/>
            </a:pPr>
            <a:r>
              <a:rPr lang="en-US" sz="2000" dirty="0"/>
              <a:t>        proc[</a:t>
            </a:r>
            <a:r>
              <a:rPr lang="en-US" sz="2000" dirty="0" err="1"/>
              <a:t>i</a:t>
            </a:r>
            <a:r>
              <a:rPr lang="en-US" sz="2000" dirty="0"/>
              <a:t>].</a:t>
            </a:r>
            <a:r>
              <a:rPr lang="en-US" sz="2000" dirty="0" err="1"/>
              <a:t>completion_time</a:t>
            </a:r>
            <a:r>
              <a:rPr lang="en-US" sz="2000" dirty="0"/>
              <a:t> = proc[</a:t>
            </a:r>
            <a:r>
              <a:rPr lang="en-US" sz="2000" dirty="0" err="1"/>
              <a:t>i</a:t>
            </a:r>
            <a:r>
              <a:rPr lang="en-US" sz="2000" dirty="0"/>
              <a:t>].</a:t>
            </a:r>
            <a:r>
              <a:rPr lang="en-US" sz="2000" dirty="0" err="1"/>
              <a:t>arrival_time</a:t>
            </a:r>
            <a:r>
              <a:rPr lang="en-US" sz="2000" dirty="0"/>
              <a:t> + proc[</a:t>
            </a:r>
            <a:r>
              <a:rPr lang="en-US" sz="2000" dirty="0" err="1"/>
              <a:t>i</a:t>
            </a:r>
            <a:r>
              <a:rPr lang="en-US" sz="2000" dirty="0"/>
              <a:t>].</a:t>
            </a:r>
            <a:r>
              <a:rPr lang="en-US" sz="2000" dirty="0" err="1"/>
              <a:t>burst_time</a:t>
            </a:r>
            <a:r>
              <a:rPr lang="en-US" sz="2000" dirty="0"/>
              <a:t>;</a:t>
            </a:r>
          </a:p>
          <a:p>
            <a:pPr marL="0" indent="0">
              <a:buNone/>
            </a:pPr>
            <a:r>
              <a:rPr lang="en-US" sz="2000" dirty="0"/>
              <a:t>    } else {</a:t>
            </a:r>
          </a:p>
          <a:p>
            <a:pPr marL="0" indent="0">
              <a:buNone/>
            </a:pPr>
            <a:r>
              <a:rPr lang="en-US" sz="2000" dirty="0"/>
              <a:t>        proc[</a:t>
            </a:r>
            <a:r>
              <a:rPr lang="en-US" sz="2000" dirty="0" err="1"/>
              <a:t>i</a:t>
            </a:r>
            <a:r>
              <a:rPr lang="en-US" sz="2000" dirty="0"/>
              <a:t>].</a:t>
            </a:r>
            <a:r>
              <a:rPr lang="en-US" sz="2000" dirty="0" err="1"/>
              <a:t>completion_time</a:t>
            </a:r>
            <a:r>
              <a:rPr lang="en-US" sz="2000" dirty="0"/>
              <a:t> = proc[i-1].</a:t>
            </a:r>
            <a:r>
              <a:rPr lang="en-US" sz="2000" dirty="0" err="1"/>
              <a:t>completion_time</a:t>
            </a:r>
            <a:r>
              <a:rPr lang="en-US" sz="2000" dirty="0"/>
              <a:t> + proc[</a:t>
            </a:r>
            <a:r>
              <a:rPr lang="en-US" sz="2000" dirty="0" err="1"/>
              <a:t>i</a:t>
            </a:r>
            <a:r>
              <a:rPr lang="en-US" sz="2000" dirty="0"/>
              <a:t>].</a:t>
            </a:r>
            <a:r>
              <a:rPr lang="en-US" sz="2000" dirty="0" err="1"/>
              <a:t>burst_time</a:t>
            </a:r>
            <a:r>
              <a:rPr lang="en-US" sz="2000" dirty="0"/>
              <a:t>;</a:t>
            </a:r>
          </a:p>
          <a:p>
            <a:pPr marL="0" indent="0">
              <a:buNone/>
            </a:pPr>
            <a:r>
              <a:rPr lang="en-US" sz="2000" dirty="0"/>
              <a:t>    }</a:t>
            </a:r>
          </a:p>
          <a:p>
            <a:pPr marL="0" indent="0">
              <a:buNone/>
            </a:pPr>
            <a:r>
              <a:rPr lang="en-US" sz="2000" dirty="0"/>
              <a:t>}</a:t>
            </a:r>
          </a:p>
        </p:txBody>
      </p:sp>
      <p:sp>
        <p:nvSpPr>
          <p:cNvPr id="5" name="Slide Number Placeholder 4">
            <a:extLst>
              <a:ext uri="{FF2B5EF4-FFF2-40B4-BE49-F238E27FC236}">
                <a16:creationId xmlns:a16="http://schemas.microsoft.com/office/drawing/2014/main" id="{68C16767-5EA6-495C-8D33-4490DE51B269}"/>
              </a:ext>
            </a:extLst>
          </p:cNvPr>
          <p:cNvSpPr>
            <a:spLocks noGrp="1"/>
          </p:cNvSpPr>
          <p:nvPr>
            <p:ph type="sldNum" sz="quarter" idx="12"/>
          </p:nvPr>
        </p:nvSpPr>
        <p:spPr/>
        <p:txBody>
          <a:bodyPr/>
          <a:lstStyle/>
          <a:p>
            <a:fld id="{6B75CB52-822F-4EE5-999D-16082B3B0A46}" type="slidenum">
              <a:rPr lang="en-IN" smtClean="0"/>
              <a:t>9</a:t>
            </a:fld>
            <a:endParaRPr lang="en-IN"/>
          </a:p>
        </p:txBody>
      </p:sp>
    </p:spTree>
    <p:extLst>
      <p:ext uri="{BB962C8B-B14F-4D97-AF65-F5344CB8AC3E}">
        <p14:creationId xmlns:p14="http://schemas.microsoft.com/office/powerpoint/2010/main" val="447387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TotalTime>
  <Words>1854</Words>
  <Application>Microsoft Office PowerPoint</Application>
  <PresentationFormat>Widescreen</PresentationFormat>
  <Paragraphs>352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Aptos Display</vt:lpstr>
      <vt:lpstr>Arial</vt:lpstr>
      <vt:lpstr>Calibri</vt:lpstr>
      <vt:lpstr>Courier New</vt:lpstr>
      <vt:lpstr>Segoe UI Emoji</vt:lpstr>
      <vt:lpstr>Times New Roman</vt:lpstr>
      <vt:lpstr>Office Theme</vt:lpstr>
      <vt:lpstr>PowerPoint Presentation</vt:lpstr>
      <vt:lpstr>PowerPoint Presentation</vt:lpstr>
      <vt:lpstr>PowerPoint Presentation</vt:lpstr>
      <vt:lpstr>First Come First Serve (FCFS) CPU Scheduling</vt:lpstr>
      <vt:lpstr>PowerPoint Presentation</vt:lpstr>
      <vt:lpstr>Project Overview</vt:lpstr>
      <vt:lpstr>System Architecture</vt:lpstr>
      <vt:lpstr>Backend Implementation</vt:lpstr>
      <vt:lpstr>FCFS Algorithm Implementation</vt:lpstr>
      <vt:lpstr>Time Calculations</vt:lpstr>
      <vt:lpstr>Frontend Implementation</vt:lpstr>
      <vt:lpstr>JavaScript Functionality</vt:lpstr>
      <vt:lpstr>API Integration</vt:lpstr>
      <vt:lpstr>Crow Framework Implementation</vt:lpstr>
      <vt:lpstr>Testing &amp; Results</vt:lpstr>
      <vt:lpstr>Challenges &amp; Solutions</vt:lpstr>
      <vt:lpstr>Future Scope</vt:lpstr>
      <vt:lpstr>Learning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PRANJAL NATH GOSWAMI</dc:creator>
  <cp:lastModifiedBy>PRANJAL NATH GOSWAMI</cp:lastModifiedBy>
  <cp:revision>23</cp:revision>
  <dcterms:created xsi:type="dcterms:W3CDTF">2025-03-28T04:56:55Z</dcterms:created>
  <dcterms:modified xsi:type="dcterms:W3CDTF">2025-06-23T16:12:49Z</dcterms:modified>
</cp:coreProperties>
</file>