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780D4F-4BEA-44CD-8705-76937465D380}" v="95" dt="2023-12-02T00:08:21.144"/>
    <p1510:client id="{53569E95-5465-4E4A-9646-AFB595416C4B}" v="586" dt="2023-11-27T17:57:58.774"/>
    <p1510:client id="{8966A47B-A999-442B-B7C6-4F70DE9016A8}" v="745" dt="2023-11-27T14:57:14.438"/>
    <p1510:client id="{8982E5FD-3FFA-41DE-AE9F-79ED8FC3102B}" v="8" dt="2023-11-27T02:24:02.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rajyellow46/wine-qualit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F789-DDB6-D0F7-04EA-6E88E63A11EE}"/>
              </a:ext>
            </a:extLst>
          </p:cNvPr>
          <p:cNvSpPr>
            <a:spLocks noGrp="1"/>
          </p:cNvSpPr>
          <p:nvPr>
            <p:ph type="ctrTitle"/>
          </p:nvPr>
        </p:nvSpPr>
        <p:spPr>
          <a:xfrm>
            <a:off x="2688165" y="1469915"/>
            <a:ext cx="6992778" cy="1515533"/>
          </a:xfrm>
        </p:spPr>
        <p:txBody>
          <a:bodyPr/>
          <a:lstStyle/>
          <a:p>
            <a:r>
              <a:rPr lang="en-US" sz="2800">
                <a:latin typeface="Times New Roman" panose="02020603050405020304" pitchFamily="18" charset="0"/>
                <a:cs typeface="Times New Roman" panose="02020603050405020304" pitchFamily="18" charset="0"/>
              </a:rPr>
              <a:t>WINE QUALITY PREDICTION WITH MACHINE LEARNING </a:t>
            </a:r>
            <a:endParaRPr lang="en-IN" sz="28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7FF676-CA43-A3B1-075A-71103D402F3A}"/>
              </a:ext>
            </a:extLst>
          </p:cNvPr>
          <p:cNvSpPr>
            <a:spLocks noGrp="1"/>
          </p:cNvSpPr>
          <p:nvPr>
            <p:ph type="subTitle" idx="1"/>
          </p:nvPr>
        </p:nvSpPr>
        <p:spPr>
          <a:xfrm>
            <a:off x="2408246" y="3577943"/>
            <a:ext cx="6815669" cy="1810142"/>
          </a:xfrm>
        </p:spPr>
        <p:txBody>
          <a:bodyPr/>
          <a:lstStyle/>
          <a:p>
            <a:r>
              <a:rPr lang="en-US"/>
              <a:t>TEAM MEMBERS</a:t>
            </a:r>
          </a:p>
          <a:p>
            <a:r>
              <a:rPr lang="en-IN" sz="1400"/>
              <a:t>      </a:t>
            </a:r>
            <a:r>
              <a:rPr lang="en-IN" sz="1400" b="1"/>
              <a:t>1)MIKKILINENI LEKHANA SAI</a:t>
            </a:r>
          </a:p>
          <a:p>
            <a:pPr lvl="1"/>
            <a:r>
              <a:rPr lang="en-IN" sz="1400" b="1">
                <a:solidFill>
                  <a:schemeClr val="tx1"/>
                </a:solidFill>
              </a:rPr>
              <a:t>                          2)HARITHA CHENNURU VENUGOPAL REDDY</a:t>
            </a:r>
          </a:p>
          <a:p>
            <a:r>
              <a:rPr lang="en-IN" sz="1400" b="1">
                <a:solidFill>
                  <a:schemeClr val="tx1"/>
                </a:solidFill>
              </a:rPr>
              <a:t>  3)PRANJAL RAJENDRA PATIL</a:t>
            </a:r>
          </a:p>
          <a:p>
            <a:pPr lvl="1"/>
            <a:endParaRPr lang="en-IN" sz="1400">
              <a:solidFill>
                <a:schemeClr val="tx1"/>
              </a:solidFill>
            </a:endParaRPr>
          </a:p>
          <a:p>
            <a:pPr lvl="1"/>
            <a:endParaRPr lang="en-IN" sz="1200">
              <a:solidFill>
                <a:schemeClr val="tx1"/>
              </a:solidFill>
            </a:endParaRPr>
          </a:p>
        </p:txBody>
      </p:sp>
    </p:spTree>
    <p:extLst>
      <p:ext uri="{BB962C8B-B14F-4D97-AF65-F5344CB8AC3E}">
        <p14:creationId xmlns:p14="http://schemas.microsoft.com/office/powerpoint/2010/main" val="247019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B9F85-E890-3B70-4D11-E1E3A4AE0B3A}"/>
              </a:ext>
            </a:extLst>
          </p:cNvPr>
          <p:cNvSpPr txBox="1"/>
          <p:nvPr/>
        </p:nvSpPr>
        <p:spPr>
          <a:xfrm>
            <a:off x="3582956" y="718457"/>
            <a:ext cx="2313991" cy="461665"/>
          </a:xfrm>
          <a:prstGeom prst="rect">
            <a:avLst/>
          </a:prstGeom>
          <a:noFill/>
        </p:spPr>
        <p:txBody>
          <a:bodyPr wrap="square" rtlCol="0">
            <a:spAutoFit/>
          </a:bodyPr>
          <a:lstStyle/>
          <a:p>
            <a:r>
              <a:rPr lang="en-US" sz="2400" b="1"/>
              <a:t>Model Selection</a:t>
            </a:r>
            <a:endParaRPr lang="en-IN" sz="2400" b="1"/>
          </a:p>
        </p:txBody>
      </p:sp>
      <p:sp>
        <p:nvSpPr>
          <p:cNvPr id="3" name="TextBox 2">
            <a:extLst>
              <a:ext uri="{FF2B5EF4-FFF2-40B4-BE49-F238E27FC236}">
                <a16:creationId xmlns:a16="http://schemas.microsoft.com/office/drawing/2014/main" id="{D1A97689-644D-21AF-067D-6B347981A7DD}"/>
              </a:ext>
            </a:extLst>
          </p:cNvPr>
          <p:cNvSpPr txBox="1"/>
          <p:nvPr/>
        </p:nvSpPr>
        <p:spPr>
          <a:xfrm>
            <a:off x="1520890" y="2808513"/>
            <a:ext cx="3554963" cy="1323439"/>
          </a:xfrm>
          <a:prstGeom prst="rect">
            <a:avLst/>
          </a:prstGeom>
          <a:noFill/>
        </p:spPr>
        <p:txBody>
          <a:bodyPr wrap="square" lIns="91440" tIns="45720" rIns="91440" bIns="45720" rtlCol="0" anchor="t">
            <a:spAutoFit/>
          </a:bodyPr>
          <a:lstStyle/>
          <a:p>
            <a:r>
              <a:rPr lang="en-US" sz="2000">
                <a:latin typeface="Times New Roman"/>
                <a:cs typeface="Times New Roman"/>
              </a:rPr>
              <a:t>Logistic Regression : 0.70</a:t>
            </a:r>
          </a:p>
          <a:p>
            <a:r>
              <a:rPr lang="en-US" sz="2000" err="1">
                <a:latin typeface="Times New Roman"/>
                <a:cs typeface="Times New Roman"/>
              </a:rPr>
              <a:t>XGBClassifier</a:t>
            </a:r>
            <a:r>
              <a:rPr lang="en-US" sz="2000">
                <a:latin typeface="Times New Roman"/>
                <a:cs typeface="Times New Roman"/>
              </a:rPr>
              <a:t> : 0.97</a:t>
            </a:r>
          </a:p>
          <a:p>
            <a:r>
              <a:rPr lang="en-US" sz="2000">
                <a:latin typeface="Times New Roman"/>
                <a:cs typeface="Times New Roman"/>
              </a:rPr>
              <a:t>Support Vector Classifier : 0.70</a:t>
            </a:r>
            <a:endParaRPr lang="en-US"/>
          </a:p>
          <a:p>
            <a:endParaRPr 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F3D0AA-AFC3-E347-FCBA-B6A4146E405D}"/>
              </a:ext>
            </a:extLst>
          </p:cNvPr>
          <p:cNvSpPr txBox="1"/>
          <p:nvPr/>
        </p:nvSpPr>
        <p:spPr>
          <a:xfrm>
            <a:off x="5756988" y="2592536"/>
            <a:ext cx="4674637" cy="163121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a:latin typeface="Times New Roman"/>
                <a:cs typeface="Times New Roman"/>
              </a:rPr>
              <a:t>By comparing the accuracy of various classification models, we came to a conclusion that </a:t>
            </a:r>
            <a:r>
              <a:rPr lang="en-US" sz="2000" err="1">
                <a:latin typeface="Times New Roman"/>
                <a:cs typeface="Times New Roman"/>
              </a:rPr>
              <a:t>XGBClassifier</a:t>
            </a:r>
            <a:r>
              <a:rPr lang="en-US" sz="2000">
                <a:latin typeface="Times New Roman"/>
                <a:cs typeface="Times New Roman"/>
              </a:rPr>
              <a:t> has the highest accuracy than Logistic Regression and SVC.   </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60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8D05FCC6-93A9-EBCF-FD65-BEE0850825FE}"/>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THANK YOU</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192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73BE9-7918-D916-5525-789999E42543}"/>
              </a:ext>
            </a:extLst>
          </p:cNvPr>
          <p:cNvSpPr txBox="1"/>
          <p:nvPr/>
        </p:nvSpPr>
        <p:spPr>
          <a:xfrm>
            <a:off x="1466348" y="1015164"/>
            <a:ext cx="9224210"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About the Dataset</a:t>
            </a:r>
            <a:endParaRPr lang="en-US"/>
          </a:p>
          <a:p>
            <a:endParaRPr lang="en-US"/>
          </a:p>
          <a:p>
            <a:r>
              <a:rPr lang="en-US" sz="3200">
                <a:solidFill>
                  <a:srgbClr val="000000"/>
                </a:solidFill>
                <a:ea typeface="+mn-lt"/>
                <a:cs typeface="+mn-lt"/>
              </a:rPr>
              <a:t>This project aims to predict the quality of wine on the basis of given features from the dataset available on the internet. (</a:t>
            </a:r>
            <a:r>
              <a:rPr lang="en-US" sz="3200">
                <a:solidFill>
                  <a:srgbClr val="000000"/>
                </a:solidFill>
                <a:ea typeface="+mn-lt"/>
                <a:cs typeface="+mn-lt"/>
                <a:hlinkClick r:id="rId2"/>
              </a:rPr>
              <a:t>https://www.kaggle.com/datasets/rajyellow46/wine-quality</a:t>
            </a:r>
            <a:r>
              <a:rPr lang="en-US" sz="3200">
                <a:solidFill>
                  <a:srgbClr val="000000"/>
                </a:solidFill>
                <a:ea typeface="+mn-lt"/>
                <a:cs typeface="+mn-lt"/>
              </a:rPr>
              <a:t>).</a:t>
            </a:r>
          </a:p>
          <a:p>
            <a:endParaRPr lang="en-US" sz="3200">
              <a:solidFill>
                <a:srgbClr val="000000"/>
              </a:solidFill>
              <a:ea typeface="+mn-lt"/>
              <a:cs typeface="+mn-lt"/>
            </a:endParaRPr>
          </a:p>
          <a:p>
            <a:r>
              <a:rPr lang="en-US" sz="3200">
                <a:solidFill>
                  <a:srgbClr val="000000"/>
                </a:solidFill>
                <a:ea typeface="+mn-lt"/>
                <a:cs typeface="+mn-lt"/>
              </a:rPr>
              <a:t>The two datasets are related to red and white variants of the Portuguese "Vinho Verde" wine.</a:t>
            </a:r>
            <a:endParaRPr lang="en-US" sz="3200"/>
          </a:p>
        </p:txBody>
      </p:sp>
    </p:spTree>
    <p:extLst>
      <p:ext uri="{BB962C8B-B14F-4D97-AF65-F5344CB8AC3E}">
        <p14:creationId xmlns:p14="http://schemas.microsoft.com/office/powerpoint/2010/main" val="171881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B1EED-C483-DF5A-9CBC-CF5271668D6C}"/>
              </a:ext>
            </a:extLst>
          </p:cNvPr>
          <p:cNvSpPr txBox="1"/>
          <p:nvPr/>
        </p:nvSpPr>
        <p:spPr>
          <a:xfrm>
            <a:off x="1303420" y="1253289"/>
            <a:ext cx="957513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Why this Dataset?</a:t>
            </a:r>
            <a:endParaRPr lang="en-US"/>
          </a:p>
          <a:p>
            <a:endParaRPr lang="en-US"/>
          </a:p>
          <a:p>
            <a:r>
              <a:rPr lang="en-US" sz="2800">
                <a:solidFill>
                  <a:srgbClr val="000000"/>
                </a:solidFill>
                <a:latin typeface="Garamond"/>
              </a:rPr>
              <a:t>These datasets can be viewed as classification or regression tasks. </a:t>
            </a:r>
          </a:p>
          <a:p>
            <a:r>
              <a:rPr lang="en-US" sz="2800">
                <a:solidFill>
                  <a:srgbClr val="000000"/>
                </a:solidFill>
                <a:latin typeface="Garamond"/>
              </a:rPr>
              <a:t>The classes are ordered and not balanced (e.g. there are much more normal wines than excellent or poor ones).</a:t>
            </a:r>
          </a:p>
          <a:p>
            <a:r>
              <a:rPr lang="en-US" sz="2800">
                <a:solidFill>
                  <a:srgbClr val="000000"/>
                </a:solidFill>
                <a:latin typeface="Garamond"/>
              </a:rPr>
              <a:t>Outlier detection algorithms could be used to detect the few excellent or poor wines.</a:t>
            </a:r>
          </a:p>
          <a:p>
            <a:r>
              <a:rPr lang="en-US" sz="2800">
                <a:solidFill>
                  <a:srgbClr val="000000"/>
                </a:solidFill>
                <a:latin typeface="Garamond"/>
              </a:rPr>
              <a:t>Feature selection can be performed on this dataset to rectify relevant features as the dataset consists of many different features.</a:t>
            </a:r>
            <a:endParaRPr lang="en-US" sz="2800"/>
          </a:p>
        </p:txBody>
      </p:sp>
    </p:spTree>
    <p:extLst>
      <p:ext uri="{BB962C8B-B14F-4D97-AF65-F5344CB8AC3E}">
        <p14:creationId xmlns:p14="http://schemas.microsoft.com/office/powerpoint/2010/main" val="217225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8" name="Straight Connector 3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9" name="Rectangle 38">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 name="Picture 18">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 name="Rectangle 4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2" name="Picture 41">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extBox 1">
            <a:extLst>
              <a:ext uri="{FF2B5EF4-FFF2-40B4-BE49-F238E27FC236}">
                <a16:creationId xmlns:a16="http://schemas.microsoft.com/office/drawing/2014/main" id="{669BAB9F-3DC3-4A52-A760-42D052BB8189}"/>
              </a:ext>
            </a:extLst>
          </p:cNvPr>
          <p:cNvSpPr txBox="1"/>
          <p:nvPr/>
        </p:nvSpPr>
        <p:spPr>
          <a:xfrm>
            <a:off x="8013290" y="1041401"/>
            <a:ext cx="3079006" cy="23452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4400">
                <a:ln w="3175" cmpd="sng">
                  <a:noFill/>
                </a:ln>
                <a:solidFill>
                  <a:srgbClr val="262626"/>
                </a:solidFill>
                <a:latin typeface="+mj-lt"/>
                <a:ea typeface="+mj-ea"/>
                <a:cs typeface="+mj-cs"/>
              </a:rPr>
              <a:t>First Five rows of the Dataset</a:t>
            </a:r>
          </a:p>
        </p:txBody>
      </p:sp>
      <p:sp>
        <p:nvSpPr>
          <p:cNvPr id="43" name="Rectangle 42">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460584A-81FB-644F-23A7-795E819CA5E8}"/>
              </a:ext>
            </a:extLst>
          </p:cNvPr>
          <p:cNvPicPr>
            <a:picLocks noChangeAspect="1"/>
          </p:cNvPicPr>
          <p:nvPr/>
        </p:nvPicPr>
        <p:blipFill>
          <a:blip r:embed="rId7"/>
          <a:stretch>
            <a:fillRect/>
          </a:stretch>
        </p:blipFill>
        <p:spPr>
          <a:xfrm>
            <a:off x="1412683" y="1720055"/>
            <a:ext cx="5784083" cy="3239086"/>
          </a:xfrm>
          <a:prstGeom prst="rect">
            <a:avLst/>
          </a:prstGeom>
        </p:spPr>
      </p:pic>
      <p:cxnSp>
        <p:nvCxnSpPr>
          <p:cNvPr id="26" name="Straight Connector 25">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223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ED61D-CA0F-FA72-EF23-FB82F2F351E2}"/>
              </a:ext>
            </a:extLst>
          </p:cNvPr>
          <p:cNvSpPr txBox="1"/>
          <p:nvPr/>
        </p:nvSpPr>
        <p:spPr>
          <a:xfrm>
            <a:off x="1207395" y="2090133"/>
            <a:ext cx="1001976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000"/>
              <a:t>We need to check the number of null values in the dataset column wise.</a:t>
            </a:r>
          </a:p>
          <a:p>
            <a:pPr marL="285750" indent="-285750">
              <a:buFont typeface="Arial"/>
              <a:buChar char="•"/>
            </a:pPr>
            <a:r>
              <a:rPr lang="en-US" sz="4000"/>
              <a:t>We use EDA which is an approach used to analyze data using visual techniques. </a:t>
            </a:r>
          </a:p>
        </p:txBody>
      </p:sp>
    </p:spTree>
    <p:extLst>
      <p:ext uri="{BB962C8B-B14F-4D97-AF65-F5344CB8AC3E}">
        <p14:creationId xmlns:p14="http://schemas.microsoft.com/office/powerpoint/2010/main" val="59194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0" name="Straight Connector 29">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3" name="Rectangle 32">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hart of different types of acidity&#10;&#10;Description automatically generated">
            <a:extLst>
              <a:ext uri="{FF2B5EF4-FFF2-40B4-BE49-F238E27FC236}">
                <a16:creationId xmlns:a16="http://schemas.microsoft.com/office/drawing/2014/main" id="{92EE1796-689E-254D-1F05-46F8056ADE09}"/>
              </a:ext>
            </a:extLst>
          </p:cNvPr>
          <p:cNvPicPr>
            <a:picLocks noChangeAspect="1"/>
          </p:cNvPicPr>
          <p:nvPr/>
        </p:nvPicPr>
        <p:blipFill>
          <a:blip r:embed="rId5"/>
          <a:stretch>
            <a:fillRect/>
          </a:stretch>
        </p:blipFill>
        <p:spPr>
          <a:xfrm>
            <a:off x="1222184" y="1353014"/>
            <a:ext cx="5805452" cy="4186079"/>
          </a:xfrm>
          <a:prstGeom prst="rect">
            <a:avLst/>
          </a:prstGeom>
        </p:spPr>
      </p:pic>
      <p:cxnSp>
        <p:nvCxnSpPr>
          <p:cNvPr id="34" name="Straight Connector 33">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074CC2A-0178-81E9-9FED-717E5063C5AE}"/>
              </a:ext>
            </a:extLst>
          </p:cNvPr>
          <p:cNvSpPr txBox="1"/>
          <p:nvPr/>
        </p:nvSpPr>
        <p:spPr>
          <a:xfrm>
            <a:off x="7525092" y="2556932"/>
            <a:ext cx="3800798" cy="33189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spcBef>
                <a:spcPct val="20000"/>
              </a:spcBef>
              <a:spcAft>
                <a:spcPts val="600"/>
              </a:spcAft>
              <a:buClr>
                <a:schemeClr val="accent1"/>
              </a:buClr>
              <a:buSzPct val="115000"/>
              <a:buFont typeface="Arial"/>
              <a:buChar char="•"/>
            </a:pPr>
            <a:r>
              <a:rPr lang="en-US" sz="2400">
                <a:solidFill>
                  <a:srgbClr val="262626"/>
                </a:solidFill>
              </a:rPr>
              <a:t>A histogram is drawn to visualize the distribution of the data to the continues values in the columns of the dataset.</a:t>
            </a:r>
          </a:p>
        </p:txBody>
      </p:sp>
    </p:spTree>
    <p:extLst>
      <p:ext uri="{BB962C8B-B14F-4D97-AF65-F5344CB8AC3E}">
        <p14:creationId xmlns:p14="http://schemas.microsoft.com/office/powerpoint/2010/main" val="314151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97D34C-9B72-91FF-2E9A-7C7EBEE92D25}"/>
              </a:ext>
            </a:extLst>
          </p:cNvPr>
          <p:cNvSpPr txBox="1"/>
          <p:nvPr/>
        </p:nvSpPr>
        <p:spPr>
          <a:xfrm>
            <a:off x="1038991" y="658621"/>
            <a:ext cx="1049072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A bar graph should be plotted to check what value of alcohol can be able to make change in the quality i.e. this count plot is drawn to visualize the number data for each quality of wine.</a:t>
            </a:r>
          </a:p>
          <a:p>
            <a:endParaRPr lang="en-US" sz="2400"/>
          </a:p>
        </p:txBody>
      </p:sp>
      <p:pic>
        <p:nvPicPr>
          <p:cNvPr id="3" name="Picture 2" descr="A screenshot of a computer&#10;&#10;Description automatically generated">
            <a:extLst>
              <a:ext uri="{FF2B5EF4-FFF2-40B4-BE49-F238E27FC236}">
                <a16:creationId xmlns:a16="http://schemas.microsoft.com/office/drawing/2014/main" id="{E95F633C-9445-7404-3962-61BB512FB03D}"/>
              </a:ext>
            </a:extLst>
          </p:cNvPr>
          <p:cNvPicPr>
            <a:picLocks noChangeAspect="1"/>
          </p:cNvPicPr>
          <p:nvPr/>
        </p:nvPicPr>
        <p:blipFill>
          <a:blip r:embed="rId2"/>
          <a:stretch>
            <a:fillRect/>
          </a:stretch>
        </p:blipFill>
        <p:spPr>
          <a:xfrm>
            <a:off x="835959" y="1796416"/>
            <a:ext cx="10127875" cy="1718757"/>
          </a:xfrm>
          <a:prstGeom prst="rect">
            <a:avLst/>
          </a:prstGeom>
        </p:spPr>
      </p:pic>
      <p:pic>
        <p:nvPicPr>
          <p:cNvPr id="4" name="Picture 3" descr="A blue bar graph with white text&#10;&#10;Description automatically generated">
            <a:extLst>
              <a:ext uri="{FF2B5EF4-FFF2-40B4-BE49-F238E27FC236}">
                <a16:creationId xmlns:a16="http://schemas.microsoft.com/office/drawing/2014/main" id="{1DF3EC79-7F28-375A-8FC9-22E530E2E33A}"/>
              </a:ext>
            </a:extLst>
          </p:cNvPr>
          <p:cNvPicPr>
            <a:picLocks noChangeAspect="1"/>
          </p:cNvPicPr>
          <p:nvPr/>
        </p:nvPicPr>
        <p:blipFill>
          <a:blip r:embed="rId3"/>
          <a:stretch>
            <a:fillRect/>
          </a:stretch>
        </p:blipFill>
        <p:spPr>
          <a:xfrm>
            <a:off x="1160930" y="4032744"/>
            <a:ext cx="9802905" cy="2255129"/>
          </a:xfrm>
          <a:prstGeom prst="rect">
            <a:avLst/>
          </a:prstGeom>
        </p:spPr>
      </p:pic>
      <p:sp>
        <p:nvSpPr>
          <p:cNvPr id="5" name="TextBox 4">
            <a:extLst>
              <a:ext uri="{FF2B5EF4-FFF2-40B4-BE49-F238E27FC236}">
                <a16:creationId xmlns:a16="http://schemas.microsoft.com/office/drawing/2014/main" id="{E170F647-FD6F-00B6-95DC-8FEE4D44C30C}"/>
              </a:ext>
            </a:extLst>
          </p:cNvPr>
          <p:cNvSpPr txBox="1"/>
          <p:nvPr/>
        </p:nvSpPr>
        <p:spPr>
          <a:xfrm>
            <a:off x="2374818" y="358406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Output :</a:t>
            </a:r>
          </a:p>
        </p:txBody>
      </p:sp>
    </p:spTree>
    <p:extLst>
      <p:ext uri="{BB962C8B-B14F-4D97-AF65-F5344CB8AC3E}">
        <p14:creationId xmlns:p14="http://schemas.microsoft.com/office/powerpoint/2010/main" val="236314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1245D-B842-3388-DB2D-8A95C852ECC0}"/>
              </a:ext>
            </a:extLst>
          </p:cNvPr>
          <p:cNvSpPr txBox="1"/>
          <p:nvPr/>
        </p:nvSpPr>
        <p:spPr>
          <a:xfrm>
            <a:off x="2719387" y="642646"/>
            <a:ext cx="3533775" cy="584775"/>
          </a:xfrm>
          <a:prstGeom prst="rect">
            <a:avLst/>
          </a:prstGeom>
          <a:noFill/>
        </p:spPr>
        <p:txBody>
          <a:bodyPr wrap="square" rtlCol="0">
            <a:spAutoFit/>
          </a:bodyPr>
          <a:lstStyle/>
          <a:p>
            <a:r>
              <a:rPr lang="en-US" sz="3200" b="1"/>
              <a:t>Correlation Plots</a:t>
            </a:r>
            <a:endParaRPr lang="en-IN" sz="3200" b="1"/>
          </a:p>
        </p:txBody>
      </p:sp>
      <p:pic>
        <p:nvPicPr>
          <p:cNvPr id="6" name="Picture 5" descr="A graph with many squares&#10;&#10;Description automatically generated with medium confidence">
            <a:extLst>
              <a:ext uri="{FF2B5EF4-FFF2-40B4-BE49-F238E27FC236}">
                <a16:creationId xmlns:a16="http://schemas.microsoft.com/office/drawing/2014/main" id="{90C1FF6F-605D-6394-BC32-D3F6DDDC607B}"/>
              </a:ext>
            </a:extLst>
          </p:cNvPr>
          <p:cNvPicPr>
            <a:picLocks noChangeAspect="1"/>
          </p:cNvPicPr>
          <p:nvPr/>
        </p:nvPicPr>
        <p:blipFill>
          <a:blip r:embed="rId2"/>
          <a:stretch>
            <a:fillRect/>
          </a:stretch>
        </p:blipFill>
        <p:spPr>
          <a:xfrm>
            <a:off x="858230" y="1227421"/>
            <a:ext cx="7256090" cy="4838701"/>
          </a:xfrm>
          <a:prstGeom prst="rect">
            <a:avLst/>
          </a:prstGeom>
        </p:spPr>
      </p:pic>
      <p:sp>
        <p:nvSpPr>
          <p:cNvPr id="7" name="TextBox 6">
            <a:extLst>
              <a:ext uri="{FF2B5EF4-FFF2-40B4-BE49-F238E27FC236}">
                <a16:creationId xmlns:a16="http://schemas.microsoft.com/office/drawing/2014/main" id="{4006EA33-C61D-816F-4F1E-34BB2350C920}"/>
              </a:ext>
            </a:extLst>
          </p:cNvPr>
          <p:cNvSpPr txBox="1"/>
          <p:nvPr/>
        </p:nvSpPr>
        <p:spPr>
          <a:xfrm>
            <a:off x="7981950" y="2690336"/>
            <a:ext cx="3448050" cy="1754326"/>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From this heat map, It is evident that ‘total Sulphur dioxide’ &amp; ‘free Sulphur dioxide’ are highly correlated features.</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Hence, these should be removed.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14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811CC5-E9E9-0AC3-0C2F-6D05AEA18749}"/>
              </a:ext>
            </a:extLst>
          </p:cNvPr>
          <p:cNvSpPr txBox="1"/>
          <p:nvPr/>
        </p:nvSpPr>
        <p:spPr>
          <a:xfrm>
            <a:off x="1444688" y="1156996"/>
            <a:ext cx="9411684" cy="400110"/>
          </a:xfrm>
          <a:prstGeom prst="rect">
            <a:avLst/>
          </a:prstGeom>
          <a:noFill/>
        </p:spPr>
        <p:txBody>
          <a:bodyPr wrap="square" lIns="91440" tIns="45720" rIns="91440" bIns="45720" rtlCol="0" anchor="t">
            <a:spAutoFit/>
          </a:bodyPr>
          <a:lstStyle/>
          <a:p>
            <a:endParaRPr lang="en-US" sz="2000"/>
          </a:p>
        </p:txBody>
      </p:sp>
      <p:sp>
        <p:nvSpPr>
          <p:cNvPr id="4" name="TextBox 3">
            <a:extLst>
              <a:ext uri="{FF2B5EF4-FFF2-40B4-BE49-F238E27FC236}">
                <a16:creationId xmlns:a16="http://schemas.microsoft.com/office/drawing/2014/main" id="{45559EE0-4222-7066-BC35-8CDC5B806E6F}"/>
              </a:ext>
            </a:extLst>
          </p:cNvPr>
          <p:cNvSpPr txBox="1"/>
          <p:nvPr/>
        </p:nvSpPr>
        <p:spPr>
          <a:xfrm flipH="1">
            <a:off x="3718084" y="798470"/>
            <a:ext cx="5156882" cy="3077766"/>
          </a:xfrm>
          <a:prstGeom prst="rect">
            <a:avLst/>
          </a:prstGeom>
          <a:noFill/>
        </p:spPr>
        <p:txBody>
          <a:bodyPr wrap="square" lIns="91440" tIns="45720" rIns="91440" bIns="45720" rtlCol="0" anchor="t">
            <a:spAutoFit/>
          </a:bodyPr>
          <a:lstStyle/>
          <a:p>
            <a:r>
              <a:rPr lang="en-US" sz="3200"/>
              <a:t>Following models are used : </a:t>
            </a:r>
          </a:p>
          <a:p>
            <a:pPr algn="ctr"/>
            <a:endParaRPr lang="en-US" sz="3200"/>
          </a:p>
          <a:p>
            <a:pPr marL="514350" indent="-514350">
              <a:buAutoNum type="arabicPeriod"/>
            </a:pPr>
            <a:r>
              <a:rPr lang="en-US" sz="2800"/>
              <a:t> Logistic Regression </a:t>
            </a:r>
          </a:p>
          <a:p>
            <a:pPr marL="514350" indent="-514350">
              <a:buAutoNum type="arabicPeriod"/>
            </a:pPr>
            <a:r>
              <a:rPr lang="en-US" sz="2800" err="1"/>
              <a:t>XGBClassifier</a:t>
            </a:r>
            <a:endParaRPr lang="en-US" sz="2800"/>
          </a:p>
          <a:p>
            <a:pPr marL="514350" indent="-514350">
              <a:buAutoNum type="arabicPeriod"/>
            </a:pPr>
            <a:r>
              <a:rPr lang="en-US" sz="2800"/>
              <a:t>Support Vector Classifier</a:t>
            </a:r>
            <a:endParaRPr lang="en-IN" sz="2800"/>
          </a:p>
          <a:p>
            <a:endParaRPr lang="en-US" sz="2800"/>
          </a:p>
          <a:p>
            <a:pPr marL="342900" indent="-342900">
              <a:buAutoNum type="arabicPeriod"/>
            </a:pPr>
            <a:endParaRPr lang="en-IN"/>
          </a:p>
        </p:txBody>
      </p:sp>
      <p:pic>
        <p:nvPicPr>
          <p:cNvPr id="2" name="Picture 1" descr="A screenshot of a computer program&#10;&#10;Description automatically generated">
            <a:extLst>
              <a:ext uri="{FF2B5EF4-FFF2-40B4-BE49-F238E27FC236}">
                <a16:creationId xmlns:a16="http://schemas.microsoft.com/office/drawing/2014/main" id="{366F1308-6962-F560-26DB-93476EBCEF69}"/>
              </a:ext>
            </a:extLst>
          </p:cNvPr>
          <p:cNvPicPr>
            <a:picLocks noChangeAspect="1"/>
          </p:cNvPicPr>
          <p:nvPr/>
        </p:nvPicPr>
        <p:blipFill>
          <a:blip r:embed="rId2"/>
          <a:stretch>
            <a:fillRect/>
          </a:stretch>
        </p:blipFill>
        <p:spPr>
          <a:xfrm>
            <a:off x="678288" y="3959936"/>
            <a:ext cx="10803227" cy="2211507"/>
          </a:xfrm>
          <a:prstGeom prst="rect">
            <a:avLst/>
          </a:prstGeom>
        </p:spPr>
      </p:pic>
    </p:spTree>
    <p:extLst>
      <p:ext uri="{BB962C8B-B14F-4D97-AF65-F5344CB8AC3E}">
        <p14:creationId xmlns:p14="http://schemas.microsoft.com/office/powerpoint/2010/main" val="13152158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WINE QUALITY PREDICTION WITH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WITH MACHINE LEARNING </dc:title>
  <dc:creator>Mare Gouda G</dc:creator>
  <cp:revision>3</cp:revision>
  <dcterms:created xsi:type="dcterms:W3CDTF">2023-11-27T01:29:55Z</dcterms:created>
  <dcterms:modified xsi:type="dcterms:W3CDTF">2023-12-02T00:35:50Z</dcterms:modified>
</cp:coreProperties>
</file>