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319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78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5295FBF-513A-450E-95DB-2F84B0FFCC5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45B-571D-4727-910F-E82F74350B3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67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5FBF-513A-450E-95DB-2F84B0FFCC5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45B-571D-4727-910F-E82F74350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5FBF-513A-450E-95DB-2F84B0FFCC5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45B-571D-4727-910F-E82F74350B3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06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5FBF-513A-450E-95DB-2F84B0FFCC5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45B-571D-4727-910F-E82F74350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1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5FBF-513A-450E-95DB-2F84B0FFCC5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45B-571D-4727-910F-E82F74350B3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61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5FBF-513A-450E-95DB-2F84B0FFCC5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45B-571D-4727-910F-E82F74350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9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5FBF-513A-450E-95DB-2F84B0FFCC5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45B-571D-4727-910F-E82F74350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65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5FBF-513A-450E-95DB-2F84B0FFCC5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45B-571D-4727-910F-E82F74350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3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5FBF-513A-450E-95DB-2F84B0FFCC5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45B-571D-4727-910F-E82F74350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03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5FBF-513A-450E-95DB-2F84B0FFCC5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45B-571D-4727-910F-E82F74350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95FBF-513A-450E-95DB-2F84B0FFCC5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0045B-571D-4727-910F-E82F74350B3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295FBF-513A-450E-95DB-2F84B0FFCC55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F0045B-571D-4727-910F-E82F74350B3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2F8B-5C83-8C18-0E6D-A9206889E9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ESTIMATION OF OBESITY LEVELS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8C426-2296-B422-0B42-D4869DDAE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Subject : Predictive Analysis</a:t>
            </a:r>
          </a:p>
          <a:p>
            <a:r>
              <a:rPr lang="en-US" dirty="0"/>
              <a:t>Presented by: Pranjal Prabhu</a:t>
            </a:r>
          </a:p>
          <a:p>
            <a:r>
              <a:rPr lang="en-US" dirty="0"/>
              <a:t>S039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914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B98F-0F60-0A6B-7BC6-FF2ED6D6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Variable summary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EFA17-300C-F5DB-00B7-341B8DE96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690688"/>
            <a:ext cx="4196720" cy="488110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FC8558-7EA4-51AF-6504-526C31342D56}"/>
              </a:ext>
            </a:extLst>
          </p:cNvPr>
          <p:cNvSpPr txBox="1"/>
          <p:nvPr/>
        </p:nvSpPr>
        <p:spPr>
          <a:xfrm>
            <a:off x="6096000" y="2507226"/>
            <a:ext cx="40902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since the target data is categorical type i.e. it has categories like Normal weight, </a:t>
            </a:r>
            <a:r>
              <a:rPr lang="en-US" dirty="0" err="1"/>
              <a:t>Obeseity</a:t>
            </a:r>
            <a:r>
              <a:rPr lang="en-US" dirty="0"/>
              <a:t>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category data is divided in train and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34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E05D-7D44-C626-5585-5E6BA6FA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data to get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EBFDF-2937-1827-E83C-B5C6E816F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026" y="2250059"/>
            <a:ext cx="3529138" cy="4022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ECC22F-1C50-A699-DB7B-03B7069FAC1A}"/>
              </a:ext>
            </a:extLst>
          </p:cNvPr>
          <p:cNvSpPr txBox="1"/>
          <p:nvPr/>
        </p:nvSpPr>
        <p:spPr>
          <a:xfrm>
            <a:off x="6817895" y="2250059"/>
            <a:ext cx="4828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get the decision tree we will add the decision tree node to the diagram and attach it to data partition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interactive decision tree application we will train the root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tree is grown until stopping rules prohibit further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96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9DC5-D67E-42CC-1886-DFE16B5B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03A3B-1F6A-9A41-EEDC-6D62D385C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699" y="1768796"/>
            <a:ext cx="8744602" cy="4918839"/>
          </a:xfrm>
        </p:spPr>
      </p:pic>
    </p:spTree>
    <p:extLst>
      <p:ext uri="{BB962C8B-B14F-4D97-AF65-F5344CB8AC3E}">
        <p14:creationId xmlns:p14="http://schemas.microsoft.com/office/powerpoint/2010/main" val="392328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2F04-576F-4766-7EC5-DAB3FF20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Subtree Assessment Plot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5D2F5-B57E-2823-810F-49537B4E9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13" y="2084832"/>
            <a:ext cx="7151511" cy="4022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457074-0FEC-D514-A0A7-369FE3D8450C}"/>
              </a:ext>
            </a:extLst>
          </p:cNvPr>
          <p:cNvSpPr txBox="1"/>
          <p:nvPr/>
        </p:nvSpPr>
        <p:spPr>
          <a:xfrm>
            <a:off x="8565668" y="2895865"/>
            <a:ext cx="2842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predictive model that assigns one of 24 predicted target values to each 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677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9E2A-3987-E9D2-5EE0-91E1614E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Decision tree node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49B9F6-DBB5-2DB9-9530-B7A0BC8FC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247" y="2084832"/>
            <a:ext cx="7929506" cy="4460347"/>
          </a:xfrm>
        </p:spPr>
      </p:pic>
    </p:spTree>
    <p:extLst>
      <p:ext uri="{BB962C8B-B14F-4D97-AF65-F5344CB8AC3E}">
        <p14:creationId xmlns:p14="http://schemas.microsoft.com/office/powerpoint/2010/main" val="273300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C12A-5E3E-01DE-A2FC-EA4358C3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Subtree assessment plots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8B2E7-8032-05A4-7245-50943190F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134" y="1890492"/>
            <a:ext cx="3791479" cy="3772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BBFF4-85B7-6920-6EAC-BB8587EAE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456" y="1890492"/>
            <a:ext cx="376290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0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A70C-411C-D9D8-5799-FC44B462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of decision tree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CF163-033B-8868-BE7D-6D836FA5F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053" y="2221354"/>
            <a:ext cx="3839111" cy="3848637"/>
          </a:xfrm>
        </p:spPr>
      </p:pic>
    </p:spTree>
    <p:extLst>
      <p:ext uri="{BB962C8B-B14F-4D97-AF65-F5344CB8AC3E}">
        <p14:creationId xmlns:p14="http://schemas.microsoft.com/office/powerpoint/2010/main" val="1711367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E73D-2C7B-1F3D-59F0-CA133E95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assessment for regression with replacement node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D54BB-9273-3DBE-E9F8-CB994DBD9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273" y="2084832"/>
            <a:ext cx="5125781" cy="4292414"/>
          </a:xfrm>
        </p:spPr>
      </p:pic>
    </p:spTree>
    <p:extLst>
      <p:ext uri="{BB962C8B-B14F-4D97-AF65-F5344CB8AC3E}">
        <p14:creationId xmlns:p14="http://schemas.microsoft.com/office/powerpoint/2010/main" val="2796361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0CD8-0C6E-CE70-8E5A-7EA5F14D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regression node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8E9B8-D9C3-7232-A1F0-A14E01061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489" y="1802648"/>
            <a:ext cx="8771021" cy="4933699"/>
          </a:xfrm>
        </p:spPr>
      </p:pic>
    </p:spTree>
    <p:extLst>
      <p:ext uri="{BB962C8B-B14F-4D97-AF65-F5344CB8AC3E}">
        <p14:creationId xmlns:p14="http://schemas.microsoft.com/office/powerpoint/2010/main" val="2922863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96D0-1C74-5C74-655E-35B36010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regression node when Stepwise model selected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EADFB0-5CA6-B67B-3A50-5120CB364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130874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A788-843D-645B-FA14-08B63B8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Import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751E5-6029-4679-962C-018D4603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247" y="2220172"/>
            <a:ext cx="6713531" cy="338935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45595-81CD-CC6D-073A-A990B24F86C4}"/>
              </a:ext>
            </a:extLst>
          </p:cNvPr>
          <p:cNvSpPr txBox="1"/>
          <p:nvPr/>
        </p:nvSpPr>
        <p:spPr>
          <a:xfrm>
            <a:off x="8209934" y="2505670"/>
            <a:ext cx="27038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Importing the data externally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help of Import </a:t>
            </a:r>
            <a:r>
              <a:rPr lang="en-US"/>
              <a:t>Data node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type is .csv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95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6A75-3890-D951-A649-5CECA0B8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Statistics after Regression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7577F4-40A1-19B0-4AFB-5F42EE929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0065"/>
            <a:ext cx="7325747" cy="3629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80A2E-714D-287D-EB62-1DCC1FA49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63" y="2261840"/>
            <a:ext cx="4936958" cy="459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37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80C6-605D-2B0D-D3BC-87288EA0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plots of regression node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E94F0-B092-7578-00F3-40EC57912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0004"/>
            <a:ext cx="446075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1F0A8-B3E1-364E-54E9-9B6BBA20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060" y="1970004"/>
            <a:ext cx="45128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04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2C76-239E-74FC-1998-20470DCA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model selection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03344-6FFF-441B-3F63-A2E71D84D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3000794" cy="81926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A8B2A9-5A0D-3BCF-A22A-BA6D30E79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818" y="1546250"/>
            <a:ext cx="4572638" cy="4439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BD0DF0-18E9-2CF6-4175-9AA1C9AEE1D0}"/>
              </a:ext>
            </a:extLst>
          </p:cNvPr>
          <p:cNvSpPr txBox="1"/>
          <p:nvPr/>
        </p:nvSpPr>
        <p:spPr>
          <a:xfrm>
            <a:off x="753979" y="3765885"/>
            <a:ext cx="39784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AAADF+Arial-BoldMT"/>
              </a:rPr>
              <a:t>1.0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AAADE+ArialMT"/>
              </a:rPr>
              <a:t>as the Entry Significance Level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AAADE+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AAAADF+Arial-BoldMT"/>
              </a:rPr>
              <a:t>0.5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AAADE+ArialMT"/>
              </a:rPr>
              <a:t>as the Stay Significance Level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AAADE+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AAADE+ArialMT"/>
              </a:rPr>
              <a:t>Maximum number of steps - 30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666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77FD-1312-1F3C-844B-7E64CA09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plots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A588C-5728-B730-16D4-1E6A6AE68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621" y="1503544"/>
            <a:ext cx="4279232" cy="44590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A457D-C9B1-AFDE-CCF3-3F6796EC5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68" y="1597988"/>
            <a:ext cx="4051340" cy="417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6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FFC6-7F86-B636-A0AD-D30FE247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Sequence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D371D4-E15B-D983-23B6-1E88C404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029373" cy="809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74F89-087E-A23D-DA3E-24D84FAA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9619"/>
            <a:ext cx="3756623" cy="3813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887734-CC75-796A-1845-ACFA5E02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723" y="2679619"/>
            <a:ext cx="3810532" cy="38105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8C3D3E-4A2A-A907-6DAC-B3AA4870983C}"/>
              </a:ext>
            </a:extLst>
          </p:cNvPr>
          <p:cNvSpPr txBox="1"/>
          <p:nvPr/>
        </p:nvSpPr>
        <p:spPr>
          <a:xfrm>
            <a:off x="4594823" y="1923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Selection Criterion - Validation Error.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DC574-2E68-F16C-D604-9136F222FAE6}"/>
              </a:ext>
            </a:extLst>
          </p:cNvPr>
          <p:cNvSpPr txBox="1"/>
          <p:nvPr/>
        </p:nvSpPr>
        <p:spPr>
          <a:xfrm>
            <a:off x="9300676" y="2983832"/>
            <a:ext cx="2338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with minimum Average Squared Error occurs at iteration 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vertical blue line shows the model with minimum Validation Error or Error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41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B17D-D1D3-0B5B-ABCB-E4B3A433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Statistics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EBC6C-5DAC-5A3B-4FBB-499430707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6689" y="2286000"/>
            <a:ext cx="4334760" cy="4022725"/>
          </a:xfrm>
        </p:spPr>
      </p:pic>
    </p:spTree>
    <p:extLst>
      <p:ext uri="{BB962C8B-B14F-4D97-AF65-F5344CB8AC3E}">
        <p14:creationId xmlns:p14="http://schemas.microsoft.com/office/powerpoint/2010/main" val="2326207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B9B9-FFF9-2DBA-BE2D-D7551B17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inputs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16A344-DBF0-88B7-DA35-C00448591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848" y="2033567"/>
            <a:ext cx="7468642" cy="423921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63328E-3AC6-1CA4-2945-7B6776E8B982}"/>
              </a:ext>
            </a:extLst>
          </p:cNvPr>
          <p:cNvSpPr txBox="1"/>
          <p:nvPr/>
        </p:nvSpPr>
        <p:spPr>
          <a:xfrm>
            <a:off x="9095874" y="3008216"/>
            <a:ext cx="17706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Firstly exploring the data and then deciding which inputs to be transformed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168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842A9-1AFE-470F-AC69-CD301073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variables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596E6-0D82-8D6B-A2AF-85940EDDC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042" y="1857870"/>
            <a:ext cx="7535327" cy="42868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F29F1-DC62-9996-FE31-709C48F24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76" y="1827931"/>
            <a:ext cx="6503918" cy="16326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2EF5DC-6F92-E37B-BAAE-EECE7A0A5D49}"/>
              </a:ext>
            </a:extLst>
          </p:cNvPr>
          <p:cNvSpPr txBox="1"/>
          <p:nvPr/>
        </p:nvSpPr>
        <p:spPr>
          <a:xfrm>
            <a:off x="8454189" y="4001294"/>
            <a:ext cx="328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AAADE+ArialMT"/>
              </a:rPr>
              <a:t>Action of the Transform Variables tool avoids problems with 0-values of the underlying inputs.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1981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A75D-A660-986A-3125-7E32DB3F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Stepwise Selection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178ED-02B0-87C2-46F5-405776BBF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931" y="2701702"/>
            <a:ext cx="8602275" cy="3191320"/>
          </a:xfrm>
        </p:spPr>
      </p:pic>
    </p:spTree>
    <p:extLst>
      <p:ext uri="{BB962C8B-B14F-4D97-AF65-F5344CB8AC3E}">
        <p14:creationId xmlns:p14="http://schemas.microsoft.com/office/powerpoint/2010/main" val="251933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B060-AE99-0E84-FFB0-94825CE1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the categorical inputs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0C091-E1B7-CB05-5FB6-4206F743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13" y="2733456"/>
            <a:ext cx="11817973" cy="1391087"/>
          </a:xfrm>
        </p:spPr>
      </p:pic>
    </p:spTree>
    <p:extLst>
      <p:ext uri="{BB962C8B-B14F-4D97-AF65-F5344CB8AC3E}">
        <p14:creationId xmlns:p14="http://schemas.microsoft.com/office/powerpoint/2010/main" val="275748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1C21-DB90-810E-F1F1-199DF314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927A4-0D9A-B837-6F06-7E49D3ECA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406" y="1881091"/>
            <a:ext cx="7091516" cy="4022725"/>
          </a:xfrm>
        </p:spPr>
      </p:pic>
    </p:spTree>
    <p:extLst>
      <p:ext uri="{BB962C8B-B14F-4D97-AF65-F5344CB8AC3E}">
        <p14:creationId xmlns:p14="http://schemas.microsoft.com/office/powerpoint/2010/main" val="2691170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297F-E37E-20C7-FDCD-2CB89EEB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Replaced Values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213331-C343-8141-C13B-BA74A64FE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6931503" cy="360675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31BE2C-A675-1843-D890-A851C4353964}"/>
              </a:ext>
            </a:extLst>
          </p:cNvPr>
          <p:cNvSpPr txBox="1"/>
          <p:nvPr/>
        </p:nvSpPr>
        <p:spPr>
          <a:xfrm>
            <a:off x="8438147" y="2662989"/>
            <a:ext cx="2983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result shows us the replaced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535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5302-5887-233E-7B9E-5FD1C21E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till now…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27F56-B4B5-E6EE-027C-041D925B7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326" y="2568333"/>
            <a:ext cx="8859486" cy="3458058"/>
          </a:xfrm>
        </p:spPr>
      </p:pic>
    </p:spTree>
    <p:extLst>
      <p:ext uri="{BB962C8B-B14F-4D97-AF65-F5344CB8AC3E}">
        <p14:creationId xmlns:p14="http://schemas.microsoft.com/office/powerpoint/2010/main" val="546268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AAFE-817A-3861-802F-4BD0A005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neural network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FBC21-8C0F-F945-E057-1BB5C5B71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640" y="1921446"/>
            <a:ext cx="448319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A07342-E652-7DF7-5088-9DB42009DFFA}"/>
              </a:ext>
            </a:extLst>
          </p:cNvPr>
          <p:cNvSpPr txBox="1"/>
          <p:nvPr/>
        </p:nvSpPr>
        <p:spPr>
          <a:xfrm>
            <a:off x="7058526" y="2967789"/>
            <a:ext cx="4122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connect the neural network with replacement node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known as preliminary 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540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D49A-AC29-2A82-3EA9-8BD5DD0E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Statistics after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B0ADFC-679B-B3B8-7ADB-B63B8A302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431628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6C12E3-6737-06A7-90E2-0E5A0C89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327" y="1934983"/>
            <a:ext cx="5958611" cy="455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87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2023-1F2C-381B-C133-468FB7A4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DF870-ABF9-6C4A-3E99-2F274DA9F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612" y="2861882"/>
            <a:ext cx="9628776" cy="2480139"/>
          </a:xfrm>
        </p:spPr>
      </p:pic>
    </p:spTree>
    <p:extLst>
      <p:ext uri="{BB962C8B-B14F-4D97-AF65-F5344CB8AC3E}">
        <p14:creationId xmlns:p14="http://schemas.microsoft.com/office/powerpoint/2010/main" val="3164034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61A5-036C-C92B-C590-26D859A1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iterations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8383B0-9CE9-13D7-4C2E-432042A8C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4482346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AB6051-41FE-7519-B2DF-4ABD688FE15C}"/>
              </a:ext>
            </a:extLst>
          </p:cNvPr>
          <p:cNvSpPr txBox="1"/>
          <p:nvPr/>
        </p:nvSpPr>
        <p:spPr>
          <a:xfrm>
            <a:off x="6224336" y="3429000"/>
            <a:ext cx="3663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the iterations to 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5248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3E53-D8F9-3026-568A-15F8D32B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selection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D0CE6-B14A-FB52-644C-CF9AB16BF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2948972"/>
            <a:ext cx="9720262" cy="2696780"/>
          </a:xfrm>
        </p:spPr>
      </p:pic>
    </p:spTree>
    <p:extLst>
      <p:ext uri="{BB962C8B-B14F-4D97-AF65-F5344CB8AC3E}">
        <p14:creationId xmlns:p14="http://schemas.microsoft.com/office/powerpoint/2010/main" val="1547628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3DB2-ADBF-AB87-A93D-1C03779B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for neural network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CE4C7-4495-62B6-FE3A-C9CA7B3F8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7395" y="2286000"/>
            <a:ext cx="5173348" cy="4022725"/>
          </a:xfrm>
        </p:spPr>
      </p:pic>
    </p:spTree>
    <p:extLst>
      <p:ext uri="{BB962C8B-B14F-4D97-AF65-F5344CB8AC3E}">
        <p14:creationId xmlns:p14="http://schemas.microsoft.com/office/powerpoint/2010/main" val="2964577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3C6B-CEAB-9421-AA84-59B0BA84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statistics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42096-B89E-BC19-2E7E-72F127CE9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091" y="2306359"/>
            <a:ext cx="5229955" cy="3982006"/>
          </a:xfrm>
        </p:spPr>
      </p:pic>
    </p:spTree>
    <p:extLst>
      <p:ext uri="{BB962C8B-B14F-4D97-AF65-F5344CB8AC3E}">
        <p14:creationId xmlns:p14="http://schemas.microsoft.com/office/powerpoint/2010/main" val="1816100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B53B-EC02-C910-955B-44A47128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network flexibility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BFA6C-F162-236C-3FE6-2B8936614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049" y="2250059"/>
            <a:ext cx="4179115" cy="402272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DFEB36-67AE-84F4-E2C8-58A4B795A8C1}"/>
              </a:ext>
            </a:extLst>
          </p:cNvPr>
          <p:cNvSpPr txBox="1"/>
          <p:nvPr/>
        </p:nvSpPr>
        <p:spPr>
          <a:xfrm>
            <a:off x="6368716" y="3429000"/>
            <a:ext cx="41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 the number of hidden units to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20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C0C1-852D-A741-A5E8-E991FA23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484F-7A92-538E-5B3A-C9642112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863072" cy="402336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Has a family member suffered or suffers from overweight? -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ui-sans-serif"/>
              </a:rPr>
              <a:t>family_history_with_overweight</a:t>
            </a:r>
            <a:endParaRPr lang="en-US" b="0" i="0" dirty="0">
              <a:solidFill>
                <a:srgbClr val="303030"/>
              </a:solidFill>
              <a:effectLst/>
              <a:latin typeface="ui-sans-serif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Do you eat high caloric food frequently?</a:t>
            </a:r>
            <a:r>
              <a:rPr lang="en-US" dirty="0">
                <a:solidFill>
                  <a:srgbClr val="303030"/>
                </a:solidFill>
                <a:latin typeface="ui-sans-serif"/>
              </a:rPr>
              <a:t> – </a:t>
            </a:r>
            <a:r>
              <a:rPr lang="en-IN" b="0" i="0" dirty="0">
                <a:solidFill>
                  <a:srgbClr val="303030"/>
                </a:solidFill>
                <a:effectLst/>
                <a:latin typeface="ui-sans-serif"/>
              </a:rPr>
              <a:t>FAVC</a:t>
            </a:r>
            <a:endParaRPr lang="en-US" b="0" i="0" dirty="0">
              <a:solidFill>
                <a:srgbClr val="303030"/>
              </a:solidFill>
              <a:effectLst/>
              <a:latin typeface="ui-sans-serif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Do you usually eat vegetables in your meals?</a:t>
            </a:r>
            <a:r>
              <a:rPr lang="en-US" dirty="0">
                <a:solidFill>
                  <a:srgbClr val="303030"/>
                </a:solidFill>
                <a:latin typeface="ui-sans-serif"/>
              </a:rPr>
              <a:t> – </a:t>
            </a:r>
            <a:r>
              <a:rPr lang="en-IN" b="0" i="0" dirty="0">
                <a:solidFill>
                  <a:srgbClr val="303030"/>
                </a:solidFill>
                <a:effectLst/>
                <a:latin typeface="ui-sans-serif"/>
              </a:rPr>
              <a:t>FCVC</a:t>
            </a:r>
            <a:endParaRPr lang="en-US" dirty="0">
              <a:solidFill>
                <a:srgbClr val="303030"/>
              </a:solidFill>
              <a:latin typeface="ui-sans-serif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303030"/>
                </a:solidFill>
                <a:effectLst/>
                <a:latin typeface="ui-sans-serif"/>
              </a:rPr>
              <a:t>Do you smoke?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 – </a:t>
            </a:r>
            <a:r>
              <a:rPr lang="en-IN" b="0" i="0" dirty="0">
                <a:solidFill>
                  <a:srgbClr val="303030"/>
                </a:solidFill>
                <a:effectLst/>
                <a:latin typeface="ui-sans-serif"/>
              </a:rPr>
              <a:t>SMOKE</a:t>
            </a:r>
            <a:endParaRPr lang="en-US" b="0" i="0" dirty="0">
              <a:solidFill>
                <a:srgbClr val="303030"/>
              </a:solidFill>
              <a:effectLst/>
              <a:latin typeface="ui-sans-serif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How much water do you drink daily?</a:t>
            </a:r>
            <a:r>
              <a:rPr lang="en-US" dirty="0">
                <a:solidFill>
                  <a:srgbClr val="303030"/>
                </a:solidFill>
                <a:latin typeface="ui-sans-serif"/>
              </a:rPr>
              <a:t> - </a:t>
            </a:r>
            <a:r>
              <a:rPr lang="en-IN" b="0" i="0" dirty="0">
                <a:solidFill>
                  <a:srgbClr val="303030"/>
                </a:solidFill>
                <a:effectLst/>
                <a:latin typeface="ui-sans-serif"/>
              </a:rPr>
              <a:t>CH2O</a:t>
            </a:r>
            <a:endParaRPr lang="en-US" dirty="0">
              <a:solidFill>
                <a:srgbClr val="303030"/>
              </a:solidFill>
              <a:latin typeface="ui-sans-serif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Which transportation do you usually use? – </a:t>
            </a:r>
            <a:r>
              <a:rPr lang="en-IN" b="0" i="0" dirty="0">
                <a:solidFill>
                  <a:srgbClr val="303030"/>
                </a:solidFill>
                <a:effectLst/>
                <a:latin typeface="ui-sans-serif"/>
              </a:rPr>
              <a:t>MTRANS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Obesity level –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ui-sans-serif"/>
              </a:rPr>
              <a:t>NObeyesdad</a:t>
            </a:r>
            <a:endParaRPr lang="en-US" b="0" i="0" dirty="0">
              <a:solidFill>
                <a:srgbClr val="303030"/>
              </a:solidFill>
              <a:effectLst/>
              <a:latin typeface="ui-sans-serif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036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B6A7-9247-E716-0757-FA8F6D0A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statistics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51057B-5D46-E3C8-4880-75678B2CD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844" y="2084832"/>
            <a:ext cx="6319819" cy="4205382"/>
          </a:xfrm>
        </p:spPr>
      </p:pic>
    </p:spTree>
    <p:extLst>
      <p:ext uri="{BB962C8B-B14F-4D97-AF65-F5344CB8AC3E}">
        <p14:creationId xmlns:p14="http://schemas.microsoft.com/office/powerpoint/2010/main" val="1467681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8C17-CCDD-7097-C358-A4773602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3503B-80CF-EFB6-C64C-6DF40649B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32" y="2236624"/>
            <a:ext cx="11605846" cy="3347277"/>
          </a:xfrm>
        </p:spPr>
      </p:pic>
    </p:spTree>
    <p:extLst>
      <p:ext uri="{BB962C8B-B14F-4D97-AF65-F5344CB8AC3E}">
        <p14:creationId xmlns:p14="http://schemas.microsoft.com/office/powerpoint/2010/main" val="3271445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82D8-A47D-03C7-FF35-3C423D4F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assessment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C75305-E90E-4FB1-F7E9-10F59F71F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307" y="2045369"/>
            <a:ext cx="9257713" cy="3958471"/>
          </a:xfrm>
        </p:spPr>
      </p:pic>
    </p:spTree>
    <p:extLst>
      <p:ext uri="{BB962C8B-B14F-4D97-AF65-F5344CB8AC3E}">
        <p14:creationId xmlns:p14="http://schemas.microsoft.com/office/powerpoint/2010/main" val="1476706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D1BC-7F74-2B8B-2683-2AD2182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AAAFO+Arial-BoldMT"/>
              </a:rPr>
              <a:t>Decision Processing and the Neural Network Node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05850-8588-347D-4E0E-C91063CEC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447" y="2043073"/>
            <a:ext cx="4546587" cy="42816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B7171-2376-EB2B-7B75-0E156F5E6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164" y="2084832"/>
            <a:ext cx="4688906" cy="182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02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2362B-4F5B-30BC-EFD7-BD3286DC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46A4D-79B4-C2EA-1244-7CA3F49EA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313679"/>
            <a:ext cx="10143744" cy="3959105"/>
          </a:xfrm>
        </p:spPr>
      </p:pic>
    </p:spTree>
    <p:extLst>
      <p:ext uri="{BB962C8B-B14F-4D97-AF65-F5344CB8AC3E}">
        <p14:creationId xmlns:p14="http://schemas.microsoft.com/office/powerpoint/2010/main" val="3039156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A55F-6E1F-06FD-5C45-A6B80E45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(Final Diagram)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6B9BE-205A-D2F4-8E27-5422AAB66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73" y="2446421"/>
            <a:ext cx="11314653" cy="3722410"/>
          </a:xfrm>
        </p:spPr>
      </p:pic>
    </p:spTree>
    <p:extLst>
      <p:ext uri="{BB962C8B-B14F-4D97-AF65-F5344CB8AC3E}">
        <p14:creationId xmlns:p14="http://schemas.microsoft.com/office/powerpoint/2010/main" val="15167875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23D7-2EE7-CDBB-FB91-C44E3D8F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4724C4-082E-8545-A805-C68DFC990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120" y="1909072"/>
            <a:ext cx="4121347" cy="1187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3B2D4-E9C7-CC4F-94B1-A53E6CED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408687"/>
            <a:ext cx="6348663" cy="2696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75DC43-EFBC-3C3E-2E93-E5BA37528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617" y="3823925"/>
            <a:ext cx="4185305" cy="189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72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39F3-33A9-1653-FBC2-D896B711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inputs for clustering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5562F-C696-2A4C-3A91-91BFB7CC1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934" y="2349228"/>
            <a:ext cx="4620270" cy="3896269"/>
          </a:xfrm>
        </p:spPr>
      </p:pic>
    </p:spTree>
    <p:extLst>
      <p:ext uri="{BB962C8B-B14F-4D97-AF65-F5344CB8AC3E}">
        <p14:creationId xmlns:p14="http://schemas.microsoft.com/office/powerpoint/2010/main" val="119747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D5EB-BC4E-C81A-0F06-CEF75097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E7479-445C-E3AD-F613-6C5170D48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12968813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DB72-623A-DBCB-9964-A63938B4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CCC plot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8E47A3-69A4-A946-8121-00E896A22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06" y="2286000"/>
            <a:ext cx="4465725" cy="4022725"/>
          </a:xfrm>
        </p:spPr>
      </p:pic>
    </p:spTree>
    <p:extLst>
      <p:ext uri="{BB962C8B-B14F-4D97-AF65-F5344CB8AC3E}">
        <p14:creationId xmlns:p14="http://schemas.microsoft.com/office/powerpoint/2010/main" val="328404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40F8-4902-A455-D5A6-BFE39993B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all the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EAEDE-54EC-186E-DBA8-8BDF8F8E7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728" y="1658915"/>
            <a:ext cx="9242819" cy="5199085"/>
          </a:xfrm>
        </p:spPr>
      </p:pic>
    </p:spTree>
    <p:extLst>
      <p:ext uri="{BB962C8B-B14F-4D97-AF65-F5344CB8AC3E}">
        <p14:creationId xmlns:p14="http://schemas.microsoft.com/office/powerpoint/2010/main" val="3553888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8BB2-1CD2-71ED-3BF2-7482523A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segments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8FF04E-9C52-0367-0606-2D9C8D5A7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2075" y="2286000"/>
            <a:ext cx="3783987" cy="4022725"/>
          </a:xfrm>
        </p:spPr>
      </p:pic>
    </p:spTree>
    <p:extLst>
      <p:ext uri="{BB962C8B-B14F-4D97-AF65-F5344CB8AC3E}">
        <p14:creationId xmlns:p14="http://schemas.microsoft.com/office/powerpoint/2010/main" val="783224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B8ED5-F311-604E-38A6-E31A5C59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4699B-44E0-017E-A4E2-63DBA518B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313" y="2286000"/>
            <a:ext cx="7151511" cy="4022725"/>
          </a:xfrm>
        </p:spPr>
      </p:pic>
    </p:spTree>
    <p:extLst>
      <p:ext uri="{BB962C8B-B14F-4D97-AF65-F5344CB8AC3E}">
        <p14:creationId xmlns:p14="http://schemas.microsoft.com/office/powerpoint/2010/main" val="3411308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1CE6-36FC-C55D-E38D-13EE66D9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of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FEFA85-7272-DF12-F05A-EA3245635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290" y="1772652"/>
            <a:ext cx="4437004" cy="4660250"/>
          </a:xfrm>
        </p:spPr>
      </p:pic>
    </p:spTree>
    <p:extLst>
      <p:ext uri="{BB962C8B-B14F-4D97-AF65-F5344CB8AC3E}">
        <p14:creationId xmlns:p14="http://schemas.microsoft.com/office/powerpoint/2010/main" val="37327348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6B0C-3C51-B03F-9F48-40A22C2E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variables of segmentation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DED03-F90B-18EF-EFE0-414BD474E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1890" y="2286000"/>
            <a:ext cx="4364357" cy="4022725"/>
          </a:xfrm>
        </p:spPr>
      </p:pic>
    </p:spTree>
    <p:extLst>
      <p:ext uri="{BB962C8B-B14F-4D97-AF65-F5344CB8AC3E}">
        <p14:creationId xmlns:p14="http://schemas.microsoft.com/office/powerpoint/2010/main" val="43779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7509-1097-B4E3-F477-92CCDDB1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80C80-29B6-48CF-C354-2D6C20421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0887" y="2286000"/>
            <a:ext cx="3806363" cy="4022725"/>
          </a:xfrm>
        </p:spPr>
      </p:pic>
    </p:spTree>
    <p:extLst>
      <p:ext uri="{BB962C8B-B14F-4D97-AF65-F5344CB8AC3E}">
        <p14:creationId xmlns:p14="http://schemas.microsoft.com/office/powerpoint/2010/main" val="17679091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2EF48-9EB2-5B8F-FDAA-0B1BAE7F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ensemble models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3EE02A-66BD-F101-BB28-99F4C9034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651" y="2341505"/>
            <a:ext cx="10496076" cy="3610115"/>
          </a:xfrm>
        </p:spPr>
      </p:pic>
    </p:spTree>
    <p:extLst>
      <p:ext uri="{BB962C8B-B14F-4D97-AF65-F5344CB8AC3E}">
        <p14:creationId xmlns:p14="http://schemas.microsoft.com/office/powerpoint/2010/main" val="1391740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0B0981-E1F5-480E-0900-FDB2203BDEBB}"/>
              </a:ext>
            </a:extLst>
          </p:cNvPr>
          <p:cNvSpPr txBox="1"/>
          <p:nvPr/>
        </p:nvSpPr>
        <p:spPr>
          <a:xfrm>
            <a:off x="3384885" y="2828835"/>
            <a:ext cx="6208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52902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7375-632C-8D17-093F-BC014446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various other graphs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292D4-119E-6A02-A5D4-75242E323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1576"/>
            <a:ext cx="5887272" cy="371526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543D0F-FFB0-C690-D5AE-03218097AF6A}"/>
              </a:ext>
            </a:extLst>
          </p:cNvPr>
          <p:cNvSpPr txBox="1"/>
          <p:nvPr/>
        </p:nvSpPr>
        <p:spPr>
          <a:xfrm>
            <a:off x="7590503" y="2861187"/>
            <a:ext cx="2576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Sas EMINER provides us with wide range of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will plot pie chart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00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1F4A-C19A-8887-C5A3-C33AE2D46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29C05-E5C8-A5B3-7BB9-6A4EC613B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90" y="1794388"/>
            <a:ext cx="8696085" cy="48915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B6222D-B295-A3DA-B160-EE93E605B13D}"/>
              </a:ext>
            </a:extLst>
          </p:cNvPr>
          <p:cNvSpPr txBox="1"/>
          <p:nvPr/>
        </p:nvSpPr>
        <p:spPr>
          <a:xfrm>
            <a:off x="9704439" y="2084832"/>
            <a:ext cx="2379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Pie chart of the target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Category has there own segment in the pie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51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99F8-3048-CD36-317D-4730BAE9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missing values in the data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D24DCB-BFF7-91E8-2F81-A2B861C22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390" y="2360134"/>
            <a:ext cx="7048015" cy="349005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850132-0EAF-842E-3C7C-42C58BF5E162}"/>
              </a:ext>
            </a:extLst>
          </p:cNvPr>
          <p:cNvSpPr txBox="1"/>
          <p:nvPr/>
        </p:nvSpPr>
        <p:spPr>
          <a:xfrm>
            <a:off x="8013290" y="2625213"/>
            <a:ext cx="29791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check if the data has any of the missing value4s we use the </a:t>
            </a:r>
            <a:r>
              <a:rPr lang="en-US" dirty="0" err="1"/>
              <a:t>StatExplore</a:t>
            </a:r>
            <a:r>
              <a:rPr lang="en-US" dirty="0"/>
              <a:t>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node results gave the analysis that there are no missing values in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009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6D93-926C-388C-B49C-F3908BDA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data in partition node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EDDDB3-4BA4-12A1-28DF-E23B79636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257" y="1848859"/>
            <a:ext cx="3262737" cy="860176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28677B2-4330-C167-4BAF-67EEC6A28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911" y="2860068"/>
            <a:ext cx="4467849" cy="35628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A9E50-1147-541D-8362-16682C6CA3AB}"/>
              </a:ext>
            </a:extLst>
          </p:cNvPr>
          <p:cNvSpPr txBox="1"/>
          <p:nvPr/>
        </p:nvSpPr>
        <p:spPr>
          <a:xfrm>
            <a:off x="6666271" y="2448232"/>
            <a:ext cx="3588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Here we partition the data into train and validate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proportion of train is 50 and validation is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gives us the outputs that are being divided into train and validation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5300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8BA00D72BC7048AAA4A0B44E29E439" ma:contentTypeVersion="12" ma:contentTypeDescription="Create a new document." ma:contentTypeScope="" ma:versionID="b628a103913d3aab9bcc2bb9f99427ac">
  <xsd:schema xmlns:xsd="http://www.w3.org/2001/XMLSchema" xmlns:xs="http://www.w3.org/2001/XMLSchema" xmlns:p="http://schemas.microsoft.com/office/2006/metadata/properties" xmlns:ns2="9bae6e48-4466-44f0-854c-65828e5c00a6" xmlns:ns3="27e34774-3ff4-456b-8e38-7a5638d202c5" targetNamespace="http://schemas.microsoft.com/office/2006/metadata/properties" ma:root="true" ma:fieldsID="d0f8ff83788d7ecb472458748f8c87ad" ns2:_="" ns3:_="">
    <xsd:import namespace="9bae6e48-4466-44f0-854c-65828e5c00a6"/>
    <xsd:import namespace="27e34774-3ff4-456b-8e38-7a5638d202c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ae6e48-4466-44f0-854c-65828e5c00a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34774-3ff4-456b-8e38-7a5638d202c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4738c82-c64f-43cc-9c1e-a684c6586698}" ma:internalName="TaxCatchAll" ma:showField="CatchAllData" ma:web="27e34774-3ff4-456b-8e38-7a5638d202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9bae6e48-4466-44f0-854c-65828e5c00a6" xsi:nil="true"/>
    <lcf76f155ced4ddcb4097134ff3c332f xmlns="9bae6e48-4466-44f0-854c-65828e5c00a6">
      <Terms xmlns="http://schemas.microsoft.com/office/infopath/2007/PartnerControls"/>
    </lcf76f155ced4ddcb4097134ff3c332f>
    <TaxCatchAll xmlns="27e34774-3ff4-456b-8e38-7a5638d202c5" xsi:nil="true"/>
  </documentManagement>
</p:properties>
</file>

<file path=customXml/itemProps1.xml><?xml version="1.0" encoding="utf-8"?>
<ds:datastoreItem xmlns:ds="http://schemas.openxmlformats.org/officeDocument/2006/customXml" ds:itemID="{BC0604EE-942E-4CD7-BDE9-09FEB315AEC6}"/>
</file>

<file path=customXml/itemProps2.xml><?xml version="1.0" encoding="utf-8"?>
<ds:datastoreItem xmlns:ds="http://schemas.openxmlformats.org/officeDocument/2006/customXml" ds:itemID="{CC86F312-AC44-4474-8432-B56618FAABAC}"/>
</file>

<file path=customXml/itemProps3.xml><?xml version="1.0" encoding="utf-8"?>
<ds:datastoreItem xmlns:ds="http://schemas.openxmlformats.org/officeDocument/2006/customXml" ds:itemID="{25DD0CBB-9606-4618-B687-A204C71E36EE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638</TotalTime>
  <Words>584</Words>
  <Application>Microsoft Office PowerPoint</Application>
  <PresentationFormat>Widescreen</PresentationFormat>
  <Paragraphs>111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AAAADE+ArialMT</vt:lpstr>
      <vt:lpstr>AAAADF+Arial-BoldMT</vt:lpstr>
      <vt:lpstr>AAAAFO+Arial-BoldMT</vt:lpstr>
      <vt:lpstr>Arial</vt:lpstr>
      <vt:lpstr>Tw Cen MT</vt:lpstr>
      <vt:lpstr>Tw Cen MT Condensed</vt:lpstr>
      <vt:lpstr>ui-sans-serif</vt:lpstr>
      <vt:lpstr>Wingdings 3</vt:lpstr>
      <vt:lpstr>Integral</vt:lpstr>
      <vt:lpstr>ESTIMATION OF OBESITY LEVELS </vt:lpstr>
      <vt:lpstr>File Import</vt:lpstr>
      <vt:lpstr>Exploring the data</vt:lpstr>
      <vt:lpstr>Description of Data</vt:lpstr>
      <vt:lpstr>Exploration of all the data</vt:lpstr>
      <vt:lpstr>Plotting various other graphs</vt:lpstr>
      <vt:lpstr>Pie Chart</vt:lpstr>
      <vt:lpstr>No missing values in the data</vt:lpstr>
      <vt:lpstr>Setting the data in partition node</vt:lpstr>
      <vt:lpstr>Target Variable summary</vt:lpstr>
      <vt:lpstr>Training the data to get tree</vt:lpstr>
      <vt:lpstr>Maximal Tree</vt:lpstr>
      <vt:lpstr>Subtree Assessment Plot</vt:lpstr>
      <vt:lpstr>Results of Decision tree node</vt:lpstr>
      <vt:lpstr>Subtree assessment plots</vt:lpstr>
      <vt:lpstr>Pruning of decision tree</vt:lpstr>
      <vt:lpstr>Data assessment for regression with replacement node</vt:lpstr>
      <vt:lpstr>Result of regression node</vt:lpstr>
      <vt:lpstr>Result of regression node when Stepwise model selected</vt:lpstr>
      <vt:lpstr>Fit Statistics after Regression</vt:lpstr>
      <vt:lpstr>Iteration plots of regression node</vt:lpstr>
      <vt:lpstr>Full model selection</vt:lpstr>
      <vt:lpstr>Iteration plots</vt:lpstr>
      <vt:lpstr>Best Sequence Model</vt:lpstr>
      <vt:lpstr>Fit Statistics</vt:lpstr>
      <vt:lpstr>Transforming inputs</vt:lpstr>
      <vt:lpstr>Transformed variables</vt:lpstr>
      <vt:lpstr>Summary of Stepwise Selection</vt:lpstr>
      <vt:lpstr>Transforming the categorical inputs</vt:lpstr>
      <vt:lpstr>Replaced Values</vt:lpstr>
      <vt:lpstr>Diagram till now…</vt:lpstr>
      <vt:lpstr>Training a neural network</vt:lpstr>
      <vt:lpstr>Fit Statistics after</vt:lpstr>
      <vt:lpstr>Optimization results</vt:lpstr>
      <vt:lpstr>Increasing the iterations</vt:lpstr>
      <vt:lpstr>Input selection</vt:lpstr>
      <vt:lpstr>Variables for neural network</vt:lpstr>
      <vt:lpstr>Fit statistics</vt:lpstr>
      <vt:lpstr>Increasing the network flexibility</vt:lpstr>
      <vt:lpstr>Fit statistics</vt:lpstr>
      <vt:lpstr>Model Comparison</vt:lpstr>
      <vt:lpstr>Model assessment</vt:lpstr>
      <vt:lpstr>Decision Processing and the Neural Network Node </vt:lpstr>
      <vt:lpstr>Score data</vt:lpstr>
      <vt:lpstr>Supervised Learning (Final Diagram)</vt:lpstr>
      <vt:lpstr>K-means clustering</vt:lpstr>
      <vt:lpstr>Selecting inputs for clustering</vt:lpstr>
      <vt:lpstr>results</vt:lpstr>
      <vt:lpstr>CCC plot</vt:lpstr>
      <vt:lpstr>Increasing the segments</vt:lpstr>
      <vt:lpstr>Scatter plot</vt:lpstr>
      <vt:lpstr>Association of data</vt:lpstr>
      <vt:lpstr>Selecting variables of segmentation</vt:lpstr>
      <vt:lpstr>results</vt:lpstr>
      <vt:lpstr>Creating ensemble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Ajit Prabhu - 70522200072</dc:creator>
  <cp:lastModifiedBy>Pranjal Ajit Prabhu - 70522200072</cp:lastModifiedBy>
  <cp:revision>66</cp:revision>
  <dcterms:created xsi:type="dcterms:W3CDTF">2024-11-08T09:29:03Z</dcterms:created>
  <dcterms:modified xsi:type="dcterms:W3CDTF">2024-11-11T05:44:41Z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0x010100FD8BA00D72BC7048AAA4A0B44E29E439</vt:lpwstr>
  </property>
</Properties>
</file>