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1"/>
  </p:notesMasterIdLst>
  <p:handoutMasterIdLst>
    <p:handoutMasterId r:id="rId12"/>
  </p:handoutMasterIdLst>
  <p:sldIdLst>
    <p:sldId id="256" r:id="rId5"/>
    <p:sldId id="296" r:id="rId6"/>
    <p:sldId id="298" r:id="rId7"/>
    <p:sldId id="299" r:id="rId8"/>
    <p:sldId id="300" r:id="rId9"/>
    <p:sldId id="30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978" autoAdjust="0"/>
    <p:restoredTop sz="94660"/>
  </p:normalViewPr>
  <p:slideViewPr>
    <p:cSldViewPr snapToGrid="0">
      <p:cViewPr varScale="1">
        <p:scale>
          <a:sx n="110" d="100"/>
          <a:sy n="110" d="100"/>
        </p:scale>
        <p:origin x="728" y="76"/>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5/1/2023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5/1/2023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hyperlink" Target="https://data.cityofnewyork.us/Public-Safety/NYPD-Shooting-Incident-Data-Historic-/833y-fsy8"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NYPD Shooting Incident Data</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Pranjal Anand Singh</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34A8548-D3F5-028E-4F8E-6DAA599541CB}"/>
              </a:ext>
            </a:extLst>
          </p:cNvPr>
          <p:cNvSpPr>
            <a:spLocks noGrp="1"/>
          </p:cNvSpPr>
          <p:nvPr>
            <p:ph type="title"/>
          </p:nvPr>
        </p:nvSpPr>
        <p:spPr>
          <a:xfrm>
            <a:off x="4349960" y="1055247"/>
            <a:ext cx="3516302" cy="407351"/>
          </a:xfrm>
        </p:spPr>
        <p:txBody>
          <a:bodyPr>
            <a:normAutofit fontScale="90000"/>
          </a:bodyPr>
          <a:lstStyle/>
          <a:p>
            <a:r>
              <a:rPr lang="en-US" sz="3600" dirty="0"/>
              <a:t>Introduction</a:t>
            </a:r>
            <a:endParaRPr lang="en-US" dirty="0"/>
          </a:p>
        </p:txBody>
      </p:sp>
      <p:sp>
        <p:nvSpPr>
          <p:cNvPr id="4" name="Date Placeholder 3">
            <a:extLst>
              <a:ext uri="{FF2B5EF4-FFF2-40B4-BE49-F238E27FC236}">
                <a16:creationId xmlns:a16="http://schemas.microsoft.com/office/drawing/2014/main" id="{F47249B2-E507-7B63-7A3C-CE5CD059246E}"/>
              </a:ext>
            </a:extLst>
          </p:cNvPr>
          <p:cNvSpPr>
            <a:spLocks noGrp="1"/>
          </p:cNvSpPr>
          <p:nvPr>
            <p:ph type="dt" sz="half" idx="2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9B2D2899-C6DC-188B-0471-29DE2053387D}"/>
              </a:ext>
            </a:extLst>
          </p:cNvPr>
          <p:cNvSpPr>
            <a:spLocks noGrp="1"/>
          </p:cNvSpPr>
          <p:nvPr>
            <p:ph type="ftr" sz="quarter" idx="2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4AF0BA63-00B6-F3FF-884F-4F6E83F44C11}"/>
              </a:ext>
            </a:extLst>
          </p:cNvPr>
          <p:cNvSpPr>
            <a:spLocks noGrp="1"/>
          </p:cNvSpPr>
          <p:nvPr>
            <p:ph type="sldNum" sz="quarter" idx="22"/>
          </p:nvPr>
        </p:nvSpPr>
        <p:spPr/>
        <p:txBody>
          <a:bodyPr/>
          <a:lstStyle/>
          <a:p>
            <a:fld id="{B5CEABB6-07DC-46E8-9B57-56EC44A396E5}" type="slidenum">
              <a:rPr lang="en-US" smtClean="0"/>
              <a:t>2</a:t>
            </a:fld>
            <a:endParaRPr lang="en-US" dirty="0"/>
          </a:p>
        </p:txBody>
      </p:sp>
      <p:sp>
        <p:nvSpPr>
          <p:cNvPr id="17" name="Content Placeholder 7">
            <a:extLst>
              <a:ext uri="{FF2B5EF4-FFF2-40B4-BE49-F238E27FC236}">
                <a16:creationId xmlns:a16="http://schemas.microsoft.com/office/drawing/2014/main" id="{5FAE02D2-6A9C-E4D7-C8DF-A98884D7B7B0}"/>
              </a:ext>
            </a:extLst>
          </p:cNvPr>
          <p:cNvSpPr txBox="1">
            <a:spLocks/>
          </p:cNvSpPr>
          <p:nvPr/>
        </p:nvSpPr>
        <p:spPr>
          <a:xfrm>
            <a:off x="1997854" y="2162188"/>
            <a:ext cx="9355945" cy="320233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US" sz="1800" dirty="0"/>
              <a:t>Gun violence has been a persistent problem in the United States for decades, causing significant harm to individuals, families, and communities across the country. </a:t>
            </a:r>
          </a:p>
          <a:p>
            <a:pPr marL="285750" indent="-285750"/>
            <a:r>
              <a:rPr lang="en-US" sz="1800" dirty="0"/>
              <a:t>According to the Gun Violence Archive, there were over 43,000 incidents of gun violence in the United States in 2020 alone, resulting in more than 19,000 deaths and 23,000 injuries. </a:t>
            </a:r>
          </a:p>
          <a:p>
            <a:pPr marL="285750" indent="-285750"/>
            <a:r>
              <a:rPr lang="en-US" sz="1800" dirty="0"/>
              <a:t>Such violence has far-reaching consequences and affects people of all ages, races, and backgrounds. </a:t>
            </a:r>
          </a:p>
          <a:p>
            <a:pPr marL="0" indent="0">
              <a:buNone/>
            </a:pPr>
            <a:br>
              <a:rPr lang="en-US" sz="1800" dirty="0"/>
            </a:br>
            <a:endParaRPr lang="en-US" sz="1800" dirty="0"/>
          </a:p>
          <a:p>
            <a:pPr>
              <a:buFont typeface="Wingdings" panose="05000000000000000000" pitchFamily="2" charset="2"/>
              <a:buChar char="Ø"/>
            </a:pPr>
            <a:r>
              <a:rPr lang="en-US" sz="1800" dirty="0"/>
              <a:t>Through the analysis of the shooting dataset, we can gather insights and knowledge that can aid in addressing this problem. </a:t>
            </a:r>
          </a:p>
          <a:p>
            <a:pPr>
              <a:buFont typeface="Wingdings" panose="05000000000000000000" pitchFamily="2" charset="2"/>
              <a:buChar char="Ø"/>
            </a:pPr>
            <a:r>
              <a:rPr lang="en-US" sz="1800" dirty="0"/>
              <a:t>By examining the factors that contribute to gun violence, such as location, time of day, and demographics of victims and perpetrators, we can better understand the nature of this issue and take appropriate actions to prevent further harm.</a:t>
            </a:r>
          </a:p>
          <a:p>
            <a:endParaRPr lang="en-US" sz="1800" dirty="0"/>
          </a:p>
        </p:txBody>
      </p:sp>
    </p:spTree>
    <p:extLst>
      <p:ext uri="{BB962C8B-B14F-4D97-AF65-F5344CB8AC3E}">
        <p14:creationId xmlns:p14="http://schemas.microsoft.com/office/powerpoint/2010/main" val="2647539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34A8548-D3F5-028E-4F8E-6DAA599541CB}"/>
              </a:ext>
            </a:extLst>
          </p:cNvPr>
          <p:cNvSpPr>
            <a:spLocks noGrp="1"/>
          </p:cNvSpPr>
          <p:nvPr>
            <p:ph type="title"/>
          </p:nvPr>
        </p:nvSpPr>
        <p:spPr>
          <a:xfrm>
            <a:off x="4349960" y="1055247"/>
            <a:ext cx="3139440" cy="407351"/>
          </a:xfrm>
        </p:spPr>
        <p:txBody>
          <a:bodyPr>
            <a:normAutofit fontScale="90000"/>
          </a:bodyPr>
          <a:lstStyle/>
          <a:p>
            <a:r>
              <a:rPr lang="en-US" sz="3100" dirty="0"/>
              <a:t>The </a:t>
            </a:r>
            <a:r>
              <a:rPr lang="en-US" sz="3600" dirty="0"/>
              <a:t>Dataset</a:t>
            </a:r>
            <a:endParaRPr lang="en-US" dirty="0"/>
          </a:p>
        </p:txBody>
      </p:sp>
      <p:sp>
        <p:nvSpPr>
          <p:cNvPr id="4" name="Date Placeholder 3">
            <a:extLst>
              <a:ext uri="{FF2B5EF4-FFF2-40B4-BE49-F238E27FC236}">
                <a16:creationId xmlns:a16="http://schemas.microsoft.com/office/drawing/2014/main" id="{F47249B2-E507-7B63-7A3C-CE5CD059246E}"/>
              </a:ext>
            </a:extLst>
          </p:cNvPr>
          <p:cNvSpPr>
            <a:spLocks noGrp="1"/>
          </p:cNvSpPr>
          <p:nvPr>
            <p:ph type="dt" sz="half" idx="2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9B2D2899-C6DC-188B-0471-29DE2053387D}"/>
              </a:ext>
            </a:extLst>
          </p:cNvPr>
          <p:cNvSpPr>
            <a:spLocks noGrp="1"/>
          </p:cNvSpPr>
          <p:nvPr>
            <p:ph type="ftr" sz="quarter" idx="2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4AF0BA63-00B6-F3FF-884F-4F6E83F44C11}"/>
              </a:ext>
            </a:extLst>
          </p:cNvPr>
          <p:cNvSpPr>
            <a:spLocks noGrp="1"/>
          </p:cNvSpPr>
          <p:nvPr>
            <p:ph type="sldNum" sz="quarter" idx="22"/>
          </p:nvPr>
        </p:nvSpPr>
        <p:spPr/>
        <p:txBody>
          <a:bodyPr/>
          <a:lstStyle/>
          <a:p>
            <a:fld id="{B5CEABB6-07DC-46E8-9B57-56EC44A396E5}" type="slidenum">
              <a:rPr lang="en-US" smtClean="0"/>
              <a:t>3</a:t>
            </a:fld>
            <a:endParaRPr lang="en-US" dirty="0"/>
          </a:p>
        </p:txBody>
      </p:sp>
      <p:sp>
        <p:nvSpPr>
          <p:cNvPr id="17" name="Content Placeholder 7">
            <a:extLst>
              <a:ext uri="{FF2B5EF4-FFF2-40B4-BE49-F238E27FC236}">
                <a16:creationId xmlns:a16="http://schemas.microsoft.com/office/drawing/2014/main" id="{5FAE02D2-6A9C-E4D7-C8DF-A98884D7B7B0}"/>
              </a:ext>
            </a:extLst>
          </p:cNvPr>
          <p:cNvSpPr txBox="1">
            <a:spLocks/>
          </p:cNvSpPr>
          <p:nvPr/>
        </p:nvSpPr>
        <p:spPr>
          <a:xfrm>
            <a:off x="1997854" y="2162188"/>
            <a:ext cx="9355945" cy="320233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US" sz="1800" dirty="0"/>
              <a:t>For the purpose of this project, we would be looking at the ‘NYPD Shooting Incident Data (Historic)’ data available on NYC Open Data portal (</a:t>
            </a:r>
            <a:r>
              <a:rPr lang="en-US" sz="1800" dirty="0">
                <a:hlinkClick r:id="rId2"/>
              </a:rPr>
              <a:t>https://data.cityofnewyork.us/Public-Safety/NYPD-Shooting-Incident-Data-Historic-/833y-fsy8</a:t>
            </a:r>
            <a:r>
              <a:rPr lang="en-US" sz="1800" dirty="0"/>
              <a:t>)</a:t>
            </a:r>
          </a:p>
          <a:p>
            <a:pPr marL="285750" indent="-285750"/>
            <a:r>
              <a:rPr lang="en-US" sz="1800" dirty="0"/>
              <a:t>The shooting dataset is a collection of reported shooting incidents in New York City from 2006 to 2021. </a:t>
            </a:r>
          </a:p>
          <a:p>
            <a:pPr marL="285750" indent="-285750"/>
            <a:r>
              <a:rPr lang="en-US" sz="1800" dirty="0"/>
              <a:t>The dataset discussed in this conversation is structured, as it consists of rows and columns with a defined schema and data types. </a:t>
            </a:r>
          </a:p>
          <a:p>
            <a:pPr marL="285750" indent="-285750"/>
            <a:r>
              <a:rPr lang="en-US" sz="1800" dirty="0"/>
              <a:t>It contains information about the location, date, time, victim and perpetrator demographics, and other related variables. </a:t>
            </a:r>
          </a:p>
          <a:p>
            <a:pPr marL="285750" indent="-285750"/>
            <a:r>
              <a:rPr lang="en-US" sz="1800" dirty="0"/>
              <a:t>The dataset is extensive, containing over 34,000 rows of data, and offers valuable insights into the trends and patterns of gun violence in the city. </a:t>
            </a:r>
          </a:p>
          <a:p>
            <a:pPr marL="285750" indent="-285750"/>
            <a:endParaRPr lang="en-US" sz="1800" dirty="0"/>
          </a:p>
          <a:p>
            <a:endParaRPr lang="en-US" sz="1800" dirty="0"/>
          </a:p>
        </p:txBody>
      </p:sp>
    </p:spTree>
    <p:extLst>
      <p:ext uri="{BB962C8B-B14F-4D97-AF65-F5344CB8AC3E}">
        <p14:creationId xmlns:p14="http://schemas.microsoft.com/office/powerpoint/2010/main" val="4066448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10">
            <a:extLst>
              <a:ext uri="{FF2B5EF4-FFF2-40B4-BE49-F238E27FC236}">
                <a16:creationId xmlns:a16="http://schemas.microsoft.com/office/drawing/2014/main" id="{D4038F1E-7EBB-8E0A-AE68-E0D9E2EEB1D1}"/>
              </a:ext>
            </a:extLst>
          </p:cNvPr>
          <p:cNvSpPr>
            <a:spLocks noGrp="1"/>
          </p:cNvSpPr>
          <p:nvPr>
            <p:ph type="dt" sz="half" idx="1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27A070CF-85C0-BB55-41ED-4404B3134F87}"/>
              </a:ext>
            </a:extLst>
          </p:cNvPr>
          <p:cNvSpPr>
            <a:spLocks noGrp="1"/>
          </p:cNvSpPr>
          <p:nvPr>
            <p:ph type="ftr" sz="quarter" idx="11"/>
          </p:nvPr>
        </p:nvSpPr>
        <p:spPr/>
        <p:txBody>
          <a:bodyPr/>
          <a:lstStyle/>
          <a:p>
            <a:r>
              <a:rPr lang="en-US"/>
              <a:t>Pitch Deck</a:t>
            </a:r>
            <a:endParaRPr lang="en-US" dirty="0"/>
          </a:p>
        </p:txBody>
      </p:sp>
      <p:sp>
        <p:nvSpPr>
          <p:cNvPr id="13" name="Slide Number Placeholder 12">
            <a:extLst>
              <a:ext uri="{FF2B5EF4-FFF2-40B4-BE49-F238E27FC236}">
                <a16:creationId xmlns:a16="http://schemas.microsoft.com/office/drawing/2014/main" id="{276ABFD2-90FD-893C-DBEF-36D7471853FD}"/>
              </a:ext>
            </a:extLst>
          </p:cNvPr>
          <p:cNvSpPr>
            <a:spLocks noGrp="1"/>
          </p:cNvSpPr>
          <p:nvPr>
            <p:ph type="sldNum" sz="quarter" idx="12"/>
          </p:nvPr>
        </p:nvSpPr>
        <p:spPr/>
        <p:txBody>
          <a:bodyPr/>
          <a:lstStyle/>
          <a:p>
            <a:fld id="{B5CEABB6-07DC-46E8-9B57-56EC44A396E5}" type="slidenum">
              <a:rPr lang="en-US" smtClean="0"/>
              <a:pPr/>
              <a:t>4</a:t>
            </a:fld>
            <a:endParaRPr lang="en-US" dirty="0"/>
          </a:p>
        </p:txBody>
      </p:sp>
      <p:sp>
        <p:nvSpPr>
          <p:cNvPr id="58" name="Title 6">
            <a:extLst>
              <a:ext uri="{FF2B5EF4-FFF2-40B4-BE49-F238E27FC236}">
                <a16:creationId xmlns:a16="http://schemas.microsoft.com/office/drawing/2014/main" id="{04B6A5A6-8227-D9AC-02F5-0CC4955AE9FC}"/>
              </a:ext>
            </a:extLst>
          </p:cNvPr>
          <p:cNvSpPr>
            <a:spLocks noGrp="1"/>
          </p:cNvSpPr>
          <p:nvPr>
            <p:ph type="title"/>
          </p:nvPr>
        </p:nvSpPr>
        <p:spPr>
          <a:xfrm>
            <a:off x="4312382" y="763008"/>
            <a:ext cx="3139440" cy="407351"/>
          </a:xfrm>
        </p:spPr>
        <p:txBody>
          <a:bodyPr>
            <a:noAutofit/>
          </a:bodyPr>
          <a:lstStyle/>
          <a:p>
            <a:r>
              <a:rPr lang="en-US" dirty="0"/>
              <a:t>Inferences</a:t>
            </a:r>
          </a:p>
        </p:txBody>
      </p:sp>
      <p:sp>
        <p:nvSpPr>
          <p:cNvPr id="59" name="Content Placeholder 7">
            <a:extLst>
              <a:ext uri="{FF2B5EF4-FFF2-40B4-BE49-F238E27FC236}">
                <a16:creationId xmlns:a16="http://schemas.microsoft.com/office/drawing/2014/main" id="{479CA527-2B49-ACDB-4AD8-2EA154F904EA}"/>
              </a:ext>
            </a:extLst>
          </p:cNvPr>
          <p:cNvSpPr txBox="1">
            <a:spLocks/>
          </p:cNvSpPr>
          <p:nvPr/>
        </p:nvSpPr>
        <p:spPr>
          <a:xfrm>
            <a:off x="838200" y="1462598"/>
            <a:ext cx="10515599" cy="46323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US" sz="1800" dirty="0"/>
              <a:t>Brooklyn is the borough where the most shootings occur, followed by Bronx and Queens. Staten Island reported the lowest number of shootings since 2006, with the highest number of shootings </a:t>
            </a:r>
            <a:r>
              <a:rPr lang="en-US" sz="1800" dirty="0" err="1"/>
              <a:t>occouring</a:t>
            </a:r>
            <a:r>
              <a:rPr lang="en-US" sz="1800" dirty="0"/>
              <a:t> on the streets, followed by housing and dwellings.</a:t>
            </a:r>
          </a:p>
          <a:p>
            <a:pPr marL="285750" indent="-285750"/>
            <a:r>
              <a:rPr lang="en-US" sz="1800" dirty="0"/>
              <a:t>An alarming fact is that people in the age group of 18-24 were the highest perpetrators and victims of shootings, followed by people in the ages 25-44. </a:t>
            </a:r>
          </a:p>
          <a:p>
            <a:pPr marL="285750" indent="-285750"/>
            <a:r>
              <a:rPr lang="en-US" sz="1800" dirty="0"/>
              <a:t>Another alarming fact was that there were more perpetrators and victims who were less than 18 years old compared to people in the ages 45-64.</a:t>
            </a:r>
          </a:p>
          <a:p>
            <a:pPr marL="285750" indent="-285750"/>
            <a:r>
              <a:rPr lang="en-US" sz="1800" dirty="0"/>
              <a:t>Brooklyn had the highest number of shootings and deaths, while Staten Islands had the lower number of shootings and deaths.</a:t>
            </a:r>
          </a:p>
          <a:p>
            <a:pPr marL="285750" indent="-285750"/>
            <a:r>
              <a:rPr lang="en-US" sz="1800" dirty="0"/>
              <a:t>Gender wise, Males are responsible for 8 times more gun violence than compared to women. </a:t>
            </a:r>
          </a:p>
          <a:p>
            <a:pPr marL="285750" indent="-285750"/>
            <a:r>
              <a:rPr lang="en-US" sz="1800" dirty="0"/>
              <a:t>Among the victims, Blacks made up for more than 70% of all victims, followed by White Hispanic(~15%) and Black Hispanic(~10%)</a:t>
            </a:r>
          </a:p>
          <a:p>
            <a:pPr marL="285750" indent="-285750"/>
            <a:r>
              <a:rPr lang="en-US" sz="1800" dirty="0"/>
              <a:t>If we look at the incidents around the year, we observe that shootings are the lowest around February, and for some reason the shootings have been increasing year on year around the month of July in the recent years</a:t>
            </a:r>
          </a:p>
          <a:p>
            <a:pPr marL="285750" indent="-285750"/>
            <a:r>
              <a:rPr lang="en-US" sz="1800" dirty="0"/>
              <a:t>Comparing the time of shootings, the majority of the shootings occurred late night to early morning, From 9pm to 3am</a:t>
            </a:r>
          </a:p>
          <a:p>
            <a:pPr marL="285750" indent="-285750"/>
            <a:endParaRPr lang="en-US" sz="1800" dirty="0"/>
          </a:p>
          <a:p>
            <a:pPr marL="285750" indent="-285750"/>
            <a:endParaRPr lang="en-US" sz="1800" dirty="0"/>
          </a:p>
          <a:p>
            <a:pPr marL="285750" indent="-285750"/>
            <a:endParaRPr lang="en-US" sz="1800" dirty="0"/>
          </a:p>
          <a:p>
            <a:pPr marL="285750" indent="-285750"/>
            <a:endParaRPr lang="en-US" sz="1800" dirty="0"/>
          </a:p>
          <a:p>
            <a:pPr marL="285750" indent="-285750"/>
            <a:endParaRPr lang="en-US" sz="1800" dirty="0"/>
          </a:p>
          <a:p>
            <a:endParaRPr lang="en-US" sz="1800" dirty="0"/>
          </a:p>
        </p:txBody>
      </p:sp>
    </p:spTree>
    <p:extLst>
      <p:ext uri="{BB962C8B-B14F-4D97-AF65-F5344CB8AC3E}">
        <p14:creationId xmlns:p14="http://schemas.microsoft.com/office/powerpoint/2010/main" val="2254066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10">
            <a:extLst>
              <a:ext uri="{FF2B5EF4-FFF2-40B4-BE49-F238E27FC236}">
                <a16:creationId xmlns:a16="http://schemas.microsoft.com/office/drawing/2014/main" id="{D4038F1E-7EBB-8E0A-AE68-E0D9E2EEB1D1}"/>
              </a:ext>
            </a:extLst>
          </p:cNvPr>
          <p:cNvSpPr>
            <a:spLocks noGrp="1"/>
          </p:cNvSpPr>
          <p:nvPr>
            <p:ph type="dt" sz="half" idx="1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27A070CF-85C0-BB55-41ED-4404B3134F87}"/>
              </a:ext>
            </a:extLst>
          </p:cNvPr>
          <p:cNvSpPr>
            <a:spLocks noGrp="1"/>
          </p:cNvSpPr>
          <p:nvPr>
            <p:ph type="ftr" sz="quarter" idx="11"/>
          </p:nvPr>
        </p:nvSpPr>
        <p:spPr/>
        <p:txBody>
          <a:bodyPr/>
          <a:lstStyle/>
          <a:p>
            <a:r>
              <a:rPr lang="en-US"/>
              <a:t>Pitch Deck</a:t>
            </a:r>
            <a:endParaRPr lang="en-US" dirty="0"/>
          </a:p>
        </p:txBody>
      </p:sp>
      <p:sp>
        <p:nvSpPr>
          <p:cNvPr id="13" name="Slide Number Placeholder 12">
            <a:extLst>
              <a:ext uri="{FF2B5EF4-FFF2-40B4-BE49-F238E27FC236}">
                <a16:creationId xmlns:a16="http://schemas.microsoft.com/office/drawing/2014/main" id="{276ABFD2-90FD-893C-DBEF-36D7471853FD}"/>
              </a:ext>
            </a:extLst>
          </p:cNvPr>
          <p:cNvSpPr>
            <a:spLocks noGrp="1"/>
          </p:cNvSpPr>
          <p:nvPr>
            <p:ph type="sldNum" sz="quarter" idx="12"/>
          </p:nvPr>
        </p:nvSpPr>
        <p:spPr/>
        <p:txBody>
          <a:bodyPr/>
          <a:lstStyle/>
          <a:p>
            <a:fld id="{B5CEABB6-07DC-46E8-9B57-56EC44A396E5}" type="slidenum">
              <a:rPr lang="en-US" smtClean="0"/>
              <a:pPr/>
              <a:t>5</a:t>
            </a:fld>
            <a:endParaRPr lang="en-US" dirty="0"/>
          </a:p>
        </p:txBody>
      </p:sp>
      <p:sp>
        <p:nvSpPr>
          <p:cNvPr id="58" name="Title 6">
            <a:extLst>
              <a:ext uri="{FF2B5EF4-FFF2-40B4-BE49-F238E27FC236}">
                <a16:creationId xmlns:a16="http://schemas.microsoft.com/office/drawing/2014/main" id="{04B6A5A6-8227-D9AC-02F5-0CC4955AE9FC}"/>
              </a:ext>
            </a:extLst>
          </p:cNvPr>
          <p:cNvSpPr>
            <a:spLocks noGrp="1"/>
          </p:cNvSpPr>
          <p:nvPr>
            <p:ph type="title"/>
          </p:nvPr>
        </p:nvSpPr>
        <p:spPr>
          <a:xfrm>
            <a:off x="4312382" y="763008"/>
            <a:ext cx="3139440" cy="407351"/>
          </a:xfrm>
        </p:spPr>
        <p:txBody>
          <a:bodyPr>
            <a:noAutofit/>
          </a:bodyPr>
          <a:lstStyle/>
          <a:p>
            <a:r>
              <a:rPr lang="en-US" dirty="0"/>
              <a:t>Way Forward</a:t>
            </a:r>
          </a:p>
        </p:txBody>
      </p:sp>
      <p:sp>
        <p:nvSpPr>
          <p:cNvPr id="59" name="Content Placeholder 7">
            <a:extLst>
              <a:ext uri="{FF2B5EF4-FFF2-40B4-BE49-F238E27FC236}">
                <a16:creationId xmlns:a16="http://schemas.microsoft.com/office/drawing/2014/main" id="{479CA527-2B49-ACDB-4AD8-2EA154F904EA}"/>
              </a:ext>
            </a:extLst>
          </p:cNvPr>
          <p:cNvSpPr txBox="1">
            <a:spLocks/>
          </p:cNvSpPr>
          <p:nvPr/>
        </p:nvSpPr>
        <p:spPr>
          <a:xfrm>
            <a:off x="838200" y="1462598"/>
            <a:ext cx="10515599" cy="46323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US" sz="1800" dirty="0"/>
              <a:t>In order to address the high number of shootings, law enforcement agencies and policymakers should focus on developing community-based intervention programs and investing in resources that address the root causes of gun violence in these areas.</a:t>
            </a:r>
          </a:p>
          <a:p>
            <a:pPr marL="285750" indent="-285750"/>
            <a:r>
              <a:rPr lang="en-US" sz="1800" dirty="0"/>
              <a:t>The high number of shootings among young people, especially those aged 18-24, is a cause for concern. Prevention strategies and outreach programs should be tailored to target this age group.</a:t>
            </a:r>
          </a:p>
          <a:p>
            <a:pPr marL="285750" indent="-285750"/>
            <a:r>
              <a:rPr lang="en-US" sz="1800" dirty="0"/>
              <a:t>It is important to investigate the reasons why there are more perpetrators and victims who are less than 18 years old compared to people in the ages 45-64, and develop strategies to prevent such incidents from happening.</a:t>
            </a:r>
          </a:p>
          <a:p>
            <a:pPr marL="285750" indent="-285750"/>
            <a:r>
              <a:rPr lang="en-US" sz="1800" dirty="0"/>
              <a:t>Policy makers should focus on reducing gun violence in Brooklyn, which has the highest number of shootings and deaths. This can be achieved through measures such as increasing police presence and resources in high-risk areas, promoting community policing and investing in social programs and resources that address the root causes of gun violence.</a:t>
            </a:r>
          </a:p>
          <a:p>
            <a:endParaRPr lang="en-US" sz="1800" dirty="0"/>
          </a:p>
        </p:txBody>
      </p:sp>
    </p:spTree>
    <p:extLst>
      <p:ext uri="{BB962C8B-B14F-4D97-AF65-F5344CB8AC3E}">
        <p14:creationId xmlns:p14="http://schemas.microsoft.com/office/powerpoint/2010/main" val="2846823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10">
            <a:extLst>
              <a:ext uri="{FF2B5EF4-FFF2-40B4-BE49-F238E27FC236}">
                <a16:creationId xmlns:a16="http://schemas.microsoft.com/office/drawing/2014/main" id="{D4038F1E-7EBB-8E0A-AE68-E0D9E2EEB1D1}"/>
              </a:ext>
            </a:extLst>
          </p:cNvPr>
          <p:cNvSpPr>
            <a:spLocks noGrp="1"/>
          </p:cNvSpPr>
          <p:nvPr>
            <p:ph type="dt" sz="half" idx="1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27A070CF-85C0-BB55-41ED-4404B3134F87}"/>
              </a:ext>
            </a:extLst>
          </p:cNvPr>
          <p:cNvSpPr>
            <a:spLocks noGrp="1"/>
          </p:cNvSpPr>
          <p:nvPr>
            <p:ph type="ftr" sz="quarter" idx="11"/>
          </p:nvPr>
        </p:nvSpPr>
        <p:spPr/>
        <p:txBody>
          <a:bodyPr/>
          <a:lstStyle/>
          <a:p>
            <a:r>
              <a:rPr lang="en-US"/>
              <a:t>Pitch Deck</a:t>
            </a:r>
            <a:endParaRPr lang="en-US" dirty="0"/>
          </a:p>
        </p:txBody>
      </p:sp>
      <p:sp>
        <p:nvSpPr>
          <p:cNvPr id="13" name="Slide Number Placeholder 12">
            <a:extLst>
              <a:ext uri="{FF2B5EF4-FFF2-40B4-BE49-F238E27FC236}">
                <a16:creationId xmlns:a16="http://schemas.microsoft.com/office/drawing/2014/main" id="{276ABFD2-90FD-893C-DBEF-36D7471853FD}"/>
              </a:ext>
            </a:extLst>
          </p:cNvPr>
          <p:cNvSpPr>
            <a:spLocks noGrp="1"/>
          </p:cNvSpPr>
          <p:nvPr>
            <p:ph type="sldNum" sz="quarter" idx="12"/>
          </p:nvPr>
        </p:nvSpPr>
        <p:spPr/>
        <p:txBody>
          <a:bodyPr/>
          <a:lstStyle/>
          <a:p>
            <a:fld id="{B5CEABB6-07DC-46E8-9B57-56EC44A396E5}" type="slidenum">
              <a:rPr lang="en-US" smtClean="0"/>
              <a:pPr/>
              <a:t>6</a:t>
            </a:fld>
            <a:endParaRPr lang="en-US" dirty="0"/>
          </a:p>
        </p:txBody>
      </p:sp>
      <p:sp>
        <p:nvSpPr>
          <p:cNvPr id="58" name="Title 6">
            <a:extLst>
              <a:ext uri="{FF2B5EF4-FFF2-40B4-BE49-F238E27FC236}">
                <a16:creationId xmlns:a16="http://schemas.microsoft.com/office/drawing/2014/main" id="{04B6A5A6-8227-D9AC-02F5-0CC4955AE9FC}"/>
              </a:ext>
            </a:extLst>
          </p:cNvPr>
          <p:cNvSpPr>
            <a:spLocks noGrp="1"/>
          </p:cNvSpPr>
          <p:nvPr>
            <p:ph type="title"/>
          </p:nvPr>
        </p:nvSpPr>
        <p:spPr>
          <a:xfrm>
            <a:off x="4312382" y="763008"/>
            <a:ext cx="3139440" cy="407351"/>
          </a:xfrm>
        </p:spPr>
        <p:txBody>
          <a:bodyPr>
            <a:noAutofit/>
          </a:bodyPr>
          <a:lstStyle/>
          <a:p>
            <a:r>
              <a:rPr lang="en-US" dirty="0"/>
              <a:t>Way Forward</a:t>
            </a:r>
          </a:p>
        </p:txBody>
      </p:sp>
      <p:sp>
        <p:nvSpPr>
          <p:cNvPr id="59" name="Content Placeholder 7">
            <a:extLst>
              <a:ext uri="{FF2B5EF4-FFF2-40B4-BE49-F238E27FC236}">
                <a16:creationId xmlns:a16="http://schemas.microsoft.com/office/drawing/2014/main" id="{479CA527-2B49-ACDB-4AD8-2EA154F904EA}"/>
              </a:ext>
            </a:extLst>
          </p:cNvPr>
          <p:cNvSpPr txBox="1">
            <a:spLocks/>
          </p:cNvSpPr>
          <p:nvPr/>
        </p:nvSpPr>
        <p:spPr>
          <a:xfrm>
            <a:off x="838200" y="1462598"/>
            <a:ext cx="10515599" cy="46323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US" sz="1800" dirty="0"/>
              <a:t>The high number of black victims is a cause for concern, and policies should be implemented to address the root causes of this disparity. This includes investment in education and employment opportunities for disadvantaged communities, as well as police reform and community-based programs.</a:t>
            </a:r>
          </a:p>
          <a:p>
            <a:pPr marL="285750" indent="-285750"/>
            <a:r>
              <a:rPr lang="en-US" sz="1800" dirty="0"/>
              <a:t>The increase in shootings around the month of July should be investigated to identify the causes and develop strategies to address the trend.</a:t>
            </a:r>
          </a:p>
          <a:p>
            <a:pPr marL="285750" indent="-285750"/>
            <a:r>
              <a:rPr lang="en-US" sz="1800" dirty="0"/>
              <a:t>The fact that the majority of the shootings occurred late night to early morning, from 9 pm to 3 am, indicates the need for strategies that focus on reducing gun violence during these hours. This can be achieved through increased police presence, community-based interventions, and outreach programs.</a:t>
            </a:r>
          </a:p>
          <a:p>
            <a:endParaRPr lang="en-US" sz="1800" dirty="0"/>
          </a:p>
        </p:txBody>
      </p:sp>
    </p:spTree>
    <p:extLst>
      <p:ext uri="{BB962C8B-B14F-4D97-AF65-F5344CB8AC3E}">
        <p14:creationId xmlns:p14="http://schemas.microsoft.com/office/powerpoint/2010/main" val="3200654594"/>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2.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314</TotalTime>
  <Words>836</Words>
  <Application>Microsoft Office PowerPoint</Application>
  <PresentationFormat>Widescreen</PresentationFormat>
  <Paragraphs>52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Tenorite</vt:lpstr>
      <vt:lpstr>Wingdings</vt:lpstr>
      <vt:lpstr>Monoline</vt:lpstr>
      <vt:lpstr>NYPD Shooting Incident Data</vt:lpstr>
      <vt:lpstr>Introduction</vt:lpstr>
      <vt:lpstr>The Dataset</vt:lpstr>
      <vt:lpstr>Inferences</vt:lpstr>
      <vt:lpstr>Way Forward</vt:lpstr>
      <vt:lpstr>Way Forward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NYPD Shooting Incident Data</dc:title>
  <dc:creator>Pranjal Singh</dc:creator>
  <cp:lastModifiedBy>Pranjal Singh</cp:lastModifiedBy>
  <cp:revision>4</cp:revision>
  <dcterms:created xsi:type="dcterms:W3CDTF">2023-05-01T15:54:17Z</dcterms:created>
  <dcterms:modified xsi:type="dcterms:W3CDTF">2023-05-01T21:31:51Z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