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Telegraf Bold" charset="1" panose="00000800000000000000"/>
      <p:regular r:id="rId23"/>
    </p:embeddedFont>
    <p:embeddedFont>
      <p:font typeface="Cheddar" charset="1" panose="00000000000000000000"/>
      <p:regular r:id="rId24"/>
    </p:embeddedFont>
    <p:embeddedFont>
      <p:font typeface="Telegraf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38725" y="2584299"/>
            <a:ext cx="1260008" cy="1653948"/>
          </a:xfrm>
          <a:custGeom>
            <a:avLst/>
            <a:gdLst/>
            <a:ahLst/>
            <a:cxnLst/>
            <a:rect r="r" b="b" t="t" l="l"/>
            <a:pathLst>
              <a:path h="1653948" w="1260008">
                <a:moveTo>
                  <a:pt x="0" y="0"/>
                </a:moveTo>
                <a:lnTo>
                  <a:pt x="1260008" y="0"/>
                </a:lnTo>
                <a:lnTo>
                  <a:pt x="1260008" y="1653948"/>
                </a:lnTo>
                <a:lnTo>
                  <a:pt x="0" y="165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65002" y="6775842"/>
            <a:ext cx="4550946" cy="905000"/>
            <a:chOff x="0" y="0"/>
            <a:chExt cx="1146356" cy="2279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6356" cy="227964"/>
            </a:xfrm>
            <a:custGeom>
              <a:avLst/>
              <a:gdLst/>
              <a:ahLst/>
              <a:cxnLst/>
              <a:rect r="r" b="b" t="t" l="l"/>
              <a:pathLst>
                <a:path h="227964" w="1146356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PRESENTED BY: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565002" y="7795143"/>
            <a:ext cx="4550946" cy="1740789"/>
            <a:chOff x="0" y="0"/>
            <a:chExt cx="1146356" cy="4384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6356" cy="438494"/>
            </a:xfrm>
            <a:custGeom>
              <a:avLst/>
              <a:gdLst/>
              <a:ahLst/>
              <a:cxnLst/>
              <a:rect r="r" b="b" t="t" l="l"/>
              <a:pathLst>
                <a:path h="438494" w="1146356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351735"/>
                  </a:lnTo>
                  <a:cubicBezTo>
                    <a:pt x="1146356" y="399651"/>
                    <a:pt x="1107512" y="438494"/>
                    <a:pt x="1059596" y="438494"/>
                  </a:cubicBezTo>
                  <a:lnTo>
                    <a:pt x="86760" y="438494"/>
                  </a:lnTo>
                  <a:cubicBezTo>
                    <a:pt x="38844" y="438494"/>
                    <a:pt x="0" y="399651"/>
                    <a:pt x="0" y="35173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F7562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146356" cy="533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ABHISHEK PRASHAD, PRANJAL</a:t>
              </a:r>
              <a:r>
                <a:rPr lang="en-US" sz="2999" b="true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Upadhyay,</a:t>
              </a:r>
            </a:p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SATYAM SINGH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565002" y="1834399"/>
            <a:ext cx="8694298" cy="2562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INSURANCE PRICE PREDICTION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65002" y="5380834"/>
            <a:ext cx="8694298" cy="857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5999" b="true">
                <a:solidFill>
                  <a:srgbClr val="211C2D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12685" y="1136293"/>
            <a:ext cx="1414267" cy="683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7"/>
              </a:lnSpc>
            </a:pPr>
            <a:r>
              <a:rPr lang="en-US" sz="4717" spc="23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MIC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97054" y="2978150"/>
            <a:ext cx="4372936" cy="1514175"/>
          </a:xfrm>
          <a:custGeom>
            <a:avLst/>
            <a:gdLst/>
            <a:ahLst/>
            <a:cxnLst/>
            <a:rect r="r" b="b" t="t" l="l"/>
            <a:pathLst>
              <a:path h="1514175" w="4372936">
                <a:moveTo>
                  <a:pt x="0" y="0"/>
                </a:moveTo>
                <a:lnTo>
                  <a:pt x="4372937" y="0"/>
                </a:lnTo>
                <a:lnTo>
                  <a:pt x="4372937" y="1514174"/>
                </a:lnTo>
                <a:lnTo>
                  <a:pt x="0" y="1514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48437" y="4669525"/>
            <a:ext cx="3495563" cy="947949"/>
          </a:xfrm>
          <a:custGeom>
            <a:avLst/>
            <a:gdLst/>
            <a:ahLst/>
            <a:cxnLst/>
            <a:rect r="r" b="b" t="t" l="l"/>
            <a:pathLst>
              <a:path h="947949" w="3495563">
                <a:moveTo>
                  <a:pt x="0" y="0"/>
                </a:moveTo>
                <a:lnTo>
                  <a:pt x="3495563" y="0"/>
                </a:lnTo>
                <a:lnTo>
                  <a:pt x="3495563" y="947950"/>
                </a:lnTo>
                <a:lnTo>
                  <a:pt x="0" y="9479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1906" y="3481552"/>
            <a:ext cx="15722741" cy="460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sz="3038" spc="14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Mean absolute error</a:t>
            </a:r>
          </a:p>
          <a:p>
            <a:pPr algn="l">
              <a:lnSpc>
                <a:spcPts val="3646"/>
              </a:lnSpc>
            </a:pPr>
          </a:p>
          <a:p>
            <a:pPr algn="l">
              <a:lnSpc>
                <a:spcPts val="3646"/>
              </a:lnSpc>
            </a:pPr>
          </a:p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sz="3038" spc="14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Mean square error</a:t>
            </a:r>
          </a:p>
          <a:p>
            <a:pPr algn="l">
              <a:lnSpc>
                <a:spcPts val="3646"/>
              </a:lnSpc>
            </a:pPr>
          </a:p>
          <a:p>
            <a:pPr algn="l">
              <a:lnSpc>
                <a:spcPts val="3646"/>
              </a:lnSpc>
            </a:pPr>
          </a:p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sz="3038" spc="14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R2 squared </a:t>
            </a:r>
          </a:p>
          <a:p>
            <a:pPr algn="l">
              <a:lnSpc>
                <a:spcPts val="3646"/>
              </a:lnSpc>
            </a:pPr>
          </a:p>
          <a:p>
            <a:pPr algn="l">
              <a:lnSpc>
                <a:spcPts val="3646"/>
              </a:lnSpc>
            </a:pPr>
          </a:p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sz="3038" spc="14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Mean absolute percentage error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340440" y="5921853"/>
            <a:ext cx="3458570" cy="1056210"/>
          </a:xfrm>
          <a:custGeom>
            <a:avLst/>
            <a:gdLst/>
            <a:ahLst/>
            <a:cxnLst/>
            <a:rect r="r" b="b" t="t" l="l"/>
            <a:pathLst>
              <a:path h="1056210" w="3458570">
                <a:moveTo>
                  <a:pt x="0" y="0"/>
                </a:moveTo>
                <a:lnTo>
                  <a:pt x="3458570" y="0"/>
                </a:lnTo>
                <a:lnTo>
                  <a:pt x="3458570" y="1056210"/>
                </a:lnTo>
                <a:lnTo>
                  <a:pt x="0" y="1056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15226" y="7312925"/>
            <a:ext cx="4525971" cy="1233381"/>
          </a:xfrm>
          <a:custGeom>
            <a:avLst/>
            <a:gdLst/>
            <a:ahLst/>
            <a:cxnLst/>
            <a:rect r="r" b="b" t="t" l="l"/>
            <a:pathLst>
              <a:path h="1233381" w="4525971">
                <a:moveTo>
                  <a:pt x="0" y="0"/>
                </a:moveTo>
                <a:lnTo>
                  <a:pt x="4525971" y="0"/>
                </a:lnTo>
                <a:lnTo>
                  <a:pt x="4525971" y="1233380"/>
                </a:lnTo>
                <a:lnTo>
                  <a:pt x="0" y="12333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9745715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METRICS WE ARE USING TO EVALUATE MODELS ARE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1472" y="2448970"/>
            <a:ext cx="8822440" cy="5668418"/>
          </a:xfrm>
          <a:custGeom>
            <a:avLst/>
            <a:gdLst/>
            <a:ahLst/>
            <a:cxnLst/>
            <a:rect r="r" b="b" t="t" l="l"/>
            <a:pathLst>
              <a:path h="5668418" w="8822440">
                <a:moveTo>
                  <a:pt x="0" y="0"/>
                </a:moveTo>
                <a:lnTo>
                  <a:pt x="8822441" y="0"/>
                </a:lnTo>
                <a:lnTo>
                  <a:pt x="8822441" y="5668417"/>
                </a:lnTo>
                <a:lnTo>
                  <a:pt x="0" y="56684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74415" y="2448970"/>
            <a:ext cx="5853797" cy="5668418"/>
          </a:xfrm>
          <a:custGeom>
            <a:avLst/>
            <a:gdLst/>
            <a:ahLst/>
            <a:cxnLst/>
            <a:rect r="r" b="b" t="t" l="l"/>
            <a:pathLst>
              <a:path h="5668418" w="5853797">
                <a:moveTo>
                  <a:pt x="0" y="0"/>
                </a:moveTo>
                <a:lnTo>
                  <a:pt x="5853798" y="0"/>
                </a:lnTo>
                <a:lnTo>
                  <a:pt x="5853798" y="5668417"/>
                </a:lnTo>
                <a:lnTo>
                  <a:pt x="0" y="56684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838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974571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74415" y="8593637"/>
            <a:ext cx="811530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6"/>
              </a:lnSpc>
            </a:pPr>
            <a:r>
              <a:rPr lang="en-US" sz="3038" spc="148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Here we used all the variables</a:t>
            </a:r>
          </a:p>
          <a:p>
            <a:pPr algn="l">
              <a:lnSpc>
                <a:spcPts val="364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53872" y="8593637"/>
            <a:ext cx="8115300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6"/>
              </a:lnSpc>
            </a:pPr>
            <a:r>
              <a:rPr lang="en-US" sz="3038" spc="148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Here we used only 3 variables age, bmi, smoker</a:t>
            </a:r>
          </a:p>
          <a:p>
            <a:pPr algn="l">
              <a:lnSpc>
                <a:spcPts val="364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8910" y="2447595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69" y="0"/>
                </a:lnTo>
                <a:lnTo>
                  <a:pt x="8743569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974571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AFTER GRID SEARCH CV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774415" y="2448970"/>
            <a:ext cx="5853797" cy="5668418"/>
          </a:xfrm>
          <a:custGeom>
            <a:avLst/>
            <a:gdLst/>
            <a:ahLst/>
            <a:cxnLst/>
            <a:rect r="r" b="b" t="t" l="l"/>
            <a:pathLst>
              <a:path h="5668418" w="5853797">
                <a:moveTo>
                  <a:pt x="0" y="0"/>
                </a:moveTo>
                <a:lnTo>
                  <a:pt x="5853798" y="0"/>
                </a:lnTo>
                <a:lnTo>
                  <a:pt x="5853798" y="5668417"/>
                </a:lnTo>
                <a:lnTo>
                  <a:pt x="0" y="56684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838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774415" y="8593637"/>
            <a:ext cx="811530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6"/>
              </a:lnSpc>
            </a:pPr>
            <a:r>
              <a:rPr lang="en-US" sz="3038" spc="148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Before optimisation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8910" y="8593637"/>
            <a:ext cx="811530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6"/>
              </a:lnSpc>
            </a:pPr>
            <a:r>
              <a:rPr lang="en-US" sz="3038" spc="148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After optimisation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6942" y="0"/>
            <a:ext cx="15493197" cy="10287000"/>
          </a:xfrm>
          <a:custGeom>
            <a:avLst/>
            <a:gdLst/>
            <a:ahLst/>
            <a:cxnLst/>
            <a:rect r="r" b="b" t="t" l="l"/>
            <a:pathLst>
              <a:path h="10287000" w="15493197">
                <a:moveTo>
                  <a:pt x="0" y="0"/>
                </a:moveTo>
                <a:lnTo>
                  <a:pt x="15493197" y="0"/>
                </a:lnTo>
                <a:lnTo>
                  <a:pt x="1549319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" r="0" b="-77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4409" y="2462412"/>
            <a:ext cx="9020338" cy="5362176"/>
          </a:xfrm>
          <a:custGeom>
            <a:avLst/>
            <a:gdLst/>
            <a:ahLst/>
            <a:cxnLst/>
            <a:rect r="r" b="b" t="t" l="l"/>
            <a:pathLst>
              <a:path h="5362176" w="9020338">
                <a:moveTo>
                  <a:pt x="0" y="0"/>
                </a:moveTo>
                <a:lnTo>
                  <a:pt x="9020338" y="0"/>
                </a:lnTo>
                <a:lnTo>
                  <a:pt x="9020338" y="5362176"/>
                </a:lnTo>
                <a:lnTo>
                  <a:pt x="0" y="5362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37017" y="2462412"/>
            <a:ext cx="7372245" cy="3563623"/>
          </a:xfrm>
          <a:custGeom>
            <a:avLst/>
            <a:gdLst/>
            <a:ahLst/>
            <a:cxnLst/>
            <a:rect r="r" b="b" t="t" l="l"/>
            <a:pathLst>
              <a:path h="3563623" w="7372245">
                <a:moveTo>
                  <a:pt x="0" y="0"/>
                </a:moveTo>
                <a:lnTo>
                  <a:pt x="7372245" y="0"/>
                </a:lnTo>
                <a:lnTo>
                  <a:pt x="7372245" y="3563623"/>
                </a:lnTo>
                <a:lnTo>
                  <a:pt x="0" y="3563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15395947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DEEP LEARNING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555943"/>
            <a:ext cx="7633759" cy="5856474"/>
          </a:xfrm>
          <a:custGeom>
            <a:avLst/>
            <a:gdLst/>
            <a:ahLst/>
            <a:cxnLst/>
            <a:rect r="r" b="b" t="t" l="l"/>
            <a:pathLst>
              <a:path h="5856474" w="7633759">
                <a:moveTo>
                  <a:pt x="0" y="0"/>
                </a:moveTo>
                <a:lnTo>
                  <a:pt x="7633759" y="0"/>
                </a:lnTo>
                <a:lnTo>
                  <a:pt x="7633759" y="5856474"/>
                </a:lnTo>
                <a:lnTo>
                  <a:pt x="0" y="585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44408" y="2555943"/>
            <a:ext cx="7633759" cy="5856474"/>
          </a:xfrm>
          <a:custGeom>
            <a:avLst/>
            <a:gdLst/>
            <a:ahLst/>
            <a:cxnLst/>
            <a:rect r="r" b="b" t="t" l="l"/>
            <a:pathLst>
              <a:path h="5856474" w="7633759">
                <a:moveTo>
                  <a:pt x="0" y="0"/>
                </a:moveTo>
                <a:lnTo>
                  <a:pt x="7633759" y="0"/>
                </a:lnTo>
                <a:lnTo>
                  <a:pt x="7633759" y="5856474"/>
                </a:lnTo>
                <a:lnTo>
                  <a:pt x="0" y="58564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01500" y="8879142"/>
            <a:ext cx="7276666" cy="1290272"/>
          </a:xfrm>
          <a:custGeom>
            <a:avLst/>
            <a:gdLst/>
            <a:ahLst/>
            <a:cxnLst/>
            <a:rect r="r" b="b" t="t" l="l"/>
            <a:pathLst>
              <a:path h="1290272" w="7276666">
                <a:moveTo>
                  <a:pt x="0" y="0"/>
                </a:moveTo>
                <a:lnTo>
                  <a:pt x="7276667" y="0"/>
                </a:lnTo>
                <a:lnTo>
                  <a:pt x="7276667" y="1290272"/>
                </a:lnTo>
                <a:lnTo>
                  <a:pt x="0" y="1290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1317" y="8879142"/>
            <a:ext cx="6749285" cy="1193536"/>
          </a:xfrm>
          <a:custGeom>
            <a:avLst/>
            <a:gdLst/>
            <a:ahLst/>
            <a:cxnLst/>
            <a:rect r="r" b="b" t="t" l="l"/>
            <a:pathLst>
              <a:path h="1193536" w="6749285">
                <a:moveTo>
                  <a:pt x="0" y="0"/>
                </a:moveTo>
                <a:lnTo>
                  <a:pt x="6749285" y="0"/>
                </a:lnTo>
                <a:lnTo>
                  <a:pt x="6749285" y="1193536"/>
                </a:lnTo>
                <a:lnTo>
                  <a:pt x="0" y="1193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3165" y="487363"/>
            <a:ext cx="15395947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DEEP LEARNING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01053"/>
            <a:ext cx="811530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6"/>
              </a:lnSpc>
            </a:pPr>
            <a:r>
              <a:rPr lang="en-US" sz="3038" spc="148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with only age,bmi,smoker variable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44408" y="1801053"/>
            <a:ext cx="811530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6"/>
              </a:lnSpc>
            </a:pPr>
            <a:r>
              <a:rPr lang="en-US" sz="3038" spc="148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With all variables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3165" y="487363"/>
            <a:ext cx="15395947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6372" y="3587451"/>
            <a:ext cx="1752354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6"/>
              </a:lnSpc>
            </a:pPr>
            <a:r>
              <a:rPr lang="en-US" sz="3038" spc="148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After evaluating machine learning regression models, we found that Random Forest gave the best result, with the mean percentage error being 29.6%.</a:t>
            </a:r>
            <a:r>
              <a:rPr lang="en-US" sz="3038" spc="148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6372" y="5566764"/>
            <a:ext cx="1752354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6"/>
              </a:lnSpc>
            </a:pPr>
            <a:r>
              <a:rPr lang="en-US" sz="3038" spc="148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But deep learning model outperformed all the machine learning algorithms as it gave 25.8% MPE.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6372" y="7090764"/>
            <a:ext cx="17052928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6"/>
              </a:lnSpc>
            </a:pPr>
            <a:r>
              <a:rPr lang="en-US" sz="3038" spc="148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We choose MPE evaluation metric so that whenever our model predicts Insurance price we can tell the range of insurance price as: </a:t>
            </a:r>
          </a:p>
          <a:p>
            <a:pPr algn="l">
              <a:lnSpc>
                <a:spcPts val="3646"/>
              </a:lnSpc>
            </a:pPr>
          </a:p>
          <a:p>
            <a:pPr algn="l">
              <a:lnSpc>
                <a:spcPts val="3646"/>
              </a:lnSpc>
            </a:pPr>
            <a:r>
              <a:rPr lang="en-US" sz="3038" spc="148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predicted values ± MPE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6372" y="2139651"/>
            <a:ext cx="1752354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6"/>
              </a:lnSpc>
            </a:pPr>
            <a:r>
              <a:rPr lang="en-US" sz="3038" spc="148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Ensemble algorithms performed better than traditional regression methods.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8767" y="2591509"/>
            <a:ext cx="9497719" cy="2196310"/>
            <a:chOff x="0" y="0"/>
            <a:chExt cx="2501457" cy="578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1457" cy="578452"/>
            </a:xfrm>
            <a:custGeom>
              <a:avLst/>
              <a:gdLst/>
              <a:ahLst/>
              <a:cxnLst/>
              <a:rect r="r" b="b" t="t" l="l"/>
              <a:pathLst>
                <a:path h="578452" w="2501457">
                  <a:moveTo>
                    <a:pt x="41572" y="0"/>
                  </a:moveTo>
                  <a:lnTo>
                    <a:pt x="2459885" y="0"/>
                  </a:lnTo>
                  <a:cubicBezTo>
                    <a:pt x="2482845" y="0"/>
                    <a:pt x="2501457" y="18612"/>
                    <a:pt x="2501457" y="41572"/>
                  </a:cubicBezTo>
                  <a:lnTo>
                    <a:pt x="2501457" y="536880"/>
                  </a:lnTo>
                  <a:cubicBezTo>
                    <a:pt x="2501457" y="559840"/>
                    <a:pt x="2482845" y="578452"/>
                    <a:pt x="2459885" y="578452"/>
                  </a:cubicBezTo>
                  <a:lnTo>
                    <a:pt x="41572" y="578452"/>
                  </a:lnTo>
                  <a:cubicBezTo>
                    <a:pt x="18612" y="578452"/>
                    <a:pt x="0" y="559840"/>
                    <a:pt x="0" y="536880"/>
                  </a:cubicBezTo>
                  <a:lnTo>
                    <a:pt x="0" y="41572"/>
                  </a:lnTo>
                  <a:cubicBezTo>
                    <a:pt x="0" y="18612"/>
                    <a:pt x="18612" y="0"/>
                    <a:pt x="41572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01457" cy="645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44418" y="1692940"/>
            <a:ext cx="3996499" cy="4114800"/>
          </a:xfrm>
          <a:custGeom>
            <a:avLst/>
            <a:gdLst/>
            <a:ahLst/>
            <a:cxnLst/>
            <a:rect r="r" b="b" t="t" l="l"/>
            <a:pathLst>
              <a:path h="4114800" w="3996499">
                <a:moveTo>
                  <a:pt x="0" y="0"/>
                </a:moveTo>
                <a:lnTo>
                  <a:pt x="3996499" y="0"/>
                </a:lnTo>
                <a:lnTo>
                  <a:pt x="39964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8927786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19320"/>
            <a:ext cx="8771922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Predicting insurance charges based on various factors like age, BMI, region, etc.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8767" y="7025987"/>
            <a:ext cx="1623060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This is a regression problem because the target variable (charges) is continuous.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PROJECT 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95575"/>
            <a:ext cx="10396810" cy="644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Develop a machine learning model to accurately predict insurance charges.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Perform exploratory data analysis (EDA) to understand the key factors affecting charges.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Compare different regression models and evaluate their performance.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Implement and optimize a neural network for improved predictions.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Provide insights and scope for future improvements.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13489" y="3576274"/>
            <a:ext cx="13532392" cy="6408709"/>
          </a:xfrm>
          <a:custGeom>
            <a:avLst/>
            <a:gdLst/>
            <a:ahLst/>
            <a:cxnLst/>
            <a:rect r="r" b="b" t="t" l="l"/>
            <a:pathLst>
              <a:path h="6408709" w="13532392">
                <a:moveTo>
                  <a:pt x="0" y="0"/>
                </a:moveTo>
                <a:lnTo>
                  <a:pt x="13532392" y="0"/>
                </a:lnTo>
                <a:lnTo>
                  <a:pt x="13532392" y="6408709"/>
                </a:lnTo>
                <a:lnTo>
                  <a:pt x="0" y="6408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37" t="0" r="-568" b="-40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DATASET DETAILS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84233"/>
            <a:ext cx="1675528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 dataset contains 1338 entries with 7 columns and no missing values.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35003" y="415561"/>
            <a:ext cx="10908598" cy="5917914"/>
          </a:xfrm>
          <a:custGeom>
            <a:avLst/>
            <a:gdLst/>
            <a:ahLst/>
            <a:cxnLst/>
            <a:rect r="r" b="b" t="t" l="l"/>
            <a:pathLst>
              <a:path h="5917914" w="10908598">
                <a:moveTo>
                  <a:pt x="0" y="0"/>
                </a:moveTo>
                <a:lnTo>
                  <a:pt x="10908598" y="0"/>
                </a:lnTo>
                <a:lnTo>
                  <a:pt x="10908598" y="5917914"/>
                </a:lnTo>
                <a:lnTo>
                  <a:pt x="0" y="5917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99910" y="6642245"/>
            <a:ext cx="8614632" cy="2799755"/>
          </a:xfrm>
          <a:custGeom>
            <a:avLst/>
            <a:gdLst/>
            <a:ahLst/>
            <a:cxnLst/>
            <a:rect r="r" b="b" t="t" l="l"/>
            <a:pathLst>
              <a:path h="2799755" w="8614632">
                <a:moveTo>
                  <a:pt x="0" y="0"/>
                </a:moveTo>
                <a:lnTo>
                  <a:pt x="8614632" y="0"/>
                </a:lnTo>
                <a:lnTo>
                  <a:pt x="8614632" y="2799755"/>
                </a:lnTo>
                <a:lnTo>
                  <a:pt x="0" y="27997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0790" y="6681984"/>
            <a:ext cx="7203289" cy="2576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5579" indent="-447789" lvl="1">
              <a:lnSpc>
                <a:spcPts val="4977"/>
              </a:lnSpc>
              <a:buFont typeface="Arial"/>
              <a:buChar char="•"/>
            </a:pPr>
            <a:r>
              <a:rPr lang="en-US" sz="4148" spc="203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Our data has 3 categorical variables with categories shown in table.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45577" y="2378634"/>
            <a:ext cx="7180580" cy="1944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5579" indent="-447789" lvl="1">
              <a:lnSpc>
                <a:spcPts val="4977"/>
              </a:lnSpc>
              <a:buFont typeface="Arial"/>
              <a:buChar char="•"/>
            </a:pPr>
            <a:r>
              <a:rPr lang="en-US" sz="4148" spc="203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The statistical analysis of the numerical data are shown in the table.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845" y="2092325"/>
            <a:ext cx="11303931" cy="8011661"/>
          </a:xfrm>
          <a:custGeom>
            <a:avLst/>
            <a:gdLst/>
            <a:ahLst/>
            <a:cxnLst/>
            <a:rect r="r" b="b" t="t" l="l"/>
            <a:pathLst>
              <a:path h="8011661" w="11303931">
                <a:moveTo>
                  <a:pt x="0" y="0"/>
                </a:moveTo>
                <a:lnTo>
                  <a:pt x="11303931" y="0"/>
                </a:lnTo>
                <a:lnTo>
                  <a:pt x="11303931" y="8011661"/>
                </a:lnTo>
                <a:lnTo>
                  <a:pt x="0" y="80116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5551051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EXPLORATORY DATA ANALYSIS (EDA)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371124" y="2876550"/>
            <a:ext cx="4647162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6"/>
              </a:lnSpc>
            </a:pPr>
            <a:r>
              <a:rPr lang="en-US" sz="2438" spc="119" b="true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From this, we infer that the most prominent features are:</a:t>
            </a:r>
          </a:p>
          <a:p>
            <a:pPr algn="l" marL="526533" indent="-263267" lvl="1">
              <a:lnSpc>
                <a:spcPts val="2926"/>
              </a:lnSpc>
              <a:buFont typeface="Arial"/>
              <a:buChar char="•"/>
            </a:pPr>
            <a:r>
              <a:rPr lang="en-US" b="true" sz="2438" spc="119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Smoker</a:t>
            </a:r>
          </a:p>
          <a:p>
            <a:pPr algn="l" marL="526533" indent="-263267" lvl="1">
              <a:lnSpc>
                <a:spcPts val="2926"/>
              </a:lnSpc>
              <a:buFont typeface="Arial"/>
              <a:buChar char="•"/>
            </a:pPr>
            <a:r>
              <a:rPr lang="en-US" b="true" sz="2438" spc="119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age</a:t>
            </a:r>
          </a:p>
          <a:p>
            <a:pPr algn="l" marL="526533" indent="-263267" lvl="1">
              <a:lnSpc>
                <a:spcPts val="2926"/>
              </a:lnSpc>
              <a:buFont typeface="Arial"/>
              <a:buChar char="•"/>
            </a:pPr>
            <a:r>
              <a:rPr lang="en-US" b="true" sz="2438" spc="119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bmi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1065" y="2234153"/>
            <a:ext cx="8782935" cy="5818694"/>
          </a:xfrm>
          <a:custGeom>
            <a:avLst/>
            <a:gdLst/>
            <a:ahLst/>
            <a:cxnLst/>
            <a:rect r="r" b="b" t="t" l="l"/>
            <a:pathLst>
              <a:path h="5818694" w="8782935">
                <a:moveTo>
                  <a:pt x="0" y="0"/>
                </a:moveTo>
                <a:lnTo>
                  <a:pt x="8782935" y="0"/>
                </a:lnTo>
                <a:lnTo>
                  <a:pt x="8782935" y="5818694"/>
                </a:lnTo>
                <a:lnTo>
                  <a:pt x="0" y="5818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05065" y="2234153"/>
            <a:ext cx="8782935" cy="5818694"/>
          </a:xfrm>
          <a:custGeom>
            <a:avLst/>
            <a:gdLst/>
            <a:ahLst/>
            <a:cxnLst/>
            <a:rect r="r" b="b" t="t" l="l"/>
            <a:pathLst>
              <a:path h="5818694" w="8782935">
                <a:moveTo>
                  <a:pt x="0" y="0"/>
                </a:moveTo>
                <a:lnTo>
                  <a:pt x="8782935" y="0"/>
                </a:lnTo>
                <a:lnTo>
                  <a:pt x="8782935" y="5818694"/>
                </a:lnTo>
                <a:lnTo>
                  <a:pt x="0" y="5818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15551051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PLOTS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1065" y="8557957"/>
            <a:ext cx="1732976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9059" indent="-374529" lvl="1">
              <a:lnSpc>
                <a:spcPts val="4163"/>
              </a:lnSpc>
              <a:buFont typeface="Arial"/>
              <a:buChar char="•"/>
            </a:pPr>
            <a:r>
              <a:rPr lang="en-US" b="true" sz="3469" spc="170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In this plot we can see that the most prominent features show high colinearity with charge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1063" y="4037898"/>
            <a:ext cx="7247834" cy="2512401"/>
            <a:chOff x="0" y="0"/>
            <a:chExt cx="9663779" cy="33498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70498" y="0"/>
              <a:ext cx="8993281" cy="3349868"/>
            </a:xfrm>
            <a:custGeom>
              <a:avLst/>
              <a:gdLst/>
              <a:ahLst/>
              <a:cxnLst/>
              <a:rect r="r" b="b" t="t" l="l"/>
              <a:pathLst>
                <a:path h="3349868" w="8993281">
                  <a:moveTo>
                    <a:pt x="0" y="0"/>
                  </a:moveTo>
                  <a:lnTo>
                    <a:pt x="8993281" y="0"/>
                  </a:lnTo>
                  <a:lnTo>
                    <a:pt x="8993281" y="3349868"/>
                  </a:lnTo>
                  <a:lnTo>
                    <a:pt x="0" y="33498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6067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70498" cy="3349868"/>
            </a:xfrm>
            <a:custGeom>
              <a:avLst/>
              <a:gdLst/>
              <a:ahLst/>
              <a:cxnLst/>
              <a:rect r="r" b="b" t="t" l="l"/>
              <a:pathLst>
                <a:path h="3349868" w="670498">
                  <a:moveTo>
                    <a:pt x="0" y="0"/>
                  </a:moveTo>
                  <a:lnTo>
                    <a:pt x="670498" y="0"/>
                  </a:lnTo>
                  <a:lnTo>
                    <a:pt x="670498" y="3349868"/>
                  </a:lnTo>
                  <a:lnTo>
                    <a:pt x="0" y="33498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725055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57527" y="1019175"/>
            <a:ext cx="14772946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CATEGORICAL DATA: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7527" y="2351973"/>
            <a:ext cx="15722741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b="true" sz="3038" spc="14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We have sex, smoker and region as categorical data </a:t>
            </a:r>
          </a:p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b="true" sz="3038" spc="14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We used one hot encoding to convert categorical variables into a numerical format that machine learning algorithms can understand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7527" y="6938839"/>
            <a:ext cx="14772946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 SCALING DATA: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6559" y="8119802"/>
            <a:ext cx="15722741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b="true" sz="3038" spc="14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We used standard scaling for normalizing the range of features in a dataset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5395947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REGRESSION MODELS WE HAVE USED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94455"/>
            <a:ext cx="15722741" cy="505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b="true" sz="3038" spc="14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Linear Regression</a:t>
            </a:r>
          </a:p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b="true" sz="3038" spc="14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Random Forest Regressor</a:t>
            </a:r>
          </a:p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b="true" sz="3038" spc="14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Gradient Boosting Regressor</a:t>
            </a:r>
          </a:p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b="true" sz="3038" spc="14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Decision Tree Regressor</a:t>
            </a:r>
          </a:p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b="true" sz="3038" spc="14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XGBoost Regressor</a:t>
            </a:r>
          </a:p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b="true" sz="3038" spc="14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Lasso Regression</a:t>
            </a:r>
          </a:p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b="true" sz="3038" spc="14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Ridge Regression</a:t>
            </a:r>
          </a:p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b="true" sz="3038" spc="14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Polynomial Regression</a:t>
            </a:r>
          </a:p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b="true" sz="3038" spc="14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Adaboost </a:t>
            </a:r>
          </a:p>
          <a:p>
            <a:pPr algn="l" marL="656070" indent="-328035" lvl="1">
              <a:lnSpc>
                <a:spcPts val="3646"/>
              </a:lnSpc>
              <a:buFont typeface="Arial"/>
              <a:buChar char="•"/>
            </a:pPr>
            <a:r>
              <a:rPr lang="en-US" b="true" sz="3038" spc="148">
                <a:solidFill>
                  <a:srgbClr val="290606"/>
                </a:solidFill>
                <a:latin typeface="Telegraf Bold"/>
                <a:ea typeface="Telegraf Bold"/>
                <a:cs typeface="Telegraf Bold"/>
                <a:sym typeface="Telegraf Bold"/>
              </a:rPr>
              <a:t>Fully connected neural network</a:t>
            </a:r>
          </a:p>
          <a:p>
            <a:pPr algn="l">
              <a:lnSpc>
                <a:spcPts val="364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DAGWzPTGnBw</dc:identifier>
  <dcterms:modified xsi:type="dcterms:W3CDTF">2011-08-01T06:04:30Z</dcterms:modified>
  <cp:revision>1</cp:revision>
  <dc:title>presented by:</dc:title>
</cp:coreProperties>
</file>