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5.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6.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67" r:id="rId2"/>
    <p:sldMasterId id="2147483774" r:id="rId3"/>
    <p:sldMasterId id="2147483781" r:id="rId4"/>
    <p:sldMasterId id="2147483788" r:id="rId5"/>
    <p:sldMasterId id="2147483795" r:id="rId6"/>
    <p:sldMasterId id="2147483802" r:id="rId7"/>
  </p:sldMasterIdLst>
  <p:notesMasterIdLst>
    <p:notesMasterId r:id="rId18"/>
  </p:notesMasterIdLst>
  <p:handoutMasterIdLst>
    <p:handoutMasterId r:id="rId19"/>
  </p:handoutMasterIdLst>
  <p:sldIdLst>
    <p:sldId id="350" r:id="rId8"/>
    <p:sldId id="351" r:id="rId9"/>
    <p:sldId id="352" r:id="rId10"/>
    <p:sldId id="353" r:id="rId11"/>
    <p:sldId id="360" r:id="rId12"/>
    <p:sldId id="361" r:id="rId13"/>
    <p:sldId id="354" r:id="rId14"/>
    <p:sldId id="355" r:id="rId15"/>
    <p:sldId id="357" r:id="rId16"/>
    <p:sldId id="359" r:id="rId17"/>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805" userDrawn="1">
          <p15:clr>
            <a:srgbClr val="A4A3A4"/>
          </p15:clr>
        </p15:guide>
        <p15:guide id="2" orient="horz" pos="204" userDrawn="1">
          <p15:clr>
            <a:srgbClr val="A4A3A4"/>
          </p15:clr>
        </p15:guide>
        <p15:guide id="3" orient="horz" pos="3116" userDrawn="1">
          <p15:clr>
            <a:srgbClr val="A4A3A4"/>
          </p15:clr>
        </p15:guide>
        <p15:guide id="4" pos="302" userDrawn="1">
          <p15:clr>
            <a:srgbClr val="A4A3A4"/>
          </p15:clr>
        </p15:guide>
        <p15:guide id="5" pos="5478" userDrawn="1">
          <p15:clr>
            <a:srgbClr val="A4A3A4"/>
          </p15:clr>
        </p15:guide>
        <p15:guide id="6" pos="40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663"/>
    <a:srgbClr val="00A3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00" autoAdjust="0"/>
    <p:restoredTop sz="94638"/>
  </p:normalViewPr>
  <p:slideViewPr>
    <p:cSldViewPr snapToGrid="0" showGuides="1">
      <p:cViewPr varScale="1">
        <p:scale>
          <a:sx n="87" d="100"/>
          <a:sy n="87" d="100"/>
        </p:scale>
        <p:origin x="894" y="78"/>
      </p:cViewPr>
      <p:guideLst>
        <p:guide orient="horz" pos="805"/>
        <p:guide orient="horz" pos="204"/>
        <p:guide orient="horz" pos="3116"/>
        <p:guide pos="302"/>
        <p:guide pos="5478"/>
        <p:guide pos="4002"/>
      </p:guideLst>
    </p:cSldViewPr>
  </p:slid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5B5A1699-07DC-6341-A542-EDE38A062D5D}" type="datetime1">
              <a:rPr lang="en-US"/>
              <a:pPr>
                <a:defRPr/>
              </a:pPr>
              <a:t>10/3/2018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AB584260-858E-7D42-9572-289239DD66D7}" type="slidenum">
              <a:rPr lang="en-US"/>
              <a:pPr>
                <a:defRPr/>
              </a:pPr>
              <a:t>‹#›</a:t>
            </a:fld>
            <a:endParaRPr lang="en-US" dirty="0"/>
          </a:p>
        </p:txBody>
      </p:sp>
    </p:spTree>
    <p:extLst>
      <p:ext uri="{BB962C8B-B14F-4D97-AF65-F5344CB8AC3E}">
        <p14:creationId xmlns:p14="http://schemas.microsoft.com/office/powerpoint/2010/main" val="14642482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E7882F77-E135-8344-9837-CD6552BB96D3}" type="datetime1">
              <a:rPr lang="en-US"/>
              <a:pPr>
                <a:defRPr/>
              </a:pPr>
              <a:t>10/3/2018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95172E71-CA9A-5B48-9FDB-7CE7372289BC}" type="slidenum">
              <a:rPr lang="en-US"/>
              <a:pPr>
                <a:defRPr/>
              </a:pPr>
              <a:t>‹#›</a:t>
            </a:fld>
            <a:endParaRPr lang="en-US" dirty="0"/>
          </a:p>
        </p:txBody>
      </p:sp>
    </p:spTree>
    <p:extLst>
      <p:ext uri="{BB962C8B-B14F-4D97-AF65-F5344CB8AC3E}">
        <p14:creationId xmlns:p14="http://schemas.microsoft.com/office/powerpoint/2010/main" val="190305384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76760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403249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6292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879517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96203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4202672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3434794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3129388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pPr>
                <a:defRPr/>
              </a:pPr>
              <a:t>‹#›</a:t>
            </a:fld>
            <a:endParaRPr lang="en-US" dirty="0"/>
          </a:p>
        </p:txBody>
      </p:sp>
      <p:sp>
        <p:nvSpPr>
          <p:cNvPr id="5"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399730"/>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596315716"/>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4146716648"/>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3066502680"/>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2255390"/>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34206"/>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1147806316"/>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1629871361"/>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237660101"/>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1971256556"/>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7624216"/>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pPr>
                <a:defRPr/>
              </a:pPr>
              <a:t>‹#›</a:t>
            </a:fld>
            <a:endParaRPr lang="en-US" dirty="0"/>
          </a:p>
        </p:txBody>
      </p:sp>
      <p:sp>
        <p:nvSpPr>
          <p:cNvPr id="5"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5829521"/>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592682971"/>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656542633"/>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1877605526"/>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4097146736"/>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9203255"/>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6204645"/>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177330357"/>
      </p:ext>
    </p:extLst>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3784889086"/>
      </p:ext>
    </p:extLst>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3642905032"/>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96105" y="4652689"/>
            <a:ext cx="1654233" cy="428875"/>
          </a:xfrm>
          <a:prstGeom prst="rect">
            <a:avLst/>
          </a:prstGeom>
        </p:spPr>
      </p:pic>
    </p:spTree>
  </p:cSld>
  <p:clrMapOvr>
    <a:masterClrMapping/>
  </p:clrMapOvr>
  <p:transition spd="slow"/>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1509450581"/>
      </p:ext>
    </p:extLst>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6900826"/>
      </p:ext>
    </p:extLst>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2975121"/>
      </p:ext>
    </p:extLst>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592323595"/>
      </p:ext>
    </p:extLst>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2616612655"/>
      </p:ext>
    </p:extLst>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742144047"/>
      </p:ext>
    </p:extLst>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818573371"/>
      </p:ext>
    </p:extLst>
  </p:cSld>
  <p:clrMapOvr>
    <a:masterClrMapping/>
  </p:clrMapOvr>
  <p:transition spd="slow"/>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5079666"/>
      </p:ext>
    </p:extLst>
  </p:cSld>
  <p:clrMapOvr>
    <a:masterClrMapping/>
  </p:clrMapOvr>
  <p:transition spd="slow"/>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5377284"/>
      </p:ext>
    </p:extLst>
  </p:cSld>
  <p:clrMapOvr>
    <a:masterClrMapping/>
  </p:clrMapOvr>
  <p:transition spd="slow"/>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3206828716"/>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cSld>
  <p:clrMapOvr>
    <a:masterClrMapping/>
  </p:clrMapOvr>
  <p:transition spd="slow"/>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486545354"/>
      </p:ext>
    </p:extLst>
  </p:cSld>
  <p:clrMapOvr>
    <a:masterClrMapping/>
  </p:clrMapOvr>
  <p:transition spd="slow"/>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3818701886"/>
      </p:ext>
    </p:extLst>
  </p:cSld>
  <p:clrMapOvr>
    <a:masterClrMapping/>
  </p:clrMapOvr>
  <p:transition spd="slow"/>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2783476635"/>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7535702"/>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8979452"/>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3632969137"/>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1.xml"/><Relationship Id="rId7" Type="http://schemas.openxmlformats.org/officeDocument/2006/relationships/theme" Target="../theme/theme4.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7.xml"/><Relationship Id="rId7" Type="http://schemas.openxmlformats.org/officeDocument/2006/relationships/theme" Target="../theme/theme5.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3.xml"/><Relationship Id="rId7" Type="http://schemas.openxmlformats.org/officeDocument/2006/relationships/theme" Target="../theme/theme6.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9.xml"/><Relationship Id="rId7" Type="http://schemas.openxmlformats.org/officeDocument/2006/relationships/theme" Target="../theme/theme7.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387746" y="397414"/>
            <a:ext cx="8229600" cy="747596"/>
          </a:xfrm>
          <a:prstGeom prst="rect">
            <a:avLst/>
          </a:prstGeom>
        </p:spPr>
        <p:txBody>
          <a:bodyPr vert="horz" lIns="0" tIns="0" rIns="0" bIns="0" rtlCol="0" anchor="t">
            <a:noAutofit/>
          </a:bodyPr>
          <a:lstStyle/>
          <a:p>
            <a:r>
              <a:rPr lang="en-US" dirty="0"/>
              <a:t>Click to edit Master title style</a:t>
            </a:r>
          </a:p>
        </p:txBody>
      </p:sp>
      <p:sp>
        <p:nvSpPr>
          <p:cNvPr id="1027"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Creditandfraudrisk_logo-RGB.eps"/>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769382" y="4757071"/>
            <a:ext cx="1326052" cy="343791"/>
          </a:xfrm>
          <a:prstGeom prst="rect">
            <a:avLst/>
          </a:prstGeom>
        </p:spPr>
      </p:pic>
    </p:spTree>
  </p:cSld>
  <p:clrMap bg1="lt1" tx1="dk1" bg2="lt2" tx2="dk2" accent1="accent1" accent2="accent2" accent3="accent3" accent4="accent4" accent5="accent5" accent6="accent6" hlink="hlink" folHlink="folHlink"/>
  <p:sldLayoutIdLst>
    <p:sldLayoutId id="2147483757" r:id="rId1"/>
    <p:sldLayoutId id="2147483762" r:id="rId2"/>
    <p:sldLayoutId id="2147483754" r:id="rId3"/>
    <p:sldLayoutId id="2147483760" r:id="rId4"/>
    <p:sldLayoutId id="2147483765" r:id="rId5"/>
    <p:sldLayoutId id="2147483766" r:id="rId6"/>
  </p:sldLayoutIdLst>
  <p:transition spd="slow"/>
  <p:hf hdr="0"/>
  <p:txStyles>
    <p:titleStyle>
      <a:lvl1pPr algn="l" defTabSz="457189" rtl="0" eaLnBrk="1" fontAlgn="base" hangingPunct="1">
        <a:lnSpc>
          <a:spcPct val="82000"/>
        </a:lnSpc>
        <a:spcBef>
          <a:spcPct val="0"/>
        </a:spcBef>
        <a:spcAft>
          <a:spcPct val="0"/>
        </a:spcAft>
        <a:defRPr sz="29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11" name="Picture 10" descr="Creditandfraudrisk_logo-RGB.eps"/>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346994" y="4745649"/>
            <a:ext cx="1326052" cy="343791"/>
          </a:xfrm>
          <a:prstGeom prst="rect">
            <a:avLst/>
          </a:prstGeom>
        </p:spPr>
      </p:pic>
    </p:spTree>
    <p:extLst>
      <p:ext uri="{BB962C8B-B14F-4D97-AF65-F5344CB8AC3E}">
        <p14:creationId xmlns:p14="http://schemas.microsoft.com/office/powerpoint/2010/main" val="1279810886"/>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11" name="Picture 10" descr="Creditandfraudrisk_logo-RGB.eps"/>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346994" y="4745649"/>
            <a:ext cx="1326052" cy="343791"/>
          </a:xfrm>
          <a:prstGeom prst="rect">
            <a:avLst/>
          </a:prstGeom>
        </p:spPr>
      </p:pic>
    </p:spTree>
    <p:extLst>
      <p:ext uri="{BB962C8B-B14F-4D97-AF65-F5344CB8AC3E}">
        <p14:creationId xmlns:p14="http://schemas.microsoft.com/office/powerpoint/2010/main" val="2453657897"/>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11" name="Picture 10" descr="Creditandfraudrisk_logo-RGB.eps"/>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346994" y="4745649"/>
            <a:ext cx="1326052" cy="343791"/>
          </a:xfrm>
          <a:prstGeom prst="rect">
            <a:avLst/>
          </a:prstGeom>
        </p:spPr>
      </p:pic>
    </p:spTree>
    <p:extLst>
      <p:ext uri="{BB962C8B-B14F-4D97-AF65-F5344CB8AC3E}">
        <p14:creationId xmlns:p14="http://schemas.microsoft.com/office/powerpoint/2010/main" val="3515320275"/>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11" name="Picture 10" descr="Creditandfraudrisk_logo-RGB.eps"/>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346994" y="4745649"/>
            <a:ext cx="1326052" cy="343791"/>
          </a:xfrm>
          <a:prstGeom prst="rect">
            <a:avLst/>
          </a:prstGeom>
        </p:spPr>
      </p:pic>
    </p:spTree>
    <p:extLst>
      <p:ext uri="{BB962C8B-B14F-4D97-AF65-F5344CB8AC3E}">
        <p14:creationId xmlns:p14="http://schemas.microsoft.com/office/powerpoint/2010/main" val="1278920358"/>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11" name="Picture 10" descr="Creditandfraudrisk_logo-RGB.eps"/>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346994" y="4745649"/>
            <a:ext cx="1326052" cy="343791"/>
          </a:xfrm>
          <a:prstGeom prst="rect">
            <a:avLst/>
          </a:prstGeom>
        </p:spPr>
      </p:pic>
    </p:spTree>
    <p:extLst>
      <p:ext uri="{BB962C8B-B14F-4D97-AF65-F5344CB8AC3E}">
        <p14:creationId xmlns:p14="http://schemas.microsoft.com/office/powerpoint/2010/main" val="860588857"/>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11" name="Picture 10" descr="Creditandfraudrisk_logo-RGB.eps"/>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346994" y="4745649"/>
            <a:ext cx="1326052" cy="343791"/>
          </a:xfrm>
          <a:prstGeom prst="rect">
            <a:avLst/>
          </a:prstGeom>
        </p:spPr>
      </p:pic>
    </p:spTree>
    <p:extLst>
      <p:ext uri="{BB962C8B-B14F-4D97-AF65-F5344CB8AC3E}">
        <p14:creationId xmlns:p14="http://schemas.microsoft.com/office/powerpoint/2010/main" val="36001156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hyperlink" Target="https://drive.google.com/open?id=1l1F_NBQgcVoz6A1ezd31K-72oPDrKdiF" TargetMode="External"/><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98F2270-5B8D-4940-B941-06C9E30A41ED}"/>
              </a:ext>
            </a:extLst>
          </p:cNvPr>
          <p:cNvSpPr>
            <a:spLocks noGrp="1"/>
          </p:cNvSpPr>
          <p:nvPr>
            <p:ph type="ctrTitle"/>
          </p:nvPr>
        </p:nvSpPr>
        <p:spPr>
          <a:xfrm>
            <a:off x="0" y="1"/>
            <a:ext cx="9144000" cy="2563586"/>
          </a:xfrm>
        </p:spPr>
        <p:txBody>
          <a:bodyPr/>
          <a:lstStyle/>
          <a:p>
            <a:r>
              <a:rPr lang="en-US" dirty="0"/>
              <a:t>American Express Campus </a:t>
            </a:r>
            <a:br>
              <a:rPr lang="en-US" dirty="0"/>
            </a:br>
            <a:r>
              <a:rPr lang="en-US" dirty="0"/>
              <a:t>Analyze This 2018</a:t>
            </a:r>
          </a:p>
        </p:txBody>
      </p:sp>
      <p:sp>
        <p:nvSpPr>
          <p:cNvPr id="5" name="Text Placeholder 2">
            <a:extLst>
              <a:ext uri="{FF2B5EF4-FFF2-40B4-BE49-F238E27FC236}">
                <a16:creationId xmlns:a16="http://schemas.microsoft.com/office/drawing/2014/main" id="{182D3EB4-EF3E-B746-BF7F-D358F7C387DB}"/>
              </a:ext>
            </a:extLst>
          </p:cNvPr>
          <p:cNvSpPr>
            <a:spLocks noGrp="1"/>
          </p:cNvSpPr>
          <p:nvPr>
            <p:ph type="body" sz="quarter" idx="11"/>
          </p:nvPr>
        </p:nvSpPr>
        <p:spPr>
          <a:xfrm>
            <a:off x="0" y="2563587"/>
            <a:ext cx="9144000" cy="2579913"/>
          </a:xfrm>
        </p:spPr>
        <p:txBody>
          <a:bodyPr/>
          <a:lstStyle/>
          <a:p>
            <a:r>
              <a:rPr lang="en-US" dirty="0"/>
              <a:t>Final Submission</a:t>
            </a:r>
          </a:p>
        </p:txBody>
      </p:sp>
    </p:spTree>
    <p:extLst>
      <p:ext uri="{BB962C8B-B14F-4D97-AF65-F5344CB8AC3E}">
        <p14:creationId xmlns:p14="http://schemas.microsoft.com/office/powerpoint/2010/main" val="1131725124"/>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188608322"/>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87746" y="151214"/>
            <a:ext cx="8229600" cy="747596"/>
          </a:xfrm>
        </p:spPr>
        <p:txBody>
          <a:bodyPr/>
          <a:lstStyle/>
          <a:p>
            <a:r>
              <a:rPr lang="en-US" dirty="0"/>
              <a:t>Team Details</a:t>
            </a:r>
          </a:p>
        </p:txBody>
      </p:sp>
      <p:cxnSp>
        <p:nvCxnSpPr>
          <p:cNvPr id="48" name="Straight Connector 47"/>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graphicFrame>
        <p:nvGraphicFramePr>
          <p:cNvPr id="49" name="Chart Placeholder 4"/>
          <p:cNvGraphicFramePr>
            <a:graphicFrameLocks/>
          </p:cNvGraphicFramePr>
          <p:nvPr>
            <p:extLst>
              <p:ext uri="{D42A27DB-BD31-4B8C-83A1-F6EECF244321}">
                <p14:modId xmlns:p14="http://schemas.microsoft.com/office/powerpoint/2010/main" val="3760253171"/>
              </p:ext>
            </p:extLst>
          </p:nvPr>
        </p:nvGraphicFramePr>
        <p:xfrm>
          <a:off x="600070" y="1897428"/>
          <a:ext cx="8229600" cy="1651000"/>
        </p:xfrm>
        <a:graphic>
          <a:graphicData uri="http://schemas.openxmlformats.org/drawingml/2006/table">
            <a:tbl>
              <a:tblPr firstRow="1" bandRow="1">
                <a:tableStyleId>{073A0DAA-6AF3-43AB-8588-CEC1D06C72B9}</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70840">
                <a:tc>
                  <a:txBody>
                    <a:bodyPr/>
                    <a:lstStyle/>
                    <a:p>
                      <a:r>
                        <a:rPr lang="en-US" dirty="0"/>
                        <a:t>Name </a:t>
                      </a:r>
                    </a:p>
                  </a:txBody>
                  <a:tcPr/>
                </a:tc>
                <a:tc>
                  <a:txBody>
                    <a:bodyPr/>
                    <a:lstStyle/>
                    <a:p>
                      <a:r>
                        <a:rPr lang="en-US" dirty="0"/>
                        <a:t>Campus</a:t>
                      </a:r>
                    </a:p>
                  </a:txBody>
                  <a:tcPr/>
                </a:tc>
                <a:tc>
                  <a:txBody>
                    <a:bodyPr/>
                    <a:lstStyle/>
                    <a:p>
                      <a:r>
                        <a:rPr lang="en-US" dirty="0"/>
                        <a:t>Roll No.</a:t>
                      </a:r>
                    </a:p>
                  </a:txBody>
                  <a:tcPr/>
                </a:tc>
                <a:tc>
                  <a:txBody>
                    <a:bodyPr/>
                    <a:lstStyle/>
                    <a:p>
                      <a:r>
                        <a:rPr lang="en-US" dirty="0"/>
                        <a:t>Mobile No. </a:t>
                      </a:r>
                    </a:p>
                  </a:txBody>
                  <a:tcPr/>
                </a:tc>
                <a:tc>
                  <a:txBody>
                    <a:bodyPr/>
                    <a:lstStyle/>
                    <a:p>
                      <a:r>
                        <a:rPr lang="en-US" dirty="0"/>
                        <a:t>Email</a:t>
                      </a:r>
                      <a:r>
                        <a:rPr lang="en-US" baseline="0" dirty="0"/>
                        <a:t> Id</a:t>
                      </a:r>
                      <a:endParaRPr lang="en-US" dirty="0"/>
                    </a:p>
                  </a:txBody>
                  <a:tcPr/>
                </a:tc>
                <a:extLst>
                  <a:ext uri="{0D108BD9-81ED-4DB2-BD59-A6C34878D82A}">
                    <a16:rowId xmlns:a16="http://schemas.microsoft.com/office/drawing/2014/main" val="10000"/>
                  </a:ext>
                </a:extLst>
              </a:tr>
              <a:tr h="370840">
                <a:tc>
                  <a:txBody>
                    <a:bodyPr/>
                    <a:lstStyle/>
                    <a:p>
                      <a:r>
                        <a:rPr lang="en-US" dirty="0"/>
                        <a:t>Pranjal</a:t>
                      </a:r>
                    </a:p>
                  </a:txBody>
                  <a:tcPr/>
                </a:tc>
                <a:tc>
                  <a:txBody>
                    <a:bodyPr/>
                    <a:lstStyle/>
                    <a:p>
                      <a:r>
                        <a:rPr lang="en-US" dirty="0"/>
                        <a:t>IIT Madras</a:t>
                      </a:r>
                    </a:p>
                  </a:txBody>
                  <a:tcPr/>
                </a:tc>
                <a:tc>
                  <a:txBody>
                    <a:bodyPr/>
                    <a:lstStyle/>
                    <a:p>
                      <a:r>
                        <a:rPr lang="en-US" dirty="0"/>
                        <a:t>ED14B051</a:t>
                      </a:r>
                    </a:p>
                  </a:txBody>
                  <a:tcPr/>
                </a:tc>
                <a:tc>
                  <a:txBody>
                    <a:bodyPr/>
                    <a:lstStyle/>
                    <a:p>
                      <a:r>
                        <a:rPr lang="en-US" dirty="0"/>
                        <a:t>9087863216</a:t>
                      </a:r>
                    </a:p>
                  </a:txBody>
                  <a:tcPr/>
                </a:tc>
                <a:tc>
                  <a:txBody>
                    <a:bodyPr/>
                    <a:lstStyle/>
                    <a:p>
                      <a:r>
                        <a:rPr lang="en-US" dirty="0"/>
                        <a:t>pranjalab@gmail.com</a:t>
                      </a:r>
                    </a:p>
                  </a:txBody>
                  <a:tcPr/>
                </a:tc>
                <a:extLst>
                  <a:ext uri="{0D108BD9-81ED-4DB2-BD59-A6C34878D82A}">
                    <a16:rowId xmlns:a16="http://schemas.microsoft.com/office/drawing/2014/main" val="10001"/>
                  </a:ext>
                </a:extLst>
              </a:tr>
              <a:tr h="370840">
                <a:tc>
                  <a:txBody>
                    <a:bodyPr/>
                    <a:lstStyle/>
                    <a:p>
                      <a:r>
                        <a:rPr lang="en-US" dirty="0"/>
                        <a:t>B G Gautham</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IIT</a:t>
                      </a:r>
                      <a:r>
                        <a:rPr lang="en-US" baseline="0" dirty="0"/>
                        <a:t> Madras</a:t>
                      </a:r>
                      <a:endParaRPr lang="en-US" dirty="0"/>
                    </a:p>
                  </a:txBody>
                  <a:tcPr/>
                </a:tc>
                <a:tc>
                  <a:txBody>
                    <a:bodyPr/>
                    <a:lstStyle/>
                    <a:p>
                      <a:r>
                        <a:rPr lang="en-US" dirty="0"/>
                        <a:t>ED14B016</a:t>
                      </a:r>
                    </a:p>
                  </a:txBody>
                  <a:tcPr/>
                </a:tc>
                <a:tc>
                  <a:txBody>
                    <a:bodyPr/>
                    <a:lstStyle/>
                    <a:p>
                      <a:r>
                        <a:rPr lang="en-US" dirty="0"/>
                        <a:t>9445678878</a:t>
                      </a:r>
                    </a:p>
                  </a:txBody>
                  <a:tcPr/>
                </a:tc>
                <a:tc>
                  <a:txBody>
                    <a:bodyPr/>
                    <a:lstStyle/>
                    <a:p>
                      <a:r>
                        <a:rPr lang="en-US" dirty="0"/>
                        <a:t>bggautham17@gmail.com</a:t>
                      </a:r>
                    </a:p>
                  </a:txBody>
                  <a:tcPr/>
                </a:tc>
                <a:extLst>
                  <a:ext uri="{0D108BD9-81ED-4DB2-BD59-A6C34878D82A}">
                    <a16:rowId xmlns:a16="http://schemas.microsoft.com/office/drawing/2014/main" val="10002"/>
                  </a:ext>
                </a:extLst>
              </a:tr>
            </a:tbl>
          </a:graphicData>
        </a:graphic>
      </p:graphicFrame>
      <p:sp>
        <p:nvSpPr>
          <p:cNvPr id="50" name="TextBox 49"/>
          <p:cNvSpPr txBox="1"/>
          <p:nvPr/>
        </p:nvSpPr>
        <p:spPr>
          <a:xfrm>
            <a:off x="509638" y="1285890"/>
            <a:ext cx="3614738" cy="461665"/>
          </a:xfrm>
          <a:prstGeom prst="rect">
            <a:avLst/>
          </a:prstGeom>
          <a:noFill/>
        </p:spPr>
        <p:txBody>
          <a:bodyPr wrap="square" rtlCol="0">
            <a:spAutoFit/>
          </a:bodyPr>
          <a:lstStyle/>
          <a:p>
            <a:r>
              <a:rPr lang="en-US" sz="2400" b="1" u="sng" dirty="0"/>
              <a:t>Team Name</a:t>
            </a:r>
            <a:r>
              <a:rPr lang="en-US" sz="2400" b="1" dirty="0"/>
              <a:t> : blablabla</a:t>
            </a:r>
            <a:endParaRPr lang="en-US" sz="2400" b="1" u="sng" dirty="0"/>
          </a:p>
        </p:txBody>
      </p:sp>
    </p:spTree>
    <p:extLst>
      <p:ext uri="{BB962C8B-B14F-4D97-AF65-F5344CB8AC3E}">
        <p14:creationId xmlns:p14="http://schemas.microsoft.com/office/powerpoint/2010/main" val="2817332250"/>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p:cNvSpPr>
            <a:spLocks noGrp="1"/>
          </p:cNvSpPr>
          <p:nvPr>
            <p:ph type="title"/>
          </p:nvPr>
        </p:nvSpPr>
        <p:spPr>
          <a:xfrm>
            <a:off x="387746" y="151214"/>
            <a:ext cx="8229600" cy="747596"/>
          </a:xfrm>
        </p:spPr>
        <p:txBody>
          <a:bodyPr/>
          <a:lstStyle/>
          <a:p>
            <a:r>
              <a:rPr lang="en-US" dirty="0"/>
              <a:t>Estimation Technique Used</a:t>
            </a:r>
          </a:p>
        </p:txBody>
      </p:sp>
      <p:cxnSp>
        <p:nvCxnSpPr>
          <p:cNvPr id="67" name="Straight Connector 66"/>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197298" y="752490"/>
            <a:ext cx="8805187" cy="1384995"/>
          </a:xfrm>
          <a:prstGeom prst="rect">
            <a:avLst/>
          </a:prstGeom>
          <a:noFill/>
        </p:spPr>
        <p:txBody>
          <a:bodyPr wrap="square" rtlCol="0">
            <a:spAutoFit/>
          </a:bodyPr>
          <a:lstStyle/>
          <a:p>
            <a:r>
              <a:rPr lang="en-US" sz="2400" b="1" dirty="0">
                <a:latin typeface="Calibri" pitchFamily="34" charset="0"/>
                <a:cs typeface="Calibri" pitchFamily="34" charset="0"/>
              </a:rPr>
              <a:t>Please provide the estimation/modeling technique(s)/approach used to arrive at the solution/equation</a:t>
            </a:r>
          </a:p>
          <a:p>
            <a:endParaRPr lang="en-US" dirty="0">
              <a:latin typeface="Calibri" pitchFamily="34" charset="0"/>
              <a:cs typeface="Calibri" pitchFamily="34" charset="0"/>
            </a:endParaRPr>
          </a:p>
          <a:p>
            <a:endParaRPr lang="en-US" dirty="0">
              <a:latin typeface="Calibri" pitchFamily="34" charset="0"/>
              <a:cs typeface="Calibri" pitchFamily="34" charset="0"/>
            </a:endParaRPr>
          </a:p>
        </p:txBody>
      </p:sp>
      <p:sp>
        <p:nvSpPr>
          <p:cNvPr id="2" name="TextBox 1"/>
          <p:cNvSpPr txBox="1"/>
          <p:nvPr/>
        </p:nvSpPr>
        <p:spPr>
          <a:xfrm>
            <a:off x="197298" y="1617785"/>
            <a:ext cx="8685445" cy="3539430"/>
          </a:xfrm>
          <a:prstGeom prst="rect">
            <a:avLst/>
          </a:prstGeom>
          <a:noFill/>
        </p:spPr>
        <p:txBody>
          <a:bodyPr wrap="square" lIns="0" tIns="0" rIns="0" bIns="0" rtlCol="0">
            <a:spAutoFit/>
          </a:bodyPr>
          <a:lstStyle/>
          <a:p>
            <a:pPr algn="l"/>
            <a:r>
              <a:rPr lang="en-IN" sz="2000" b="0" i="0" dirty="0">
                <a:solidFill>
                  <a:schemeClr val="bg2"/>
                </a:solidFill>
                <a:latin typeface="Arial" panose="020B0604020202020204" pitchFamily="34" charset="0"/>
                <a:cs typeface="Arial" panose="020B0604020202020204" pitchFamily="34" charset="0"/>
              </a:rPr>
              <a:t>Overview:</a:t>
            </a:r>
          </a:p>
          <a:p>
            <a:pPr marL="285750" indent="-285750" algn="l">
              <a:buFont typeface="Arial" panose="020B0604020202020204" pitchFamily="34" charset="0"/>
              <a:buChar char="•"/>
            </a:pPr>
            <a:r>
              <a:rPr lang="en-IN" sz="1600" dirty="0">
                <a:solidFill>
                  <a:schemeClr val="bg2"/>
                </a:solidFill>
                <a:latin typeface="Arial" panose="020B0604020202020204" pitchFamily="34" charset="0"/>
                <a:cs typeface="Arial" panose="020B0604020202020204" pitchFamily="34" charset="0"/>
              </a:rPr>
              <a:t>After experimenting with different methods (including ANNs, Random Forest and a few other classifiers), </a:t>
            </a:r>
            <a:r>
              <a:rPr lang="en-IN" sz="1600" dirty="0" err="1">
                <a:solidFill>
                  <a:schemeClr val="bg2"/>
                </a:solidFill>
                <a:latin typeface="Arial" panose="020B0604020202020204" pitchFamily="34" charset="0"/>
                <a:cs typeface="Arial" panose="020B0604020202020204" pitchFamily="34" charset="0"/>
              </a:rPr>
              <a:t>XGBoost</a:t>
            </a:r>
            <a:r>
              <a:rPr lang="en-IN" sz="1600" dirty="0">
                <a:solidFill>
                  <a:schemeClr val="bg2"/>
                </a:solidFill>
                <a:latin typeface="Arial" panose="020B0604020202020204" pitchFamily="34" charset="0"/>
                <a:cs typeface="Arial" panose="020B0604020202020204" pitchFamily="34" charset="0"/>
              </a:rPr>
              <a:t> was chosen for learning.</a:t>
            </a:r>
          </a:p>
          <a:p>
            <a:pPr marL="285750" indent="-285750" algn="l">
              <a:buFont typeface="Arial" panose="020B0604020202020204" pitchFamily="34" charset="0"/>
              <a:buChar char="•"/>
            </a:pPr>
            <a:r>
              <a:rPr lang="en-IN" sz="1600" b="0" i="0" dirty="0">
                <a:solidFill>
                  <a:schemeClr val="bg2"/>
                </a:solidFill>
                <a:latin typeface="Arial" panose="020B0604020202020204" pitchFamily="34" charset="0"/>
                <a:cs typeface="Arial" panose="020B0604020202020204" pitchFamily="34" charset="0"/>
              </a:rPr>
              <a:t>LDA (Linear dimensional analysis) was tried for feature engineering, and was found to be ineffective.</a:t>
            </a:r>
          </a:p>
          <a:p>
            <a:pPr marL="285750" indent="-285750" algn="l">
              <a:buFont typeface="Arial" panose="020B0604020202020204" pitchFamily="34" charset="0"/>
              <a:buChar char="•"/>
            </a:pPr>
            <a:r>
              <a:rPr lang="en-IN" sz="1600" dirty="0">
                <a:solidFill>
                  <a:schemeClr val="bg2"/>
                </a:solidFill>
                <a:latin typeface="Arial" panose="020B0604020202020204" pitchFamily="34" charset="0"/>
                <a:cs typeface="Arial" panose="020B0604020202020204" pitchFamily="34" charset="0"/>
              </a:rPr>
              <a:t>As a pre-processing step, those variables which had more than 60% of the values missing were removed from the training data.</a:t>
            </a:r>
          </a:p>
          <a:p>
            <a:pPr marL="285750" indent="-285750">
              <a:buFont typeface="Arial" panose="020B0604020202020204" pitchFamily="34" charset="0"/>
              <a:buChar char="•"/>
            </a:pPr>
            <a:r>
              <a:rPr lang="en-IN" sz="1600" b="0" i="0" dirty="0">
                <a:solidFill>
                  <a:schemeClr val="bg2"/>
                </a:solidFill>
                <a:latin typeface="Arial" panose="020B0604020202020204" pitchFamily="34" charset="0"/>
                <a:cs typeface="Arial" panose="020B0604020202020204" pitchFamily="34" charset="0"/>
              </a:rPr>
              <a:t>Further, the </a:t>
            </a:r>
            <a:r>
              <a:rPr lang="en-IN" sz="1600" dirty="0" err="1">
                <a:solidFill>
                  <a:schemeClr val="bg2"/>
                </a:solidFill>
                <a:latin typeface="Arial" panose="020B0604020202020204" pitchFamily="34" charset="0"/>
                <a:cs typeface="Arial" panose="020B0604020202020204" pitchFamily="34" charset="0"/>
              </a:rPr>
              <a:t>plot_importance</a:t>
            </a:r>
            <a:r>
              <a:rPr lang="en-IN" sz="1600" dirty="0">
                <a:solidFill>
                  <a:schemeClr val="bg2"/>
                </a:solidFill>
                <a:latin typeface="Arial" panose="020B0604020202020204" pitchFamily="34" charset="0"/>
                <a:cs typeface="Arial" panose="020B0604020202020204" pitchFamily="34" charset="0"/>
              </a:rPr>
              <a:t>() function from the </a:t>
            </a:r>
            <a:r>
              <a:rPr lang="en-IN" sz="1600" dirty="0" err="1">
                <a:solidFill>
                  <a:schemeClr val="bg2"/>
                </a:solidFill>
                <a:latin typeface="Arial" panose="020B0604020202020204" pitchFamily="34" charset="0"/>
                <a:cs typeface="Arial" panose="020B0604020202020204" pitchFamily="34" charset="0"/>
              </a:rPr>
              <a:t>xgboost</a:t>
            </a:r>
            <a:r>
              <a:rPr lang="en-IN" sz="1600" dirty="0">
                <a:solidFill>
                  <a:schemeClr val="bg2"/>
                </a:solidFill>
                <a:latin typeface="Arial" panose="020B0604020202020204" pitchFamily="34" charset="0"/>
                <a:cs typeface="Arial" panose="020B0604020202020204" pitchFamily="34" charset="0"/>
              </a:rPr>
              <a:t> library was used to identify the input features which are least important. Six variables were removed this way.</a:t>
            </a:r>
          </a:p>
          <a:p>
            <a:pPr marL="285750" indent="-285750">
              <a:buFont typeface="Arial" panose="020B0604020202020204" pitchFamily="34" charset="0"/>
              <a:buChar char="•"/>
            </a:pPr>
            <a:r>
              <a:rPr lang="en-IN" sz="1600" dirty="0">
                <a:solidFill>
                  <a:schemeClr val="bg2"/>
                </a:solidFill>
                <a:latin typeface="Arial" panose="020B0604020202020204" pitchFamily="34" charset="0"/>
                <a:cs typeface="Arial" panose="020B0604020202020204" pitchFamily="34" charset="0"/>
              </a:rPr>
              <a:t>A novel method was used to tune </a:t>
            </a:r>
            <a:r>
              <a:rPr lang="en-IN" sz="1600" dirty="0" err="1">
                <a:solidFill>
                  <a:schemeClr val="bg2"/>
                </a:solidFill>
                <a:latin typeface="Arial" panose="020B0604020202020204" pitchFamily="34" charset="0"/>
                <a:cs typeface="Arial" panose="020B0604020202020204" pitchFamily="34" charset="0"/>
              </a:rPr>
              <a:t>hyperparameters</a:t>
            </a:r>
            <a:r>
              <a:rPr lang="en-IN" sz="1600" dirty="0">
                <a:solidFill>
                  <a:schemeClr val="bg2"/>
                </a:solidFill>
                <a:latin typeface="Arial" panose="020B0604020202020204" pitchFamily="34" charset="0"/>
                <a:cs typeface="Arial" panose="020B0604020202020204" pitchFamily="34" charset="0"/>
              </a:rPr>
              <a:t>. This is explained in a later slide.</a:t>
            </a:r>
          </a:p>
          <a:p>
            <a:pPr marL="285750" indent="-285750">
              <a:buFont typeface="Arial" panose="020B0604020202020204" pitchFamily="34" charset="0"/>
              <a:buChar char="•"/>
            </a:pPr>
            <a:r>
              <a:rPr lang="en-IN" sz="1600" dirty="0">
                <a:solidFill>
                  <a:schemeClr val="bg2"/>
                </a:solidFill>
                <a:latin typeface="Arial" panose="020B0604020202020204" pitchFamily="34" charset="0"/>
                <a:cs typeface="Arial" panose="020B0604020202020204" pitchFamily="34" charset="0"/>
              </a:rPr>
              <a:t>After splitting the given dataset into training(80%) and testing(20%) sets, 25000 rows were obtained by evaluating the model on given data (</a:t>
            </a:r>
            <a:r>
              <a:rPr lang="en-IN" sz="1600" dirty="0" err="1">
                <a:solidFill>
                  <a:schemeClr val="bg2"/>
                </a:solidFill>
                <a:latin typeface="Arial" panose="020B0604020202020204" pitchFamily="34" charset="0"/>
                <a:cs typeface="Arial" panose="020B0604020202020204" pitchFamily="34" charset="0"/>
              </a:rPr>
              <a:t>leaderboard</a:t>
            </a:r>
            <a:r>
              <a:rPr lang="en-IN" sz="1600" dirty="0">
                <a:solidFill>
                  <a:schemeClr val="bg2"/>
                </a:solidFill>
                <a:latin typeface="Arial" panose="020B0604020202020204" pitchFamily="34" charset="0"/>
                <a:cs typeface="Arial" panose="020B0604020202020204" pitchFamily="34" charset="0"/>
              </a:rPr>
              <a:t> dataset).</a:t>
            </a:r>
          </a:p>
          <a:p>
            <a:pPr marL="285750" indent="-285750">
              <a:buFont typeface="Arial" panose="020B0604020202020204" pitchFamily="34" charset="0"/>
              <a:buChar char="•"/>
            </a:pPr>
            <a:r>
              <a:rPr lang="en-IN" sz="1600" dirty="0">
                <a:solidFill>
                  <a:schemeClr val="bg2"/>
                </a:solidFill>
                <a:latin typeface="Arial" panose="020B0604020202020204" pitchFamily="34" charset="0"/>
                <a:cs typeface="Arial" panose="020B0604020202020204" pitchFamily="34" charset="0"/>
              </a:rPr>
              <a:t>Post-processing is explained in the next slide.</a:t>
            </a:r>
          </a:p>
          <a:p>
            <a:pPr marL="285750" indent="-285750">
              <a:buFont typeface="Arial" panose="020B0604020202020204" pitchFamily="34" charset="0"/>
              <a:buChar char="•"/>
            </a:pPr>
            <a:endParaRPr lang="en-IN" b="0" i="0" dirty="0">
              <a:solidFill>
                <a:schemeClr val="bg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277439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p:cNvSpPr>
            <a:spLocks noGrp="1"/>
          </p:cNvSpPr>
          <p:nvPr>
            <p:ph type="title"/>
          </p:nvPr>
        </p:nvSpPr>
        <p:spPr>
          <a:xfrm>
            <a:off x="387746" y="151214"/>
            <a:ext cx="8229600" cy="747596"/>
          </a:xfrm>
        </p:spPr>
        <p:txBody>
          <a:bodyPr/>
          <a:lstStyle/>
          <a:p>
            <a:r>
              <a:rPr lang="en-US" dirty="0"/>
              <a:t>Strategy to decide final list</a:t>
            </a:r>
          </a:p>
        </p:txBody>
      </p:sp>
      <p:cxnSp>
        <p:nvCxnSpPr>
          <p:cNvPr id="7" name="Straight Connector 6"/>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97298" y="752490"/>
            <a:ext cx="8805187" cy="1107996"/>
          </a:xfrm>
          <a:prstGeom prst="rect">
            <a:avLst/>
          </a:prstGeom>
          <a:noFill/>
        </p:spPr>
        <p:txBody>
          <a:bodyPr wrap="square" rtlCol="0">
            <a:spAutoFit/>
          </a:bodyPr>
          <a:lstStyle/>
          <a:p>
            <a:r>
              <a:rPr lang="en-US" sz="2400" b="1" dirty="0">
                <a:latin typeface="Calibri" pitchFamily="34" charset="0"/>
                <a:cs typeface="Calibri" pitchFamily="34" charset="0"/>
              </a:rPr>
              <a:t>Please provide the strategy employed to decide the final list for submission</a:t>
            </a:r>
            <a:endParaRPr lang="en-US" dirty="0">
              <a:latin typeface="Calibri" pitchFamily="34" charset="0"/>
              <a:cs typeface="Calibri" pitchFamily="34" charset="0"/>
            </a:endParaRPr>
          </a:p>
          <a:p>
            <a:endParaRPr lang="en-US" dirty="0">
              <a:latin typeface="Calibri" pitchFamily="34" charset="0"/>
              <a:cs typeface="Calibri" pitchFamily="34" charset="0"/>
            </a:endParaRPr>
          </a:p>
        </p:txBody>
      </p:sp>
      <p:sp>
        <p:nvSpPr>
          <p:cNvPr id="6" name="TextBox 5"/>
          <p:cNvSpPr txBox="1"/>
          <p:nvPr/>
        </p:nvSpPr>
        <p:spPr>
          <a:xfrm>
            <a:off x="197298" y="1617785"/>
            <a:ext cx="8685445" cy="2246769"/>
          </a:xfrm>
          <a:prstGeom prst="rect">
            <a:avLst/>
          </a:prstGeom>
          <a:noFill/>
        </p:spPr>
        <p:txBody>
          <a:bodyPr wrap="square" lIns="0" tIns="0" rIns="0" bIns="0" rtlCol="0">
            <a:spAutoFit/>
          </a:bodyPr>
          <a:lstStyle/>
          <a:p>
            <a:pPr marL="285750" indent="-285750" algn="l">
              <a:buFont typeface="Arial" panose="020B0604020202020204" pitchFamily="34" charset="0"/>
              <a:buChar char="•"/>
            </a:pPr>
            <a:r>
              <a:rPr lang="en-IN" sz="1600" b="0" i="0" dirty="0">
                <a:solidFill>
                  <a:schemeClr val="bg2"/>
                </a:solidFill>
                <a:latin typeface="Arial" panose="020B0604020202020204" pitchFamily="34" charset="0"/>
                <a:cs typeface="Arial" panose="020B0604020202020204" pitchFamily="34" charset="0"/>
              </a:rPr>
              <a:t>Early submissions were done by simply uploading the 25000-row file resulting from evaluation. </a:t>
            </a:r>
          </a:p>
          <a:p>
            <a:pPr marL="285750" indent="-285750" algn="l">
              <a:buFont typeface="Arial" panose="020B0604020202020204" pitchFamily="34" charset="0"/>
              <a:buChar char="•"/>
            </a:pPr>
            <a:r>
              <a:rPr lang="en-IN" sz="1600" dirty="0">
                <a:solidFill>
                  <a:schemeClr val="bg2"/>
                </a:solidFill>
                <a:latin typeface="Arial" panose="020B0604020202020204" pitchFamily="34" charset="0"/>
                <a:cs typeface="Arial" panose="020B0604020202020204" pitchFamily="34" charset="0"/>
              </a:rPr>
              <a:t>However, later it was realised that much better scores may be obtained by submitting results processed based on the evaluation criteria.</a:t>
            </a:r>
          </a:p>
          <a:p>
            <a:pPr marL="285750" indent="-285750">
              <a:buFont typeface="Arial" panose="020B0604020202020204" pitchFamily="34" charset="0"/>
              <a:buChar char="•"/>
            </a:pPr>
            <a:r>
              <a:rPr lang="en-IN" sz="1600" dirty="0">
                <a:solidFill>
                  <a:schemeClr val="bg2"/>
                </a:solidFill>
                <a:latin typeface="Arial" panose="020B0604020202020204" pitchFamily="34" charset="0"/>
                <a:cs typeface="Arial" panose="020B0604020202020204" pitchFamily="34" charset="0"/>
              </a:rPr>
              <a:t>As a result, a simple probability model was implemented in MS excel, and the best 10000 rows were selected for submission. Criteria for selecting best rows included the confidence level associated with each result (i.e., row)</a:t>
            </a:r>
          </a:p>
          <a:p>
            <a:pPr marL="285750" indent="-285750">
              <a:buFont typeface="Arial" panose="020B0604020202020204" pitchFamily="34" charset="0"/>
              <a:buChar char="•"/>
            </a:pPr>
            <a:r>
              <a:rPr lang="en-IN" sz="1600" dirty="0">
                <a:solidFill>
                  <a:schemeClr val="bg2"/>
                </a:solidFill>
                <a:latin typeface="Arial" panose="020B0604020202020204" pitchFamily="34" charset="0"/>
                <a:cs typeface="Arial" panose="020B0604020202020204" pitchFamily="34" charset="0"/>
              </a:rPr>
              <a:t>This process increased the average </a:t>
            </a:r>
            <a:r>
              <a:rPr lang="en-IN" sz="1600" dirty="0" err="1">
                <a:solidFill>
                  <a:schemeClr val="bg2"/>
                </a:solidFill>
                <a:latin typeface="Arial" panose="020B0604020202020204" pitchFamily="34" charset="0"/>
                <a:cs typeface="Arial" panose="020B0604020202020204" pitchFamily="34" charset="0"/>
              </a:rPr>
              <a:t>leaderboard</a:t>
            </a:r>
            <a:r>
              <a:rPr lang="en-IN" sz="1600" dirty="0">
                <a:solidFill>
                  <a:schemeClr val="bg2"/>
                </a:solidFill>
                <a:latin typeface="Arial" panose="020B0604020202020204" pitchFamily="34" charset="0"/>
                <a:cs typeface="Arial" panose="020B0604020202020204" pitchFamily="34" charset="0"/>
              </a:rPr>
              <a:t> score from around 600000 to about 850000.</a:t>
            </a:r>
          </a:p>
          <a:p>
            <a:pPr marL="285750" indent="-285750">
              <a:buFont typeface="Arial" panose="020B0604020202020204" pitchFamily="34" charset="0"/>
              <a:buChar char="•"/>
            </a:pPr>
            <a:endParaRPr lang="en-IN" b="0" i="0" dirty="0">
              <a:solidFill>
                <a:schemeClr val="bg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321062"/>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p:cNvSpPr>
            <a:spLocks noGrp="1"/>
          </p:cNvSpPr>
          <p:nvPr>
            <p:ph type="title"/>
          </p:nvPr>
        </p:nvSpPr>
        <p:spPr>
          <a:xfrm>
            <a:off x="387746" y="151214"/>
            <a:ext cx="8229600" cy="747596"/>
          </a:xfrm>
        </p:spPr>
        <p:txBody>
          <a:bodyPr/>
          <a:lstStyle/>
          <a:p>
            <a:r>
              <a:rPr lang="en-US" dirty="0"/>
              <a:t>Strategy to decide final list</a:t>
            </a:r>
          </a:p>
        </p:txBody>
      </p:sp>
      <p:cxnSp>
        <p:nvCxnSpPr>
          <p:cNvPr id="7" name="Straight Connector 6"/>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97298" y="752490"/>
            <a:ext cx="8805187" cy="1107996"/>
          </a:xfrm>
          <a:prstGeom prst="rect">
            <a:avLst/>
          </a:prstGeom>
          <a:noFill/>
        </p:spPr>
        <p:txBody>
          <a:bodyPr wrap="square" rtlCol="0">
            <a:spAutoFit/>
          </a:bodyPr>
          <a:lstStyle/>
          <a:p>
            <a:r>
              <a:rPr lang="en-US" sz="2400" b="1" dirty="0">
                <a:latin typeface="Calibri" pitchFamily="34" charset="0"/>
                <a:cs typeface="Calibri" pitchFamily="34" charset="0"/>
              </a:rPr>
              <a:t>Please provide the strategy employed to decide the final list for submission</a:t>
            </a:r>
            <a:endParaRPr lang="en-US" dirty="0">
              <a:latin typeface="Calibri" pitchFamily="34" charset="0"/>
              <a:cs typeface="Calibri" pitchFamily="34" charset="0"/>
            </a:endParaRPr>
          </a:p>
          <a:p>
            <a:endParaRPr lang="en-US" dirty="0">
              <a:latin typeface="Calibri" pitchFamily="34" charset="0"/>
              <a:cs typeface="Calibri" pitchFamily="34" charset="0"/>
            </a:endParaRPr>
          </a:p>
        </p:txBody>
      </p:sp>
      <p:sp>
        <p:nvSpPr>
          <p:cNvPr id="6" name="TextBox 5"/>
          <p:cNvSpPr txBox="1"/>
          <p:nvPr/>
        </p:nvSpPr>
        <p:spPr>
          <a:xfrm>
            <a:off x="197298" y="1617785"/>
            <a:ext cx="8685445" cy="3477875"/>
          </a:xfrm>
          <a:prstGeom prst="rect">
            <a:avLst/>
          </a:prstGeom>
          <a:noFill/>
        </p:spPr>
        <p:txBody>
          <a:bodyPr wrap="square" lIns="0" tIns="0" rIns="0" bIns="0" rtlCol="0">
            <a:spAutoFit/>
          </a:bodyPr>
          <a:lstStyle/>
          <a:p>
            <a:pPr marL="285750" indent="-285750" algn="l">
              <a:buFont typeface="Arial" panose="020B0604020202020204" pitchFamily="34" charset="0"/>
              <a:buChar char="•"/>
            </a:pPr>
            <a:r>
              <a:rPr lang="en-IN" sz="1600" b="0" i="0" dirty="0">
                <a:solidFill>
                  <a:schemeClr val="bg2"/>
                </a:solidFill>
                <a:latin typeface="Arial" panose="020B0604020202020204" pitchFamily="34" charset="0"/>
                <a:cs typeface="Arial" panose="020B0604020202020204" pitchFamily="34" charset="0"/>
              </a:rPr>
              <a:t>Further improvements were obtained later by usin</a:t>
            </a:r>
            <a:r>
              <a:rPr lang="en-IN" sz="1600" dirty="0">
                <a:solidFill>
                  <a:schemeClr val="bg2"/>
                </a:solidFill>
                <a:latin typeface="Arial" panose="020B0604020202020204" pitchFamily="34" charset="0"/>
                <a:cs typeface="Arial" panose="020B0604020202020204" pitchFamily="34" charset="0"/>
              </a:rPr>
              <a:t>g a novel technique for </a:t>
            </a:r>
            <a:r>
              <a:rPr lang="en-IN" sz="1600" dirty="0" err="1">
                <a:solidFill>
                  <a:schemeClr val="bg2"/>
                </a:solidFill>
                <a:latin typeface="Arial" panose="020B0604020202020204" pitchFamily="34" charset="0"/>
                <a:cs typeface="Arial" panose="020B0604020202020204" pitchFamily="34" charset="0"/>
              </a:rPr>
              <a:t>hyperparameter</a:t>
            </a:r>
            <a:r>
              <a:rPr lang="en-IN" sz="1600" dirty="0">
                <a:solidFill>
                  <a:schemeClr val="bg2"/>
                </a:solidFill>
                <a:latin typeface="Arial" panose="020B0604020202020204" pitchFamily="34" charset="0"/>
                <a:cs typeface="Arial" panose="020B0604020202020204" pitchFamily="34" charset="0"/>
              </a:rPr>
              <a:t> tuning.</a:t>
            </a:r>
            <a:endParaRPr lang="en-IN" sz="1600" b="0" i="0" dirty="0">
              <a:solidFill>
                <a:schemeClr val="bg2"/>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sz="1600" dirty="0">
                <a:solidFill>
                  <a:schemeClr val="bg2"/>
                </a:solidFill>
                <a:latin typeface="Arial" panose="020B0604020202020204" pitchFamily="34" charset="0"/>
                <a:cs typeface="Arial" panose="020B0604020202020204" pitchFamily="34" charset="0"/>
              </a:rPr>
              <a:t>The method involves mathematical tools used in Design of Experiments(DoE) to find a good set of values for the </a:t>
            </a:r>
            <a:r>
              <a:rPr lang="en-IN" sz="1600" dirty="0" err="1">
                <a:solidFill>
                  <a:schemeClr val="bg2"/>
                </a:solidFill>
                <a:latin typeface="Arial" panose="020B0604020202020204" pitchFamily="34" charset="0"/>
                <a:cs typeface="Arial" panose="020B0604020202020204" pitchFamily="34" charset="0"/>
              </a:rPr>
              <a:t>hyperparameters</a:t>
            </a:r>
            <a:r>
              <a:rPr lang="en-IN" sz="1600" dirty="0">
                <a:solidFill>
                  <a:schemeClr val="bg2"/>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r>
              <a:rPr lang="en-IN" sz="1600" dirty="0">
                <a:solidFill>
                  <a:schemeClr val="bg2"/>
                </a:solidFill>
                <a:latin typeface="Arial" panose="020B0604020202020204" pitchFamily="34" charset="0"/>
                <a:cs typeface="Arial" panose="020B0604020202020204" pitchFamily="34" charset="0"/>
              </a:rPr>
              <a:t>Five critical parameters were identified (each tested for four different values). While a grid search algorithm would have searched at 4</a:t>
            </a:r>
            <a:r>
              <a:rPr lang="en-IN" sz="1600" baseline="30000" dirty="0">
                <a:solidFill>
                  <a:schemeClr val="bg2"/>
                </a:solidFill>
                <a:latin typeface="Arial" panose="020B0604020202020204" pitchFamily="34" charset="0"/>
                <a:cs typeface="Arial" panose="020B0604020202020204" pitchFamily="34" charset="0"/>
              </a:rPr>
              <a:t>5 </a:t>
            </a:r>
            <a:r>
              <a:rPr lang="en-IN" sz="1600" dirty="0">
                <a:solidFill>
                  <a:schemeClr val="bg2"/>
                </a:solidFill>
                <a:latin typeface="Arial" panose="020B0604020202020204" pitchFamily="34" charset="0"/>
                <a:cs typeface="Arial" panose="020B0604020202020204" pitchFamily="34" charset="0"/>
              </a:rPr>
              <a:t>(=1024) models (with training taking approx. 15-20 </a:t>
            </a:r>
            <a:r>
              <a:rPr lang="en-IN" sz="1600" dirty="0" err="1">
                <a:solidFill>
                  <a:schemeClr val="bg2"/>
                </a:solidFill>
                <a:latin typeface="Arial" panose="020B0604020202020204" pitchFamily="34" charset="0"/>
                <a:cs typeface="Arial" panose="020B0604020202020204" pitchFamily="34" charset="0"/>
              </a:rPr>
              <a:t>mins</a:t>
            </a:r>
            <a:r>
              <a:rPr lang="en-IN" sz="1600" dirty="0">
                <a:solidFill>
                  <a:schemeClr val="bg2"/>
                </a:solidFill>
                <a:latin typeface="Arial" panose="020B0604020202020204" pitchFamily="34" charset="0"/>
                <a:cs typeface="Arial" panose="020B0604020202020204" pitchFamily="34" charset="0"/>
              </a:rPr>
              <a:t>. each time), DoE accomplished this using just 16 models.</a:t>
            </a:r>
          </a:p>
          <a:p>
            <a:pPr marL="285750" indent="-285750">
              <a:buFont typeface="Arial" panose="020B0604020202020204" pitchFamily="34" charset="0"/>
              <a:buChar char="•"/>
            </a:pPr>
            <a:r>
              <a:rPr lang="en-IN" sz="1600" dirty="0">
                <a:solidFill>
                  <a:schemeClr val="bg2"/>
                </a:solidFill>
                <a:latin typeface="Arial" panose="020B0604020202020204" pitchFamily="34" charset="0"/>
                <a:cs typeface="Arial" panose="020B0604020202020204" pitchFamily="34" charset="0"/>
              </a:rPr>
              <a:t>Standard analysis techniques were used on the results of the experiments to obtain the effect of each </a:t>
            </a:r>
            <a:r>
              <a:rPr lang="en-IN" sz="1600" dirty="0" err="1">
                <a:solidFill>
                  <a:schemeClr val="bg2"/>
                </a:solidFill>
                <a:latin typeface="Arial" panose="020B0604020202020204" pitchFamily="34" charset="0"/>
                <a:cs typeface="Arial" panose="020B0604020202020204" pitchFamily="34" charset="0"/>
              </a:rPr>
              <a:t>hyperparameter</a:t>
            </a:r>
            <a:r>
              <a:rPr lang="en-IN" sz="1600" dirty="0">
                <a:solidFill>
                  <a:schemeClr val="bg2"/>
                </a:solidFill>
                <a:latin typeface="Arial" panose="020B0604020202020204" pitchFamily="34" charset="0"/>
                <a:cs typeface="Arial" panose="020B0604020202020204" pitchFamily="34" charset="0"/>
              </a:rPr>
              <a:t> on the model accuracy.</a:t>
            </a:r>
          </a:p>
          <a:p>
            <a:pPr marL="285750" indent="-285750">
              <a:buFont typeface="Arial" panose="020B0604020202020204" pitchFamily="34" charset="0"/>
              <a:buChar char="•"/>
            </a:pPr>
            <a:r>
              <a:rPr lang="en-IN" sz="1600" dirty="0">
                <a:solidFill>
                  <a:schemeClr val="bg2"/>
                </a:solidFill>
                <a:latin typeface="Arial" panose="020B0604020202020204" pitchFamily="34" charset="0"/>
                <a:cs typeface="Arial" panose="020B0604020202020204" pitchFamily="34" charset="0"/>
              </a:rPr>
              <a:t>Choosing a good set of </a:t>
            </a:r>
            <a:r>
              <a:rPr lang="en-IN" sz="1600" dirty="0" err="1">
                <a:solidFill>
                  <a:schemeClr val="bg2"/>
                </a:solidFill>
                <a:latin typeface="Arial" panose="020B0604020202020204" pitchFamily="34" charset="0"/>
                <a:cs typeface="Arial" panose="020B0604020202020204" pitchFamily="34" charset="0"/>
              </a:rPr>
              <a:t>hyperparameters</a:t>
            </a:r>
            <a:r>
              <a:rPr lang="en-IN" sz="1600" dirty="0">
                <a:solidFill>
                  <a:schemeClr val="bg2"/>
                </a:solidFill>
                <a:latin typeface="Arial" panose="020B0604020202020204" pitchFamily="34" charset="0"/>
                <a:cs typeface="Arial" panose="020B0604020202020204" pitchFamily="34" charset="0"/>
              </a:rPr>
              <a:t> using this technique increased the </a:t>
            </a:r>
            <a:r>
              <a:rPr lang="en-IN" sz="1600" dirty="0" err="1">
                <a:solidFill>
                  <a:schemeClr val="bg2"/>
                </a:solidFill>
                <a:latin typeface="Arial" panose="020B0604020202020204" pitchFamily="34" charset="0"/>
                <a:cs typeface="Arial" panose="020B0604020202020204" pitchFamily="34" charset="0"/>
              </a:rPr>
              <a:t>leaderboard</a:t>
            </a:r>
            <a:r>
              <a:rPr lang="en-IN" sz="1600" dirty="0">
                <a:solidFill>
                  <a:schemeClr val="bg2"/>
                </a:solidFill>
                <a:latin typeface="Arial" panose="020B0604020202020204" pitchFamily="34" charset="0"/>
                <a:cs typeface="Arial" panose="020B0604020202020204" pitchFamily="34" charset="0"/>
              </a:rPr>
              <a:t> score from 853000 to 907500, increasing the rank from 140 to 42.</a:t>
            </a:r>
          </a:p>
          <a:p>
            <a:pPr marL="285750" indent="-285750">
              <a:buFont typeface="Arial" panose="020B0604020202020204" pitchFamily="34" charset="0"/>
              <a:buChar char="•"/>
            </a:pPr>
            <a:r>
              <a:rPr lang="en-IN" sz="1600" dirty="0">
                <a:solidFill>
                  <a:schemeClr val="bg2"/>
                </a:solidFill>
                <a:latin typeface="Arial" panose="020B0604020202020204" pitchFamily="34" charset="0"/>
                <a:cs typeface="Arial" panose="020B0604020202020204" pitchFamily="34" charset="0"/>
              </a:rPr>
              <a:t>Clearly, this was a much better alternative to usual grid search. A part of the analysis is shown in the next slide.</a:t>
            </a:r>
          </a:p>
          <a:p>
            <a:pPr marL="285750" indent="-285750">
              <a:buFont typeface="Arial" panose="020B0604020202020204" pitchFamily="34" charset="0"/>
              <a:buChar char="•"/>
            </a:pPr>
            <a:endParaRPr lang="en-IN" b="0" i="0" dirty="0">
              <a:solidFill>
                <a:schemeClr val="bg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324789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p:cNvSpPr>
            <a:spLocks noGrp="1"/>
          </p:cNvSpPr>
          <p:nvPr>
            <p:ph type="title"/>
          </p:nvPr>
        </p:nvSpPr>
        <p:spPr>
          <a:xfrm>
            <a:off x="387746" y="151214"/>
            <a:ext cx="8229600" cy="747596"/>
          </a:xfrm>
        </p:spPr>
        <p:txBody>
          <a:bodyPr/>
          <a:lstStyle/>
          <a:p>
            <a:r>
              <a:rPr lang="en-US" dirty="0"/>
              <a:t>Strategy to decide final list</a:t>
            </a:r>
          </a:p>
        </p:txBody>
      </p:sp>
      <p:cxnSp>
        <p:nvCxnSpPr>
          <p:cNvPr id="7" name="Straight Connector 6"/>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97298" y="752490"/>
            <a:ext cx="8805187" cy="1107996"/>
          </a:xfrm>
          <a:prstGeom prst="rect">
            <a:avLst/>
          </a:prstGeom>
          <a:noFill/>
        </p:spPr>
        <p:txBody>
          <a:bodyPr wrap="square" rtlCol="0">
            <a:spAutoFit/>
          </a:bodyPr>
          <a:lstStyle/>
          <a:p>
            <a:r>
              <a:rPr lang="en-US" sz="2400" b="1" dirty="0">
                <a:latin typeface="Calibri" pitchFamily="34" charset="0"/>
                <a:cs typeface="Calibri" pitchFamily="34" charset="0"/>
              </a:rPr>
              <a:t>Please provide the strategy employed to decide the final list for submission</a:t>
            </a:r>
            <a:endParaRPr lang="en-US" dirty="0">
              <a:latin typeface="Calibri" pitchFamily="34" charset="0"/>
              <a:cs typeface="Calibri" pitchFamily="34" charset="0"/>
            </a:endParaRPr>
          </a:p>
          <a:p>
            <a:endParaRPr lang="en-US" dirty="0">
              <a:latin typeface="Calibri" pitchFamily="34" charset="0"/>
              <a:cs typeface="Calibri" pitchFamily="34" charset="0"/>
            </a:endParaRPr>
          </a:p>
        </p:txBody>
      </p:sp>
      <p:pic>
        <p:nvPicPr>
          <p:cNvPr id="2" name="Picture 1"/>
          <p:cNvPicPr>
            <a:picLocks noChangeAspect="1"/>
          </p:cNvPicPr>
          <p:nvPr/>
        </p:nvPicPr>
        <p:blipFill>
          <a:blip r:embed="rId3"/>
          <a:stretch>
            <a:fillRect/>
          </a:stretch>
        </p:blipFill>
        <p:spPr>
          <a:xfrm>
            <a:off x="387746" y="1663200"/>
            <a:ext cx="4610100" cy="2809875"/>
          </a:xfrm>
          <a:prstGeom prst="rect">
            <a:avLst/>
          </a:prstGeom>
        </p:spPr>
      </p:pic>
      <p:sp>
        <p:nvSpPr>
          <p:cNvPr id="9" name="TextBox 8"/>
          <p:cNvSpPr txBox="1"/>
          <p:nvPr/>
        </p:nvSpPr>
        <p:spPr>
          <a:xfrm>
            <a:off x="5259977" y="1617785"/>
            <a:ext cx="3622766" cy="2462213"/>
          </a:xfrm>
          <a:prstGeom prst="rect">
            <a:avLst/>
          </a:prstGeom>
          <a:noFill/>
        </p:spPr>
        <p:txBody>
          <a:bodyPr wrap="square" lIns="0" tIns="0" rIns="0" bIns="0" rtlCol="0">
            <a:spAutoFit/>
          </a:bodyPr>
          <a:lstStyle/>
          <a:p>
            <a:pPr marL="285750" indent="-285750" algn="l">
              <a:buFont typeface="Arial" panose="020B0604020202020204" pitchFamily="34" charset="0"/>
              <a:buChar char="•"/>
            </a:pPr>
            <a:r>
              <a:rPr lang="en-IN" sz="1600" dirty="0">
                <a:solidFill>
                  <a:schemeClr val="bg2"/>
                </a:solidFill>
                <a:latin typeface="Arial" panose="020B0604020202020204" pitchFamily="34" charset="0"/>
                <a:cs typeface="Arial" panose="020B0604020202020204" pitchFamily="34" charset="0"/>
              </a:rPr>
              <a:t>Each line corresponds to one </a:t>
            </a:r>
            <a:r>
              <a:rPr lang="en-IN" sz="1600" dirty="0" err="1">
                <a:solidFill>
                  <a:schemeClr val="bg2"/>
                </a:solidFill>
                <a:latin typeface="Arial" panose="020B0604020202020204" pitchFamily="34" charset="0"/>
                <a:cs typeface="Arial" panose="020B0604020202020204" pitchFamily="34" charset="0"/>
              </a:rPr>
              <a:t>hyperprameter</a:t>
            </a:r>
            <a:r>
              <a:rPr lang="en-IN" sz="1600" dirty="0">
                <a:solidFill>
                  <a:schemeClr val="bg2"/>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1600" b="0" i="0" dirty="0">
              <a:solidFill>
                <a:schemeClr val="bg2"/>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sz="1600" dirty="0">
                <a:solidFill>
                  <a:schemeClr val="bg2"/>
                </a:solidFill>
                <a:latin typeface="Arial" panose="020B0604020202020204" pitchFamily="34" charset="0"/>
                <a:cs typeface="Arial" panose="020B0604020202020204" pitchFamily="34" charset="0"/>
              </a:rPr>
              <a:t>For example, by increasing </a:t>
            </a:r>
            <a:r>
              <a:rPr lang="en-IN" sz="1600" dirty="0" err="1">
                <a:solidFill>
                  <a:schemeClr val="bg2"/>
                </a:solidFill>
                <a:latin typeface="Arial" panose="020B0604020202020204" pitchFamily="34" charset="0"/>
                <a:cs typeface="Arial" panose="020B0604020202020204" pitchFamily="34" charset="0"/>
              </a:rPr>
              <a:t>hyperparameter</a:t>
            </a:r>
            <a:r>
              <a:rPr lang="en-IN" sz="1600" dirty="0">
                <a:solidFill>
                  <a:schemeClr val="bg2"/>
                </a:solidFill>
                <a:latin typeface="Arial" panose="020B0604020202020204" pitchFamily="34" charset="0"/>
                <a:cs typeface="Arial" panose="020B0604020202020204" pitchFamily="34" charset="0"/>
              </a:rPr>
              <a:t> 2, accuracy increases the most.</a:t>
            </a:r>
          </a:p>
          <a:p>
            <a:pPr marL="285750" indent="-285750" algn="l">
              <a:buFont typeface="Arial" panose="020B0604020202020204" pitchFamily="34" charset="0"/>
              <a:buChar char="•"/>
            </a:pPr>
            <a:endParaRPr lang="en-IN" sz="1600" dirty="0">
              <a:solidFill>
                <a:schemeClr val="bg2"/>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sz="1600" b="0" i="0" dirty="0">
                <a:solidFill>
                  <a:schemeClr val="bg2"/>
                </a:solidFill>
                <a:latin typeface="Arial" panose="020B0604020202020204" pitchFamily="34" charset="0"/>
                <a:cs typeface="Arial" panose="020B0604020202020204" pitchFamily="34" charset="0"/>
              </a:rPr>
              <a:t>Each point on the line corresponds to one level of the corresponding </a:t>
            </a:r>
            <a:r>
              <a:rPr lang="en-IN" sz="1600" b="0" i="0" dirty="0" err="1">
                <a:solidFill>
                  <a:schemeClr val="bg2"/>
                </a:solidFill>
                <a:latin typeface="Arial" panose="020B0604020202020204" pitchFamily="34" charset="0"/>
                <a:cs typeface="Arial" panose="020B0604020202020204" pitchFamily="34" charset="0"/>
              </a:rPr>
              <a:t>hyperparameter</a:t>
            </a:r>
            <a:r>
              <a:rPr lang="en-IN" sz="1600" b="0" i="0" dirty="0">
                <a:solidFill>
                  <a:schemeClr val="bg2"/>
                </a:solidFill>
                <a:latin typeface="Arial" panose="020B0604020202020204" pitchFamily="34" charset="0"/>
                <a:cs typeface="Arial" panose="020B0604020202020204" pitchFamily="34" charset="0"/>
              </a:rPr>
              <a:t>.</a:t>
            </a:r>
            <a:endParaRPr lang="en-IN" b="0" i="0" dirty="0">
              <a:solidFill>
                <a:schemeClr val="bg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9125061"/>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p:cNvSpPr>
            <a:spLocks noGrp="1"/>
          </p:cNvSpPr>
          <p:nvPr>
            <p:ph type="title"/>
          </p:nvPr>
        </p:nvSpPr>
        <p:spPr>
          <a:xfrm>
            <a:off x="387746" y="151214"/>
            <a:ext cx="8229600" cy="747596"/>
          </a:xfrm>
        </p:spPr>
        <p:txBody>
          <a:bodyPr/>
          <a:lstStyle/>
          <a:p>
            <a:r>
              <a:rPr lang="en-US" dirty="0"/>
              <a:t>Details of each Variable used in the logic/model/strategy</a:t>
            </a:r>
          </a:p>
        </p:txBody>
      </p:sp>
      <p:cxnSp>
        <p:nvCxnSpPr>
          <p:cNvPr id="12" name="Straight Connector 11"/>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 name="Rectangle 1"/>
          <p:cNvSpPr/>
          <p:nvPr/>
        </p:nvSpPr>
        <p:spPr>
          <a:xfrm>
            <a:off x="250024" y="761219"/>
            <a:ext cx="7430936" cy="923330"/>
          </a:xfrm>
          <a:prstGeom prst="rect">
            <a:avLst/>
          </a:prstGeom>
        </p:spPr>
        <p:txBody>
          <a:bodyPr wrap="square">
            <a:spAutoFit/>
          </a:bodyPr>
          <a:lstStyle/>
          <a:p>
            <a:r>
              <a:rPr lang="en-US" b="1" dirty="0">
                <a:latin typeface="Calibri" pitchFamily="34" charset="0"/>
                <a:cs typeface="Calibri" pitchFamily="34" charset="0"/>
              </a:rPr>
              <a:t>Please provide details of each variable used in the final logic</a:t>
            </a:r>
            <a:endParaRPr lang="en-US" dirty="0">
              <a:latin typeface="Calibri" pitchFamily="34" charset="0"/>
              <a:cs typeface="Calibri" pitchFamily="34" charset="0"/>
            </a:endParaRPr>
          </a:p>
          <a:p>
            <a:pPr marL="342900" indent="-342900">
              <a:buAutoNum type="arabicParenR"/>
            </a:pPr>
            <a:endParaRPr lang="en-US" dirty="0">
              <a:latin typeface="Calibri" pitchFamily="34" charset="0"/>
              <a:cs typeface="Calibri" pitchFamily="34" charset="0"/>
            </a:endParaRPr>
          </a:p>
          <a:p>
            <a:endParaRPr lang="en-US" dirty="0">
              <a:latin typeface="Calibri" pitchFamily="34" charset="0"/>
              <a:cs typeface="Calibri" pitchFamily="34" charset="0"/>
            </a:endParaRPr>
          </a:p>
        </p:txBody>
      </p:sp>
      <p:sp>
        <p:nvSpPr>
          <p:cNvPr id="3" name="Rectangle 2"/>
          <p:cNvSpPr/>
          <p:nvPr/>
        </p:nvSpPr>
        <p:spPr>
          <a:xfrm>
            <a:off x="250024" y="1091366"/>
            <a:ext cx="8505044" cy="3985706"/>
          </a:xfrm>
          <a:prstGeom prst="rect">
            <a:avLst/>
          </a:prstGeom>
        </p:spPr>
        <p:txBody>
          <a:bodyPr wrap="square" numCol="2">
            <a:spAutoFit/>
          </a:bodyPr>
          <a:lstStyle/>
          <a:p>
            <a:r>
              <a:rPr lang="en-IN" sz="1100" dirty="0"/>
              <a:t>mvar1		Credit worthiness score calculated on the basis of 			borrower's credit history</a:t>
            </a:r>
          </a:p>
          <a:p>
            <a:r>
              <a:rPr lang="en-IN" sz="1100" dirty="0"/>
              <a:t>mvar2		A score calculated based on the number and 			riskiness of credit enquiries made to any lender by </a:t>
            </a:r>
          </a:p>
          <a:p>
            <a:r>
              <a:rPr lang="en-IN" sz="1100" dirty="0"/>
              <a:t>		a borrower</a:t>
            </a:r>
          </a:p>
          <a:p>
            <a:r>
              <a:rPr lang="en-IN" sz="1100" dirty="0"/>
              <a:t>mvar3-5 	Severity of default</a:t>
            </a:r>
          </a:p>
          <a:p>
            <a:r>
              <a:rPr lang="en-IN" sz="1100" dirty="0"/>
              <a:t>mvar6-8 	Amount of credit available</a:t>
            </a:r>
          </a:p>
          <a:p>
            <a:r>
              <a:rPr lang="en-IN" sz="1100" dirty="0"/>
              <a:t>mvar9		Sum of available credit on credit cards that the 			borrower has missed 1 payment (in $)</a:t>
            </a:r>
          </a:p>
          <a:p>
            <a:r>
              <a:rPr lang="en-IN" sz="1100" dirty="0"/>
              <a:t>mvar10	Total amount of credit available on accepted credit 			lines (in $)</a:t>
            </a:r>
          </a:p>
          <a:p>
            <a:r>
              <a:rPr lang="en-IN" sz="1100" dirty="0"/>
              <a:t>mvar11	Amount of dues collected post default where due 			amount was more than 500 (in $)</a:t>
            </a:r>
          </a:p>
          <a:p>
            <a:r>
              <a:rPr lang="en-IN" sz="1100" dirty="0"/>
              <a:t>mvar12	Sum of amount due on active credit cards (in $)</a:t>
            </a:r>
          </a:p>
          <a:p>
            <a:r>
              <a:rPr lang="en-IN" sz="1100" dirty="0"/>
              <a:t>mvar13	Annual amount paid towards all credit cards during 			the previous year (in $)</a:t>
            </a:r>
          </a:p>
          <a:p>
            <a:r>
              <a:rPr lang="en-IN" sz="1100" dirty="0"/>
              <a:t>mvar14	Annual income (in $)</a:t>
            </a:r>
          </a:p>
          <a:p>
            <a:r>
              <a:rPr lang="en-IN" sz="1100" dirty="0"/>
              <a:t>mvar15	Estimated market value of a property owned/used 			by the borrower (in $)</a:t>
            </a:r>
          </a:p>
          <a:p>
            <a:r>
              <a:rPr lang="en-IN" sz="1100" dirty="0"/>
              <a:t>mvar19-20	% credit limit utilization</a:t>
            </a:r>
          </a:p>
          <a:p>
            <a:r>
              <a:rPr lang="en-IN" sz="1100" dirty="0"/>
              <a:t>mvar21	Average utilization of active revolving credit card 			loans (%)</a:t>
            </a:r>
          </a:p>
          <a:p>
            <a:r>
              <a:rPr lang="en-IN" sz="1100" dirty="0"/>
              <a:t>mvar22-24	Average utilization details</a:t>
            </a:r>
          </a:p>
          <a:p>
            <a:r>
              <a:rPr lang="en-IN" sz="1100" dirty="0"/>
              <a:t>mvar25-32 	(except 31)  Tenure details</a:t>
            </a:r>
          </a:p>
          <a:p>
            <a:r>
              <a:rPr lang="en-IN" sz="1100" dirty="0"/>
              <a:t>mvar33	Duration of stay at the current residential address (in 		years)</a:t>
            </a:r>
          </a:p>
          <a:p>
            <a:r>
              <a:rPr lang="en-IN" sz="1100" dirty="0"/>
              <a:t>mvar34,36	Number of active credit lines mvar37	Number of 			credit cards with an active tenure of at least 2 years</a:t>
            </a:r>
          </a:p>
          <a:p>
            <a:r>
              <a:rPr lang="en-IN" sz="1100" dirty="0"/>
              <a:t>mvar38	Number of credit lines activated in last 2 years</a:t>
            </a:r>
          </a:p>
          <a:p>
            <a:r>
              <a:rPr lang="en-IN" sz="1100" dirty="0"/>
              <a:t>mvar42	Financial stress index of the borrower. A function of 		collection trades, bankruptcies files, tax liens 			Invoked, etc. </a:t>
            </a:r>
          </a:p>
          <a:p>
            <a:r>
              <a:rPr lang="en-IN" sz="1100" dirty="0"/>
              <a:t>mvar43	Number of credit lines on which the borrower has 			never missed a payment in last 2 </a:t>
            </a:r>
            <a:r>
              <a:rPr lang="en-IN" sz="1100" dirty="0" err="1"/>
              <a:t>yrs</a:t>
            </a:r>
            <a:r>
              <a:rPr lang="en-IN" sz="1100" dirty="0"/>
              <a:t>, yet 				considered as high risk loans based on market 			prediction of economic scenario</a:t>
            </a:r>
          </a:p>
          <a:p>
            <a:r>
              <a:rPr lang="en-IN" sz="1100" dirty="0"/>
              <a:t>mvar44	Ratio of maximum amount due on all active credit 			lines and sum of amounts due on all active credit 			lines</a:t>
            </a:r>
          </a:p>
          <a:p>
            <a:r>
              <a:rPr lang="en-IN" sz="1100" dirty="0"/>
              <a:t>mvar47	Type of product that the applicant applied for. (C = 			Charge; L = Lending)</a:t>
            </a:r>
          </a:p>
        </p:txBody>
      </p:sp>
    </p:spTree>
    <p:extLst>
      <p:ext uri="{BB962C8B-B14F-4D97-AF65-F5344CB8AC3E}">
        <p14:creationId xmlns:p14="http://schemas.microsoft.com/office/powerpoint/2010/main" val="4272284450"/>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p:cNvSpPr>
            <a:spLocks noGrp="1"/>
          </p:cNvSpPr>
          <p:nvPr>
            <p:ph type="title"/>
          </p:nvPr>
        </p:nvSpPr>
        <p:spPr>
          <a:xfrm>
            <a:off x="387746" y="151214"/>
            <a:ext cx="8229600" cy="747596"/>
          </a:xfrm>
        </p:spPr>
        <p:txBody>
          <a:bodyPr/>
          <a:lstStyle/>
          <a:p>
            <a:r>
              <a:rPr lang="en-US" dirty="0"/>
              <a:t>Reasons for Technique(s) Used</a:t>
            </a:r>
          </a:p>
        </p:txBody>
      </p:sp>
      <p:cxnSp>
        <p:nvCxnSpPr>
          <p:cNvPr id="29" name="Straight Connector 28"/>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97298" y="752490"/>
            <a:ext cx="8805187" cy="1384995"/>
          </a:xfrm>
          <a:prstGeom prst="rect">
            <a:avLst/>
          </a:prstGeom>
          <a:noFill/>
        </p:spPr>
        <p:txBody>
          <a:bodyPr wrap="square" rtlCol="0">
            <a:spAutoFit/>
          </a:bodyPr>
          <a:lstStyle/>
          <a:p>
            <a:r>
              <a:rPr lang="en-US" sz="2400" b="1" dirty="0">
                <a:latin typeface="Calibri" pitchFamily="34" charset="0"/>
                <a:cs typeface="Calibri" pitchFamily="34" charset="0"/>
              </a:rPr>
              <a:t>Why do you think this is the best technique(s) for this particular problem?</a:t>
            </a:r>
          </a:p>
          <a:p>
            <a:endParaRPr lang="en-US" dirty="0">
              <a:latin typeface="Calibri" pitchFamily="34" charset="0"/>
              <a:cs typeface="Calibri" pitchFamily="34" charset="0"/>
            </a:endParaRPr>
          </a:p>
          <a:p>
            <a:endParaRPr lang="en-US" dirty="0">
              <a:latin typeface="Calibri" pitchFamily="34" charset="0"/>
              <a:cs typeface="Calibri" pitchFamily="34" charset="0"/>
            </a:endParaRPr>
          </a:p>
        </p:txBody>
      </p:sp>
      <p:sp>
        <p:nvSpPr>
          <p:cNvPr id="5" name="TextBox 4"/>
          <p:cNvSpPr txBox="1"/>
          <p:nvPr/>
        </p:nvSpPr>
        <p:spPr>
          <a:xfrm>
            <a:off x="197298" y="1617785"/>
            <a:ext cx="8685445" cy="2554545"/>
          </a:xfrm>
          <a:prstGeom prst="rect">
            <a:avLst/>
          </a:prstGeom>
          <a:noFill/>
        </p:spPr>
        <p:txBody>
          <a:bodyPr wrap="square" lIns="0" tIns="0" rIns="0" bIns="0" rtlCol="0">
            <a:spAutoFit/>
          </a:bodyPr>
          <a:lstStyle/>
          <a:p>
            <a:pPr algn="l"/>
            <a:endParaRPr lang="en-IN" sz="2000" b="0" i="0" dirty="0">
              <a:solidFill>
                <a:schemeClr val="bg2"/>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sz="1600" dirty="0">
                <a:solidFill>
                  <a:schemeClr val="bg2"/>
                </a:solidFill>
                <a:latin typeface="Arial" panose="020B0604020202020204" pitchFamily="34" charset="0"/>
                <a:cs typeface="Arial" panose="020B0604020202020204" pitchFamily="34" charset="0"/>
              </a:rPr>
              <a:t>One of the main advantages of the </a:t>
            </a:r>
            <a:r>
              <a:rPr lang="en-IN" sz="1600" dirty="0" err="1">
                <a:solidFill>
                  <a:schemeClr val="bg2"/>
                </a:solidFill>
                <a:latin typeface="Arial" panose="020B0604020202020204" pitchFamily="34" charset="0"/>
                <a:cs typeface="Arial" panose="020B0604020202020204" pitchFamily="34" charset="0"/>
              </a:rPr>
              <a:t>XGBoost</a:t>
            </a:r>
            <a:r>
              <a:rPr lang="en-IN" sz="1600" dirty="0">
                <a:solidFill>
                  <a:schemeClr val="bg2"/>
                </a:solidFill>
                <a:latin typeface="Arial" panose="020B0604020202020204" pitchFamily="34" charset="0"/>
                <a:cs typeface="Arial" panose="020B0604020202020204" pitchFamily="34" charset="0"/>
              </a:rPr>
              <a:t> algorithm is that it can handle missing values on its own.</a:t>
            </a:r>
          </a:p>
          <a:p>
            <a:pPr marL="285750" indent="-285750" algn="l">
              <a:buFont typeface="Arial" panose="020B0604020202020204" pitchFamily="34" charset="0"/>
              <a:buChar char="•"/>
            </a:pPr>
            <a:r>
              <a:rPr lang="en-IN" sz="1600" dirty="0">
                <a:solidFill>
                  <a:schemeClr val="bg2"/>
                </a:solidFill>
                <a:latin typeface="Arial" panose="020B0604020202020204" pitchFamily="34" charset="0"/>
                <a:cs typeface="Arial" panose="020B0604020202020204" pitchFamily="34" charset="0"/>
              </a:rPr>
              <a:t>The </a:t>
            </a:r>
            <a:r>
              <a:rPr lang="en-IN" sz="1600" dirty="0" err="1">
                <a:solidFill>
                  <a:schemeClr val="bg2"/>
                </a:solidFill>
                <a:latin typeface="Arial" panose="020B0604020202020204" pitchFamily="34" charset="0"/>
                <a:cs typeface="Arial" panose="020B0604020202020204" pitchFamily="34" charset="0"/>
              </a:rPr>
              <a:t>xgboost</a:t>
            </a:r>
            <a:r>
              <a:rPr lang="en-IN" sz="1600" dirty="0">
                <a:solidFill>
                  <a:schemeClr val="bg2"/>
                </a:solidFill>
                <a:latin typeface="Arial" panose="020B0604020202020204" pitchFamily="34" charset="0"/>
                <a:cs typeface="Arial" panose="020B0604020202020204" pitchFamily="34" charset="0"/>
              </a:rPr>
              <a:t> library is highly optimised and efficient. Training an </a:t>
            </a:r>
            <a:r>
              <a:rPr lang="en-IN" sz="1600" dirty="0" err="1">
                <a:solidFill>
                  <a:schemeClr val="bg2"/>
                </a:solidFill>
                <a:latin typeface="Arial" panose="020B0604020202020204" pitchFamily="34" charset="0"/>
                <a:cs typeface="Arial" panose="020B0604020202020204" pitchFamily="34" charset="0"/>
              </a:rPr>
              <a:t>XGBoost</a:t>
            </a:r>
            <a:r>
              <a:rPr lang="en-IN" sz="1600" dirty="0">
                <a:solidFill>
                  <a:schemeClr val="bg2"/>
                </a:solidFill>
                <a:latin typeface="Arial" panose="020B0604020202020204" pitchFamily="34" charset="0"/>
                <a:cs typeface="Arial" panose="020B0604020202020204" pitchFamily="34" charset="0"/>
              </a:rPr>
              <a:t> model takes only a fraction of the time taken for training an ANN. In spite of this fact, the </a:t>
            </a:r>
            <a:r>
              <a:rPr lang="en-IN" sz="1600" dirty="0" err="1">
                <a:solidFill>
                  <a:schemeClr val="bg2"/>
                </a:solidFill>
                <a:latin typeface="Arial" panose="020B0604020202020204" pitchFamily="34" charset="0"/>
                <a:cs typeface="Arial" panose="020B0604020202020204" pitchFamily="34" charset="0"/>
              </a:rPr>
              <a:t>XGBoost</a:t>
            </a:r>
            <a:r>
              <a:rPr lang="en-IN" sz="1600" dirty="0">
                <a:solidFill>
                  <a:schemeClr val="bg2"/>
                </a:solidFill>
                <a:latin typeface="Arial" panose="020B0604020202020204" pitchFamily="34" charset="0"/>
                <a:cs typeface="Arial" panose="020B0604020202020204" pitchFamily="34" charset="0"/>
              </a:rPr>
              <a:t> was found to be more accurate.</a:t>
            </a:r>
          </a:p>
          <a:p>
            <a:pPr marL="285750" indent="-285750" algn="l">
              <a:buFont typeface="Arial" panose="020B0604020202020204" pitchFamily="34" charset="0"/>
              <a:buChar char="•"/>
            </a:pPr>
            <a:r>
              <a:rPr lang="en-IN" sz="1600" dirty="0">
                <a:solidFill>
                  <a:schemeClr val="bg2"/>
                </a:solidFill>
                <a:latin typeface="Arial" panose="020B0604020202020204" pitchFamily="34" charset="0"/>
                <a:cs typeface="Arial" panose="020B0604020202020204" pitchFamily="34" charset="0"/>
              </a:rPr>
              <a:t>The efficiency of </a:t>
            </a:r>
            <a:r>
              <a:rPr lang="en-IN" sz="1600" dirty="0" err="1">
                <a:solidFill>
                  <a:schemeClr val="bg2"/>
                </a:solidFill>
                <a:latin typeface="Arial" panose="020B0604020202020204" pitchFamily="34" charset="0"/>
                <a:cs typeface="Arial" panose="020B0604020202020204" pitchFamily="34" charset="0"/>
              </a:rPr>
              <a:t>XGBoost</a:t>
            </a:r>
            <a:r>
              <a:rPr lang="en-IN" sz="1600" dirty="0">
                <a:solidFill>
                  <a:schemeClr val="bg2"/>
                </a:solidFill>
                <a:latin typeface="Arial" panose="020B0604020202020204" pitchFamily="34" charset="0"/>
                <a:cs typeface="Arial" panose="020B0604020202020204" pitchFamily="34" charset="0"/>
              </a:rPr>
              <a:t> is well known. Most of the competitions on </a:t>
            </a:r>
            <a:r>
              <a:rPr lang="en-IN" sz="1600" dirty="0" err="1">
                <a:solidFill>
                  <a:schemeClr val="bg2"/>
                </a:solidFill>
                <a:latin typeface="Arial" panose="020B0604020202020204" pitchFamily="34" charset="0"/>
                <a:cs typeface="Arial" panose="020B0604020202020204" pitchFamily="34" charset="0"/>
              </a:rPr>
              <a:t>kaggle</a:t>
            </a:r>
            <a:r>
              <a:rPr lang="en-IN" sz="1600" dirty="0">
                <a:solidFill>
                  <a:schemeClr val="bg2"/>
                </a:solidFill>
                <a:latin typeface="Arial" panose="020B0604020202020204" pitchFamily="34" charset="0"/>
                <a:cs typeface="Arial" panose="020B0604020202020204" pitchFamily="34" charset="0"/>
              </a:rPr>
              <a:t> after 2014 were won using this technique. CERN recently recognised this as the best approach for analysing data (prediction challenge for HEP(High Energy Physics))</a:t>
            </a:r>
          </a:p>
          <a:p>
            <a:pPr marL="285750" indent="-285750">
              <a:buFont typeface="Arial" panose="020B0604020202020204" pitchFamily="34" charset="0"/>
              <a:buChar char="•"/>
            </a:pPr>
            <a:endParaRPr lang="en-IN" b="0" i="0" dirty="0">
              <a:solidFill>
                <a:schemeClr val="bg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935129"/>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p:cNvSpPr>
            <a:spLocks noGrp="1"/>
          </p:cNvSpPr>
          <p:nvPr>
            <p:ph type="title"/>
          </p:nvPr>
        </p:nvSpPr>
        <p:spPr>
          <a:xfrm>
            <a:off x="387746" y="151214"/>
            <a:ext cx="8229600" cy="747596"/>
          </a:xfrm>
        </p:spPr>
        <p:txBody>
          <a:bodyPr/>
          <a:lstStyle/>
          <a:p>
            <a:r>
              <a:rPr lang="en-US" dirty="0"/>
              <a:t>Final Submission File</a:t>
            </a:r>
          </a:p>
        </p:txBody>
      </p:sp>
      <p:sp>
        <p:nvSpPr>
          <p:cNvPr id="27" name="TextBox 26"/>
          <p:cNvSpPr txBox="1"/>
          <p:nvPr/>
        </p:nvSpPr>
        <p:spPr>
          <a:xfrm>
            <a:off x="169406" y="1401494"/>
            <a:ext cx="8805187" cy="1292662"/>
          </a:xfrm>
          <a:prstGeom prst="rect">
            <a:avLst/>
          </a:prstGeom>
          <a:noFill/>
        </p:spPr>
        <p:txBody>
          <a:bodyPr wrap="square" rtlCol="0">
            <a:spAutoFit/>
          </a:bodyPr>
          <a:lstStyle/>
          <a:p>
            <a:r>
              <a:rPr lang="en-US" sz="2400" b="1" dirty="0">
                <a:latin typeface="Calibri" pitchFamily="34" charset="0"/>
                <a:cs typeface="Calibri" pitchFamily="34" charset="0"/>
              </a:rPr>
              <a:t>Please embed your final submission file (.</a:t>
            </a:r>
            <a:r>
              <a:rPr lang="en-US" sz="2400" b="1" dirty="0" err="1">
                <a:latin typeface="Calibri" pitchFamily="34" charset="0"/>
                <a:cs typeface="Calibri" pitchFamily="34" charset="0"/>
              </a:rPr>
              <a:t>csv</a:t>
            </a:r>
            <a:r>
              <a:rPr lang="en-US" sz="2400" b="1" dirty="0">
                <a:latin typeface="Calibri" pitchFamily="34" charset="0"/>
                <a:cs typeface="Calibri" pitchFamily="34" charset="0"/>
              </a:rPr>
              <a:t>) here. </a:t>
            </a:r>
          </a:p>
          <a:p>
            <a:endParaRPr lang="en-US" dirty="0">
              <a:latin typeface="Calibri" pitchFamily="34" charset="0"/>
              <a:cs typeface="Calibri" pitchFamily="34" charset="0"/>
            </a:endParaRPr>
          </a:p>
          <a:p>
            <a:r>
              <a:rPr lang="en-US" dirty="0">
                <a:latin typeface="Calibri" pitchFamily="34" charset="0"/>
                <a:cs typeface="Calibri" pitchFamily="34" charset="0"/>
              </a:rPr>
              <a:t>                                                         </a:t>
            </a:r>
            <a:r>
              <a:rPr lang="en-US" dirty="0">
                <a:latin typeface="Calibri" pitchFamily="34" charset="0"/>
                <a:cs typeface="Calibri" pitchFamily="34" charset="0"/>
                <a:hlinkClick r:id="rId3"/>
              </a:rPr>
              <a:t>blablabla_IIT_Madras.csv</a:t>
            </a:r>
            <a:endParaRPr lang="en-US" dirty="0">
              <a:latin typeface="Calibri" pitchFamily="34" charset="0"/>
              <a:cs typeface="Calibri" pitchFamily="34" charset="0"/>
            </a:endParaRPr>
          </a:p>
          <a:p>
            <a:endParaRPr lang="en-US" dirty="0">
              <a:latin typeface="Calibri" pitchFamily="34" charset="0"/>
              <a:cs typeface="Calibri" pitchFamily="34" charset="0"/>
            </a:endParaRPr>
          </a:p>
        </p:txBody>
      </p:sp>
      <p:cxnSp>
        <p:nvCxnSpPr>
          <p:cNvPr id="34" name="Straight Connector 33"/>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6518516"/>
      </p:ext>
    </p:extLst>
  </p:cSld>
  <p:clrMapOvr>
    <a:masterClrMapping/>
  </p:clrMapOvr>
  <p:transition spd="slow"/>
</p:sld>
</file>

<file path=ppt/theme/theme1.xml><?xml version="1.0" encoding="utf-8"?>
<a:theme xmlns:a="http://schemas.openxmlformats.org/drawingml/2006/main" name="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2.xml><?xml version="1.0" encoding="utf-8"?>
<a:theme xmlns:a="http://schemas.openxmlformats.org/drawingml/2006/main" name="1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3.xml><?xml version="1.0" encoding="utf-8"?>
<a:theme xmlns:a="http://schemas.openxmlformats.org/drawingml/2006/main" name="2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4.xml><?xml version="1.0" encoding="utf-8"?>
<a:theme xmlns:a="http://schemas.openxmlformats.org/drawingml/2006/main" name="3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5.xml><?xml version="1.0" encoding="utf-8"?>
<a:theme xmlns:a="http://schemas.openxmlformats.org/drawingml/2006/main" name="4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6.xml><?xml version="1.0" encoding="utf-8"?>
<a:theme xmlns:a="http://schemas.openxmlformats.org/drawingml/2006/main" name="5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7.xml><?xml version="1.0" encoding="utf-8"?>
<a:theme xmlns:a="http://schemas.openxmlformats.org/drawingml/2006/main" name="6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EnterpriseCorpID_PPT_PRINTtemplate_v1</Template>
  <TotalTime>2179</TotalTime>
  <Words>744</Words>
  <Application>Microsoft Office PowerPoint</Application>
  <PresentationFormat>On-screen Show (16:9)</PresentationFormat>
  <Paragraphs>94</Paragraphs>
  <Slides>10</Slides>
  <Notes>8</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10</vt:i4>
      </vt:variant>
    </vt:vector>
  </HeadingPairs>
  <TitlesOfParts>
    <vt:vector size="24" baseType="lpstr">
      <vt:lpstr>ＭＳ Ｐゴシック</vt:lpstr>
      <vt:lpstr>Arial</vt:lpstr>
      <vt:lpstr>BentonSans</vt:lpstr>
      <vt:lpstr>BentonSans Light</vt:lpstr>
      <vt:lpstr>Calibri</vt:lpstr>
      <vt:lpstr>Guardian Egyp</vt:lpstr>
      <vt:lpstr>Guardian Egyp Regular</vt:lpstr>
      <vt:lpstr>Enterprise CorpID version 2</vt:lpstr>
      <vt:lpstr>1_Enterprise CorpID version 2</vt:lpstr>
      <vt:lpstr>2_Enterprise CorpID version 2</vt:lpstr>
      <vt:lpstr>3_Enterprise CorpID version 2</vt:lpstr>
      <vt:lpstr>4_Enterprise CorpID version 2</vt:lpstr>
      <vt:lpstr>5_Enterprise CorpID version 2</vt:lpstr>
      <vt:lpstr>6_Enterprise CorpID version 2</vt:lpstr>
      <vt:lpstr>American Express Campus  Analyze This 2018</vt:lpstr>
      <vt:lpstr>Team Details</vt:lpstr>
      <vt:lpstr>Estimation Technique Used</vt:lpstr>
      <vt:lpstr>Strategy to decide final list</vt:lpstr>
      <vt:lpstr>Strategy to decide final list</vt:lpstr>
      <vt:lpstr>Strategy to decide final list</vt:lpstr>
      <vt:lpstr>Details of each Variable used in the logic/model/strategy</vt:lpstr>
      <vt:lpstr>Reasons for Technique(s) Used</vt:lpstr>
      <vt:lpstr>Final Submission File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Title—Do not alter this design template</dc:title>
  <dc:creator>Jared Weinberger</dc:creator>
  <cp:lastModifiedBy>Pranjal Bhaskare</cp:lastModifiedBy>
  <cp:revision>59</cp:revision>
  <cp:lastPrinted>2017-11-21T21:34:38Z</cp:lastPrinted>
  <dcterms:created xsi:type="dcterms:W3CDTF">2017-11-20T16:47:07Z</dcterms:created>
  <dcterms:modified xsi:type="dcterms:W3CDTF">2018-10-03T17:40:31Z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XPAuthor">
    <vt:lpwstr>Christina Zullo</vt:lpwstr>
  </property>
  <property fmtid="{D5CDD505-2E9C-101B-9397-08002B2CF9AE}" pid="3" name="AXPDataClassification">
    <vt:lpwstr>AXP Internal</vt:lpwstr>
  </property>
  <property fmtid="{D5CDD505-2E9C-101B-9397-08002B2CF9AE}" pid="4" name="AXPDataClassificationForSearch">
    <vt:lpwstr>AXPInternal_UniqueSearchString</vt:lpwstr>
  </property>
  <property fmtid="{D5CDD505-2E9C-101B-9397-08002B2CF9AE}" pid="5" name="Offisync_ProviderInitializationData">
    <vt:lpwstr>https://square.americanexpress.com</vt:lpwstr>
  </property>
  <property fmtid="{D5CDD505-2E9C-101B-9397-08002B2CF9AE}" pid="6" name="Jive_LatestUserAccountName">
    <vt:lpwstr>aasishpi</vt:lpwstr>
  </property>
  <property fmtid="{D5CDD505-2E9C-101B-9397-08002B2CF9AE}" pid="7" name="Offisync_UpdateToken">
    <vt:lpwstr>2</vt:lpwstr>
  </property>
  <property fmtid="{D5CDD505-2E9C-101B-9397-08002B2CF9AE}" pid="8" name="Offisync_UniqueId">
    <vt:lpwstr>19478</vt:lpwstr>
  </property>
  <property fmtid="{D5CDD505-2E9C-101B-9397-08002B2CF9AE}" pid="9" name="Offisync_ServerID">
    <vt:lpwstr>1705d9cf-de7c-4d04-92a9-b248fa970c4a</vt:lpwstr>
  </property>
  <property fmtid="{D5CDD505-2E9C-101B-9397-08002B2CF9AE}" pid="10" name="Jive_VersionGuid">
    <vt:lpwstr>6db0c164-02a4-4cea-8625-665d9d52b6f4</vt:lpwstr>
  </property>
</Properties>
</file>