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58" r:id="rId5"/>
    <p:sldId id="271" r:id="rId6"/>
    <p:sldId id="275" r:id="rId7"/>
    <p:sldId id="259" r:id="rId8"/>
    <p:sldId id="274" r:id="rId9"/>
    <p:sldId id="273" r:id="rId10"/>
    <p:sldId id="260" r:id="rId11"/>
    <p:sldId id="261" r:id="rId12"/>
  </p:sldIdLst>
  <p:sldSz cx="18288000" cy="10287000"/>
  <p:notesSz cx="6858000" cy="9144000"/>
  <p:embeddedFontLst>
    <p:embeddedFont>
      <p:font typeface="Arial Bold" panose="020B0704020202020204" pitchFamily="34" charset="0"/>
      <p:regular r:id="rId14"/>
      <p:bold r:id="rId15"/>
    </p:embeddedFont>
    <p:embeddedFont>
      <p:font typeface="Montserrat Classic" panose="020B0604020202020204" charset="0"/>
      <p:regular r:id="rId16"/>
    </p:embeddedFont>
    <p:embeddedFont>
      <p:font typeface="Montserrat Classic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>
      <p:cViewPr varScale="1">
        <p:scale>
          <a:sx n="55" d="100"/>
          <a:sy n="55" d="100"/>
        </p:scale>
        <p:origin x="30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CFCC8-98A7-4310-89D0-64D6A7506410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6D332-9D6E-4074-A2A2-06640C9AD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72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powerbi.com/groups/me/reports/09edfacc-ae70-41b4-8f92-613fcabfd548/6878804ab4032d2a9681?experience=power-b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1210651">
            <a:off x="9670889" y="-883121"/>
            <a:ext cx="8961104" cy="9378519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271796" y="9103940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959288" y="1468861"/>
            <a:ext cx="8544752" cy="3052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26"/>
              </a:lnSpc>
            </a:pPr>
            <a:r>
              <a:rPr lang="en-US" sz="11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MLSA Data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9288" y="4567436"/>
            <a:ext cx="8544752" cy="152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26"/>
              </a:lnSpc>
            </a:pPr>
            <a:r>
              <a:rPr lang="en-US" sz="11000" b="1" dirty="0">
                <a:solidFill>
                  <a:srgbClr val="2BB4D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Internship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288" y="6623949"/>
            <a:ext cx="4851878" cy="219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u="sng" spc="124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Project Work Report By: </a:t>
            </a:r>
            <a:r>
              <a:rPr lang="en-US" sz="2499" spc="124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Pranjali</a:t>
            </a:r>
            <a:br>
              <a:rPr lang="en-US" sz="2499" spc="124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</a:br>
            <a:r>
              <a:rPr lang="en-US" sz="2499" spc="124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Sec. : 3-C</a:t>
            </a:r>
            <a:br>
              <a:rPr lang="en-US" sz="2499" spc="124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</a:br>
            <a:r>
              <a:rPr lang="en-US" sz="2499" spc="124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Branch : CSE</a:t>
            </a:r>
            <a:br>
              <a:rPr lang="en-US" sz="2499" spc="124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</a:br>
            <a:r>
              <a:rPr lang="en-US" sz="2499" spc="124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Roll No.: 2300290100179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618B11-98BB-FA31-C421-B85297DA99E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53" t="25908"/>
          <a:stretch/>
        </p:blipFill>
        <p:spPr>
          <a:xfrm>
            <a:off x="9936088" y="1468861"/>
            <a:ext cx="7411056" cy="48667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987423" flipH="1">
            <a:off x="12625695" y="7261552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59E5F-0813-303D-CAF2-A3764A0A01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3"/>
          <a:stretch/>
        </p:blipFill>
        <p:spPr>
          <a:xfrm>
            <a:off x="1511152" y="733038"/>
            <a:ext cx="15474396" cy="882092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3987423" flipH="1">
            <a:off x="12625695" y="7261552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43F26-7B30-0325-B7E4-1F67E820E699}"/>
              </a:ext>
            </a:extLst>
          </p:cNvPr>
          <p:cNvSpPr txBox="1"/>
          <p:nvPr/>
        </p:nvSpPr>
        <p:spPr>
          <a:xfrm>
            <a:off x="1079104" y="1039044"/>
            <a:ext cx="140334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004AAD"/>
                </a:solidFill>
                <a:latin typeface="Montserrat Classic Bold" panose="020B0604020202020204" charset="0"/>
              </a:rPr>
              <a:t>Learning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E318706-DD93-FC99-348C-05AA233AE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104" y="2767236"/>
            <a:ext cx="1548172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Skills Developed in Power BI: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visualization techniques, interactive filters, and creating advanced dashboards.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Analytical Skills Enhanced: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Ability to interpret complex data, identify key insights, and recommend business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Overall Internship Impact: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data-driven decision-making skills and experience with real-world business analytics.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7098" y="671305"/>
            <a:ext cx="10491564" cy="1044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6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Project Objective: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80393" y="1856681"/>
            <a:ext cx="16228503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600" dirty="0"/>
              <a:t>The main objective of this project is to analyze the provided sales data using Power BI to uncover actionable insights that support strategic decision-making for customer engagement, sales optimization, and store performance.</a:t>
            </a:r>
            <a:endParaRPr lang="en-US" sz="3600" b="1" dirty="0">
              <a:solidFill>
                <a:srgbClr val="2BB4D4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4" name="Freeform 4"/>
          <p:cNvSpPr/>
          <p:nvPr/>
        </p:nvSpPr>
        <p:spPr>
          <a:xfrm rot="3987423" flipH="1">
            <a:off x="12625695" y="7261552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2E4DFC5-2D92-01A9-0B62-0A29ABFC0A65}"/>
              </a:ext>
            </a:extLst>
          </p:cNvPr>
          <p:cNvSpPr txBox="1"/>
          <p:nvPr/>
        </p:nvSpPr>
        <p:spPr>
          <a:xfrm>
            <a:off x="1007098" y="4053575"/>
            <a:ext cx="10491564" cy="1044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6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Tasks Completed: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FA8F5C-D5E1-9DBB-737F-DB1E287BB1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460" b="27626"/>
          <a:stretch/>
        </p:blipFill>
        <p:spPr>
          <a:xfrm>
            <a:off x="1064825" y="7118669"/>
            <a:ext cx="13479775" cy="1697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E00D0-5CA9-0EFB-482A-3FAE107DA3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809" b="20050"/>
          <a:stretch/>
        </p:blipFill>
        <p:spPr>
          <a:xfrm>
            <a:off x="1064825" y="5457074"/>
            <a:ext cx="13479775" cy="14588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DD689-D07C-C61E-0C2E-246D0DFCB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CFBC0910-3B6F-7CD3-470E-CA6D94FA0BB5}"/>
              </a:ext>
            </a:extLst>
          </p:cNvPr>
          <p:cNvSpPr txBox="1"/>
          <p:nvPr/>
        </p:nvSpPr>
        <p:spPr>
          <a:xfrm>
            <a:off x="1007098" y="895028"/>
            <a:ext cx="10491564" cy="1044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IN" sz="6600" dirty="0">
                <a:solidFill>
                  <a:srgbClr val="004AAD"/>
                </a:solidFill>
                <a:latin typeface="Montserrat Classic Bold" panose="020B0604020202020204" charset="0"/>
              </a:rPr>
              <a:t>Easy Level Task</a:t>
            </a:r>
            <a:r>
              <a:rPr lang="en-US" sz="66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: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F302D07-9643-642A-1538-B5925F72146A}"/>
              </a:ext>
            </a:extLst>
          </p:cNvPr>
          <p:cNvSpPr txBox="1"/>
          <p:nvPr/>
        </p:nvSpPr>
        <p:spPr>
          <a:xfrm>
            <a:off x="1001565" y="1856838"/>
            <a:ext cx="16444527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4400" dirty="0">
                <a:solidFill>
                  <a:srgbClr val="004AAD"/>
                </a:solidFill>
                <a:latin typeface="Montserrat Classic" panose="020B0604020202020204" charset="0"/>
              </a:rPr>
              <a:t>Publishing and sharing a simple Power BI report.</a:t>
            </a:r>
            <a:endParaRPr lang="en-US" sz="4400" b="1" dirty="0">
              <a:solidFill>
                <a:srgbClr val="004AAD"/>
              </a:solidFill>
              <a:latin typeface="Montserrat Classic" panose="020B0604020202020204" charset="0"/>
              <a:ea typeface="Arial Bold"/>
              <a:cs typeface="Arial Bold"/>
              <a:sym typeface="Arial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0F2BC-8D67-C514-3EDD-E08DFC826762}"/>
              </a:ext>
            </a:extLst>
          </p:cNvPr>
          <p:cNvSpPr txBox="1"/>
          <p:nvPr/>
        </p:nvSpPr>
        <p:spPr>
          <a:xfrm>
            <a:off x="977984" y="3057284"/>
            <a:ext cx="14430712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+mj-lt"/>
              </a:rPr>
              <a:t>Power BI allows various sharing methods for collaboration:</a:t>
            </a:r>
          </a:p>
          <a:p>
            <a:endParaRPr lang="en-IN" sz="30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rgbClr val="00B0F0"/>
                </a:solidFill>
                <a:latin typeface="+mj-lt"/>
              </a:rPr>
              <a:t>Share via Link: </a:t>
            </a:r>
            <a:r>
              <a:rPr lang="en-IN" sz="3000" dirty="0">
                <a:latin typeface="+mj-lt"/>
              </a:rPr>
              <a:t>Users can generate a shareable link with viewing permissions.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rgbClr val="00B0F0"/>
                </a:solidFill>
                <a:latin typeface="+mj-lt"/>
              </a:rPr>
              <a:t>Publish to Web: </a:t>
            </a:r>
            <a:r>
              <a:rPr lang="en-IN" sz="3000" dirty="0">
                <a:latin typeface="+mj-lt"/>
              </a:rPr>
              <a:t>This feature allows the report to be embedded in websites, making it publicly accessible if desired.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rgbClr val="00B0F0"/>
                </a:solidFill>
                <a:latin typeface="+mj-lt"/>
              </a:rPr>
              <a:t>Email Sharing: </a:t>
            </a:r>
            <a:r>
              <a:rPr lang="en-IN" sz="3000" dirty="0">
                <a:latin typeface="+mj-lt"/>
              </a:rPr>
              <a:t>The report can be directly shared with users via email.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000" dirty="0">
              <a:latin typeface="+mj-lt"/>
            </a:endParaRPr>
          </a:p>
          <a:p>
            <a:endParaRPr lang="en-IN" sz="3000" dirty="0">
              <a:latin typeface="+mj-lt"/>
            </a:endParaRPr>
          </a:p>
          <a:p>
            <a:r>
              <a:rPr lang="en-IN" sz="3000" dirty="0">
                <a:solidFill>
                  <a:srgbClr val="00B0F0"/>
                </a:solidFill>
                <a:latin typeface="+mj-lt"/>
              </a:rPr>
              <a:t>Published Link: </a:t>
            </a:r>
            <a:r>
              <a:rPr lang="en-IN" sz="3200" dirty="0">
                <a:hlinkClick r:id="rId2"/>
              </a:rPr>
              <a:t>https://app.powerbi.com/groups/me/reports/09edfacc-ae70-41b4-8f92-613fcabfd548/6878804ab4032d2a9681?experience=power-bi</a:t>
            </a:r>
            <a:r>
              <a:rPr lang="en-IN" sz="3200" dirty="0"/>
              <a:t>:</a:t>
            </a:r>
          </a:p>
          <a:p>
            <a:endParaRPr lang="en-IN" sz="3000" dirty="0">
              <a:latin typeface="+mj-lt"/>
            </a:endParaRP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D34C6DCE-43D6-C714-0056-69ECB28758B2}"/>
              </a:ext>
            </a:extLst>
          </p:cNvPr>
          <p:cNvSpPr/>
          <p:nvPr/>
        </p:nvSpPr>
        <p:spPr>
          <a:xfrm rot="3987423" flipH="1">
            <a:off x="12625695" y="7261552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5062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3987423" flipH="1">
            <a:off x="12625695" y="7261552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B3B26D57-73CF-7A3C-83FF-76F8773A98C5}"/>
              </a:ext>
            </a:extLst>
          </p:cNvPr>
          <p:cNvSpPr txBox="1"/>
          <p:nvPr/>
        </p:nvSpPr>
        <p:spPr>
          <a:xfrm>
            <a:off x="1007098" y="751012"/>
            <a:ext cx="10491564" cy="1044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IN" sz="6600" dirty="0">
                <a:solidFill>
                  <a:srgbClr val="004AAD"/>
                </a:solidFill>
                <a:latin typeface="Montserrat Classic Bold" panose="020B0604020202020204" charset="0"/>
              </a:rPr>
              <a:t>Intermediate Level Task</a:t>
            </a:r>
            <a:r>
              <a:rPr lang="en-US" sz="66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: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BC49646-CE49-8F1A-B33A-1E8C89E1FCF1}"/>
              </a:ext>
            </a:extLst>
          </p:cNvPr>
          <p:cNvSpPr txBox="1"/>
          <p:nvPr/>
        </p:nvSpPr>
        <p:spPr>
          <a:xfrm>
            <a:off x="1001565" y="1759124"/>
            <a:ext cx="15991307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4400" dirty="0">
                <a:solidFill>
                  <a:srgbClr val="004AAD"/>
                </a:solidFill>
                <a:latin typeface="Montserrat Classic" panose="020B0604020202020204" charset="0"/>
              </a:rPr>
              <a:t>Designing an interactive report in Power BI with multiple visuals. </a:t>
            </a:r>
            <a:endParaRPr lang="en-US" sz="4400" b="1" dirty="0">
              <a:solidFill>
                <a:srgbClr val="004AAD"/>
              </a:solidFill>
              <a:latin typeface="Montserrat Classic" panose="020B0604020202020204" charset="0"/>
              <a:ea typeface="Arial Bold"/>
              <a:cs typeface="Arial Bold"/>
              <a:sym typeface="Arial Bold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91BCCE1-1502-9DED-5AC4-9C96A253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80" y="3515638"/>
            <a:ext cx="16129792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Objective: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Develop an interactive, detailed Power BI report that goes beyond basic metrics to provide a deeper analysis of sales, customer demographics, and store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Process: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Data Modeling:</a:t>
            </a:r>
            <a:r>
              <a:rPr lang="en-US" altLang="en-US" sz="2800" dirty="0">
                <a:latin typeface="+mj-lt"/>
              </a:rPr>
              <a:t> Structuring and filtering data to focus on key metrics and enable interactive visuals.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Visualization Techniques:</a:t>
            </a:r>
            <a:r>
              <a:rPr lang="en-US" altLang="en-US" sz="2800" dirty="0">
                <a:latin typeface="+mj-lt"/>
              </a:rPr>
              <a:t> Implementing a variety of visuals, including pie charts, bar graphs, line charts, &amp; maps.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User Interaction:</a:t>
            </a:r>
            <a:r>
              <a:rPr lang="en-US" altLang="en-US" sz="2800" dirty="0">
                <a:latin typeface="+mj-lt"/>
              </a:rPr>
              <a:t> Adding slicers and filters to allow dynamic exploration of different regions, age groups, and categories.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Publishing:</a:t>
            </a:r>
            <a:r>
              <a:rPr lang="en-US" altLang="en-US" sz="2800" dirty="0">
                <a:latin typeface="+mj-lt"/>
              </a:rPr>
              <a:t> Sharing the report with a focus on actionable insights for stakeholders.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Skills Developed: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Advanced Power BI features like interactive filters, custom visualizations, and data-driven storytelling.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938B1-3897-C074-CFC3-441AF4581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205BBA-FF3F-4998-88BE-16B4AA7F2192}"/>
              </a:ext>
            </a:extLst>
          </p:cNvPr>
          <p:cNvSpPr txBox="1"/>
          <p:nvPr/>
        </p:nvSpPr>
        <p:spPr>
          <a:xfrm>
            <a:off x="1079104" y="2479204"/>
            <a:ext cx="1476164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+mj-lt"/>
              </a:rPr>
              <a:t>Overview: </a:t>
            </a:r>
            <a:r>
              <a:rPr lang="en-US" sz="3000" dirty="0">
                <a:latin typeface="+mj-lt"/>
              </a:rPr>
              <a:t>Aggregated view of overall sales performance across categories and regions.</a:t>
            </a:r>
          </a:p>
          <a:p>
            <a:endParaRPr lang="en-US" sz="3000" dirty="0">
              <a:solidFill>
                <a:srgbClr val="00B0F0"/>
              </a:solidFill>
              <a:latin typeface="+mj-lt"/>
            </a:endParaRPr>
          </a:p>
          <a:p>
            <a:r>
              <a:rPr lang="en-US" sz="3000" b="1" dirty="0">
                <a:solidFill>
                  <a:srgbClr val="00B0F0"/>
                </a:solidFill>
                <a:latin typeface="+mj-lt"/>
              </a:rPr>
              <a:t>Key Visuals: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+mj-lt"/>
              </a:rPr>
              <a:t>Profit by Category:</a:t>
            </a:r>
            <a:r>
              <a:rPr lang="en-US" sz="3000" dirty="0">
                <a:latin typeface="+mj-lt"/>
              </a:rPr>
              <a:t> Highlights top categories such as Home Appliances and Computers.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+mj-lt"/>
              </a:rPr>
              <a:t>Regional Sales and Profit Comparison:</a:t>
            </a:r>
            <a:r>
              <a:rPr lang="en-US" sz="3000" dirty="0">
                <a:latin typeface="+mj-lt"/>
              </a:rPr>
              <a:t> Displays leading regions (United States, China, Germany).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+mj-lt"/>
              </a:rPr>
              <a:t>Monthly Sales by Top Categories:</a:t>
            </a:r>
            <a:r>
              <a:rPr lang="en-US" sz="3000" dirty="0">
                <a:latin typeface="+mj-lt"/>
              </a:rPr>
              <a:t> An area chart showing trends in top-selling categories throughout the year.</a:t>
            </a:r>
          </a:p>
          <a:p>
            <a:endParaRPr lang="en-US" sz="3000" dirty="0">
              <a:latin typeface="+mj-lt"/>
            </a:endParaRPr>
          </a:p>
          <a:p>
            <a:r>
              <a:rPr lang="en-US" sz="3000" b="1" dirty="0">
                <a:solidFill>
                  <a:srgbClr val="00B0F0"/>
                </a:solidFill>
                <a:latin typeface="+mj-lt"/>
              </a:rPr>
              <a:t>Insights:</a:t>
            </a:r>
            <a:endParaRPr lang="en-US" sz="3000" dirty="0">
              <a:solidFill>
                <a:srgbClr val="00B0F0"/>
              </a:solidFill>
              <a:latin typeface="+mj-lt"/>
            </a:endParaRPr>
          </a:p>
          <a:p>
            <a:pPr lvl="1"/>
            <a:r>
              <a:rPr lang="en-US" sz="3000" dirty="0">
                <a:latin typeface="+mj-lt"/>
              </a:rPr>
              <a:t>Highest profitability from Home Appliances, followed by Computers and Cameras.</a:t>
            </a:r>
          </a:p>
          <a:p>
            <a:pPr lvl="1"/>
            <a:r>
              <a:rPr lang="en-US" sz="3000" dirty="0">
                <a:latin typeface="+mj-lt"/>
              </a:rPr>
              <a:t>Seasonal trends in sales volumes, with certain categories performing better in specific months.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A0C76-DDBD-8329-50ED-31DFDF6DA509}"/>
              </a:ext>
            </a:extLst>
          </p:cNvPr>
          <p:cNvSpPr txBox="1"/>
          <p:nvPr/>
        </p:nvSpPr>
        <p:spPr>
          <a:xfrm>
            <a:off x="1087247" y="821268"/>
            <a:ext cx="128894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004AAD"/>
                </a:solidFill>
                <a:latin typeface="Montserrat Classic Bold" panose="020B0604020202020204" charset="0"/>
              </a:rPr>
              <a:t>Dashboard 1 - Sales Overview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111E493A-A309-60A3-B882-D035CCB199B0}"/>
              </a:ext>
            </a:extLst>
          </p:cNvPr>
          <p:cNvSpPr/>
          <p:nvPr/>
        </p:nvSpPr>
        <p:spPr>
          <a:xfrm rot="3987423" flipH="1">
            <a:off x="12625695" y="7261552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2886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30037-0D10-94E6-42BF-EF839A24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1156D75-3CB4-602A-0DA0-60E4567C4D8B}"/>
              </a:ext>
            </a:extLst>
          </p:cNvPr>
          <p:cNvSpPr/>
          <p:nvPr/>
        </p:nvSpPr>
        <p:spPr>
          <a:xfrm rot="3987423" flipH="1">
            <a:off x="12625695" y="7261552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4FEDA-DA9F-E9E1-0DDB-1150BE3E42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61"/>
          <a:stretch/>
        </p:blipFill>
        <p:spPr>
          <a:xfrm>
            <a:off x="1295128" y="875415"/>
            <a:ext cx="15553728" cy="8797677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75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DCB6074-3DD2-3368-BE9F-D8C8AAA66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246" y="2853174"/>
            <a:ext cx="1504153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Overview: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Detailed insights into customer demographics and purchasing patterns.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Key Visuals: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Customer Segments: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High-value, medium-value, low-value customers.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Demographic Breakdown: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Gender, marital status, and education levels.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Customer Retention Rate and Average Order Value: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Important indicators of customer loyalty and spending habits.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Insights: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High-value customers constitute the largest segment.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Balanced gender distribution, with a majority of customers having a college degree.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963DD-1F86-86B2-34D2-23E31F360D71}"/>
              </a:ext>
            </a:extLst>
          </p:cNvPr>
          <p:cNvSpPr txBox="1"/>
          <p:nvPr/>
        </p:nvSpPr>
        <p:spPr>
          <a:xfrm>
            <a:off x="1087246" y="1183060"/>
            <a:ext cx="1460948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004AAD"/>
                </a:solidFill>
                <a:latin typeface="Montserrat Classic Bold" panose="020B0604020202020204" charset="0"/>
              </a:rPr>
              <a:t>Dashboard 2 – Customer Insights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5D919B18-FA2E-63C1-CC5F-B0C07BBA065C}"/>
              </a:ext>
            </a:extLst>
          </p:cNvPr>
          <p:cNvSpPr/>
          <p:nvPr/>
        </p:nvSpPr>
        <p:spPr>
          <a:xfrm rot="2164836">
            <a:off x="1127010" y="-5032641"/>
            <a:ext cx="13498860" cy="9303283"/>
          </a:xfrm>
          <a:custGeom>
            <a:avLst/>
            <a:gdLst/>
            <a:ahLst/>
            <a:cxnLst/>
            <a:rect l="l" t="t" r="r" b="b"/>
            <a:pathLst>
              <a:path w="12700689" h="8763594">
                <a:moveTo>
                  <a:pt x="0" y="0"/>
                </a:moveTo>
                <a:lnTo>
                  <a:pt x="12700690" y="0"/>
                </a:lnTo>
                <a:lnTo>
                  <a:pt x="12700690" y="8763594"/>
                </a:lnTo>
                <a:lnTo>
                  <a:pt x="0" y="8763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F128BDE-E89D-A86E-D944-AA3B0AC1B20B}"/>
              </a:ext>
            </a:extLst>
          </p:cNvPr>
          <p:cNvSpPr/>
          <p:nvPr/>
        </p:nvSpPr>
        <p:spPr>
          <a:xfrm rot="2182870">
            <a:off x="1675552" y="5432346"/>
            <a:ext cx="13727505" cy="9099707"/>
          </a:xfrm>
          <a:custGeom>
            <a:avLst/>
            <a:gdLst/>
            <a:ahLst/>
            <a:cxnLst/>
            <a:rect l="l" t="t" r="r" b="b"/>
            <a:pathLst>
              <a:path w="12700689" h="8763594">
                <a:moveTo>
                  <a:pt x="0" y="0"/>
                </a:moveTo>
                <a:lnTo>
                  <a:pt x="12700689" y="0"/>
                </a:lnTo>
                <a:lnTo>
                  <a:pt x="12700689" y="8763594"/>
                </a:lnTo>
                <a:lnTo>
                  <a:pt x="0" y="8763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A8E5B-CE41-8D3B-19D7-0DFFEB129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9C4E045-2C57-4AF3-AC18-A2EEA748432B}"/>
              </a:ext>
            </a:extLst>
          </p:cNvPr>
          <p:cNvSpPr/>
          <p:nvPr/>
        </p:nvSpPr>
        <p:spPr>
          <a:xfrm rot="3987423" flipH="1">
            <a:off x="12625695" y="7261552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78FA9-72BB-FEBB-5D04-E2563578C7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67"/>
          <a:stretch/>
        </p:blipFill>
        <p:spPr>
          <a:xfrm>
            <a:off x="1439144" y="804659"/>
            <a:ext cx="15265696" cy="8677682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974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F2F7D-A44B-95B4-74B8-4631A5E93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AE03B8F-087E-92E8-B1A7-518B94CDF9B5}"/>
              </a:ext>
            </a:extLst>
          </p:cNvPr>
          <p:cNvSpPr/>
          <p:nvPr/>
        </p:nvSpPr>
        <p:spPr>
          <a:xfrm rot="2164836">
            <a:off x="1127010" y="-5032641"/>
            <a:ext cx="13498860" cy="9303283"/>
          </a:xfrm>
          <a:custGeom>
            <a:avLst/>
            <a:gdLst/>
            <a:ahLst/>
            <a:cxnLst/>
            <a:rect l="l" t="t" r="r" b="b"/>
            <a:pathLst>
              <a:path w="12700689" h="8763594">
                <a:moveTo>
                  <a:pt x="0" y="0"/>
                </a:moveTo>
                <a:lnTo>
                  <a:pt x="12700690" y="0"/>
                </a:lnTo>
                <a:lnTo>
                  <a:pt x="12700690" y="8763594"/>
                </a:lnTo>
                <a:lnTo>
                  <a:pt x="0" y="8763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5E11011-76D8-BF74-D695-EA9494A1975E}"/>
              </a:ext>
            </a:extLst>
          </p:cNvPr>
          <p:cNvSpPr/>
          <p:nvPr/>
        </p:nvSpPr>
        <p:spPr>
          <a:xfrm rot="2182870">
            <a:off x="1675552" y="5432346"/>
            <a:ext cx="13727505" cy="9099707"/>
          </a:xfrm>
          <a:custGeom>
            <a:avLst/>
            <a:gdLst/>
            <a:ahLst/>
            <a:cxnLst/>
            <a:rect l="l" t="t" r="r" b="b"/>
            <a:pathLst>
              <a:path w="12700689" h="8763594">
                <a:moveTo>
                  <a:pt x="0" y="0"/>
                </a:moveTo>
                <a:lnTo>
                  <a:pt x="12700689" y="0"/>
                </a:lnTo>
                <a:lnTo>
                  <a:pt x="12700689" y="8763594"/>
                </a:lnTo>
                <a:lnTo>
                  <a:pt x="0" y="8763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85144-726E-ABE5-84FE-685D5DC86828}"/>
              </a:ext>
            </a:extLst>
          </p:cNvPr>
          <p:cNvSpPr txBox="1"/>
          <p:nvPr/>
        </p:nvSpPr>
        <p:spPr>
          <a:xfrm>
            <a:off x="1087246" y="3631332"/>
            <a:ext cx="1583361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+mj-lt"/>
              </a:rPr>
              <a:t>Overview: </a:t>
            </a:r>
            <a:r>
              <a:rPr lang="en-US" sz="3000" dirty="0">
                <a:latin typeface="+mj-lt"/>
              </a:rPr>
              <a:t>A closer look at profit, sales, and revenue across different store locations and categories.</a:t>
            </a:r>
          </a:p>
          <a:p>
            <a:endParaRPr lang="en-US" sz="3000" dirty="0">
              <a:latin typeface="+mj-lt"/>
            </a:endParaRPr>
          </a:p>
          <a:p>
            <a:r>
              <a:rPr lang="en-US" sz="3000" b="1" dirty="0">
                <a:solidFill>
                  <a:srgbClr val="00B0F0"/>
                </a:solidFill>
                <a:latin typeface="+mj-lt"/>
              </a:rPr>
              <a:t>Key Visuals:</a:t>
            </a:r>
            <a:endParaRPr lang="en-US" sz="3000" dirty="0">
              <a:solidFill>
                <a:srgbClr val="00B0F0"/>
              </a:solidFill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+mj-lt"/>
              </a:rPr>
              <a:t>Store Profit and Discount Distribution:</a:t>
            </a:r>
            <a:r>
              <a:rPr lang="en-US" sz="3000" dirty="0">
                <a:latin typeface="+mj-lt"/>
              </a:rPr>
              <a:t> Shows how profit varies across store locations.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+mj-lt"/>
              </a:rPr>
              <a:t>Sales by Category and Store:</a:t>
            </a:r>
            <a:r>
              <a:rPr lang="en-US" sz="3000" dirty="0">
                <a:latin typeface="+mj-lt"/>
              </a:rPr>
              <a:t> Highlights which categories perform best in specific stores.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b="1" dirty="0">
                <a:latin typeface="+mj-lt"/>
              </a:rPr>
              <a:t>Monthly Sales Trends of Top Stores:</a:t>
            </a:r>
            <a:r>
              <a:rPr lang="en-US" sz="3000" dirty="0">
                <a:latin typeface="+mj-lt"/>
              </a:rPr>
              <a:t> A line chart showing monthly sales changes for the top-performing stores.</a:t>
            </a:r>
          </a:p>
          <a:p>
            <a:pPr lvl="1"/>
            <a:endParaRPr lang="en-US" sz="3000" dirty="0">
              <a:latin typeface="+mj-lt"/>
            </a:endParaRPr>
          </a:p>
          <a:p>
            <a:r>
              <a:rPr lang="en-US" sz="3000" b="1" dirty="0">
                <a:solidFill>
                  <a:srgbClr val="00B0F0"/>
                </a:solidFill>
                <a:latin typeface="+mj-lt"/>
              </a:rPr>
              <a:t>Insights:</a:t>
            </a:r>
            <a:endParaRPr lang="en-US" sz="3000" dirty="0">
              <a:solidFill>
                <a:srgbClr val="00B0F0"/>
              </a:solidFill>
              <a:latin typeface="+mj-lt"/>
            </a:endParaRPr>
          </a:p>
          <a:p>
            <a:pPr lvl="1"/>
            <a:r>
              <a:rPr lang="en-US" sz="3000" dirty="0">
                <a:latin typeface="+mj-lt"/>
              </a:rPr>
              <a:t>Contoso Asia Online Store shows the highest profit contribution.</a:t>
            </a:r>
          </a:p>
          <a:p>
            <a:pPr lvl="1"/>
            <a:r>
              <a:rPr lang="en-US" sz="3000" dirty="0">
                <a:latin typeface="+mj-lt"/>
              </a:rPr>
              <a:t>Categories like Cell Phones perform well in some regions while others, like Audio, vary by location.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E62FE-1466-9574-C023-B7B02A5F8535}"/>
              </a:ext>
            </a:extLst>
          </p:cNvPr>
          <p:cNvSpPr txBox="1"/>
          <p:nvPr/>
        </p:nvSpPr>
        <p:spPr>
          <a:xfrm>
            <a:off x="1087245" y="1028493"/>
            <a:ext cx="1403341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004AAD"/>
                </a:solidFill>
                <a:latin typeface="Montserrat Classic Bold" panose="020B0604020202020204" charset="0"/>
              </a:rPr>
              <a:t>Dashboard 3 – Store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75535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BIZ-TECH QUIZ - Answers</Template>
  <TotalTime>1131</TotalTime>
  <Words>639</Words>
  <Application>Microsoft Office PowerPoint</Application>
  <PresentationFormat>Custom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 Classic Bold</vt:lpstr>
      <vt:lpstr>Montserrat Classic</vt:lpstr>
      <vt:lpstr>Arial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Pranjali .</dc:creator>
  <cp:lastModifiedBy>Pranjali .</cp:lastModifiedBy>
  <cp:revision>1</cp:revision>
  <dcterms:created xsi:type="dcterms:W3CDTF">2024-11-02T10:56:11Z</dcterms:created>
  <dcterms:modified xsi:type="dcterms:W3CDTF">2024-11-03T05:47:14Z</dcterms:modified>
  <dc:identifier>DAGTIiIjjn8</dc:identifier>
</cp:coreProperties>
</file>