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8" r:id="rId4"/>
    <p:sldId id="259" r:id="rId5"/>
    <p:sldId id="260" r:id="rId6"/>
    <p:sldId id="274" r:id="rId7"/>
    <p:sldId id="262" r:id="rId8"/>
    <p:sldId id="263" r:id="rId9"/>
    <p:sldId id="265" r:id="rId10"/>
    <p:sldId id="264"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EEF7C6-8CE0-4272-B4D2-D425FB52682F}" type="datetimeFigureOut">
              <a:rPr lang="en-US" smtClean="0"/>
              <a:pPr/>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71587-6417-45F1-B198-6F08905E30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EEF7C6-8CE0-4272-B4D2-D425FB52682F}" type="datetimeFigureOut">
              <a:rPr lang="en-US" smtClean="0"/>
              <a:pPr/>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71587-6417-45F1-B198-6F08905E30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EEF7C6-8CE0-4272-B4D2-D425FB52682F}" type="datetimeFigureOut">
              <a:rPr lang="en-US" smtClean="0"/>
              <a:pPr/>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71587-6417-45F1-B198-6F08905E30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EEF7C6-8CE0-4272-B4D2-D425FB52682F}" type="datetimeFigureOut">
              <a:rPr lang="en-US" smtClean="0"/>
              <a:pPr/>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71587-6417-45F1-B198-6F08905E30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EEF7C6-8CE0-4272-B4D2-D425FB52682F}" type="datetimeFigureOut">
              <a:rPr lang="en-US" smtClean="0"/>
              <a:pPr/>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71587-6417-45F1-B198-6F08905E300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EEF7C6-8CE0-4272-B4D2-D425FB52682F}" type="datetimeFigureOut">
              <a:rPr lang="en-US" smtClean="0"/>
              <a:pPr/>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71587-6417-45F1-B198-6F08905E30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EEF7C6-8CE0-4272-B4D2-D425FB52682F}" type="datetimeFigureOut">
              <a:rPr lang="en-US" smtClean="0"/>
              <a:pPr/>
              <a:t>3/31/2023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D71587-6417-45F1-B198-6F08905E30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EEF7C6-8CE0-4272-B4D2-D425FB52682F}" type="datetimeFigureOut">
              <a:rPr lang="en-US" smtClean="0"/>
              <a:pPr/>
              <a:t>3/31/2023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D71587-6417-45F1-B198-6F08905E30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EEF7C6-8CE0-4272-B4D2-D425FB52682F}" type="datetimeFigureOut">
              <a:rPr lang="en-US" smtClean="0"/>
              <a:pPr/>
              <a:t>3/31/2023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D71587-6417-45F1-B198-6F08905E30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EEF7C6-8CE0-4272-B4D2-D425FB52682F}" type="datetimeFigureOut">
              <a:rPr lang="en-US" smtClean="0"/>
              <a:pPr/>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71587-6417-45F1-B198-6F08905E30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EEF7C6-8CE0-4272-B4D2-D425FB52682F}" type="datetimeFigureOut">
              <a:rPr lang="en-US" smtClean="0"/>
              <a:pPr/>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71587-6417-45F1-B198-6F08905E300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EEF7C6-8CE0-4272-B4D2-D425FB52682F}" type="datetimeFigureOut">
              <a:rPr lang="en-US" smtClean="0"/>
              <a:pPr/>
              <a:t>3/31/2023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71587-6417-45F1-B198-6F08905E30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05000"/>
            <a:ext cx="8229600" cy="1143000"/>
          </a:xfrm>
        </p:spPr>
        <p:txBody>
          <a:bodyPr>
            <a:normAutofit fontScale="90000"/>
          </a:bodyPr>
          <a:lstStyle/>
          <a:p>
            <a:r>
              <a:rPr lang="en-US" sz="3200" u="sng" dirty="0">
                <a:latin typeface="Times New Roman" pitchFamily="18" charset="0"/>
                <a:cs typeface="Times New Roman" pitchFamily="18" charset="0"/>
              </a:rPr>
              <a:t>Paper Quality Enhancement And Model Prediction Using Machine Learning Techniques</a:t>
            </a:r>
            <a:br>
              <a:rPr lang="en-US" sz="3200" dirty="0">
                <a:latin typeface="Times New Roman" pitchFamily="18" charset="0"/>
                <a:cs typeface="Times New Roman" pitchFamily="18" charset="0"/>
              </a:rPr>
            </a:br>
            <a:r>
              <a:rPr lang="en-US" sz="3200" b="1" dirty="0">
                <a:latin typeface="Times New Roman" pitchFamily="18" charset="0"/>
                <a:cs typeface="Times New Roman" pitchFamily="18" charset="0"/>
              </a:rPr>
              <a:t>Domain: </a:t>
            </a:r>
            <a:r>
              <a:rPr lang="en-US" sz="3200" dirty="0">
                <a:latin typeface="Times New Roman" pitchFamily="18" charset="0"/>
                <a:cs typeface="Times New Roman" pitchFamily="18" charset="0"/>
              </a:rPr>
              <a:t>ML</a:t>
            </a:r>
          </a:p>
        </p:txBody>
      </p:sp>
      <p:sp>
        <p:nvSpPr>
          <p:cNvPr id="3" name="Subtitle 2"/>
          <p:cNvSpPr>
            <a:spLocks noGrp="1"/>
          </p:cNvSpPr>
          <p:nvPr>
            <p:ph sz="half" idx="1"/>
          </p:nvPr>
        </p:nvSpPr>
        <p:spPr>
          <a:xfrm>
            <a:off x="454631" y="3590916"/>
            <a:ext cx="4267200" cy="1295400"/>
          </a:xfrm>
        </p:spPr>
        <p:txBody>
          <a:bodyPr>
            <a:normAutofit fontScale="25000" lnSpcReduction="20000"/>
          </a:bodyPr>
          <a:lstStyle/>
          <a:p>
            <a:pPr>
              <a:buNone/>
            </a:pPr>
            <a:r>
              <a:rPr lang="en-US" sz="9600" b="1" dirty="0">
                <a:solidFill>
                  <a:srgbClr val="00B050"/>
                </a:solidFill>
                <a:latin typeface="Monotype Corsiva" panose="03010101010201010101" pitchFamily="66" charset="0"/>
                <a:cs typeface="Times New Roman" pitchFamily="18" charset="0"/>
              </a:rPr>
              <a:t>Presented by</a:t>
            </a:r>
          </a:p>
          <a:p>
            <a:pPr>
              <a:buNone/>
            </a:pPr>
            <a:endParaRPr lang="en-US" sz="4900" dirty="0">
              <a:solidFill>
                <a:schemeClr val="tx1"/>
              </a:solidFill>
              <a:latin typeface="Times New Roman" pitchFamily="18" charset="0"/>
              <a:cs typeface="Times New Roman" pitchFamily="18" charset="0"/>
            </a:endParaRPr>
          </a:p>
          <a:p>
            <a:r>
              <a:rPr lang="en-US" sz="7200" dirty="0">
                <a:solidFill>
                  <a:schemeClr val="tx1"/>
                </a:solidFill>
                <a:latin typeface="Times New Roman" pitchFamily="18" charset="0"/>
                <a:cs typeface="Times New Roman" pitchFamily="18" charset="0"/>
              </a:rPr>
              <a:t>Name : Pranjali S</a:t>
            </a:r>
          </a:p>
          <a:p>
            <a:r>
              <a:rPr lang="en-US" sz="7200" dirty="0">
                <a:solidFill>
                  <a:schemeClr val="tx1"/>
                </a:solidFill>
                <a:latin typeface="Times New Roman" pitchFamily="18" charset="0"/>
                <a:cs typeface="Times New Roman" pitchFamily="18" charset="0"/>
              </a:rPr>
              <a:t>USN : 1CR19IS107</a:t>
            </a:r>
          </a:p>
        </p:txBody>
      </p:sp>
      <p:sp>
        <p:nvSpPr>
          <p:cNvPr id="6" name="Content Placeholder 5"/>
          <p:cNvSpPr>
            <a:spLocks noGrp="1"/>
          </p:cNvSpPr>
          <p:nvPr>
            <p:ph sz="half" idx="2"/>
          </p:nvPr>
        </p:nvSpPr>
        <p:spPr>
          <a:xfrm>
            <a:off x="5334000" y="3537735"/>
            <a:ext cx="4267200" cy="2697163"/>
          </a:xfrm>
        </p:spPr>
        <p:txBody>
          <a:bodyPr>
            <a:noAutofit/>
          </a:bodyPr>
          <a:lstStyle/>
          <a:p>
            <a:pPr>
              <a:buNone/>
            </a:pPr>
            <a:r>
              <a:rPr lang="en-US" sz="2400" dirty="0">
                <a:latin typeface="Times New Roman" pitchFamily="18" charset="0"/>
                <a:cs typeface="Times New Roman" pitchFamily="18" charset="0"/>
              </a:rPr>
              <a:t>  </a:t>
            </a:r>
            <a:r>
              <a:rPr lang="en-US" sz="2400" b="1" dirty="0">
                <a:solidFill>
                  <a:srgbClr val="00B050"/>
                </a:solidFill>
                <a:latin typeface="Monotype Corsiva" panose="03010101010201010101" pitchFamily="66" charset="0"/>
                <a:cs typeface="Mongolian Baiti" panose="03000500000000000000" pitchFamily="66" charset="0"/>
              </a:rPr>
              <a:t>Under the Guidance of</a:t>
            </a:r>
          </a:p>
          <a:p>
            <a:pPr marL="342900" lvl="0" indent="-342900" algn="l" rtl="0">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Dr. Srividya R</a:t>
            </a:r>
          </a:p>
          <a:p>
            <a:pPr marL="342900" lvl="0" indent="-342900" algn="l" rtl="0">
              <a:spcBef>
                <a:spcPts val="360"/>
              </a:spcBef>
              <a:spcAft>
                <a:spcPts val="0"/>
              </a:spcAft>
              <a:buClr>
                <a:schemeClr val="dk1"/>
              </a:buClr>
              <a:buSzPts val="1800"/>
              <a:buNone/>
            </a:pPr>
            <a:r>
              <a:rPr lang="en-US" sz="1800" dirty="0">
                <a:latin typeface="Times New Roman"/>
                <a:ea typeface="Times New Roman"/>
                <a:cs typeface="Times New Roman"/>
                <a:sym typeface="Times New Roman"/>
              </a:rPr>
              <a:t>	Associate Professor,</a:t>
            </a:r>
            <a:endParaRPr lang="en-US" sz="1800" dirty="0"/>
          </a:p>
          <a:p>
            <a:pPr marL="342900" lvl="0" indent="-342900" algn="l" rtl="0">
              <a:spcBef>
                <a:spcPts val="360"/>
              </a:spcBef>
              <a:spcAft>
                <a:spcPts val="0"/>
              </a:spcAft>
              <a:buClr>
                <a:schemeClr val="dk1"/>
              </a:buClr>
              <a:buSzPts val="1800"/>
              <a:buNone/>
            </a:pPr>
            <a:r>
              <a:rPr lang="en-US" sz="1800" dirty="0">
                <a:latin typeface="Times New Roman"/>
                <a:ea typeface="Times New Roman"/>
                <a:cs typeface="Times New Roman"/>
                <a:sym typeface="Times New Roman"/>
              </a:rPr>
              <a:t>	Dept of Information Science and Engineering.</a:t>
            </a:r>
          </a:p>
          <a:p>
            <a:pPr marL="0" indent="0">
              <a:buNone/>
            </a:pPr>
            <a:endParaRPr lang="en-US" sz="18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67C0-F6F7-5489-33A3-DEC89ABC98EA}"/>
              </a:ext>
            </a:extLst>
          </p:cNvPr>
          <p:cNvSpPr>
            <a:spLocks noGrp="1"/>
          </p:cNvSpPr>
          <p:nvPr>
            <p:ph type="title"/>
          </p:nvPr>
        </p:nvSpPr>
        <p:spPr>
          <a:xfrm>
            <a:off x="457200" y="0"/>
            <a:ext cx="8229600" cy="1143000"/>
          </a:xfrm>
        </p:spPr>
        <p:txBody>
          <a:bodyPr/>
          <a:lstStyle/>
          <a:p>
            <a:r>
              <a:rPr lang="en-IN" dirty="0"/>
              <a:t>METHODOLOGY</a:t>
            </a:r>
          </a:p>
        </p:txBody>
      </p:sp>
      <p:pic>
        <p:nvPicPr>
          <p:cNvPr id="5" name="Content Placeholder 4">
            <a:extLst>
              <a:ext uri="{FF2B5EF4-FFF2-40B4-BE49-F238E27FC236}">
                <a16:creationId xmlns:a16="http://schemas.microsoft.com/office/drawing/2014/main" id="{F9711279-AED5-14ED-81D4-92A38396E0C4}"/>
              </a:ext>
            </a:extLst>
          </p:cNvPr>
          <p:cNvPicPr>
            <a:picLocks noGrp="1" noChangeAspect="1"/>
          </p:cNvPicPr>
          <p:nvPr>
            <p:ph idx="1"/>
          </p:nvPr>
        </p:nvPicPr>
        <p:blipFill>
          <a:blip r:embed="rId2"/>
          <a:stretch>
            <a:fillRect/>
          </a:stretch>
        </p:blipFill>
        <p:spPr>
          <a:xfrm>
            <a:off x="9418" y="2362200"/>
            <a:ext cx="5517904" cy="3505200"/>
          </a:xfrm>
        </p:spPr>
      </p:pic>
      <p:pic>
        <p:nvPicPr>
          <p:cNvPr id="7" name="Picture 6">
            <a:extLst>
              <a:ext uri="{FF2B5EF4-FFF2-40B4-BE49-F238E27FC236}">
                <a16:creationId xmlns:a16="http://schemas.microsoft.com/office/drawing/2014/main" id="{16D533D0-FA12-FFC4-2C8C-F9E869F27BB6}"/>
              </a:ext>
            </a:extLst>
          </p:cNvPr>
          <p:cNvPicPr>
            <a:picLocks noChangeAspect="1"/>
          </p:cNvPicPr>
          <p:nvPr/>
        </p:nvPicPr>
        <p:blipFill>
          <a:blip r:embed="rId3"/>
          <a:stretch>
            <a:fillRect/>
          </a:stretch>
        </p:blipFill>
        <p:spPr>
          <a:xfrm>
            <a:off x="4598542" y="2068472"/>
            <a:ext cx="3886551" cy="4092656"/>
          </a:xfrm>
          <a:prstGeom prst="rect">
            <a:avLst/>
          </a:prstGeom>
        </p:spPr>
      </p:pic>
    </p:spTree>
    <p:extLst>
      <p:ext uri="{BB962C8B-B14F-4D97-AF65-F5344CB8AC3E}">
        <p14:creationId xmlns:p14="http://schemas.microsoft.com/office/powerpoint/2010/main" val="2321893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6C81F-C02F-1FB0-AB16-AB26D7D48498}"/>
              </a:ext>
            </a:extLst>
          </p:cNvPr>
          <p:cNvSpPr>
            <a:spLocks noGrp="1"/>
          </p:cNvSpPr>
          <p:nvPr>
            <p:ph type="title"/>
          </p:nvPr>
        </p:nvSpPr>
        <p:spPr>
          <a:xfrm>
            <a:off x="609600" y="0"/>
            <a:ext cx="8229600" cy="1143000"/>
          </a:xfrm>
        </p:spPr>
        <p:txBody>
          <a:bodyPr/>
          <a:lstStyle/>
          <a:p>
            <a:r>
              <a:rPr lang="en-IN" dirty="0"/>
              <a:t>RESULTS AND DISCUSSIONS</a:t>
            </a:r>
          </a:p>
        </p:txBody>
      </p:sp>
      <p:pic>
        <p:nvPicPr>
          <p:cNvPr id="5" name="Content Placeholder 4">
            <a:extLst>
              <a:ext uri="{FF2B5EF4-FFF2-40B4-BE49-F238E27FC236}">
                <a16:creationId xmlns:a16="http://schemas.microsoft.com/office/drawing/2014/main" id="{8FCE91E2-A748-CF5D-BAE7-27E43947F6EB}"/>
              </a:ext>
            </a:extLst>
          </p:cNvPr>
          <p:cNvPicPr>
            <a:picLocks noGrp="1" noChangeAspect="1"/>
          </p:cNvPicPr>
          <p:nvPr>
            <p:ph idx="1"/>
          </p:nvPr>
        </p:nvPicPr>
        <p:blipFill>
          <a:blip r:embed="rId2"/>
          <a:stretch>
            <a:fillRect/>
          </a:stretch>
        </p:blipFill>
        <p:spPr>
          <a:xfrm>
            <a:off x="228600" y="1676400"/>
            <a:ext cx="8229600" cy="1882732"/>
          </a:xfrm>
        </p:spPr>
      </p:pic>
      <p:pic>
        <p:nvPicPr>
          <p:cNvPr id="7" name="Picture 6">
            <a:extLst>
              <a:ext uri="{FF2B5EF4-FFF2-40B4-BE49-F238E27FC236}">
                <a16:creationId xmlns:a16="http://schemas.microsoft.com/office/drawing/2014/main" id="{A3CA7E44-BEF2-99DF-FEC2-75C7DCBC878F}"/>
              </a:ext>
            </a:extLst>
          </p:cNvPr>
          <p:cNvPicPr>
            <a:picLocks noChangeAspect="1"/>
          </p:cNvPicPr>
          <p:nvPr/>
        </p:nvPicPr>
        <p:blipFill>
          <a:blip r:embed="rId3"/>
          <a:stretch>
            <a:fillRect/>
          </a:stretch>
        </p:blipFill>
        <p:spPr>
          <a:xfrm>
            <a:off x="2438400" y="3424719"/>
            <a:ext cx="3741126" cy="3057191"/>
          </a:xfrm>
          <a:prstGeom prst="rect">
            <a:avLst/>
          </a:prstGeom>
        </p:spPr>
      </p:pic>
    </p:spTree>
    <p:extLst>
      <p:ext uri="{BB962C8B-B14F-4D97-AF65-F5344CB8AC3E}">
        <p14:creationId xmlns:p14="http://schemas.microsoft.com/office/powerpoint/2010/main" val="3199163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C33A11-8D25-5975-CC61-D3B025D3E586}"/>
              </a:ext>
            </a:extLst>
          </p:cNvPr>
          <p:cNvSpPr>
            <a:spLocks noGrp="1"/>
          </p:cNvSpPr>
          <p:nvPr>
            <p:ph type="title"/>
          </p:nvPr>
        </p:nvSpPr>
        <p:spPr>
          <a:xfrm>
            <a:off x="609600" y="0"/>
            <a:ext cx="8229600" cy="1143000"/>
          </a:xfrm>
        </p:spPr>
        <p:txBody>
          <a:bodyPr/>
          <a:lstStyle/>
          <a:p>
            <a:r>
              <a:rPr lang="en-IN" dirty="0"/>
              <a:t>RESULTS AND DISCUSSIONS</a:t>
            </a:r>
          </a:p>
        </p:txBody>
      </p:sp>
      <p:pic>
        <p:nvPicPr>
          <p:cNvPr id="6" name="Picture 5">
            <a:extLst>
              <a:ext uri="{FF2B5EF4-FFF2-40B4-BE49-F238E27FC236}">
                <a16:creationId xmlns:a16="http://schemas.microsoft.com/office/drawing/2014/main" id="{06BADB17-9763-9597-64F2-6D510AF4FE2E}"/>
              </a:ext>
            </a:extLst>
          </p:cNvPr>
          <p:cNvPicPr>
            <a:picLocks noChangeAspect="1"/>
          </p:cNvPicPr>
          <p:nvPr/>
        </p:nvPicPr>
        <p:blipFill>
          <a:blip r:embed="rId2"/>
          <a:stretch>
            <a:fillRect/>
          </a:stretch>
        </p:blipFill>
        <p:spPr>
          <a:xfrm>
            <a:off x="239655" y="1600200"/>
            <a:ext cx="4372585" cy="1352739"/>
          </a:xfrm>
          <a:prstGeom prst="rect">
            <a:avLst/>
          </a:prstGeom>
        </p:spPr>
      </p:pic>
      <p:pic>
        <p:nvPicPr>
          <p:cNvPr id="8" name="Picture 7">
            <a:extLst>
              <a:ext uri="{FF2B5EF4-FFF2-40B4-BE49-F238E27FC236}">
                <a16:creationId xmlns:a16="http://schemas.microsoft.com/office/drawing/2014/main" id="{61405459-A5AE-2786-3A1D-4A06A3438EDC}"/>
              </a:ext>
            </a:extLst>
          </p:cNvPr>
          <p:cNvPicPr>
            <a:picLocks noChangeAspect="1"/>
          </p:cNvPicPr>
          <p:nvPr/>
        </p:nvPicPr>
        <p:blipFill>
          <a:blip r:embed="rId3"/>
          <a:stretch>
            <a:fillRect/>
          </a:stretch>
        </p:blipFill>
        <p:spPr>
          <a:xfrm>
            <a:off x="3453356" y="2952939"/>
            <a:ext cx="5672664" cy="3592926"/>
          </a:xfrm>
          <a:prstGeom prst="rect">
            <a:avLst/>
          </a:prstGeom>
        </p:spPr>
      </p:pic>
    </p:spTree>
    <p:extLst>
      <p:ext uri="{BB962C8B-B14F-4D97-AF65-F5344CB8AC3E}">
        <p14:creationId xmlns:p14="http://schemas.microsoft.com/office/powerpoint/2010/main" val="3205778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8C95-85CA-7B5C-0996-031013B2E5DC}"/>
              </a:ext>
            </a:extLst>
          </p:cNvPr>
          <p:cNvSpPr>
            <a:spLocks noGrp="1"/>
          </p:cNvSpPr>
          <p:nvPr>
            <p:ph type="title"/>
          </p:nvPr>
        </p:nvSpPr>
        <p:spPr>
          <a:xfrm>
            <a:off x="666964" y="46543"/>
            <a:ext cx="8229600" cy="1143000"/>
          </a:xfrm>
        </p:spPr>
        <p:txBody>
          <a:bodyPr/>
          <a:lstStyle/>
          <a:p>
            <a:r>
              <a:rPr lang="en-IN" dirty="0"/>
              <a:t>RESULTS AND DISCUSSIONS</a:t>
            </a:r>
          </a:p>
        </p:txBody>
      </p:sp>
      <p:pic>
        <p:nvPicPr>
          <p:cNvPr id="7" name="Picture 6">
            <a:extLst>
              <a:ext uri="{FF2B5EF4-FFF2-40B4-BE49-F238E27FC236}">
                <a16:creationId xmlns:a16="http://schemas.microsoft.com/office/drawing/2014/main" id="{9E846056-F9EF-532D-00EE-B2637ADE0769}"/>
              </a:ext>
            </a:extLst>
          </p:cNvPr>
          <p:cNvPicPr>
            <a:picLocks noChangeAspect="1"/>
          </p:cNvPicPr>
          <p:nvPr/>
        </p:nvPicPr>
        <p:blipFill>
          <a:blip r:embed="rId2"/>
          <a:stretch>
            <a:fillRect/>
          </a:stretch>
        </p:blipFill>
        <p:spPr>
          <a:xfrm>
            <a:off x="0" y="2286000"/>
            <a:ext cx="5510147" cy="3372183"/>
          </a:xfrm>
          <a:prstGeom prst="rect">
            <a:avLst/>
          </a:prstGeom>
        </p:spPr>
      </p:pic>
      <p:pic>
        <p:nvPicPr>
          <p:cNvPr id="9" name="Picture 8">
            <a:extLst>
              <a:ext uri="{FF2B5EF4-FFF2-40B4-BE49-F238E27FC236}">
                <a16:creationId xmlns:a16="http://schemas.microsoft.com/office/drawing/2014/main" id="{9A0BCF73-A847-2079-B839-DA4AD96EF05A}"/>
              </a:ext>
            </a:extLst>
          </p:cNvPr>
          <p:cNvPicPr>
            <a:picLocks noChangeAspect="1"/>
          </p:cNvPicPr>
          <p:nvPr/>
        </p:nvPicPr>
        <p:blipFill>
          <a:blip r:embed="rId3"/>
          <a:stretch>
            <a:fillRect/>
          </a:stretch>
        </p:blipFill>
        <p:spPr>
          <a:xfrm>
            <a:off x="4953000" y="2438400"/>
            <a:ext cx="3962400" cy="2948257"/>
          </a:xfrm>
          <a:prstGeom prst="rect">
            <a:avLst/>
          </a:prstGeom>
        </p:spPr>
      </p:pic>
    </p:spTree>
    <p:extLst>
      <p:ext uri="{BB962C8B-B14F-4D97-AF65-F5344CB8AC3E}">
        <p14:creationId xmlns:p14="http://schemas.microsoft.com/office/powerpoint/2010/main" val="61404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83D9-208C-C4FD-C187-85BFDFE0426E}"/>
              </a:ext>
            </a:extLst>
          </p:cNvPr>
          <p:cNvSpPr>
            <a:spLocks noGrp="1"/>
          </p:cNvSpPr>
          <p:nvPr>
            <p:ph type="title"/>
          </p:nvPr>
        </p:nvSpPr>
        <p:spPr>
          <a:xfrm>
            <a:off x="609600" y="0"/>
            <a:ext cx="8229600" cy="1143000"/>
          </a:xfrm>
        </p:spPr>
        <p:txBody>
          <a:bodyPr/>
          <a:lstStyle/>
          <a:p>
            <a:r>
              <a:rPr lang="en-IN" dirty="0"/>
              <a:t>RESULTS AND DISCUSSIONS</a:t>
            </a:r>
          </a:p>
        </p:txBody>
      </p:sp>
      <p:pic>
        <p:nvPicPr>
          <p:cNvPr id="5" name="Picture 4">
            <a:extLst>
              <a:ext uri="{FF2B5EF4-FFF2-40B4-BE49-F238E27FC236}">
                <a16:creationId xmlns:a16="http://schemas.microsoft.com/office/drawing/2014/main" id="{B13B8F2C-AC4E-DB56-E554-32B79E7A87BF}"/>
              </a:ext>
            </a:extLst>
          </p:cNvPr>
          <p:cNvPicPr>
            <a:picLocks noChangeAspect="1"/>
          </p:cNvPicPr>
          <p:nvPr/>
        </p:nvPicPr>
        <p:blipFill>
          <a:blip r:embed="rId2"/>
          <a:stretch>
            <a:fillRect/>
          </a:stretch>
        </p:blipFill>
        <p:spPr>
          <a:xfrm>
            <a:off x="1143000" y="1447800"/>
            <a:ext cx="6629400" cy="4993243"/>
          </a:xfrm>
          <a:prstGeom prst="rect">
            <a:avLst/>
          </a:prstGeom>
        </p:spPr>
      </p:pic>
    </p:spTree>
    <p:extLst>
      <p:ext uri="{BB962C8B-B14F-4D97-AF65-F5344CB8AC3E}">
        <p14:creationId xmlns:p14="http://schemas.microsoft.com/office/powerpoint/2010/main" val="3729810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23AB-684A-600E-8613-91817DFB8F2F}"/>
              </a:ext>
            </a:extLst>
          </p:cNvPr>
          <p:cNvSpPr>
            <a:spLocks noGrp="1"/>
          </p:cNvSpPr>
          <p:nvPr>
            <p:ph type="title"/>
          </p:nvPr>
        </p:nvSpPr>
        <p:spPr>
          <a:xfrm>
            <a:off x="762000" y="12843"/>
            <a:ext cx="8229600" cy="1143000"/>
          </a:xfrm>
        </p:spPr>
        <p:txBody>
          <a:bodyPr/>
          <a:lstStyle/>
          <a:p>
            <a:r>
              <a:rPr lang="en-IN" dirty="0"/>
              <a:t>RESULTS AND DISCUSSIONS</a:t>
            </a:r>
          </a:p>
        </p:txBody>
      </p:sp>
      <p:pic>
        <p:nvPicPr>
          <p:cNvPr id="4" name="Picture 3">
            <a:extLst>
              <a:ext uri="{FF2B5EF4-FFF2-40B4-BE49-F238E27FC236}">
                <a16:creationId xmlns:a16="http://schemas.microsoft.com/office/drawing/2014/main" id="{F94EB2F5-470B-4BC2-8AC2-C889E963554A}"/>
              </a:ext>
            </a:extLst>
          </p:cNvPr>
          <p:cNvPicPr>
            <a:picLocks noChangeAspect="1"/>
          </p:cNvPicPr>
          <p:nvPr/>
        </p:nvPicPr>
        <p:blipFill>
          <a:blip r:embed="rId2"/>
          <a:stretch>
            <a:fillRect/>
          </a:stretch>
        </p:blipFill>
        <p:spPr>
          <a:xfrm>
            <a:off x="425141" y="2667000"/>
            <a:ext cx="8293717" cy="2706290"/>
          </a:xfrm>
          <a:prstGeom prst="rect">
            <a:avLst/>
          </a:prstGeom>
        </p:spPr>
      </p:pic>
    </p:spTree>
    <p:extLst>
      <p:ext uri="{BB962C8B-B14F-4D97-AF65-F5344CB8AC3E}">
        <p14:creationId xmlns:p14="http://schemas.microsoft.com/office/powerpoint/2010/main" val="2945566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4CA77-E54A-030F-4AD9-E4636F9AC793}"/>
              </a:ext>
            </a:extLst>
          </p:cNvPr>
          <p:cNvSpPr>
            <a:spLocks noGrp="1"/>
          </p:cNvSpPr>
          <p:nvPr>
            <p:ph type="title"/>
          </p:nvPr>
        </p:nvSpPr>
        <p:spPr>
          <a:xfrm>
            <a:off x="457200" y="27398"/>
            <a:ext cx="8229600" cy="1143000"/>
          </a:xfrm>
        </p:spPr>
        <p:txBody>
          <a:bodyPr/>
          <a:lstStyle/>
          <a:p>
            <a:r>
              <a:rPr lang="en-IN" dirty="0"/>
              <a:t>CONCLUSION</a:t>
            </a:r>
          </a:p>
        </p:txBody>
      </p:sp>
      <p:sp>
        <p:nvSpPr>
          <p:cNvPr id="3" name="Content Placeholder 2">
            <a:extLst>
              <a:ext uri="{FF2B5EF4-FFF2-40B4-BE49-F238E27FC236}">
                <a16:creationId xmlns:a16="http://schemas.microsoft.com/office/drawing/2014/main" id="{FEA09D28-829B-0C25-491A-0766F0167842}"/>
              </a:ext>
            </a:extLst>
          </p:cNvPr>
          <p:cNvSpPr>
            <a:spLocks noGrp="1"/>
          </p:cNvSpPr>
          <p:nvPr>
            <p:ph idx="1"/>
          </p:nvPr>
        </p:nvSpPr>
        <p:spPr>
          <a:xfrm>
            <a:off x="457200" y="1752600"/>
            <a:ext cx="8229600" cy="4525963"/>
          </a:xfrm>
        </p:spPr>
        <p:txBody>
          <a:bodyPr>
            <a:normAutofit fontScale="85000" lnSpcReduction="10000"/>
          </a:bodyPr>
          <a:lstStyle/>
          <a:p>
            <a:r>
              <a:rPr lang="en-US" sz="1800" dirty="0">
                <a:latin typeface="Times New Roman" panose="02020603050405020304" pitchFamily="18" charset="0"/>
                <a:cs typeface="Times New Roman" panose="02020603050405020304" pitchFamily="18" charset="0"/>
              </a:rPr>
              <a:t>This paper presents a machine learning model which meets the requirement of increasing the paper quality by adjusting the steam pressure applied to the paper at the drying section. </a:t>
            </a:r>
          </a:p>
          <a:p>
            <a:r>
              <a:rPr lang="en-US" sz="1800" dirty="0">
                <a:latin typeface="Times New Roman" panose="02020603050405020304" pitchFamily="18" charset="0"/>
                <a:cs typeface="Times New Roman" panose="02020603050405020304" pitchFamily="18" charset="0"/>
              </a:rPr>
              <a:t>The model proposes the use of techniques which are Linear regression, KNN, Support vector regressor and Decision tree for moisture, caliper, grammage which decide the amount of steam to be used. </a:t>
            </a:r>
          </a:p>
          <a:p>
            <a:r>
              <a:rPr lang="en-US" sz="1800" dirty="0">
                <a:latin typeface="Times New Roman" panose="02020603050405020304" pitchFamily="18" charset="0"/>
                <a:cs typeface="Times New Roman" panose="02020603050405020304" pitchFamily="18" charset="0"/>
              </a:rPr>
              <a:t>It also verifies the errors in different models which are mean squared error, root mean squared error, mean absolute error and R squared score. </a:t>
            </a:r>
          </a:p>
          <a:p>
            <a:r>
              <a:rPr lang="en-US" sz="1800" dirty="0">
                <a:latin typeface="Times New Roman" panose="02020603050405020304" pitchFamily="18" charset="0"/>
                <a:cs typeface="Times New Roman" panose="02020603050405020304" pitchFamily="18" charset="0"/>
              </a:rPr>
              <a:t>The proposed method satisfies the necessities of reducing the usage of steam in the drying section. </a:t>
            </a:r>
          </a:p>
          <a:p>
            <a:r>
              <a:rPr lang="en-US" sz="1800" dirty="0">
                <a:latin typeface="Times New Roman" panose="02020603050405020304" pitchFamily="18" charset="0"/>
                <a:cs typeface="Times New Roman" panose="02020603050405020304" pitchFamily="18" charset="0"/>
              </a:rPr>
              <a:t>Tried machine learning models show that the use of KNN model is best suited for practice that performs both regression and classification, it is easy for obtaining the values, has quick calculation time, has less error compared with linear regression, and has a high R squared score. </a:t>
            </a:r>
          </a:p>
          <a:p>
            <a:r>
              <a:rPr lang="en-US" sz="1800" dirty="0">
                <a:latin typeface="Times New Roman" panose="02020603050405020304" pitchFamily="18" charset="0"/>
                <a:cs typeface="Times New Roman" panose="02020603050405020304" pitchFamily="18" charset="0"/>
              </a:rPr>
              <a:t>The proposed model indicates the root mean squared error which is 0.06, mean squared error which is 0.004, and mean absolute error as 0.0007 and R2 score as 0.996 which shows a better performance than the other methods.</a:t>
            </a:r>
          </a:p>
          <a:p>
            <a:r>
              <a:rPr lang="en-US" sz="1800" dirty="0">
                <a:latin typeface="Times New Roman" panose="02020603050405020304" pitchFamily="18" charset="0"/>
                <a:cs typeface="Times New Roman" panose="02020603050405020304" pitchFamily="18" charset="0"/>
              </a:rPr>
              <a:t> From the analysis of the machine learning algorithms, it is found that the reduction in 0.5% of moisture in the drying section then results in reduction of 0.09% in steam pressure which is found in the cross validation.</a:t>
            </a:r>
          </a:p>
          <a:p>
            <a:r>
              <a:rPr lang="en-US" sz="1800" dirty="0">
                <a:latin typeface="Times New Roman" panose="02020603050405020304" pitchFamily="18" charset="0"/>
                <a:cs typeface="Times New Roman" panose="02020603050405020304" pitchFamily="18" charset="0"/>
              </a:rPr>
              <a:t> This suggests that the efficiency of the system increases with 1.34% of energy recovery.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932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1BD79-2B90-C5F7-DF7D-A6C65FD591B4}"/>
              </a:ext>
            </a:extLst>
          </p:cNvPr>
          <p:cNvSpPr>
            <a:spLocks noGrp="1"/>
          </p:cNvSpPr>
          <p:nvPr>
            <p:ph type="title"/>
          </p:nvPr>
        </p:nvSpPr>
        <p:spPr>
          <a:xfrm>
            <a:off x="491447" y="84137"/>
            <a:ext cx="8229600" cy="1143000"/>
          </a:xfrm>
        </p:spPr>
        <p:txBody>
          <a:bodyPr/>
          <a:lstStyle/>
          <a:p>
            <a:r>
              <a:rPr lang="en-IN" dirty="0"/>
              <a:t>REFERENCES</a:t>
            </a:r>
          </a:p>
        </p:txBody>
      </p:sp>
      <p:sp>
        <p:nvSpPr>
          <p:cNvPr id="3" name="Content Placeholder 2">
            <a:extLst>
              <a:ext uri="{FF2B5EF4-FFF2-40B4-BE49-F238E27FC236}">
                <a16:creationId xmlns:a16="http://schemas.microsoft.com/office/drawing/2014/main" id="{70B844FD-4DDF-C14C-3857-548131727348}"/>
              </a:ext>
            </a:extLst>
          </p:cNvPr>
          <p:cNvSpPr>
            <a:spLocks noGrp="1"/>
          </p:cNvSpPr>
          <p:nvPr>
            <p:ph idx="1"/>
          </p:nvPr>
        </p:nvSpPr>
        <p:spPr>
          <a:xfrm>
            <a:off x="453775" y="1676400"/>
            <a:ext cx="8229600" cy="4525963"/>
          </a:xfrm>
        </p:spPr>
        <p:txBody>
          <a:bodyPr>
            <a:normAutofit fontScale="92500" lnSpcReduction="10000"/>
          </a:bodyPr>
          <a:lstStyle/>
          <a:p>
            <a:pPr>
              <a:buFont typeface="+mj-lt"/>
              <a:buAutoNum type="arabicPeriod"/>
            </a:pPr>
            <a:r>
              <a:rPr lang="en-IN" sz="1800" dirty="0">
                <a:latin typeface="Times New Roman" panose="02020603050405020304" pitchFamily="18" charset="0"/>
                <a:cs typeface="Times New Roman" panose="02020603050405020304" pitchFamily="18" charset="0"/>
              </a:rPr>
              <a:t>V.D. Baloyi, L.D. Meyer, The development of a mining method selection model through a detailed assessment of multi-criteria decision methods, Res. Eng. 8 (2020), 100172.</a:t>
            </a:r>
          </a:p>
          <a:p>
            <a:pPr>
              <a:buFont typeface="+mj-lt"/>
              <a:buAutoNum type="arabicPeriod"/>
            </a:pPr>
            <a:r>
              <a:rPr lang="en-IN" sz="1800" dirty="0">
                <a:latin typeface="Times New Roman" panose="02020603050405020304" pitchFamily="18" charset="0"/>
                <a:cs typeface="Times New Roman" panose="02020603050405020304" pitchFamily="18" charset="0"/>
              </a:rPr>
              <a:t>M.A. </a:t>
            </a:r>
            <a:r>
              <a:rPr lang="en-IN" sz="1800" dirty="0" err="1">
                <a:latin typeface="Times New Roman" panose="02020603050405020304" pitchFamily="18" charset="0"/>
                <a:cs typeface="Times New Roman" panose="02020603050405020304" pitchFamily="18" charset="0"/>
              </a:rPr>
              <a:t>Jaradeh</a:t>
            </a:r>
            <a:r>
              <a:rPr lang="en-IN" sz="1800" dirty="0">
                <a:latin typeface="Times New Roman" panose="02020603050405020304" pitchFamily="18" charset="0"/>
                <a:cs typeface="Times New Roman" panose="02020603050405020304" pitchFamily="18" charset="0"/>
              </a:rPr>
              <a:t>, S.M. Suliman, Y. Al-Alawi, Improvement model for the proposal accuracy of security system design at industrial facilities, Res. Eng. 8 (2020), 100186. </a:t>
            </a:r>
          </a:p>
          <a:p>
            <a:pPr>
              <a:buFont typeface="+mj-lt"/>
              <a:buAutoNum type="arabicPeriod"/>
            </a:pPr>
            <a:r>
              <a:rPr lang="en-IN" sz="1800" dirty="0">
                <a:latin typeface="Times New Roman" panose="02020603050405020304" pitchFamily="18" charset="0"/>
                <a:cs typeface="Times New Roman" panose="02020603050405020304" pitchFamily="18" charset="0"/>
              </a:rPr>
              <a:t>O.M. </a:t>
            </a:r>
            <a:r>
              <a:rPr lang="en-IN" sz="1800" dirty="0" err="1">
                <a:latin typeface="Times New Roman" panose="02020603050405020304" pitchFamily="18" charset="0"/>
                <a:cs typeface="Times New Roman" panose="02020603050405020304" pitchFamily="18" charset="0"/>
              </a:rPr>
              <a:t>Olabanji</a:t>
            </a:r>
            <a:r>
              <a:rPr lang="en-IN" sz="1800" dirty="0">
                <a:latin typeface="Times New Roman" panose="02020603050405020304" pitchFamily="18" charset="0"/>
                <a:cs typeface="Times New Roman" panose="02020603050405020304" pitchFamily="18" charset="0"/>
              </a:rPr>
              <a:t>, K. Mpofu, Appraisal of conceptual designs: coalescing fuzzy analytic hierarchy process (F-AHP) and fuzzy grey relational analysis (F-GRA), Res. Eng. 9 (2021), 100194.</a:t>
            </a:r>
          </a:p>
          <a:p>
            <a:pPr>
              <a:buFont typeface="+mj-lt"/>
              <a:buAutoNum type="arabicPeriod"/>
            </a:pPr>
            <a:r>
              <a:rPr lang="en-IN" sz="1800" dirty="0">
                <a:latin typeface="Times New Roman" panose="02020603050405020304" pitchFamily="18" charset="0"/>
                <a:cs typeface="Times New Roman" panose="02020603050405020304" pitchFamily="18" charset="0"/>
              </a:rPr>
              <a:t> A.J. </a:t>
            </a:r>
            <a:r>
              <a:rPr lang="en-IN" sz="1800" dirty="0" err="1">
                <a:latin typeface="Times New Roman" panose="02020603050405020304" pitchFamily="18" charset="0"/>
                <a:cs typeface="Times New Roman" panose="02020603050405020304" pitchFamily="18" charset="0"/>
              </a:rPr>
              <a:t>Adeyi</a:t>
            </a:r>
            <a:r>
              <a:rPr lang="en-IN" sz="1800" dirty="0">
                <a:latin typeface="Times New Roman" panose="02020603050405020304" pitchFamily="18" charset="0"/>
                <a:cs typeface="Times New Roman" panose="02020603050405020304" pitchFamily="18" charset="0"/>
              </a:rPr>
              <a:t>, M.O. </a:t>
            </a:r>
            <a:r>
              <a:rPr lang="en-IN" sz="1800" dirty="0" err="1">
                <a:latin typeface="Times New Roman" panose="02020603050405020304" pitchFamily="18" charset="0"/>
                <a:cs typeface="Times New Roman" panose="02020603050405020304" pitchFamily="18" charset="0"/>
              </a:rPr>
              <a:t>Durowoju</a:t>
            </a:r>
            <a:r>
              <a:rPr lang="en-IN" sz="1800" dirty="0">
                <a:latin typeface="Times New Roman" panose="02020603050405020304" pitchFamily="18" charset="0"/>
                <a:cs typeface="Times New Roman" panose="02020603050405020304" pitchFamily="18" charset="0"/>
              </a:rPr>
              <a:t>, O. </a:t>
            </a:r>
            <a:r>
              <a:rPr lang="en-IN" sz="1800" dirty="0" err="1">
                <a:latin typeface="Times New Roman" panose="02020603050405020304" pitchFamily="18" charset="0"/>
                <a:cs typeface="Times New Roman" panose="02020603050405020304" pitchFamily="18" charset="0"/>
              </a:rPr>
              <a:t>Adeyi</a:t>
            </a:r>
            <a:r>
              <a:rPr lang="en-IN" sz="1800" dirty="0">
                <a:latin typeface="Times New Roman" panose="02020603050405020304" pitchFamily="18" charset="0"/>
                <a:cs typeface="Times New Roman" panose="02020603050405020304" pitchFamily="18" charset="0"/>
              </a:rPr>
              <a:t>, E.O. </a:t>
            </a:r>
            <a:r>
              <a:rPr lang="en-IN" sz="1800" dirty="0" err="1">
                <a:latin typeface="Times New Roman" panose="02020603050405020304" pitchFamily="18" charset="0"/>
                <a:cs typeface="Times New Roman" panose="02020603050405020304" pitchFamily="18" charset="0"/>
              </a:rPr>
              <a:t>Oke</a:t>
            </a:r>
            <a:r>
              <a:rPr lang="en-IN" sz="1800" dirty="0">
                <a:latin typeface="Times New Roman" panose="02020603050405020304" pitchFamily="18" charset="0"/>
                <a:cs typeface="Times New Roman" panose="02020603050405020304" pitchFamily="18" charset="0"/>
              </a:rPr>
              <a:t>, O.A. </a:t>
            </a:r>
            <a:r>
              <a:rPr lang="en-IN" sz="1800" dirty="0" err="1">
                <a:latin typeface="Times New Roman" panose="02020603050405020304" pitchFamily="18" charset="0"/>
                <a:cs typeface="Times New Roman" panose="02020603050405020304" pitchFamily="18" charset="0"/>
              </a:rPr>
              <a:t>Olalere</a:t>
            </a:r>
            <a:r>
              <a:rPr lang="en-IN" sz="1800" dirty="0">
                <a:latin typeface="Times New Roman" panose="02020603050405020304" pitchFamily="18" charset="0"/>
                <a:cs typeface="Times New Roman" panose="02020603050405020304" pitchFamily="18" charset="0"/>
              </a:rPr>
              <a:t>, A.D. </a:t>
            </a:r>
            <a:r>
              <a:rPr lang="en-IN" sz="1800" dirty="0" err="1">
                <a:latin typeface="Times New Roman" panose="02020603050405020304" pitchFamily="18" charset="0"/>
                <a:cs typeface="Times New Roman" panose="02020603050405020304" pitchFamily="18" charset="0"/>
              </a:rPr>
              <a:t>Ogunsola</a:t>
            </a:r>
            <a:r>
              <a:rPr lang="en-IN" sz="1800" dirty="0">
                <a:latin typeface="Times New Roman" panose="02020603050405020304" pitchFamily="18" charset="0"/>
                <a:cs typeface="Times New Roman" panose="02020603050405020304" pitchFamily="18" charset="0"/>
              </a:rPr>
              <a:t>, Momordica </a:t>
            </a:r>
            <a:r>
              <a:rPr lang="en-IN" sz="1800" dirty="0" err="1">
                <a:latin typeface="Times New Roman" panose="02020603050405020304" pitchFamily="18" charset="0"/>
                <a:cs typeface="Times New Roman" panose="02020603050405020304" pitchFamily="18" charset="0"/>
              </a:rPr>
              <a:t>Augustisepala</a:t>
            </a:r>
            <a:r>
              <a:rPr lang="en-IN" sz="1800" dirty="0">
                <a:latin typeface="Times New Roman" panose="02020603050405020304" pitchFamily="18" charset="0"/>
                <a:cs typeface="Times New Roman" panose="02020603050405020304" pitchFamily="18" charset="0"/>
              </a:rPr>
              <a:t> L. Stem fibre reinforced thermoplastic starch: mechanical property characterization and fuzzy logic artificial intelligent modelling, Res. Eng. 10 (2021), 100222. </a:t>
            </a:r>
          </a:p>
          <a:p>
            <a:pPr>
              <a:buFont typeface="+mj-lt"/>
              <a:buAutoNum type="arabicPeriod"/>
            </a:pPr>
            <a:r>
              <a:rPr lang="en-IN" sz="1800" dirty="0">
                <a:latin typeface="Times New Roman" panose="02020603050405020304" pitchFamily="18" charset="0"/>
                <a:cs typeface="Times New Roman" panose="02020603050405020304" pitchFamily="18" charset="0"/>
              </a:rPr>
              <a:t>D. Chakraborty, I. </a:t>
            </a:r>
            <a:r>
              <a:rPr lang="en-IN" sz="1800" dirty="0" err="1">
                <a:latin typeface="Times New Roman" panose="02020603050405020304" pitchFamily="18" charset="0"/>
                <a:cs typeface="Times New Roman" panose="02020603050405020304" pitchFamily="18" charset="0"/>
              </a:rPr>
              <a:t>Awolusi</a:t>
            </a:r>
            <a:r>
              <a:rPr lang="en-IN" sz="1800" dirty="0">
                <a:latin typeface="Times New Roman" panose="02020603050405020304" pitchFamily="18" charset="0"/>
                <a:cs typeface="Times New Roman" panose="02020603050405020304" pitchFamily="18" charset="0"/>
              </a:rPr>
              <a:t>, L. Gutierrez, An explainable machine learning model to predict and elucidate the compressive </a:t>
            </a:r>
            <a:r>
              <a:rPr lang="en-IN" sz="1800" dirty="0" err="1">
                <a:latin typeface="Times New Roman" panose="02020603050405020304" pitchFamily="18" charset="0"/>
                <a:cs typeface="Times New Roman" panose="02020603050405020304" pitchFamily="18" charset="0"/>
              </a:rPr>
              <a:t>behavior</a:t>
            </a:r>
            <a:r>
              <a:rPr lang="en-IN" sz="1800" dirty="0">
                <a:latin typeface="Times New Roman" panose="02020603050405020304" pitchFamily="18" charset="0"/>
                <a:cs typeface="Times New Roman" panose="02020603050405020304" pitchFamily="18" charset="0"/>
              </a:rPr>
              <a:t> of high-performance concrete, Res. Eng. 11 (2021), 100245. </a:t>
            </a:r>
            <a:r>
              <a:rPr lang="en-US" sz="1800" dirty="0">
                <a:latin typeface="Times New Roman" panose="02020603050405020304" pitchFamily="18" charset="0"/>
                <a:cs typeface="Times New Roman" panose="02020603050405020304" pitchFamily="18" charset="0"/>
              </a:rPr>
              <a:t> </a:t>
            </a:r>
          </a:p>
          <a:p>
            <a:pPr>
              <a:buFont typeface="+mj-lt"/>
              <a:buAutoNum type="arabicPeriod"/>
            </a:pPr>
            <a:r>
              <a:rPr lang="en-US" sz="1800" dirty="0">
                <a:latin typeface="Times New Roman" panose="02020603050405020304" pitchFamily="18" charset="0"/>
                <a:cs typeface="Times New Roman" panose="02020603050405020304" pitchFamily="18" charset="0"/>
              </a:rPr>
              <a:t>S.H. </a:t>
            </a:r>
            <a:r>
              <a:rPr lang="en-US" sz="1800" dirty="0" err="1">
                <a:latin typeface="Times New Roman" panose="02020603050405020304" pitchFamily="18" charset="0"/>
                <a:cs typeface="Times New Roman" panose="02020603050405020304" pitchFamily="18" charset="0"/>
              </a:rPr>
              <a:t>Ghodbanan</a:t>
            </a:r>
            <a:r>
              <a:rPr lang="en-US" sz="1800" dirty="0">
                <a:latin typeface="Times New Roman" panose="02020603050405020304" pitchFamily="18" charset="0"/>
                <a:cs typeface="Times New Roman" panose="02020603050405020304" pitchFamily="18" charset="0"/>
              </a:rPr>
              <a:t>, R. Alizadeh, S. </a:t>
            </a:r>
            <a:r>
              <a:rPr lang="en-US" sz="1800" dirty="0" err="1">
                <a:latin typeface="Times New Roman" panose="02020603050405020304" pitchFamily="18" charset="0"/>
                <a:cs typeface="Times New Roman" panose="02020603050405020304" pitchFamily="18" charset="0"/>
              </a:rPr>
              <a:t>Shafiei</a:t>
            </a:r>
            <a:r>
              <a:rPr lang="en-US" sz="1800" dirty="0">
                <a:latin typeface="Times New Roman" panose="02020603050405020304" pitchFamily="18" charset="0"/>
                <a:cs typeface="Times New Roman" panose="02020603050405020304" pitchFamily="18" charset="0"/>
              </a:rPr>
              <a:t>, Thermodynamic and heat transfer evaluation of pocket drying section in the multi-cylinder dryers of the paper machine, Iran. J. Chem. Eng. 13 (Number 2) (2016) 57–70.</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53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22A0-67DA-5850-F34D-520875BFBD94}"/>
              </a:ext>
            </a:extLst>
          </p:cNvPr>
          <p:cNvSpPr>
            <a:spLocks noGrp="1"/>
          </p:cNvSpPr>
          <p:nvPr>
            <p:ph type="title"/>
          </p:nvPr>
        </p:nvSpPr>
        <p:spPr>
          <a:xfrm>
            <a:off x="457200" y="28058"/>
            <a:ext cx="8229600" cy="1143000"/>
          </a:xfrm>
        </p:spPr>
        <p:txBody>
          <a:bodyPr/>
          <a:lstStyle/>
          <a:p>
            <a:r>
              <a:rPr lang="en-IN" dirty="0"/>
              <a:t>AGENDA</a:t>
            </a:r>
          </a:p>
        </p:txBody>
      </p:sp>
      <p:sp>
        <p:nvSpPr>
          <p:cNvPr id="3" name="Content Placeholder 2">
            <a:extLst>
              <a:ext uri="{FF2B5EF4-FFF2-40B4-BE49-F238E27FC236}">
                <a16:creationId xmlns:a16="http://schemas.microsoft.com/office/drawing/2014/main" id="{5551098F-5A5C-5B8F-845A-ED587CDB03BF}"/>
              </a:ext>
            </a:extLst>
          </p:cNvPr>
          <p:cNvSpPr>
            <a:spLocks noGrp="1"/>
          </p:cNvSpPr>
          <p:nvPr>
            <p:ph idx="1"/>
          </p:nvPr>
        </p:nvSpPr>
        <p:spPr>
          <a:xfrm>
            <a:off x="457200" y="2057399"/>
            <a:ext cx="8229600" cy="4525963"/>
          </a:xfrm>
        </p:spPr>
        <p:txBody>
          <a:bodyPr/>
          <a:lstStyle/>
          <a:p>
            <a:pPr>
              <a:buFont typeface="Wingdings" panose="05000000000000000000" pitchFamily="2" charset="2"/>
              <a:buChar char="ü"/>
            </a:pPr>
            <a:r>
              <a:rPr lang="en-US" sz="2000" dirty="0">
                <a:latin typeface="Times New Roman" pitchFamily="18" charset="0"/>
                <a:cs typeface="Times New Roman" pitchFamily="18" charset="0"/>
              </a:rPr>
              <a:t>Abstract</a:t>
            </a:r>
          </a:p>
          <a:p>
            <a:pPr>
              <a:buFont typeface="Wingdings" panose="05000000000000000000" pitchFamily="2" charset="2"/>
              <a:buChar char="ü"/>
            </a:pPr>
            <a:r>
              <a:rPr lang="en-US" sz="2000" dirty="0">
                <a:latin typeface="Times New Roman" pitchFamily="18" charset="0"/>
                <a:cs typeface="Times New Roman" pitchFamily="18" charset="0"/>
              </a:rPr>
              <a:t>Introduction</a:t>
            </a:r>
          </a:p>
          <a:p>
            <a:pPr>
              <a:buFont typeface="Wingdings" panose="05000000000000000000" pitchFamily="2" charset="2"/>
              <a:buChar char="ü"/>
            </a:pPr>
            <a:r>
              <a:rPr lang="en-US" sz="2000" dirty="0">
                <a:latin typeface="Times New Roman" pitchFamily="18" charset="0"/>
                <a:cs typeface="Times New Roman" pitchFamily="18" charset="0"/>
              </a:rPr>
              <a:t>Proposed methodology and  implementation</a:t>
            </a:r>
          </a:p>
          <a:p>
            <a:pPr>
              <a:buFont typeface="Wingdings" panose="05000000000000000000" pitchFamily="2" charset="2"/>
              <a:buChar char="ü"/>
            </a:pPr>
            <a:r>
              <a:rPr lang="en-US" sz="2000" dirty="0">
                <a:latin typeface="Times New Roman" pitchFamily="18" charset="0"/>
                <a:cs typeface="Times New Roman" pitchFamily="18" charset="0"/>
              </a:rPr>
              <a:t>Results and discussion</a:t>
            </a:r>
          </a:p>
          <a:p>
            <a:pPr>
              <a:buFont typeface="Wingdings" panose="05000000000000000000" pitchFamily="2" charset="2"/>
              <a:buChar char="ü"/>
            </a:pPr>
            <a:r>
              <a:rPr lang="en-US" sz="2000" dirty="0">
                <a:latin typeface="Times New Roman" pitchFamily="18" charset="0"/>
                <a:cs typeface="Times New Roman" pitchFamily="18" charset="0"/>
              </a:rPr>
              <a:t>Conclusion</a:t>
            </a:r>
          </a:p>
          <a:p>
            <a:pPr>
              <a:buFont typeface="Wingdings" panose="05000000000000000000" pitchFamily="2" charset="2"/>
              <a:buChar char="ü"/>
            </a:pPr>
            <a:r>
              <a:rPr lang="en-US" sz="2000" dirty="0">
                <a:latin typeface="Times New Roman" pitchFamily="18" charset="0"/>
                <a:cs typeface="Times New Roman" pitchFamily="18" charset="0"/>
              </a:rPr>
              <a:t>References</a:t>
            </a:r>
          </a:p>
          <a:p>
            <a:pPr marL="0" indent="0">
              <a:buNone/>
            </a:pPr>
            <a:endParaRPr lang="en-IN" dirty="0"/>
          </a:p>
        </p:txBody>
      </p:sp>
    </p:spTree>
    <p:extLst>
      <p:ext uri="{BB962C8B-B14F-4D97-AF65-F5344CB8AC3E}">
        <p14:creationId xmlns:p14="http://schemas.microsoft.com/office/powerpoint/2010/main" val="2212882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0FE82-4815-377D-4E37-338341E33C41}"/>
              </a:ext>
            </a:extLst>
          </p:cNvPr>
          <p:cNvSpPr>
            <a:spLocks noGrp="1"/>
          </p:cNvSpPr>
          <p:nvPr>
            <p:ph type="title"/>
          </p:nvPr>
        </p:nvSpPr>
        <p:spPr>
          <a:xfrm>
            <a:off x="457200" y="32339"/>
            <a:ext cx="8229600" cy="1143000"/>
          </a:xfrm>
        </p:spPr>
        <p:txBody>
          <a:bodyPr/>
          <a:lstStyle/>
          <a:p>
            <a:r>
              <a:rPr lang="en-IN" dirty="0"/>
              <a:t>ABSTRACT</a:t>
            </a:r>
          </a:p>
        </p:txBody>
      </p:sp>
      <p:sp>
        <p:nvSpPr>
          <p:cNvPr id="3" name="Content Placeholder 2">
            <a:extLst>
              <a:ext uri="{FF2B5EF4-FFF2-40B4-BE49-F238E27FC236}">
                <a16:creationId xmlns:a16="http://schemas.microsoft.com/office/drawing/2014/main" id="{C60321E2-C012-CB39-C649-09EF5CD256FA}"/>
              </a:ext>
            </a:extLst>
          </p:cNvPr>
          <p:cNvSpPr>
            <a:spLocks noGrp="1"/>
          </p:cNvSpPr>
          <p:nvPr>
            <p:ph idx="1"/>
          </p:nvPr>
        </p:nvSpPr>
        <p:spPr>
          <a:xfrm>
            <a:off x="457200" y="2042844"/>
            <a:ext cx="8229600" cy="4525963"/>
          </a:xfrm>
        </p:spPr>
        <p:txBody>
          <a:bodyPr>
            <a:normAutofit/>
          </a:bodyPr>
          <a:lstStyle/>
          <a:p>
            <a:r>
              <a:rPr lang="en-US" sz="1800" dirty="0">
                <a:latin typeface="Times New Roman" panose="02020603050405020304" pitchFamily="18" charset="0"/>
                <a:cs typeface="Times New Roman" panose="02020603050405020304" pitchFamily="18" charset="0"/>
              </a:rPr>
              <a:t>A machine learning approach demonstrated in the proposed study predicts the parameters involved in paper quality enhancement in real time.</a:t>
            </a:r>
          </a:p>
          <a:p>
            <a:r>
              <a:rPr lang="en-US" sz="1800" dirty="0">
                <a:latin typeface="Times New Roman" panose="02020603050405020304" pitchFamily="18" charset="0"/>
                <a:cs typeface="Times New Roman" panose="02020603050405020304" pitchFamily="18" charset="0"/>
              </a:rPr>
              <a:t>The training and testing data sets were obtained to develop several machine learning models through several data from the parameters of the paper-making process. </a:t>
            </a:r>
          </a:p>
          <a:p>
            <a:r>
              <a:rPr lang="en-US" sz="1800" dirty="0">
                <a:latin typeface="Times New Roman" panose="02020603050405020304" pitchFamily="18" charset="0"/>
                <a:cs typeface="Times New Roman" panose="02020603050405020304" pitchFamily="18" charset="0"/>
              </a:rPr>
              <a:t>The inputs considered were moisture, weight, and grammage. </a:t>
            </a:r>
          </a:p>
          <a:p>
            <a:r>
              <a:rPr lang="en-US" sz="1800" dirty="0">
                <a:latin typeface="Times New Roman" panose="02020603050405020304" pitchFamily="18" charset="0"/>
                <a:cs typeface="Times New Roman" panose="02020603050405020304" pitchFamily="18" charset="0"/>
              </a:rPr>
              <a:t>Modeling was carried out based on model interpretation and cross-validation results, showing that the developed model could be a more useful tool in predicting the performance of the steam pressure and input parameters in the paper-making process. </a:t>
            </a:r>
          </a:p>
          <a:p>
            <a:r>
              <a:rPr lang="en-US" sz="1800" dirty="0">
                <a:latin typeface="Times New Roman" panose="02020603050405020304" pitchFamily="18" charset="0"/>
                <a:cs typeface="Times New Roman" panose="02020603050405020304" pitchFamily="18" charset="0"/>
              </a:rPr>
              <a:t>Machine learning is also used to predict the efficiency of steam pressure reduction.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4038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6F4DF-D082-5848-D91A-30291A8B37E7}"/>
              </a:ext>
            </a:extLst>
          </p:cNvPr>
          <p:cNvSpPr>
            <a:spLocks noGrp="1"/>
          </p:cNvSpPr>
          <p:nvPr>
            <p:ph type="title"/>
          </p:nvPr>
        </p:nvSpPr>
        <p:spPr>
          <a:xfrm>
            <a:off x="457200" y="27398"/>
            <a:ext cx="8229600" cy="1143000"/>
          </a:xfrm>
        </p:spPr>
        <p:txBody>
          <a:bodyPr/>
          <a:lstStyle/>
          <a:p>
            <a:r>
              <a:rPr lang="en-IN" dirty="0"/>
              <a:t>INTRODUCTION</a:t>
            </a:r>
          </a:p>
        </p:txBody>
      </p:sp>
      <p:sp>
        <p:nvSpPr>
          <p:cNvPr id="3" name="Content Placeholder 2">
            <a:extLst>
              <a:ext uri="{FF2B5EF4-FFF2-40B4-BE49-F238E27FC236}">
                <a16:creationId xmlns:a16="http://schemas.microsoft.com/office/drawing/2014/main" id="{11138FDF-812C-D3C0-6D4A-5E9F1F792470}"/>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Paper manufacturing is divided into eight steps that are sequentially performed as shown in figure below.</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paper-making machine has a width of 10–15 feet and a length that varies from half a football field to a full football field, which is 100 yards. The wet end and the dry end make up the main components. </a:t>
            </a:r>
          </a:p>
        </p:txBody>
      </p:sp>
      <p:pic>
        <p:nvPicPr>
          <p:cNvPr id="5" name="Picture 4">
            <a:extLst>
              <a:ext uri="{FF2B5EF4-FFF2-40B4-BE49-F238E27FC236}">
                <a16:creationId xmlns:a16="http://schemas.microsoft.com/office/drawing/2014/main" id="{529245F9-02F4-2599-32A5-6E70AD4FBD27}"/>
              </a:ext>
            </a:extLst>
          </p:cNvPr>
          <p:cNvPicPr>
            <a:picLocks noChangeAspect="1"/>
          </p:cNvPicPr>
          <p:nvPr/>
        </p:nvPicPr>
        <p:blipFill>
          <a:blip r:embed="rId2"/>
          <a:stretch>
            <a:fillRect/>
          </a:stretch>
        </p:blipFill>
        <p:spPr>
          <a:xfrm>
            <a:off x="2819400" y="2438400"/>
            <a:ext cx="2767346" cy="2364120"/>
          </a:xfrm>
          <a:prstGeom prst="rect">
            <a:avLst/>
          </a:prstGeom>
        </p:spPr>
      </p:pic>
    </p:spTree>
    <p:extLst>
      <p:ext uri="{BB962C8B-B14F-4D97-AF65-F5344CB8AC3E}">
        <p14:creationId xmlns:p14="http://schemas.microsoft.com/office/powerpoint/2010/main" val="3809572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0575-E5DA-033C-2585-C8D956744FBA}"/>
              </a:ext>
            </a:extLst>
          </p:cNvPr>
          <p:cNvSpPr>
            <a:spLocks noGrp="1"/>
          </p:cNvSpPr>
          <p:nvPr>
            <p:ph type="title"/>
          </p:nvPr>
        </p:nvSpPr>
        <p:spPr>
          <a:xfrm>
            <a:off x="457200" y="0"/>
            <a:ext cx="8229600" cy="1143000"/>
          </a:xfrm>
        </p:spPr>
        <p:txBody>
          <a:bodyPr/>
          <a:lstStyle/>
          <a:p>
            <a:r>
              <a:rPr lang="en-IN" dirty="0"/>
              <a:t>INTRODUCTION</a:t>
            </a:r>
          </a:p>
        </p:txBody>
      </p:sp>
      <p:sp>
        <p:nvSpPr>
          <p:cNvPr id="3" name="Content Placeholder 2">
            <a:extLst>
              <a:ext uri="{FF2B5EF4-FFF2-40B4-BE49-F238E27FC236}">
                <a16:creationId xmlns:a16="http://schemas.microsoft.com/office/drawing/2014/main" id="{A52A9447-63C1-654B-1AA1-21DE5AB696F5}"/>
              </a:ext>
            </a:extLst>
          </p:cNvPr>
          <p:cNvSpPr>
            <a:spLocks noGrp="1"/>
          </p:cNvSpPr>
          <p:nvPr>
            <p:ph idx="1"/>
          </p:nvPr>
        </p:nvSpPr>
        <p:spPr/>
        <p:txBody>
          <a:bodyPr>
            <a:normAutofit fontScale="77500" lnSpcReduction="20000"/>
          </a:bodyPr>
          <a:lstStyle/>
          <a:p>
            <a:r>
              <a:rPr lang="en-US" sz="2600" dirty="0">
                <a:latin typeface="Times New Roman" panose="02020603050405020304" pitchFamily="18" charset="0"/>
                <a:cs typeface="Times New Roman" panose="02020603050405020304" pitchFamily="18" charset="0"/>
              </a:rPr>
              <a:t>An endless belt of plastic or wire screen moves continuously.</a:t>
            </a:r>
          </a:p>
          <a:p>
            <a:pPr algn="l"/>
            <a:r>
              <a:rPr lang="en-US" sz="2600" b="1" i="0" dirty="0">
                <a:solidFill>
                  <a:srgbClr val="000000"/>
                </a:solidFill>
                <a:effectLst/>
                <a:latin typeface="Times New Roman" panose="02020603050405020304" pitchFamily="18" charset="0"/>
                <a:cs typeface="Times New Roman" panose="02020603050405020304" pitchFamily="18" charset="0"/>
              </a:rPr>
              <a:t>Step 1:</a:t>
            </a:r>
            <a:r>
              <a:rPr lang="en-US" sz="2600" b="0" i="0" dirty="0">
                <a:solidFill>
                  <a:srgbClr val="000000"/>
                </a:solidFill>
                <a:effectLst/>
                <a:latin typeface="Times New Roman" panose="02020603050405020304" pitchFamily="18" charset="0"/>
                <a:cs typeface="Times New Roman" panose="02020603050405020304" pitchFamily="18" charset="0"/>
              </a:rPr>
              <a:t> The pulp mixture and water are spread across a forming fabric which resembles a large mesh screen on the front end, or </a:t>
            </a:r>
            <a:r>
              <a:rPr lang="en-US" sz="2600" b="1" i="0" dirty="0">
                <a:solidFill>
                  <a:srgbClr val="000000"/>
                </a:solidFill>
                <a:effectLst/>
                <a:latin typeface="Times New Roman" panose="02020603050405020304" pitchFamily="18" charset="0"/>
                <a:cs typeface="Times New Roman" panose="02020603050405020304" pitchFamily="18" charset="0"/>
              </a:rPr>
              <a:t>wet end, </a:t>
            </a:r>
            <a:r>
              <a:rPr lang="en-US" sz="2600" b="0" i="0" dirty="0">
                <a:solidFill>
                  <a:srgbClr val="000000"/>
                </a:solidFill>
                <a:effectLst/>
                <a:latin typeface="Times New Roman" panose="02020603050405020304" pitchFamily="18" charset="0"/>
                <a:cs typeface="Times New Roman" panose="02020603050405020304" pitchFamily="18" charset="0"/>
              </a:rPr>
              <a:t>of the paper machine.</a:t>
            </a:r>
          </a:p>
          <a:p>
            <a:pPr algn="l"/>
            <a:r>
              <a:rPr lang="en-US" sz="2600" b="1" i="0" dirty="0">
                <a:solidFill>
                  <a:srgbClr val="000000"/>
                </a:solidFill>
                <a:effectLst/>
                <a:latin typeface="Times New Roman" panose="02020603050405020304" pitchFamily="18" charset="0"/>
                <a:cs typeface="Times New Roman" panose="02020603050405020304" pitchFamily="18" charset="0"/>
              </a:rPr>
              <a:t>Step 2: </a:t>
            </a:r>
            <a:r>
              <a:rPr lang="en-US" sz="2600" b="0" i="0" dirty="0">
                <a:solidFill>
                  <a:srgbClr val="000000"/>
                </a:solidFill>
                <a:effectLst/>
                <a:latin typeface="Times New Roman" panose="02020603050405020304" pitchFamily="18" charset="0"/>
                <a:cs typeface="Times New Roman" panose="02020603050405020304" pitchFamily="18" charset="0"/>
              </a:rPr>
              <a:t>At this point, the pulp is 99.5 % water to 0.5 % pulp. Gravity, suction, and a mechanized vibration of the screen quickly begin to remove 20% of the water, much of which is re-used at the mill. Strict environmental guidelines are followed for the volume and quality.</a:t>
            </a:r>
          </a:p>
          <a:p>
            <a:pPr algn="l"/>
            <a:r>
              <a:rPr lang="en-US" sz="2600" b="1" i="0" dirty="0">
                <a:solidFill>
                  <a:srgbClr val="000000"/>
                </a:solidFill>
                <a:effectLst/>
                <a:latin typeface="Times New Roman" panose="02020603050405020304" pitchFamily="18" charset="0"/>
                <a:cs typeface="Times New Roman" panose="02020603050405020304" pitchFamily="18" charset="0"/>
              </a:rPr>
              <a:t>Step 3: </a:t>
            </a:r>
            <a:r>
              <a:rPr lang="en-US" sz="2600" b="0" i="0" dirty="0">
                <a:solidFill>
                  <a:srgbClr val="000000"/>
                </a:solidFill>
                <a:effectLst/>
                <a:latin typeface="Times New Roman" panose="02020603050405020304" pitchFamily="18" charset="0"/>
                <a:cs typeface="Times New Roman" panose="02020603050405020304" pitchFamily="18" charset="0"/>
              </a:rPr>
              <a:t>The next step on the wet end is the </a:t>
            </a:r>
            <a:r>
              <a:rPr lang="en-US" sz="2600" b="1" i="0" dirty="0">
                <a:solidFill>
                  <a:srgbClr val="000000"/>
                </a:solidFill>
                <a:effectLst/>
                <a:latin typeface="Times New Roman" panose="02020603050405020304" pitchFamily="18" charset="0"/>
                <a:cs typeface="Times New Roman" panose="02020603050405020304" pitchFamily="18" charset="0"/>
              </a:rPr>
              <a:t>press section</a:t>
            </a:r>
            <a:r>
              <a:rPr lang="en-US" sz="2600" b="0" i="0" dirty="0">
                <a:solidFill>
                  <a:srgbClr val="000000"/>
                </a:solidFill>
                <a:effectLst/>
                <a:latin typeface="Times New Roman" panose="02020603050405020304" pitchFamily="18" charset="0"/>
                <a:cs typeface="Times New Roman" panose="02020603050405020304" pitchFamily="18" charset="0"/>
              </a:rPr>
              <a:t> where even more water is removed. With the water still at 60%, the mix gets squeezed through large cloth wrapped cylinders called </a:t>
            </a:r>
            <a:r>
              <a:rPr lang="en-US" sz="2600" b="1" i="0" dirty="0">
                <a:solidFill>
                  <a:srgbClr val="000000"/>
                </a:solidFill>
                <a:effectLst/>
                <a:latin typeface="Times New Roman" panose="02020603050405020304" pitchFamily="18" charset="0"/>
                <a:cs typeface="Times New Roman" panose="02020603050405020304" pitchFamily="18" charset="0"/>
              </a:rPr>
              <a:t>wet felts</a:t>
            </a:r>
            <a:r>
              <a:rPr lang="en-US" sz="2600" b="0" i="0" dirty="0">
                <a:solidFill>
                  <a:srgbClr val="000000"/>
                </a:solidFill>
                <a:effectLst/>
                <a:latin typeface="Times New Roman" panose="02020603050405020304" pitchFamily="18" charset="0"/>
                <a:cs typeface="Times New Roman" panose="02020603050405020304" pitchFamily="18" charset="0"/>
              </a:rPr>
              <a:t>. It’s at this point in the paper making process that the product starts to get its smoothness and thickness.</a:t>
            </a:r>
          </a:p>
          <a:p>
            <a:pPr algn="l"/>
            <a:r>
              <a:rPr lang="en-US" sz="2600" b="1" i="0" dirty="0">
                <a:solidFill>
                  <a:srgbClr val="000000"/>
                </a:solidFill>
                <a:effectLst/>
                <a:latin typeface="Times New Roman" panose="02020603050405020304" pitchFamily="18" charset="0"/>
                <a:cs typeface="Times New Roman" panose="02020603050405020304" pitchFamily="18" charset="0"/>
              </a:rPr>
              <a:t>Step 4:</a:t>
            </a:r>
            <a:r>
              <a:rPr lang="en-US" sz="2600" b="0" i="0" dirty="0">
                <a:solidFill>
                  <a:srgbClr val="000000"/>
                </a:solidFill>
                <a:effectLst/>
                <a:latin typeface="Times New Roman" panose="02020603050405020304" pitchFamily="18" charset="0"/>
                <a:cs typeface="Times New Roman" panose="02020603050405020304" pitchFamily="18" charset="0"/>
              </a:rPr>
              <a:t> Once through the felts, the paper enters the </a:t>
            </a:r>
            <a:r>
              <a:rPr lang="en-US" sz="2600" b="1" i="0" dirty="0">
                <a:solidFill>
                  <a:srgbClr val="000000"/>
                </a:solidFill>
                <a:effectLst/>
                <a:latin typeface="Times New Roman" panose="02020603050405020304" pitchFamily="18" charset="0"/>
                <a:cs typeface="Times New Roman" panose="02020603050405020304" pitchFamily="18" charset="0"/>
              </a:rPr>
              <a:t>dryer section</a:t>
            </a:r>
            <a:r>
              <a:rPr lang="en-US" sz="2600" b="0" i="0" dirty="0">
                <a:solidFill>
                  <a:srgbClr val="000000"/>
                </a:solidFill>
                <a:effectLst/>
                <a:latin typeface="Times New Roman" panose="02020603050405020304" pitchFamily="18" charset="0"/>
                <a:cs typeface="Times New Roman" panose="02020603050405020304" pitchFamily="18" charset="0"/>
              </a:rPr>
              <a:t>. Here, it passes through steam heated dryers that leave the product with a moisture content of 2-6%.</a:t>
            </a:r>
          </a:p>
          <a:p>
            <a:pPr marL="0" indent="0">
              <a:buNone/>
            </a:pPr>
            <a:endParaRPr lang="en-IN" dirty="0"/>
          </a:p>
          <a:p>
            <a:endParaRPr lang="en-IN" dirty="0"/>
          </a:p>
        </p:txBody>
      </p:sp>
    </p:spTree>
    <p:extLst>
      <p:ext uri="{BB962C8B-B14F-4D97-AF65-F5344CB8AC3E}">
        <p14:creationId xmlns:p14="http://schemas.microsoft.com/office/powerpoint/2010/main" val="2184237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0575-E5DA-033C-2585-C8D956744FBA}"/>
              </a:ext>
            </a:extLst>
          </p:cNvPr>
          <p:cNvSpPr>
            <a:spLocks noGrp="1"/>
          </p:cNvSpPr>
          <p:nvPr>
            <p:ph type="title"/>
          </p:nvPr>
        </p:nvSpPr>
        <p:spPr>
          <a:xfrm>
            <a:off x="457200" y="0"/>
            <a:ext cx="8229600" cy="1143000"/>
          </a:xfrm>
        </p:spPr>
        <p:txBody>
          <a:bodyPr/>
          <a:lstStyle/>
          <a:p>
            <a:r>
              <a:rPr lang="en-IN" dirty="0"/>
              <a:t>INTRODUCTION</a:t>
            </a:r>
          </a:p>
        </p:txBody>
      </p:sp>
      <p:sp>
        <p:nvSpPr>
          <p:cNvPr id="3" name="Content Placeholder 2">
            <a:extLst>
              <a:ext uri="{FF2B5EF4-FFF2-40B4-BE49-F238E27FC236}">
                <a16:creationId xmlns:a16="http://schemas.microsoft.com/office/drawing/2014/main" id="{A52A9447-63C1-654B-1AA1-21DE5AB696F5}"/>
              </a:ext>
            </a:extLst>
          </p:cNvPr>
          <p:cNvSpPr>
            <a:spLocks noGrp="1"/>
          </p:cNvSpPr>
          <p:nvPr>
            <p:ph idx="1"/>
          </p:nvPr>
        </p:nvSpPr>
        <p:spPr/>
        <p:txBody>
          <a:bodyPr>
            <a:normAutofit fontScale="25000" lnSpcReduction="20000"/>
          </a:bodyPr>
          <a:lstStyle/>
          <a:p>
            <a:pPr algn="l"/>
            <a:r>
              <a:rPr lang="en-US" sz="6400" b="1" i="0" dirty="0">
                <a:solidFill>
                  <a:srgbClr val="000000"/>
                </a:solidFill>
                <a:effectLst/>
                <a:latin typeface="Times New Roman" panose="02020603050405020304" pitchFamily="18" charset="0"/>
                <a:cs typeface="Times New Roman" panose="02020603050405020304" pitchFamily="18" charset="0"/>
              </a:rPr>
              <a:t>Step 5: </a:t>
            </a:r>
            <a:r>
              <a:rPr lang="en-US" sz="6400" b="0" i="0" dirty="0">
                <a:solidFill>
                  <a:srgbClr val="000000"/>
                </a:solidFill>
                <a:effectLst/>
                <a:latin typeface="Times New Roman" panose="02020603050405020304" pitchFamily="18" charset="0"/>
                <a:cs typeface="Times New Roman" panose="02020603050405020304" pitchFamily="18" charset="0"/>
              </a:rPr>
              <a:t>The next stop is the </a:t>
            </a:r>
            <a:r>
              <a:rPr lang="en-US" sz="6400" b="1" i="0" dirty="0">
                <a:solidFill>
                  <a:srgbClr val="000000"/>
                </a:solidFill>
                <a:effectLst/>
                <a:latin typeface="Times New Roman" panose="02020603050405020304" pitchFamily="18" charset="0"/>
                <a:cs typeface="Times New Roman" panose="02020603050405020304" pitchFamily="18" charset="0"/>
              </a:rPr>
              <a:t>size press</a:t>
            </a:r>
            <a:r>
              <a:rPr lang="en-US" sz="6400" b="0" i="0" dirty="0">
                <a:solidFill>
                  <a:srgbClr val="000000"/>
                </a:solidFill>
                <a:effectLst/>
                <a:latin typeface="Times New Roman" panose="02020603050405020304" pitchFamily="18" charset="0"/>
                <a:cs typeface="Times New Roman" panose="02020603050405020304" pitchFamily="18" charset="0"/>
              </a:rPr>
              <a:t>; at this point, a starch solution is applied to both sides of the sheet. If you have ever used starch while ironing your clothes, you can get an idea of what is happening to the paper. The starch solution enhances its ability to resist water and ink penetration during the offset printing process. This step of the paper making process also gives the paper the ability to receive toners and liquid inks used in various types of digital printing.</a:t>
            </a:r>
          </a:p>
          <a:p>
            <a:pPr algn="l"/>
            <a:r>
              <a:rPr lang="en-US" sz="6400" b="1" i="0" dirty="0">
                <a:solidFill>
                  <a:srgbClr val="000000"/>
                </a:solidFill>
                <a:effectLst/>
                <a:latin typeface="Times New Roman" panose="02020603050405020304" pitchFamily="18" charset="0"/>
                <a:cs typeface="Times New Roman" panose="02020603050405020304" pitchFamily="18" charset="0"/>
              </a:rPr>
              <a:t>Step 6:</a:t>
            </a:r>
            <a:r>
              <a:rPr lang="en-US" sz="6400" b="0" i="0" dirty="0">
                <a:solidFill>
                  <a:srgbClr val="000000"/>
                </a:solidFill>
                <a:effectLst/>
                <a:latin typeface="Times New Roman" panose="02020603050405020304" pitchFamily="18" charset="0"/>
                <a:cs typeface="Times New Roman" panose="02020603050405020304" pitchFamily="18" charset="0"/>
              </a:rPr>
              <a:t> As it passes through this process, big, heavy cylinders called the </a:t>
            </a:r>
            <a:r>
              <a:rPr lang="en-US" sz="6400" b="1" i="0" dirty="0">
                <a:solidFill>
                  <a:srgbClr val="000000"/>
                </a:solidFill>
                <a:effectLst/>
                <a:latin typeface="Times New Roman" panose="02020603050405020304" pitchFamily="18" charset="0"/>
                <a:cs typeface="Times New Roman" panose="02020603050405020304" pitchFamily="18" charset="0"/>
              </a:rPr>
              <a:t>calendar stack</a:t>
            </a:r>
            <a:r>
              <a:rPr lang="en-US" sz="6400" b="0" i="0" dirty="0">
                <a:solidFill>
                  <a:srgbClr val="000000"/>
                </a:solidFill>
                <a:effectLst/>
                <a:latin typeface="Times New Roman" panose="02020603050405020304" pitchFamily="18" charset="0"/>
                <a:cs typeface="Times New Roman" panose="02020603050405020304" pitchFamily="18" charset="0"/>
              </a:rPr>
              <a:t> await the roll that is forming. These cylinders apply pressure to the sheet to form the desired smoothness and caliper of the paper. The pressure on the calendar stack can be adjusted. More pressure yields smoother paper with less thickness.</a:t>
            </a:r>
          </a:p>
          <a:p>
            <a:pPr algn="l"/>
            <a:r>
              <a:rPr lang="en-US" sz="6400" b="1" i="0" dirty="0">
                <a:solidFill>
                  <a:srgbClr val="000000"/>
                </a:solidFill>
                <a:effectLst/>
                <a:latin typeface="Times New Roman" panose="02020603050405020304" pitchFamily="18" charset="0"/>
                <a:cs typeface="Times New Roman" panose="02020603050405020304" pitchFamily="18" charset="0"/>
              </a:rPr>
              <a:t>Step 7:</a:t>
            </a:r>
            <a:r>
              <a:rPr lang="en-US" sz="6400" b="0" i="0" dirty="0">
                <a:solidFill>
                  <a:srgbClr val="000000"/>
                </a:solidFill>
                <a:effectLst/>
                <a:latin typeface="Times New Roman" panose="02020603050405020304" pitchFamily="18" charset="0"/>
                <a:cs typeface="Times New Roman" panose="02020603050405020304" pitchFamily="18" charset="0"/>
              </a:rPr>
              <a:t> At the end of the machine, the paper is wound on a large reel called the </a:t>
            </a:r>
            <a:r>
              <a:rPr lang="en-US" sz="6400" b="1" i="0" dirty="0">
                <a:solidFill>
                  <a:srgbClr val="000000"/>
                </a:solidFill>
                <a:effectLst/>
                <a:latin typeface="Times New Roman" panose="02020603050405020304" pitchFamily="18" charset="0"/>
                <a:cs typeface="Times New Roman" panose="02020603050405020304" pitchFamily="18" charset="0"/>
              </a:rPr>
              <a:t>winder</a:t>
            </a:r>
            <a:r>
              <a:rPr lang="en-US" sz="6400" b="0" i="0" dirty="0">
                <a:solidFill>
                  <a:srgbClr val="000000"/>
                </a:solidFill>
                <a:effectLst/>
                <a:latin typeface="Times New Roman" panose="02020603050405020304" pitchFamily="18" charset="0"/>
                <a:cs typeface="Times New Roman" panose="02020603050405020304" pitchFamily="18" charset="0"/>
              </a:rPr>
              <a:t>. As the reel of paper goes to the winder, it is slit into manageable size rolls. There are two basic type of roll formats; one is a roll that is sized for a web printing press for sheet fed machines and the second format converts rolls to be used in a sheeting application to be cut and packed into cartons. The winder offers the ability to customize sheeter roll sizes to maximize the efficiency and limit waste.</a:t>
            </a:r>
          </a:p>
          <a:p>
            <a:pPr algn="l"/>
            <a:r>
              <a:rPr lang="en-US" sz="6400" b="1" i="0" dirty="0">
                <a:solidFill>
                  <a:srgbClr val="000000"/>
                </a:solidFill>
                <a:effectLst/>
                <a:latin typeface="Times New Roman" panose="02020603050405020304" pitchFamily="18" charset="0"/>
                <a:cs typeface="Times New Roman" panose="02020603050405020304" pitchFamily="18" charset="0"/>
              </a:rPr>
              <a:t>Step 8:</a:t>
            </a:r>
            <a:r>
              <a:rPr lang="en-US" sz="6400" b="0" i="0" dirty="0">
                <a:solidFill>
                  <a:srgbClr val="000000"/>
                </a:solidFill>
                <a:effectLst/>
                <a:latin typeface="Times New Roman" panose="02020603050405020304" pitchFamily="18" charset="0"/>
                <a:cs typeface="Times New Roman" panose="02020603050405020304" pitchFamily="18" charset="0"/>
              </a:rPr>
              <a:t> Each finished roll, carton, or skid is stamped with a run number. We often refer to the run number as the birth certificate of the product. The run number displays the date, time, paper machine and which part of the large reel the paper came from. This information allows mill personnel to review this information to troubleshoot any quality issues that might happen on a printing press.</a:t>
            </a:r>
          </a:p>
          <a:p>
            <a:pPr algn="l"/>
            <a:r>
              <a:rPr lang="en-US" sz="6400" b="0" i="0" dirty="0">
                <a:solidFill>
                  <a:srgbClr val="000000"/>
                </a:solidFill>
                <a:effectLst/>
                <a:latin typeface="Times New Roman" panose="02020603050405020304" pitchFamily="18" charset="0"/>
                <a:cs typeface="Times New Roman" panose="02020603050405020304" pitchFamily="18" charset="0"/>
              </a:rPr>
              <a:t>A full winder reel’s worth of paper weighs 30 tons, or a truck and a half of paper. That 60,000 lbs. took about 45 minutes to make from the wet end to the winder.</a:t>
            </a:r>
          </a:p>
          <a:p>
            <a:endParaRPr lang="en-IN" dirty="0"/>
          </a:p>
        </p:txBody>
      </p:sp>
    </p:spTree>
    <p:extLst>
      <p:ext uri="{BB962C8B-B14F-4D97-AF65-F5344CB8AC3E}">
        <p14:creationId xmlns:p14="http://schemas.microsoft.com/office/powerpoint/2010/main" val="3135059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EA12E-BD3F-A526-D99A-B9B751DB2F25}"/>
              </a:ext>
            </a:extLst>
          </p:cNvPr>
          <p:cNvSpPr>
            <a:spLocks noGrp="1"/>
          </p:cNvSpPr>
          <p:nvPr>
            <p:ph type="title"/>
          </p:nvPr>
        </p:nvSpPr>
        <p:spPr>
          <a:xfrm>
            <a:off x="475180" y="6849"/>
            <a:ext cx="8229600" cy="1143000"/>
          </a:xfrm>
        </p:spPr>
        <p:txBody>
          <a:bodyPr/>
          <a:lstStyle/>
          <a:p>
            <a:r>
              <a:rPr lang="en-IN" dirty="0"/>
              <a:t>METHODOLOGY</a:t>
            </a:r>
          </a:p>
        </p:txBody>
      </p:sp>
      <p:sp>
        <p:nvSpPr>
          <p:cNvPr id="3" name="Content Placeholder 2">
            <a:extLst>
              <a:ext uri="{FF2B5EF4-FFF2-40B4-BE49-F238E27FC236}">
                <a16:creationId xmlns:a16="http://schemas.microsoft.com/office/drawing/2014/main" id="{1F1C76CB-F118-77D0-628D-7D11F421F054}"/>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In the present work, the development of paper quality enhancement using machine learning techniques is done based on different algorithms such as linear regression, decision tree, K-Nearest Neighbor, and Support vector Regressor.</a:t>
            </a:r>
          </a:p>
          <a:p>
            <a:r>
              <a:rPr lang="en-US" sz="1800" dirty="0">
                <a:latin typeface="Times New Roman" panose="02020603050405020304" pitchFamily="18" charset="0"/>
                <a:cs typeface="Times New Roman" panose="02020603050405020304" pitchFamily="18" charset="0"/>
              </a:rPr>
              <a:t>The variables used are moisture, caliper, grammage, and output is controlling of steam pressure. </a:t>
            </a:r>
          </a:p>
          <a:p>
            <a:r>
              <a:rPr lang="en-US" sz="1800" dirty="0">
                <a:latin typeface="Times New Roman" panose="02020603050405020304" pitchFamily="18" charset="0"/>
                <a:cs typeface="Times New Roman" panose="02020603050405020304" pitchFamily="18" charset="0"/>
              </a:rPr>
              <a:t>These three input variables play a crucial role in the reduction of steam pressure output for the paper industry. </a:t>
            </a:r>
          </a:p>
          <a:p>
            <a:r>
              <a:rPr lang="en-US" sz="1800" dirty="0">
                <a:latin typeface="Times New Roman" panose="02020603050405020304" pitchFamily="18" charset="0"/>
                <a:cs typeface="Times New Roman" panose="02020603050405020304" pitchFamily="18" charset="0"/>
              </a:rPr>
              <a:t>Hence, these are considered as the key performance indicators as shown in figure.</a:t>
            </a: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3D44265-3374-70EA-41C7-21841C7DB3A7}"/>
              </a:ext>
            </a:extLst>
          </p:cNvPr>
          <p:cNvPicPr>
            <a:picLocks noChangeAspect="1"/>
          </p:cNvPicPr>
          <p:nvPr/>
        </p:nvPicPr>
        <p:blipFill>
          <a:blip r:embed="rId2"/>
          <a:stretch>
            <a:fillRect/>
          </a:stretch>
        </p:blipFill>
        <p:spPr>
          <a:xfrm>
            <a:off x="2743200" y="4101166"/>
            <a:ext cx="3657600" cy="2313267"/>
          </a:xfrm>
          <a:prstGeom prst="rect">
            <a:avLst/>
          </a:prstGeom>
        </p:spPr>
      </p:pic>
    </p:spTree>
    <p:extLst>
      <p:ext uri="{BB962C8B-B14F-4D97-AF65-F5344CB8AC3E}">
        <p14:creationId xmlns:p14="http://schemas.microsoft.com/office/powerpoint/2010/main" val="4092825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4653-9437-DD42-E677-AE7EDA92912B}"/>
              </a:ext>
            </a:extLst>
          </p:cNvPr>
          <p:cNvSpPr>
            <a:spLocks noGrp="1"/>
          </p:cNvSpPr>
          <p:nvPr>
            <p:ph type="title"/>
          </p:nvPr>
        </p:nvSpPr>
        <p:spPr>
          <a:xfrm>
            <a:off x="473467" y="23117"/>
            <a:ext cx="8229600" cy="1143000"/>
          </a:xfrm>
        </p:spPr>
        <p:txBody>
          <a:bodyPr/>
          <a:lstStyle/>
          <a:p>
            <a:r>
              <a:rPr lang="en-IN" dirty="0"/>
              <a:t>METHODOLGY</a:t>
            </a:r>
          </a:p>
        </p:txBody>
      </p:sp>
      <p:sp>
        <p:nvSpPr>
          <p:cNvPr id="3" name="Content Placeholder 2">
            <a:extLst>
              <a:ext uri="{FF2B5EF4-FFF2-40B4-BE49-F238E27FC236}">
                <a16:creationId xmlns:a16="http://schemas.microsoft.com/office/drawing/2014/main" id="{8A7F1497-D833-9F42-B9A1-D1A248103382}"/>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Machine learning techniques with different algorithms were investigated and the results were compared. In addition, model interpretation, cross-validation, and error calculation have been performed by comparing with the existing models.</a:t>
            </a:r>
          </a:p>
          <a:p>
            <a:r>
              <a:rPr lang="en-US" sz="1800" dirty="0">
                <a:latin typeface="Times New Roman" panose="02020603050405020304" pitchFamily="18" charset="0"/>
                <a:cs typeface="Times New Roman" panose="02020603050405020304" pitchFamily="18" charset="0"/>
              </a:rPr>
              <a:t> Figure shows the proposed model of paper quality enhancement. The dataset for moisture, caliper and weight are imported and the sample values are displayed for verification.</a:t>
            </a:r>
          </a:p>
          <a:p>
            <a:r>
              <a:rPr lang="en-US" sz="1800" dirty="0">
                <a:latin typeface="Times New Roman" panose="02020603050405020304" pitchFamily="18" charset="0"/>
                <a:cs typeface="Times New Roman" panose="02020603050405020304" pitchFamily="18" charset="0"/>
              </a:rPr>
              <a:t> The dataset is divided into training data and testing data and they are provided for performing linear regression, KNN, decision tree, and support vector regression. </a:t>
            </a:r>
          </a:p>
          <a:p>
            <a:r>
              <a:rPr lang="en-US" sz="1800" dirty="0">
                <a:latin typeface="Times New Roman" panose="02020603050405020304" pitchFamily="18" charset="0"/>
                <a:cs typeface="Times New Roman" panose="02020603050405020304" pitchFamily="18" charset="0"/>
              </a:rPr>
              <a:t>The execution time is noted and the predicted values are found for calculating errors like mean squared error, mean absolute error, root mean squared error, and R squared score. </a:t>
            </a:r>
          </a:p>
          <a:p>
            <a:r>
              <a:rPr lang="en-US" sz="1800" dirty="0">
                <a:latin typeface="Times New Roman" panose="02020603050405020304" pitchFamily="18" charset="0"/>
                <a:cs typeface="Times New Roman" panose="02020603050405020304" pitchFamily="18" charset="0"/>
              </a:rPr>
              <a:t>The error graph is plotted based on mean absolute error and the line plot graph is also plotted. </a:t>
            </a:r>
          </a:p>
          <a:p>
            <a:r>
              <a:rPr lang="en-US" sz="1800" dirty="0">
                <a:latin typeface="Times New Roman" panose="02020603050405020304" pitchFamily="18" charset="0"/>
                <a:cs typeface="Times New Roman" panose="02020603050405020304" pitchFamily="18" charset="0"/>
              </a:rPr>
              <a:t>Finally, model interpretation is done to identify the best model to enhance the paper quality.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512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E3322-E5CA-9046-C0CE-3587F9A95426}"/>
              </a:ext>
            </a:extLst>
          </p:cNvPr>
          <p:cNvSpPr>
            <a:spLocks noGrp="1"/>
          </p:cNvSpPr>
          <p:nvPr>
            <p:ph type="title"/>
          </p:nvPr>
        </p:nvSpPr>
        <p:spPr>
          <a:xfrm>
            <a:off x="482885" y="0"/>
            <a:ext cx="8229600" cy="1143000"/>
          </a:xfrm>
        </p:spPr>
        <p:txBody>
          <a:bodyPr/>
          <a:lstStyle/>
          <a:p>
            <a:r>
              <a:rPr lang="en-IN" dirty="0"/>
              <a:t>METHODOLOGY</a:t>
            </a:r>
          </a:p>
        </p:txBody>
      </p:sp>
      <p:sp>
        <p:nvSpPr>
          <p:cNvPr id="3" name="Content Placeholder 2">
            <a:extLst>
              <a:ext uri="{FF2B5EF4-FFF2-40B4-BE49-F238E27FC236}">
                <a16:creationId xmlns:a16="http://schemas.microsoft.com/office/drawing/2014/main" id="{8062D855-6E90-9429-B134-5BB9A059E3CB}"/>
              </a:ext>
            </a:extLst>
          </p:cNvPr>
          <p:cNvSpPr>
            <a:spLocks noGrp="1"/>
          </p:cNvSpPr>
          <p:nvPr>
            <p:ph idx="1"/>
          </p:nvPr>
        </p:nvSpPr>
        <p:spPr/>
        <p:txBody>
          <a:bodyPr>
            <a:normAutofit fontScale="92500" lnSpcReduction="10000"/>
          </a:bodyPr>
          <a:lstStyle/>
          <a:p>
            <a:r>
              <a:rPr lang="en-US" sz="1800" dirty="0">
                <a:latin typeface="Times New Roman" panose="02020603050405020304" pitchFamily="18" charset="0"/>
                <a:cs typeface="Times New Roman" panose="02020603050405020304" pitchFamily="18" charset="0"/>
              </a:rPr>
              <a:t>In figure the dataset is imported and the sample values are displayed for verification. </a:t>
            </a:r>
          </a:p>
          <a:p>
            <a:r>
              <a:rPr lang="en-US" sz="1800" dirty="0">
                <a:latin typeface="Times New Roman" panose="02020603050405020304" pitchFamily="18" charset="0"/>
                <a:cs typeface="Times New Roman" panose="02020603050405020304" pitchFamily="18" charset="0"/>
              </a:rPr>
              <a:t>The data is divided into training data (80%) and testing data (20%) and it is provided for performing linear regression, KNN, decision tree and support vector regression. </a:t>
            </a:r>
          </a:p>
          <a:p>
            <a:r>
              <a:rPr lang="en-US" sz="1800" dirty="0">
                <a:latin typeface="Times New Roman" panose="02020603050405020304" pitchFamily="18" charset="0"/>
                <a:cs typeface="Times New Roman" panose="02020603050405020304" pitchFamily="18" charset="0"/>
              </a:rPr>
              <a:t>The execution time is noted and the predicted values are found for calculating errors like mean squared error, mean absolute error, root mean squared error and R squared score. </a:t>
            </a:r>
          </a:p>
          <a:p>
            <a:r>
              <a:rPr lang="en-US" sz="1800" dirty="0">
                <a:latin typeface="Times New Roman" panose="02020603050405020304" pitchFamily="18" charset="0"/>
                <a:cs typeface="Times New Roman" panose="02020603050405020304" pitchFamily="18" charset="0"/>
              </a:rPr>
              <a:t>The error graph is plotted based on mean absolute error and the line plot graph is also obtained. </a:t>
            </a:r>
          </a:p>
          <a:p>
            <a:r>
              <a:rPr lang="en-US" sz="1800" dirty="0">
                <a:latin typeface="Times New Roman" panose="02020603050405020304" pitchFamily="18" charset="0"/>
                <a:cs typeface="Times New Roman" panose="02020603050405020304" pitchFamily="18" charset="0"/>
              </a:rPr>
              <a:t>In the proposed work, both supervised machine learning algorithms are utilized for better result statistics of paper quality enhancement. </a:t>
            </a:r>
          </a:p>
          <a:p>
            <a:r>
              <a:rPr lang="en-US" sz="1800" dirty="0">
                <a:latin typeface="Times New Roman" panose="02020603050405020304" pitchFamily="18" charset="0"/>
                <a:cs typeface="Times New Roman" panose="02020603050405020304" pitchFamily="18" charset="0"/>
              </a:rPr>
              <a:t>Hence, in the present work, under supervised machine learning both classification and regression category algorithm are applied and compared with each other for better enhancement. </a:t>
            </a:r>
          </a:p>
          <a:p>
            <a:r>
              <a:rPr lang="en-US" sz="1800" dirty="0">
                <a:latin typeface="Times New Roman" panose="02020603050405020304" pitchFamily="18" charset="0"/>
                <a:cs typeface="Times New Roman" panose="02020603050405020304" pitchFamily="18" charset="0"/>
              </a:rPr>
              <a:t>So, under classification category Support Vector Regressor (SVR) is undertaken and compared with regression techniques like Linear Regression (LR), KNN and Decision Tree (DT).</a:t>
            </a:r>
          </a:p>
          <a:p>
            <a:r>
              <a:rPr lang="en-US" sz="1800" dirty="0">
                <a:latin typeface="Times New Roman" panose="02020603050405020304" pitchFamily="18" charset="0"/>
                <a:cs typeface="Times New Roman" panose="02020603050405020304" pitchFamily="18" charset="0"/>
              </a:rPr>
              <a:t> Finally, model interpretation is also done and it is observed that KNN model is best suited for practice.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112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1008</TotalTime>
  <Words>1819</Words>
  <Application>Microsoft Office PowerPoint</Application>
  <PresentationFormat>On-screen Show (4:3)</PresentationFormat>
  <Paragraphs>88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Monotype Corsiva</vt:lpstr>
      <vt:lpstr>Times New Roman</vt:lpstr>
      <vt:lpstr>Wingdings</vt:lpstr>
      <vt:lpstr>Office Theme</vt:lpstr>
      <vt:lpstr>Paper Quality Enhancement And Model Prediction Using Machine Learning Techniques Domain: ML</vt:lpstr>
      <vt:lpstr>AGENDA</vt:lpstr>
      <vt:lpstr>ABSTRACT</vt:lpstr>
      <vt:lpstr>INTRODUCTION</vt:lpstr>
      <vt:lpstr>INTRODUCTION</vt:lpstr>
      <vt:lpstr>INTRODUCTION</vt:lpstr>
      <vt:lpstr>METHODOLOGY</vt:lpstr>
      <vt:lpstr>METHODOLGY</vt:lpstr>
      <vt:lpstr>METHODOLOGY</vt:lpstr>
      <vt:lpstr>METHODOLOGY</vt:lpstr>
      <vt:lpstr>RESULTS AND DISCUSSIONS</vt:lpstr>
      <vt:lpstr>RESULTS AND DISCUSSIONS</vt:lpstr>
      <vt:lpstr>RESULTS AND DISCUSSIONS</vt:lpstr>
      <vt:lpstr>RESULTS AND DISCUSSIONS</vt:lpstr>
      <vt:lpstr>RESULTS AND DISCUSSIONS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cmrit</dc:creator>
  <cp:lastModifiedBy>PRATEEKSHA S</cp:lastModifiedBy>
  <cp:revision>57</cp:revision>
  <dcterms:created xsi:type="dcterms:W3CDTF">2017-04-04T05:55:24Z</dcterms:created>
  <dcterms:modified xsi:type="dcterms:W3CDTF">2023-03-31T07:51:13Z</dcterms:modified>
</cp:coreProperties>
</file>