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1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5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2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2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0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E283-C842-4255-9BBE-A7EF0A64617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6EAB-A7EC-4E9B-990C-8CA6011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9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/>
          <a:lstStyle/>
          <a:p>
            <a:r>
              <a:rPr lang="en-US" dirty="0" smtClean="0"/>
              <a:t>Machine Learning For Micro-Credit Loans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Pranjali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Bobade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AUC_ROC Score 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AUC ROC score gives best performance for categorical data like customer is defaulter or non-defaulter.</a:t>
            </a:r>
          </a:p>
          <a:p>
            <a:endParaRPr lang="en-US" sz="2000" dirty="0" smtClean="0"/>
          </a:p>
          <a:p>
            <a:r>
              <a:rPr lang="en-US" sz="2000" dirty="0" smtClean="0"/>
              <a:t>Score found by using cross validation (Number of fold=10)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239000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                       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1612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Set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Micro-credit loan defaulter data set.</a:t>
            </a:r>
          </a:p>
          <a:p>
            <a:r>
              <a:rPr lang="en-US" sz="2000" b="1" dirty="0" smtClean="0"/>
              <a:t>Source : </a:t>
            </a:r>
            <a:r>
              <a:rPr lang="en-US" sz="2000" dirty="0" smtClean="0"/>
              <a:t>Client </a:t>
            </a:r>
            <a:r>
              <a:rPr lang="en-US" sz="2000" dirty="0" smtClean="0"/>
              <a:t>provided dataset.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Abstract : </a:t>
            </a:r>
          </a:p>
          <a:p>
            <a:pPr marL="0" indent="0">
              <a:buNone/>
            </a:pPr>
            <a:r>
              <a:rPr lang="en-US" sz="2000" dirty="0" smtClean="0"/>
              <a:t>            Number of Instances (209593)</a:t>
            </a:r>
          </a:p>
          <a:p>
            <a:pPr marL="0" indent="0">
              <a:buNone/>
            </a:pPr>
            <a:r>
              <a:rPr lang="en-US" sz="2000" dirty="0" smtClean="0"/>
              <a:t>            Attributes (Float, </a:t>
            </a:r>
            <a:r>
              <a:rPr lang="en-US" sz="2000" dirty="0" err="1" smtClean="0"/>
              <a:t>Interger</a:t>
            </a:r>
            <a:r>
              <a:rPr lang="en-US" sz="2000" dirty="0" smtClean="0"/>
              <a:t>, String)</a:t>
            </a:r>
          </a:p>
          <a:p>
            <a:pPr marL="0" indent="0">
              <a:buNone/>
            </a:pPr>
            <a:r>
              <a:rPr lang="en-US" sz="2000" dirty="0" smtClean="0"/>
              <a:t>            Number Of Attributes (36</a:t>
            </a:r>
            <a:r>
              <a:rPr lang="en-US" sz="2000" dirty="0"/>
              <a:t>) </a:t>
            </a:r>
            <a:r>
              <a:rPr lang="en-US" sz="2000" dirty="0" smtClean="0"/>
              <a:t>–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abel,msisdn,aon,daily_decr30,daily_decr90,rental30,rental90,last_rech_date_ma,last_rech_date_da,last_rech_amt_ma,cnt_ma_rech30,fr_ma_rech30,sumamnt_ma_rech30,medianamnt_ma_rech30,medianmarechprebal30,cnt_ma_rech90,fr_ma_rech90,sumamnt_ma_rech90,medianamnt_ma_rech90,medianmarechprebal90,cnt_da_rech30,fr_da_rech30,cnt_da_rech90,fr_da_rech90,cnt_loans30,amnt_loans30,maxamnt_loans30,medianamnt_loans30,cnt_loans90,amnt_loans90,maxamnt_loans90,medianamnt_loans90,payback30,payback90,pcircle,pdate.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86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 Statement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This research aimed at the case of customers @ loan paid &amp; loan not paid &amp; compares predictive ability of loan payment among the different classification methods , the result of predictive accuracy of loan repayment will be more valuable than binary results of the classification – defaulter or not defaulter.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What to achieve :</a:t>
            </a:r>
            <a:r>
              <a:rPr lang="en-US" sz="2000" dirty="0" smtClean="0"/>
              <a:t> (1-Non Defaulter , 0-Defaulter)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Customers loan repayment financial capability.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023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Exploration &amp; Facts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000" dirty="0" smtClean="0"/>
              <a:t>Data set target column classified as below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It </a:t>
            </a:r>
            <a:r>
              <a:rPr lang="en-US" sz="2000" dirty="0" smtClean="0"/>
              <a:t>shows defaulter </a:t>
            </a:r>
            <a:r>
              <a:rPr lang="en-US" sz="2000" dirty="0"/>
              <a:t>as 26162 people &amp; non-defaulter as 183431 out of total borrower 209,593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7413"/>
            <a:ext cx="40862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678632"/>
            <a:ext cx="2396836" cy="117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1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Attribute’s Correlation &amp; Recommendations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sz="2000" dirty="0" smtClean="0"/>
              <a:t>Below plot shows mutual relation between attributes , correlation increases from light to dark color.  </a:t>
            </a:r>
          </a:p>
          <a:p>
            <a:r>
              <a:rPr lang="en-US" sz="2000" dirty="0" smtClean="0"/>
              <a:t>Recommendations-</a:t>
            </a:r>
          </a:p>
          <a:p>
            <a:r>
              <a:rPr lang="en-IN" sz="2000" dirty="0"/>
              <a:t>Customer’s Loan repayment capability depends upon below –</a:t>
            </a:r>
          </a:p>
          <a:p>
            <a:r>
              <a:rPr lang="en-IN" sz="2000" dirty="0"/>
              <a:t>Customer spending Daily amount in last 30 days , spending average main account balance in last 30 days, Frequency of recharge for data account  &amp; main account in 30/90 days, loan taken in last 90 days &amp; payback time for last 30 days.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15591"/>
            <a:ext cx="4953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76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 of Machine Learning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Will try to find out accurate prediction for defaulter &amp; non-defaulter both.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 achieve this result , will build classification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8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Supervised </a:t>
            </a:r>
            <a:r>
              <a:rPr lang="en-US" sz="2400" dirty="0" smtClean="0"/>
              <a:t>Learning methods 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Logistic Regression </a:t>
            </a:r>
            <a:r>
              <a:rPr lang="en-US" sz="2000" dirty="0" smtClean="0"/>
              <a:t>– Hyper parameters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KNN</a:t>
            </a:r>
            <a:r>
              <a:rPr lang="en-US" sz="2000" dirty="0" smtClean="0"/>
              <a:t> – Best neighbor get picked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Decision Tree Classifier </a:t>
            </a:r>
            <a:r>
              <a:rPr lang="en-US" sz="2000" dirty="0" smtClean="0"/>
              <a:t>– Node Splitting on all available variables.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Linear Discriminant Analysis </a:t>
            </a:r>
            <a:r>
              <a:rPr lang="en-US" sz="2000" dirty="0" smtClean="0"/>
              <a:t>– </a:t>
            </a:r>
            <a:r>
              <a:rPr lang="en-US" sz="2000" dirty="0"/>
              <a:t> </a:t>
            </a:r>
            <a:r>
              <a:rPr lang="en-US" sz="2000" dirty="0"/>
              <a:t>W</a:t>
            </a:r>
            <a:r>
              <a:rPr lang="en-US" sz="2000" dirty="0" smtClean="0"/>
              <a:t>orks</a:t>
            </a:r>
            <a:r>
              <a:rPr lang="en-US" sz="2000" dirty="0"/>
              <a:t> to estimate the probability that the data belongs to each </a:t>
            </a:r>
            <a:r>
              <a:rPr lang="en-US" sz="2000" dirty="0" smtClean="0"/>
              <a:t>target.</a:t>
            </a:r>
          </a:p>
        </p:txBody>
      </p:sp>
    </p:spTree>
    <p:extLst>
      <p:ext uri="{BB962C8B-B14F-4D97-AF65-F5344CB8AC3E}">
        <p14:creationId xmlns:p14="http://schemas.microsoft.com/office/powerpoint/2010/main" val="16019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 Training </a:t>
            </a:r>
            <a:r>
              <a:rPr lang="nn-NO" sz="2400" dirty="0" smtClean="0"/>
              <a:t>Using </a:t>
            </a:r>
            <a:r>
              <a:rPr lang="nn-NO" sz="2400" dirty="0"/>
              <a:t>N</a:t>
            </a:r>
            <a:r>
              <a:rPr lang="nn-NO" sz="2400" dirty="0" smtClean="0"/>
              <a:t>umbers Of Folds = </a:t>
            </a:r>
            <a:r>
              <a:rPr lang="nn-NO" sz="2400" dirty="0"/>
              <a:t>10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sz="2000" dirty="0" smtClean="0"/>
              <a:t>Logistic Regtession : Accuracy score achieved 87.84% with standard deviation as 0.0010</a:t>
            </a:r>
          </a:p>
          <a:p>
            <a:pPr marL="0" indent="0">
              <a:buNone/>
            </a:pPr>
            <a:endParaRPr lang="nn-NO" sz="2000" dirty="0" smtClean="0"/>
          </a:p>
          <a:p>
            <a:r>
              <a:rPr lang="en-US" sz="2000" dirty="0"/>
              <a:t>Linear Discriminant Analysis </a:t>
            </a:r>
            <a:r>
              <a:rPr lang="nn-NO" sz="2000" dirty="0" smtClean="0"/>
              <a:t>: </a:t>
            </a:r>
            <a:r>
              <a:rPr lang="nn-NO" sz="2000" dirty="0"/>
              <a:t>Accuracy score </a:t>
            </a:r>
            <a:r>
              <a:rPr lang="nn-NO" sz="2000" dirty="0" smtClean="0"/>
              <a:t>achieved 87.03% </a:t>
            </a:r>
            <a:r>
              <a:rPr lang="nn-NO" sz="2000" dirty="0"/>
              <a:t>with standard deviation as </a:t>
            </a:r>
            <a:r>
              <a:rPr lang="nn-NO" sz="2000" dirty="0" smtClean="0"/>
              <a:t>0.0016</a:t>
            </a:r>
          </a:p>
          <a:p>
            <a:pPr marL="0" indent="0">
              <a:buNone/>
            </a:pPr>
            <a:endParaRPr lang="nn-NO" sz="2000" dirty="0" smtClean="0"/>
          </a:p>
          <a:p>
            <a:r>
              <a:rPr lang="nn-NO" sz="2000" dirty="0" smtClean="0"/>
              <a:t>KNN : </a:t>
            </a:r>
            <a:r>
              <a:rPr lang="nn-NO" sz="2000" dirty="0"/>
              <a:t>Accuracy score achieved </a:t>
            </a:r>
            <a:r>
              <a:rPr lang="nn-NO" sz="2000" dirty="0" smtClean="0"/>
              <a:t>87.95% </a:t>
            </a:r>
            <a:r>
              <a:rPr lang="nn-NO" sz="2000" dirty="0"/>
              <a:t>with standard deviation as </a:t>
            </a:r>
            <a:r>
              <a:rPr lang="nn-NO" sz="2000" dirty="0" smtClean="0"/>
              <a:t>0.0023</a:t>
            </a:r>
          </a:p>
          <a:p>
            <a:pPr marL="0" indent="0">
              <a:buNone/>
            </a:pPr>
            <a:endParaRPr lang="nn-NO" sz="2000" dirty="0" smtClean="0"/>
          </a:p>
          <a:p>
            <a:r>
              <a:rPr lang="en-US" sz="2000" dirty="0"/>
              <a:t>Decision Tree Classifier</a:t>
            </a:r>
            <a:r>
              <a:rPr lang="en-US" sz="2000" b="1" dirty="0"/>
              <a:t> </a:t>
            </a:r>
            <a:r>
              <a:rPr lang="nn-NO" sz="2000" dirty="0" smtClean="0"/>
              <a:t>: </a:t>
            </a:r>
            <a:r>
              <a:rPr lang="nn-NO" sz="2000" dirty="0"/>
              <a:t>Accuracy score achieved </a:t>
            </a:r>
            <a:r>
              <a:rPr lang="nn-NO" sz="2000" dirty="0" smtClean="0"/>
              <a:t>87.90% </a:t>
            </a:r>
            <a:r>
              <a:rPr lang="nn-NO" sz="2000" dirty="0"/>
              <a:t>with standard deviation </a:t>
            </a:r>
            <a:r>
              <a:rPr lang="nn-NO" sz="2000" dirty="0" smtClean="0"/>
              <a:t>as 0.0023.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987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No Normalization needed.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3 feature were excluded like mobile numbers of customer &amp; median amount for recharge in last 30/90 days as its value with outliers after applying outliers reducing technique.</a:t>
            </a:r>
          </a:p>
          <a:p>
            <a:endParaRPr lang="en-US" sz="2000" dirty="0"/>
          </a:p>
          <a:p>
            <a:r>
              <a:rPr lang="en-US" sz="2000" dirty="0" smtClean="0"/>
              <a:t>Cross Validation used to picked best features.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Best Accuracy achieved as 87.93% </a:t>
            </a:r>
          </a:p>
          <a:p>
            <a:endParaRPr lang="en-US" sz="2000" dirty="0"/>
          </a:p>
          <a:p>
            <a:r>
              <a:rPr lang="en-US" sz="2000" dirty="0" smtClean="0"/>
              <a:t>So far the best estimator</a:t>
            </a:r>
            <a:endParaRPr lang="en-US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77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426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For Micro-Credit Loans</vt:lpstr>
      <vt:lpstr>Data Set</vt:lpstr>
      <vt:lpstr>Problem Statement</vt:lpstr>
      <vt:lpstr>Data Exploration &amp; Facts</vt:lpstr>
      <vt:lpstr>Attribute’s Correlation &amp; Recommendations</vt:lpstr>
      <vt:lpstr>Requirement of Machine Learning</vt:lpstr>
      <vt:lpstr>Supervised Learning methods :</vt:lpstr>
      <vt:lpstr>Model Training Using Numbers Of Folds = 10</vt:lpstr>
      <vt:lpstr>PowerPoint Presentation</vt:lpstr>
      <vt:lpstr>AUC_ROC Score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Finance</dc:title>
  <dc:creator>harshad joshi</dc:creator>
  <cp:lastModifiedBy>harshad joshi</cp:lastModifiedBy>
  <cp:revision>27</cp:revision>
  <dcterms:created xsi:type="dcterms:W3CDTF">2020-09-21T12:20:06Z</dcterms:created>
  <dcterms:modified xsi:type="dcterms:W3CDTF">2020-09-21T17:24:17Z</dcterms:modified>
</cp:coreProperties>
</file>