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hyperlink" Target="https://scikit-learn.org/stable/modules/impute.html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9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3.png"/><Relationship Id="rId3" Type="http://schemas.openxmlformats.org/officeDocument/2006/relationships/hyperlink" Target="https://scikit-learn.org/stable/modules/generated/sklearn.model_selection.RandomizedSearchCV.html" TargetMode="Externa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4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6464" y="444082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38"/>
                </a:lnTo>
                <a:lnTo>
                  <a:pt x="11391" y="35090"/>
                </a:lnTo>
                <a:lnTo>
                  <a:pt x="18300" y="36588"/>
                </a:lnTo>
                <a:lnTo>
                  <a:pt x="25209" y="35090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76464" y="476285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49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6464" y="624583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6464" y="640685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37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37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6464" y="656786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6464" y="709482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49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6464" y="725584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588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6464" y="741685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27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86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6464" y="794381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6464" y="810483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37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37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6464" y="863178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27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6464" y="879280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49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6464" y="895381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588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6464" y="911482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27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86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6464" y="927585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6464" y="980281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37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37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6464" y="1012483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27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292158" y="10340965"/>
            <a:ext cx="6960870" cy="219710"/>
            <a:chOff x="292158" y="10340965"/>
            <a:chExt cx="6960870" cy="219710"/>
          </a:xfrm>
        </p:grpSpPr>
        <p:sp>
          <p:nvSpPr>
            <p:cNvPr id="20" name="object 20"/>
            <p:cNvSpPr/>
            <p:nvPr/>
          </p:nvSpPr>
          <p:spPr>
            <a:xfrm>
              <a:off x="848393" y="10340965"/>
              <a:ext cx="6404610" cy="219710"/>
            </a:xfrm>
            <a:custGeom>
              <a:avLst/>
              <a:gdLst/>
              <a:ahLst/>
              <a:cxnLst/>
              <a:rect l="l" t="t" r="r" b="b"/>
              <a:pathLst>
                <a:path w="6404609" h="219709">
                  <a:moveTo>
                    <a:pt x="0" y="0"/>
                  </a:moveTo>
                  <a:lnTo>
                    <a:pt x="6404009" y="0"/>
                  </a:lnTo>
                  <a:lnTo>
                    <a:pt x="6404009" y="219565"/>
                  </a:lnTo>
                  <a:lnTo>
                    <a:pt x="0" y="219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48385" y="10340975"/>
              <a:ext cx="6404610" cy="219710"/>
            </a:xfrm>
            <a:custGeom>
              <a:avLst/>
              <a:gdLst/>
              <a:ahLst/>
              <a:cxnLst/>
              <a:rect l="l" t="t" r="r" b="b"/>
              <a:pathLst>
                <a:path w="6404609" h="21970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19557"/>
                  </a:lnTo>
                  <a:lnTo>
                    <a:pt x="6404013" y="21955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10340965"/>
              <a:ext cx="563552" cy="21956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48392" y="367285"/>
            <a:ext cx="6396990" cy="101377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20"/>
              </a:spcBef>
            </a:pPr>
            <a:r>
              <a:rPr dirty="0" sz="1650" spc="5">
                <a:latin typeface="Arial MT"/>
                <a:cs typeface="Arial MT"/>
              </a:rPr>
              <a:t>Introduction</a:t>
            </a:r>
            <a:endParaRPr sz="16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1230"/>
              </a:spcBef>
            </a:pPr>
            <a:r>
              <a:rPr dirty="0" sz="1150" spc="-5">
                <a:latin typeface="Arial MT"/>
                <a:cs typeface="Arial MT"/>
              </a:rPr>
              <a:t>Business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problem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overview</a:t>
            </a:r>
            <a:endParaRPr sz="1150">
              <a:latin typeface="Arial MT"/>
              <a:cs typeface="Arial MT"/>
            </a:endParaRPr>
          </a:p>
          <a:p>
            <a:pPr marL="36195" marR="151130">
              <a:lnSpc>
                <a:spcPct val="132100"/>
              </a:lnSpc>
              <a:spcBef>
                <a:spcPts val="675"/>
              </a:spcBef>
            </a:pP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telecom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industry,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able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choose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from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multiple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providers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actively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switch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from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operator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another.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highly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competitive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market,</a:t>
            </a:r>
            <a:r>
              <a:rPr dirty="0" sz="800" spc="3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telecommunications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industry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experiences</a:t>
            </a:r>
            <a:r>
              <a:rPr dirty="0" sz="800" spc="3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average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3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15-25%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annual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rate.</a:t>
            </a:r>
            <a:r>
              <a:rPr dirty="0" sz="800" spc="3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Given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fact</a:t>
            </a:r>
            <a:r>
              <a:rPr dirty="0" sz="800" spc="3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</a:t>
            </a:r>
            <a:r>
              <a:rPr dirty="0" sz="800">
                <a:latin typeface="Arial MT"/>
                <a:cs typeface="Arial MT"/>
              </a:rPr>
              <a:t> costs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5-10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times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 </a:t>
            </a:r>
            <a:r>
              <a:rPr dirty="0" sz="800" spc="-5">
                <a:latin typeface="Arial MT"/>
                <a:cs typeface="Arial MT"/>
              </a:rPr>
              <a:t>acquire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new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 </a:t>
            </a:r>
            <a:r>
              <a:rPr dirty="0" sz="800" spc="-5">
                <a:latin typeface="Arial MT"/>
                <a:cs typeface="Arial MT"/>
              </a:rPr>
              <a:t>retain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existing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one,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 </a:t>
            </a:r>
            <a:r>
              <a:rPr dirty="0" sz="800" spc="-5">
                <a:latin typeface="Arial MT"/>
                <a:cs typeface="Arial MT"/>
              </a:rPr>
              <a:t>retention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now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become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even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more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important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than</a:t>
            </a:r>
            <a:r>
              <a:rPr dirty="0" sz="800">
                <a:latin typeface="Arial MT"/>
                <a:cs typeface="Arial MT"/>
              </a:rPr>
              <a:t> customer </a:t>
            </a:r>
            <a:r>
              <a:rPr dirty="0" sz="800" spc="-5">
                <a:latin typeface="Arial MT"/>
                <a:cs typeface="Arial MT"/>
              </a:rPr>
              <a:t>acquisition.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Arial MT"/>
              <a:cs typeface="Arial MT"/>
            </a:endParaRPr>
          </a:p>
          <a:p>
            <a:pPr marL="36195" marR="571500">
              <a:lnSpc>
                <a:spcPct val="132100"/>
              </a:lnSpc>
            </a:pPr>
            <a:r>
              <a:rPr dirty="0" sz="800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many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incumbent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operators,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retaining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high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profitable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top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business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goal.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reduce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churn,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telecom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companies</a:t>
            </a:r>
            <a:r>
              <a:rPr dirty="0" sz="800">
                <a:latin typeface="Arial MT"/>
                <a:cs typeface="Arial MT"/>
              </a:rPr>
              <a:t> need to </a:t>
            </a:r>
            <a:r>
              <a:rPr dirty="0" sz="800" spc="-5">
                <a:latin typeface="Arial MT"/>
                <a:cs typeface="Arial MT"/>
              </a:rPr>
              <a:t>predict</a:t>
            </a:r>
            <a:r>
              <a:rPr dirty="0" sz="800">
                <a:latin typeface="Arial MT"/>
                <a:cs typeface="Arial MT"/>
              </a:rPr>
              <a:t> which customers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>
                <a:latin typeface="Arial MT"/>
                <a:cs typeface="Arial MT"/>
              </a:rPr>
              <a:t> at </a:t>
            </a:r>
            <a:r>
              <a:rPr dirty="0" sz="800" spc="-5">
                <a:latin typeface="Arial MT"/>
                <a:cs typeface="Arial MT"/>
              </a:rPr>
              <a:t>high</a:t>
            </a:r>
            <a:r>
              <a:rPr dirty="0" sz="800">
                <a:latin typeface="Arial MT"/>
                <a:cs typeface="Arial MT"/>
              </a:rPr>
              <a:t> risk of </a:t>
            </a:r>
            <a:r>
              <a:rPr dirty="0" sz="800" spc="-5">
                <a:latin typeface="Arial MT"/>
                <a:cs typeface="Arial MT"/>
              </a:rPr>
              <a:t>churn.</a:t>
            </a:r>
            <a:endParaRPr sz="800">
              <a:latin typeface="Arial MT"/>
              <a:cs typeface="Arial MT"/>
            </a:endParaRPr>
          </a:p>
          <a:p>
            <a:pPr marL="36195" marR="202565">
              <a:lnSpc>
                <a:spcPct val="132100"/>
              </a:lnSpc>
              <a:spcBef>
                <a:spcPts val="805"/>
              </a:spcBef>
            </a:pP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project,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analyse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customer-level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leading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telecom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firm,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build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predictive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identify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high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risk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 and </a:t>
            </a:r>
            <a:r>
              <a:rPr dirty="0" sz="800" spc="-5">
                <a:latin typeface="Arial MT"/>
                <a:cs typeface="Arial MT"/>
              </a:rPr>
              <a:t>identify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main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indicators</a:t>
            </a:r>
            <a:r>
              <a:rPr dirty="0" sz="800">
                <a:latin typeface="Arial MT"/>
                <a:cs typeface="Arial MT"/>
              </a:rPr>
              <a:t> of </a:t>
            </a:r>
            <a:r>
              <a:rPr dirty="0" sz="800" spc="-5">
                <a:latin typeface="Arial MT"/>
                <a:cs typeface="Arial MT"/>
              </a:rPr>
              <a:t>churn.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</a:pPr>
            <a:r>
              <a:rPr dirty="0" sz="1650" spc="5">
                <a:latin typeface="Arial MT"/>
                <a:cs typeface="Arial MT"/>
              </a:rPr>
              <a:t>Problem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Statement</a:t>
            </a:r>
            <a:endParaRPr sz="1650">
              <a:latin typeface="Arial MT"/>
              <a:cs typeface="Arial MT"/>
            </a:endParaRPr>
          </a:p>
          <a:p>
            <a:pPr marL="36195" marR="241300">
              <a:lnSpc>
                <a:spcPct val="132100"/>
              </a:lnSpc>
              <a:spcBef>
                <a:spcPts val="1095"/>
              </a:spcBef>
            </a:pPr>
            <a:r>
              <a:rPr dirty="0" sz="800">
                <a:latin typeface="Arial MT"/>
                <a:cs typeface="Arial MT"/>
              </a:rPr>
              <a:t>The </a:t>
            </a:r>
            <a:r>
              <a:rPr dirty="0" sz="800" spc="-5">
                <a:latin typeface="Arial MT"/>
                <a:cs typeface="Arial MT"/>
              </a:rPr>
              <a:t>telecom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company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Southeast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Asia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facing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increase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wants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reduce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loss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high-value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customers.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aim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predict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ninth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from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previous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three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months.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company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plans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analyze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various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factors </a:t>
            </a:r>
            <a:r>
              <a:rPr dirty="0" sz="800">
                <a:latin typeface="Arial MT"/>
                <a:cs typeface="Arial MT"/>
              </a:rPr>
              <a:t> such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demographics,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usage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patterns,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quality,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complaints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identify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affect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churn.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focus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high- </a:t>
            </a:r>
            <a:r>
              <a:rPr dirty="0" sz="800">
                <a:latin typeface="Arial MT"/>
                <a:cs typeface="Arial MT"/>
              </a:rPr>
              <a:t> value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build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machine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prediction.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These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help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predict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likelihood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identify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important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>
                <a:latin typeface="Arial MT"/>
                <a:cs typeface="Arial MT"/>
              </a:rPr>
              <a:t> to </a:t>
            </a:r>
            <a:r>
              <a:rPr dirty="0" sz="800" spc="-5">
                <a:latin typeface="Arial MT"/>
                <a:cs typeface="Arial MT"/>
              </a:rPr>
              <a:t>address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underlying</a:t>
            </a:r>
            <a:r>
              <a:rPr dirty="0" sz="800">
                <a:latin typeface="Arial MT"/>
                <a:cs typeface="Arial MT"/>
              </a:rPr>
              <a:t> issues 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improve</a:t>
            </a:r>
            <a:r>
              <a:rPr dirty="0" sz="800">
                <a:latin typeface="Arial MT"/>
                <a:cs typeface="Arial MT"/>
              </a:rPr>
              <a:t> customer </a:t>
            </a:r>
            <a:r>
              <a:rPr dirty="0" sz="800" spc="-5">
                <a:latin typeface="Arial MT"/>
                <a:cs typeface="Arial MT"/>
              </a:rPr>
              <a:t>satisfaction.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dirty="0" sz="800">
                <a:latin typeface="Arial MT"/>
                <a:cs typeface="Arial MT"/>
              </a:rPr>
              <a:t>These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models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 </a:t>
            </a:r>
            <a:r>
              <a:rPr dirty="0" sz="800">
                <a:latin typeface="Arial MT"/>
                <a:cs typeface="Arial MT"/>
              </a:rPr>
              <a:t>serve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two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purposes.</a:t>
            </a:r>
            <a:endParaRPr sz="800">
              <a:latin typeface="Arial MT"/>
              <a:cs typeface="Arial MT"/>
            </a:endParaRPr>
          </a:p>
          <a:p>
            <a:pPr marL="241300" marR="349885">
              <a:lnSpc>
                <a:spcPct val="132100"/>
              </a:lnSpc>
              <a:spcBef>
                <a:spcPts val="805"/>
              </a:spcBef>
            </a:pPr>
            <a:r>
              <a:rPr dirty="0" sz="800" spc="-5">
                <a:latin typeface="Arial MT"/>
                <a:cs typeface="Arial MT"/>
              </a:rPr>
              <a:t>First,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predict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whether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high-value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likely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near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future.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gaining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insights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aspect,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 </a:t>
            </a:r>
            <a:r>
              <a:rPr dirty="0" sz="800">
                <a:latin typeface="Arial MT"/>
                <a:cs typeface="Arial MT"/>
              </a:rPr>
              <a:t> company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take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proactive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steps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such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offering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special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plans,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discounts,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personalized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offers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retain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these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customers.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Second,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identify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important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strongly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predict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churn.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shed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light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why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choose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switch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other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networks,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enabling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company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address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underlying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issues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improve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satisfaction.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dirty="0" sz="1650" spc="5">
                <a:latin typeface="Arial MT"/>
                <a:cs typeface="Arial MT"/>
              </a:rPr>
              <a:t>Tasks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Involved</a:t>
            </a:r>
            <a:endParaRPr sz="1650">
              <a:latin typeface="Arial MT"/>
              <a:cs typeface="Arial MT"/>
            </a:endParaRPr>
          </a:p>
          <a:p>
            <a:pPr marL="36195" marR="4208145">
              <a:lnSpc>
                <a:spcPct val="216100"/>
              </a:lnSpc>
              <a:spcBef>
                <a:spcPts val="290"/>
              </a:spcBef>
            </a:pPr>
            <a:r>
              <a:rPr dirty="0" sz="800" b="1">
                <a:latin typeface="Arial"/>
                <a:cs typeface="Arial"/>
              </a:rPr>
              <a:t>Task 1: </a:t>
            </a:r>
            <a:r>
              <a:rPr dirty="0" sz="800" spc="-5" b="1">
                <a:latin typeface="Arial"/>
                <a:cs typeface="Arial"/>
              </a:rPr>
              <a:t>Import</a:t>
            </a:r>
            <a:r>
              <a:rPr dirty="0" sz="80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libraries</a:t>
            </a:r>
            <a:r>
              <a:rPr dirty="0" sz="800" b="1">
                <a:latin typeface="Arial"/>
                <a:cs typeface="Arial"/>
              </a:rPr>
              <a:t> and</a:t>
            </a:r>
            <a:r>
              <a:rPr dirty="0" sz="800" spc="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load</a:t>
            </a:r>
            <a:r>
              <a:rPr dirty="0" sz="800" b="1">
                <a:latin typeface="Arial"/>
                <a:cs typeface="Arial"/>
              </a:rPr>
              <a:t> the </a:t>
            </a:r>
            <a:r>
              <a:rPr dirty="0" sz="800" spc="-5" b="1">
                <a:latin typeface="Arial"/>
                <a:cs typeface="Arial"/>
              </a:rPr>
              <a:t>dataset </a:t>
            </a:r>
            <a:r>
              <a:rPr dirty="0" sz="800" spc="-204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Task</a:t>
            </a:r>
            <a:r>
              <a:rPr dirty="0" sz="800" spc="-5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2: </a:t>
            </a:r>
            <a:r>
              <a:rPr dirty="0" sz="800" spc="-5" b="1">
                <a:latin typeface="Arial"/>
                <a:cs typeface="Arial"/>
              </a:rPr>
              <a:t>Understand</a:t>
            </a:r>
            <a:r>
              <a:rPr dirty="0" sz="800" b="1">
                <a:latin typeface="Arial"/>
                <a:cs typeface="Arial"/>
              </a:rPr>
              <a:t> and </a:t>
            </a:r>
            <a:r>
              <a:rPr dirty="0" sz="800" spc="-5" b="1">
                <a:latin typeface="Arial"/>
                <a:cs typeface="Arial"/>
              </a:rPr>
              <a:t>explore</a:t>
            </a:r>
            <a:r>
              <a:rPr dirty="0" sz="800" b="1">
                <a:latin typeface="Arial"/>
                <a:cs typeface="Arial"/>
              </a:rPr>
              <a:t> the </a:t>
            </a:r>
            <a:r>
              <a:rPr dirty="0" sz="800" spc="-5" b="1">
                <a:latin typeface="Arial"/>
                <a:cs typeface="Arial"/>
              </a:rPr>
              <a:t>data</a:t>
            </a:r>
            <a:endParaRPr sz="800">
              <a:latin typeface="Arial"/>
              <a:cs typeface="Arial"/>
            </a:endParaRPr>
          </a:p>
          <a:p>
            <a:pPr marL="241300" marR="4258310">
              <a:lnSpc>
                <a:spcPct val="132100"/>
              </a:lnSpc>
              <a:spcBef>
                <a:spcPts val="805"/>
              </a:spcBef>
            </a:pPr>
            <a:r>
              <a:rPr dirty="0" sz="800">
                <a:latin typeface="Arial MT"/>
                <a:cs typeface="Arial MT"/>
              </a:rPr>
              <a:t>Analyze</a:t>
            </a:r>
            <a:r>
              <a:rPr dirty="0" sz="800" spc="-5">
                <a:latin typeface="Arial MT"/>
                <a:cs typeface="Arial MT"/>
              </a:rPr>
              <a:t> different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</a:t>
            </a:r>
            <a:r>
              <a:rPr dirty="0" sz="800">
                <a:latin typeface="Arial MT"/>
                <a:cs typeface="Arial MT"/>
              </a:rPr>
              <a:t> types in </a:t>
            </a:r>
            <a:r>
              <a:rPr dirty="0" sz="800" spc="-5">
                <a:latin typeface="Arial MT"/>
                <a:cs typeface="Arial MT"/>
              </a:rPr>
              <a:t>the data </a:t>
            </a:r>
            <a:r>
              <a:rPr dirty="0" sz="800" spc="-204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Handle </a:t>
            </a:r>
            <a:r>
              <a:rPr dirty="0" sz="800">
                <a:latin typeface="Arial MT"/>
                <a:cs typeface="Arial MT"/>
              </a:rPr>
              <a:t>missing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>
                <a:latin typeface="Arial MT"/>
                <a:cs typeface="Arial MT"/>
              </a:rPr>
              <a:t> by </a:t>
            </a:r>
            <a:r>
              <a:rPr dirty="0" sz="800" spc="-5">
                <a:latin typeface="Arial MT"/>
                <a:cs typeface="Arial MT"/>
              </a:rPr>
              <a:t>imputation</a:t>
            </a:r>
            <a:endParaRPr sz="8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10"/>
              </a:spcBef>
            </a:pPr>
            <a:r>
              <a:rPr dirty="0" sz="800" spc="-5">
                <a:latin typeface="Arial MT"/>
                <a:cs typeface="Arial MT"/>
              </a:rPr>
              <a:t>Identify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relevant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required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problem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</a:pPr>
            <a:r>
              <a:rPr dirty="0" sz="800" b="1">
                <a:latin typeface="Arial"/>
                <a:cs typeface="Arial"/>
              </a:rPr>
              <a:t>Task 3: </a:t>
            </a:r>
            <a:r>
              <a:rPr dirty="0" sz="800" spc="-5" b="1">
                <a:latin typeface="Arial"/>
                <a:cs typeface="Arial"/>
              </a:rPr>
              <a:t>Conduct</a:t>
            </a:r>
            <a:r>
              <a:rPr dirty="0" sz="80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feature</a:t>
            </a:r>
            <a:r>
              <a:rPr dirty="0" sz="80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engineering</a:t>
            </a:r>
            <a:endParaRPr sz="800">
              <a:latin typeface="Arial"/>
              <a:cs typeface="Arial"/>
            </a:endParaRPr>
          </a:p>
          <a:p>
            <a:pPr marL="241300" marR="4025265">
              <a:lnSpc>
                <a:spcPct val="132100"/>
              </a:lnSpc>
              <a:spcBef>
                <a:spcPts val="805"/>
              </a:spcBef>
            </a:pPr>
            <a:r>
              <a:rPr dirty="0" sz="800">
                <a:latin typeface="Arial MT"/>
                <a:cs typeface="Arial MT"/>
              </a:rPr>
              <a:t>Extract new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relevant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from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 </a:t>
            </a:r>
            <a:r>
              <a:rPr dirty="0" sz="800" spc="-2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Filter high-value</a:t>
            </a:r>
            <a:r>
              <a:rPr dirty="0" sz="800">
                <a:latin typeface="Arial MT"/>
                <a:cs typeface="Arial MT"/>
              </a:rPr>
              <a:t> customers</a:t>
            </a:r>
            <a:endParaRPr sz="8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10"/>
              </a:spcBef>
            </a:pPr>
            <a:r>
              <a:rPr dirty="0" sz="800" spc="-5">
                <a:latin typeface="Arial MT"/>
                <a:cs typeface="Arial MT"/>
              </a:rPr>
              <a:t>Derive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target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“churn”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based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existing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dirty="0" sz="800" b="1">
                <a:latin typeface="Arial"/>
                <a:cs typeface="Arial"/>
              </a:rPr>
              <a:t>Task</a:t>
            </a:r>
            <a:r>
              <a:rPr dirty="0" sz="800" spc="-10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4:</a:t>
            </a:r>
            <a:r>
              <a:rPr dirty="0" sz="800" spc="-1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Visualize </a:t>
            </a:r>
            <a:r>
              <a:rPr dirty="0" sz="800" b="1">
                <a:latin typeface="Arial"/>
                <a:cs typeface="Arial"/>
              </a:rPr>
              <a:t>the</a:t>
            </a:r>
            <a:r>
              <a:rPr dirty="0" sz="800" spc="-1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data</a:t>
            </a:r>
            <a:endParaRPr sz="800">
              <a:latin typeface="Arial"/>
              <a:cs typeface="Arial"/>
            </a:endParaRPr>
          </a:p>
          <a:p>
            <a:pPr marL="241300" marR="2625090">
              <a:lnSpc>
                <a:spcPct val="132100"/>
              </a:lnSpc>
              <a:spcBef>
                <a:spcPts val="805"/>
              </a:spcBef>
            </a:pPr>
            <a:r>
              <a:rPr dirty="0" sz="800">
                <a:latin typeface="Arial MT"/>
                <a:cs typeface="Arial MT"/>
              </a:rPr>
              <a:t>Analyze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extract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relevant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insights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through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informative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visualizations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Look for</a:t>
            </a:r>
            <a:r>
              <a:rPr dirty="0" sz="800">
                <a:latin typeface="Arial MT"/>
                <a:cs typeface="Arial MT"/>
              </a:rPr>
              <a:t> any </a:t>
            </a:r>
            <a:r>
              <a:rPr dirty="0" sz="800" spc="-5">
                <a:latin typeface="Arial MT"/>
                <a:cs typeface="Arial MT"/>
              </a:rPr>
              <a:t>outliers</a:t>
            </a:r>
            <a:r>
              <a:rPr dirty="0" sz="800">
                <a:latin typeface="Arial MT"/>
                <a:cs typeface="Arial MT"/>
              </a:rPr>
              <a:t> and </a:t>
            </a:r>
            <a:r>
              <a:rPr dirty="0" sz="800" spc="-5">
                <a:latin typeface="Arial MT"/>
                <a:cs typeface="Arial MT"/>
              </a:rPr>
              <a:t>treat</a:t>
            </a:r>
            <a:r>
              <a:rPr dirty="0" sz="800">
                <a:latin typeface="Arial MT"/>
                <a:cs typeface="Arial MT"/>
              </a:rPr>
              <a:t> them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</a:pPr>
            <a:r>
              <a:rPr dirty="0" sz="800" b="1">
                <a:latin typeface="Arial"/>
                <a:cs typeface="Arial"/>
              </a:rPr>
              <a:t>Task</a:t>
            </a:r>
            <a:r>
              <a:rPr dirty="0" sz="800" spc="-20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5:</a:t>
            </a:r>
            <a:r>
              <a:rPr dirty="0" sz="800" spc="-2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Modeling</a:t>
            </a:r>
            <a:endParaRPr sz="800">
              <a:latin typeface="Arial"/>
              <a:cs typeface="Arial"/>
            </a:endParaRPr>
          </a:p>
          <a:p>
            <a:pPr marL="241300" marR="4582795">
              <a:lnSpc>
                <a:spcPct val="132100"/>
              </a:lnSpc>
              <a:spcBef>
                <a:spcPts val="810"/>
              </a:spcBef>
            </a:pPr>
            <a:r>
              <a:rPr dirty="0" sz="800" spc="-5">
                <a:latin typeface="Arial MT"/>
                <a:cs typeface="Arial MT"/>
              </a:rPr>
              <a:t>Divide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train-test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splits </a:t>
            </a:r>
            <a:r>
              <a:rPr dirty="0" sz="800" spc="-2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Handle </a:t>
            </a:r>
            <a:r>
              <a:rPr dirty="0" sz="800">
                <a:latin typeface="Arial MT"/>
                <a:cs typeface="Arial MT"/>
              </a:rPr>
              <a:t>class </a:t>
            </a:r>
            <a:r>
              <a:rPr dirty="0" sz="800" spc="-5">
                <a:latin typeface="Arial MT"/>
                <a:cs typeface="Arial MT"/>
              </a:rPr>
              <a:t>imbalance</a:t>
            </a:r>
            <a:endParaRPr sz="800">
              <a:latin typeface="Arial MT"/>
              <a:cs typeface="Arial MT"/>
            </a:endParaRPr>
          </a:p>
          <a:p>
            <a:pPr marL="241300" marR="2796540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Build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machine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evaluate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their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performance </a:t>
            </a:r>
            <a:r>
              <a:rPr dirty="0" sz="800">
                <a:latin typeface="Arial MT"/>
                <a:cs typeface="Arial MT"/>
              </a:rPr>
              <a:t> Tune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hyperparameters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optimize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performance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best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endParaRPr sz="8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05"/>
              </a:spcBef>
            </a:pPr>
            <a:r>
              <a:rPr dirty="0" sz="800" spc="-5">
                <a:latin typeface="Arial MT"/>
                <a:cs typeface="Arial MT"/>
              </a:rPr>
              <a:t>Train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evaluate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neural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network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optimal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combination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hyperparameters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</a:pPr>
            <a:r>
              <a:rPr dirty="0" sz="800" b="1">
                <a:latin typeface="Arial"/>
                <a:cs typeface="Arial"/>
              </a:rPr>
              <a:t>Task</a:t>
            </a:r>
            <a:r>
              <a:rPr dirty="0" sz="800" spc="5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6:</a:t>
            </a:r>
            <a:r>
              <a:rPr dirty="0" sz="800" spc="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Business</a:t>
            </a:r>
            <a:r>
              <a:rPr dirty="0" sz="800" spc="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insights</a:t>
            </a:r>
            <a:r>
              <a:rPr dirty="0" sz="800" spc="5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and</a:t>
            </a:r>
            <a:r>
              <a:rPr dirty="0" sz="800" spc="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recommendations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Arial"/>
              <a:cs typeface="Arial"/>
            </a:endParaRPr>
          </a:p>
          <a:p>
            <a:pPr marL="241300" marR="167640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Understand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profitability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telecommunication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program,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estimate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impact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misclassification </a:t>
            </a:r>
            <a:r>
              <a:rPr dirty="0" sz="800">
                <a:latin typeface="Arial MT"/>
                <a:cs typeface="Arial MT"/>
              </a:rPr>
              <a:t> costs</a:t>
            </a:r>
            <a:endParaRPr sz="8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05"/>
              </a:spcBef>
            </a:pPr>
            <a:r>
              <a:rPr dirty="0" sz="800">
                <a:latin typeface="Arial MT"/>
                <a:cs typeface="Arial MT"/>
              </a:rPr>
              <a:t>Propose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solution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leverage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interaction/feedback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predict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those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who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highly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likely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getting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starting time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notebook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8392" y="6309269"/>
          <a:ext cx="6432550" cy="167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25"/>
                <a:gridCol w="834390"/>
                <a:gridCol w="834390"/>
                <a:gridCol w="834390"/>
                <a:gridCol w="834389"/>
                <a:gridCol w="810260"/>
                <a:gridCol w="810260"/>
                <a:gridCol w="810260"/>
                <a:gridCol w="339725"/>
              </a:tblGrid>
              <a:tr h="1490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total_rech_data_6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total_rech_data_7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total_rech_data_8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total_rech_data_9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count_rech_2g_6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count_rech_2g_7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count_rech_2g_8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count_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</a:tr>
              <a:tr h="193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count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25153.000000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25571.000000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26339.000000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25922.000000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25153.000000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25571.000000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26339.000000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mean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2.463802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2.666419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2.651999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2.441170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1.864668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2.044699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2.016288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ctr" marL="1066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std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2.789128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3.031593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3.074987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2.516339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2.570254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2.768332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2.720132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0290">
                <a:tc>
                  <a:txBody>
                    <a:bodyPr/>
                    <a:lstStyle/>
                    <a:p>
                      <a:pPr algn="ctr" marL="825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min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ctr" marL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25%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0290">
                <a:tc>
                  <a:txBody>
                    <a:bodyPr/>
                    <a:lstStyle/>
                    <a:p>
                      <a:pPr algn="ctr" marL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50%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ctr" marL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75%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3.000000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3.000000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3.000000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3.000000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2.000000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0290">
                <a:tc>
                  <a:txBody>
                    <a:bodyPr/>
                    <a:lstStyle/>
                    <a:p>
                      <a:pPr algn="ctr" marL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61.000000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54.000000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60.000000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84.000000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42.000000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48.000000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44.000000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92158" y="5078700"/>
            <a:ext cx="6960870" cy="3096260"/>
            <a:chOff x="292158" y="5078700"/>
            <a:chExt cx="6960870" cy="3096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8072116"/>
              <a:ext cx="6960244" cy="10246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2158" y="8072116"/>
              <a:ext cx="6957059" cy="3810"/>
            </a:xfrm>
            <a:custGeom>
              <a:avLst/>
              <a:gdLst/>
              <a:ahLst/>
              <a:cxnLst/>
              <a:rect l="l" t="t" r="r" b="b"/>
              <a:pathLst>
                <a:path w="6957059" h="3809">
                  <a:moveTo>
                    <a:pt x="0" y="0"/>
                  </a:moveTo>
                  <a:lnTo>
                    <a:pt x="6956584" y="0"/>
                  </a:lnTo>
                  <a:lnTo>
                    <a:pt x="6956584" y="3659"/>
                  </a:lnTo>
                  <a:lnTo>
                    <a:pt x="0" y="3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AA">
                <a:alpha val="7058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1929" y="8071485"/>
              <a:ext cx="6741159" cy="81280"/>
            </a:xfrm>
            <a:custGeom>
              <a:avLst/>
              <a:gdLst/>
              <a:ahLst/>
              <a:cxnLst/>
              <a:rect l="l" t="t" r="r" b="b"/>
              <a:pathLst>
                <a:path w="6741159" h="81279">
                  <a:moveTo>
                    <a:pt x="6740690" y="0"/>
                  </a:moveTo>
                  <a:lnTo>
                    <a:pt x="6737020" y="0"/>
                  </a:lnTo>
                  <a:lnTo>
                    <a:pt x="6737020" y="635"/>
                  </a:lnTo>
                  <a:lnTo>
                    <a:pt x="3670" y="635"/>
                  </a:lnTo>
                  <a:lnTo>
                    <a:pt x="3670" y="0"/>
                  </a:lnTo>
                  <a:lnTo>
                    <a:pt x="0" y="0"/>
                  </a:lnTo>
                  <a:lnTo>
                    <a:pt x="0" y="81280"/>
                  </a:lnTo>
                  <a:lnTo>
                    <a:pt x="3670" y="81280"/>
                  </a:lnTo>
                  <a:lnTo>
                    <a:pt x="3670" y="4292"/>
                  </a:lnTo>
                  <a:lnTo>
                    <a:pt x="6737020" y="4292"/>
                  </a:lnTo>
                  <a:lnTo>
                    <a:pt x="6737020" y="81280"/>
                  </a:lnTo>
                  <a:lnTo>
                    <a:pt x="6740690" y="81280"/>
                  </a:lnTo>
                  <a:lnTo>
                    <a:pt x="6740690" y="4292"/>
                  </a:lnTo>
                  <a:lnTo>
                    <a:pt x="6740690" y="3810"/>
                  </a:lnTo>
                  <a:lnTo>
                    <a:pt x="6740690" y="635"/>
                  </a:lnTo>
                  <a:lnTo>
                    <a:pt x="6740690" y="0"/>
                  </a:lnTo>
                  <a:close/>
                </a:path>
              </a:pathLst>
            </a:custGeom>
            <a:solidFill>
              <a:srgbClr val="AAAAAA">
                <a:alpha val="1568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304" y="8072116"/>
              <a:ext cx="2276168" cy="1024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3641" y="8071485"/>
              <a:ext cx="2284095" cy="102870"/>
            </a:xfrm>
            <a:custGeom>
              <a:avLst/>
              <a:gdLst/>
              <a:ahLst/>
              <a:cxnLst/>
              <a:rect l="l" t="t" r="r" b="b"/>
              <a:pathLst>
                <a:path w="2284095" h="102870">
                  <a:moveTo>
                    <a:pt x="2283485" y="635"/>
                  </a:moveTo>
                  <a:lnTo>
                    <a:pt x="2279827" y="635"/>
                  </a:lnTo>
                  <a:lnTo>
                    <a:pt x="2279827" y="0"/>
                  </a:lnTo>
                  <a:lnTo>
                    <a:pt x="2276170" y="0"/>
                  </a:lnTo>
                  <a:lnTo>
                    <a:pt x="2276170" y="635"/>
                  </a:lnTo>
                  <a:lnTo>
                    <a:pt x="7315" y="635"/>
                  </a:lnTo>
                  <a:lnTo>
                    <a:pt x="3657" y="635"/>
                  </a:lnTo>
                  <a:lnTo>
                    <a:pt x="3657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2870"/>
                  </a:lnTo>
                  <a:lnTo>
                    <a:pt x="7315" y="102870"/>
                  </a:lnTo>
                  <a:lnTo>
                    <a:pt x="7315" y="4292"/>
                  </a:lnTo>
                  <a:lnTo>
                    <a:pt x="2276170" y="4292"/>
                  </a:lnTo>
                  <a:lnTo>
                    <a:pt x="2276170" y="102870"/>
                  </a:lnTo>
                  <a:lnTo>
                    <a:pt x="2283485" y="102870"/>
                  </a:lnTo>
                  <a:lnTo>
                    <a:pt x="2283485" y="4292"/>
                  </a:lnTo>
                  <a:lnTo>
                    <a:pt x="2283485" y="3810"/>
                  </a:lnTo>
                  <a:lnTo>
                    <a:pt x="2283485" y="635"/>
                  </a:lnTo>
                  <a:close/>
                </a:path>
              </a:pathLst>
            </a:custGeom>
            <a:solidFill>
              <a:srgbClr val="AAAAAA">
                <a:alpha val="70587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623" y="8079435"/>
              <a:ext cx="2261530" cy="878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0963" y="8075776"/>
              <a:ext cx="2268855" cy="95250"/>
            </a:xfrm>
            <a:custGeom>
              <a:avLst/>
              <a:gdLst/>
              <a:ahLst/>
              <a:cxnLst/>
              <a:rect l="l" t="t" r="r" b="b"/>
              <a:pathLst>
                <a:path w="2268855" h="95250">
                  <a:moveTo>
                    <a:pt x="2265189" y="95145"/>
                  </a:moveTo>
                  <a:lnTo>
                    <a:pt x="3659" y="95145"/>
                  </a:lnTo>
                  <a:lnTo>
                    <a:pt x="0" y="91485"/>
                  </a:lnTo>
                  <a:lnTo>
                    <a:pt x="0" y="3659"/>
                  </a:lnTo>
                  <a:lnTo>
                    <a:pt x="3659" y="0"/>
                  </a:lnTo>
                  <a:lnTo>
                    <a:pt x="2265189" y="0"/>
                  </a:lnTo>
                  <a:lnTo>
                    <a:pt x="2268849" y="3659"/>
                  </a:lnTo>
                  <a:lnTo>
                    <a:pt x="3659" y="3659"/>
                  </a:lnTo>
                  <a:lnTo>
                    <a:pt x="3659" y="7318"/>
                  </a:lnTo>
                  <a:lnTo>
                    <a:pt x="7318" y="7318"/>
                  </a:lnTo>
                  <a:lnTo>
                    <a:pt x="7318" y="87826"/>
                  </a:lnTo>
                  <a:lnTo>
                    <a:pt x="3659" y="87826"/>
                  </a:lnTo>
                  <a:lnTo>
                    <a:pt x="3659" y="91485"/>
                  </a:lnTo>
                  <a:lnTo>
                    <a:pt x="2268849" y="91485"/>
                  </a:lnTo>
                  <a:lnTo>
                    <a:pt x="2265189" y="95145"/>
                  </a:lnTo>
                  <a:close/>
                </a:path>
                <a:path w="2268855" h="95250">
                  <a:moveTo>
                    <a:pt x="7318" y="7318"/>
                  </a:moveTo>
                  <a:lnTo>
                    <a:pt x="3659" y="7318"/>
                  </a:lnTo>
                  <a:lnTo>
                    <a:pt x="3659" y="3659"/>
                  </a:lnTo>
                  <a:lnTo>
                    <a:pt x="7318" y="3659"/>
                  </a:lnTo>
                  <a:lnTo>
                    <a:pt x="7318" y="7318"/>
                  </a:lnTo>
                  <a:close/>
                </a:path>
                <a:path w="2268855" h="95250">
                  <a:moveTo>
                    <a:pt x="2261530" y="7318"/>
                  </a:moveTo>
                  <a:lnTo>
                    <a:pt x="7318" y="7318"/>
                  </a:lnTo>
                  <a:lnTo>
                    <a:pt x="7318" y="3659"/>
                  </a:lnTo>
                  <a:lnTo>
                    <a:pt x="2261530" y="3659"/>
                  </a:lnTo>
                  <a:lnTo>
                    <a:pt x="2261530" y="7318"/>
                  </a:lnTo>
                  <a:close/>
                </a:path>
                <a:path w="2268855" h="95250">
                  <a:moveTo>
                    <a:pt x="2265189" y="91485"/>
                  </a:moveTo>
                  <a:lnTo>
                    <a:pt x="2261530" y="91485"/>
                  </a:lnTo>
                  <a:lnTo>
                    <a:pt x="2261530" y="3659"/>
                  </a:lnTo>
                  <a:lnTo>
                    <a:pt x="2265189" y="3659"/>
                  </a:lnTo>
                  <a:lnTo>
                    <a:pt x="2265189" y="7318"/>
                  </a:lnTo>
                  <a:lnTo>
                    <a:pt x="2268849" y="7318"/>
                  </a:lnTo>
                  <a:lnTo>
                    <a:pt x="2268849" y="87826"/>
                  </a:lnTo>
                  <a:lnTo>
                    <a:pt x="2265189" y="87826"/>
                  </a:lnTo>
                  <a:lnTo>
                    <a:pt x="2265189" y="91485"/>
                  </a:lnTo>
                  <a:close/>
                </a:path>
                <a:path w="2268855" h="95250">
                  <a:moveTo>
                    <a:pt x="2268849" y="7318"/>
                  </a:moveTo>
                  <a:lnTo>
                    <a:pt x="2265189" y="7318"/>
                  </a:lnTo>
                  <a:lnTo>
                    <a:pt x="2265189" y="3659"/>
                  </a:lnTo>
                  <a:lnTo>
                    <a:pt x="2268849" y="3659"/>
                  </a:lnTo>
                  <a:lnTo>
                    <a:pt x="2268849" y="7318"/>
                  </a:lnTo>
                  <a:close/>
                </a:path>
                <a:path w="2268855" h="95250">
                  <a:moveTo>
                    <a:pt x="7318" y="91485"/>
                  </a:moveTo>
                  <a:lnTo>
                    <a:pt x="3659" y="91485"/>
                  </a:lnTo>
                  <a:lnTo>
                    <a:pt x="3659" y="87826"/>
                  </a:lnTo>
                  <a:lnTo>
                    <a:pt x="7318" y="87826"/>
                  </a:lnTo>
                  <a:lnTo>
                    <a:pt x="7318" y="91485"/>
                  </a:lnTo>
                  <a:close/>
                </a:path>
                <a:path w="2268855" h="95250">
                  <a:moveTo>
                    <a:pt x="2261530" y="91485"/>
                  </a:moveTo>
                  <a:lnTo>
                    <a:pt x="7318" y="91485"/>
                  </a:lnTo>
                  <a:lnTo>
                    <a:pt x="7318" y="87826"/>
                  </a:lnTo>
                  <a:lnTo>
                    <a:pt x="2261530" y="87826"/>
                  </a:lnTo>
                  <a:lnTo>
                    <a:pt x="2261530" y="91485"/>
                  </a:lnTo>
                  <a:close/>
                </a:path>
                <a:path w="2268855" h="95250">
                  <a:moveTo>
                    <a:pt x="2268849" y="91485"/>
                  </a:moveTo>
                  <a:lnTo>
                    <a:pt x="2265189" y="91485"/>
                  </a:lnTo>
                  <a:lnTo>
                    <a:pt x="2265189" y="87826"/>
                  </a:lnTo>
                  <a:lnTo>
                    <a:pt x="2268849" y="87826"/>
                  </a:lnTo>
                  <a:lnTo>
                    <a:pt x="2268849" y="91485"/>
                  </a:ln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8072116"/>
              <a:ext cx="102464" cy="1024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6279" y="8072116"/>
              <a:ext cx="106123" cy="1024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8393" y="5078700"/>
              <a:ext cx="6404610" cy="1149350"/>
            </a:xfrm>
            <a:custGeom>
              <a:avLst/>
              <a:gdLst/>
              <a:ahLst/>
              <a:cxnLst/>
              <a:rect l="l" t="t" r="r" b="b"/>
              <a:pathLst>
                <a:path w="6404609" h="1149350">
                  <a:moveTo>
                    <a:pt x="6404010" y="1149062"/>
                  </a:moveTo>
                  <a:lnTo>
                    <a:pt x="0" y="114906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14906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48385" y="5078704"/>
              <a:ext cx="6404610" cy="1149350"/>
            </a:xfrm>
            <a:custGeom>
              <a:avLst/>
              <a:gdLst/>
              <a:ahLst/>
              <a:cxnLst/>
              <a:rect l="l" t="t" r="r" b="b"/>
              <a:pathLst>
                <a:path w="6404609" h="114935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141742"/>
                  </a:lnTo>
                  <a:lnTo>
                    <a:pt x="0" y="1141742"/>
                  </a:lnTo>
                  <a:lnTo>
                    <a:pt x="0" y="1149070"/>
                  </a:lnTo>
                  <a:lnTo>
                    <a:pt x="6396698" y="1149070"/>
                  </a:lnTo>
                  <a:lnTo>
                    <a:pt x="6404013" y="1149070"/>
                  </a:lnTo>
                  <a:lnTo>
                    <a:pt x="6404013" y="1141742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53237" y="130654"/>
          <a:ext cx="2179320" cy="3507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685"/>
                <a:gridCol w="889635"/>
              </a:tblGrid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night_pck_user_6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74.846748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night_pck_user_7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74.428744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night_pck_user_8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73.660737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night_pck_user_9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74.077741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monthly_2g_6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monthly_2g_7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monthly_2g_8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monthly_2g_9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sachet_2g_6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sachet_2g_7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sachet_2g_8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sachet_2g_9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monthly_3g_6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monthly_3g_7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monthly_3g_8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monthly_3g_9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sachet_3g_6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sachet_3g_7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sachet_3g_8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sachet_3g_9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fb_user_6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74.846748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fb_user_7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74.428744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fb_user_8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73.660737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fb_user_9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74.077741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aon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aug_vbc_3g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jul_vbc_3g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jun_vbc_3g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sep_vbc_3g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dirty="0" sz="75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158" y="5078698"/>
            <a:ext cx="563552" cy="114906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48392" y="3719327"/>
            <a:ext cx="6396990" cy="2466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Arial"/>
                <a:cs typeface="Arial"/>
              </a:rPr>
              <a:t>Checkpoint:</a:t>
            </a:r>
            <a:r>
              <a:rPr dirty="0" sz="800" spc="5" b="1">
                <a:latin typeface="Arial"/>
                <a:cs typeface="Arial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must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observed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40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70%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values.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650"/>
              </a:spcBef>
            </a:pPr>
            <a:r>
              <a:rPr dirty="0" sz="1150" spc="-5">
                <a:latin typeface="Arial MT"/>
                <a:cs typeface="Arial MT"/>
              </a:rPr>
              <a:t>i)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Impute missing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values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with zeroes</a:t>
            </a:r>
            <a:endParaRPr sz="1150">
              <a:latin typeface="Arial MT"/>
              <a:cs typeface="Arial MT"/>
            </a:endParaRPr>
          </a:p>
          <a:p>
            <a:pPr marL="36195" marR="167640">
              <a:lnSpc>
                <a:spcPct val="132100"/>
              </a:lnSpc>
              <a:spcBef>
                <a:spcPts val="795"/>
              </a:spcBef>
            </a:pPr>
            <a:r>
              <a:rPr dirty="0" sz="800">
                <a:latin typeface="Arial MT"/>
                <a:cs typeface="Arial MT"/>
              </a:rPr>
              <a:t>Now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information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about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each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column,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go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ahead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perform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some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imputing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deleting.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dirty="0" sz="800" spc="-5">
                <a:latin typeface="Arial MT"/>
                <a:cs typeface="Arial MT"/>
              </a:rPr>
              <a:t>First,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start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columns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corresponding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"recharging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service"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information.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Display summary statistics for the recharge columns</a:t>
            </a:r>
            <a:endParaRPr sz="750">
              <a:latin typeface="Courier New"/>
              <a:cs typeface="Courier New"/>
            </a:endParaRPr>
          </a:p>
          <a:p>
            <a:pPr marL="1017269" marR="396875" indent="-97218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recharge_cols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'total_rech_data_6'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'total_rech_data_7'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'total_rech_data_8'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'total_rech_data_9'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'count_rech_2g_6'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'count_rech_2g_7'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'count_rech_2g_8'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'count_rech_2g_9'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'count_rech_3g_6'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'count_rech_3g_7'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'count_rech_3g_8'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'count_rech_3g_9'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'max_rech_data_6'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'max_rech_data_7'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'max_rech_data_8'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'max_rech_data_9'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'av_rech_amt_data_6'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'av_rech_amt_data_7'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'av_rech_amt_data_8'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'av_rech_amt_data_9'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endParaRPr sz="750">
              <a:latin typeface="Courier New"/>
              <a:cs typeface="Courier New"/>
            </a:endParaRPr>
          </a:p>
          <a:p>
            <a:pPr marL="1017269">
              <a:lnSpc>
                <a:spcPct val="100000"/>
              </a:lnSpc>
              <a:spcBef>
                <a:spcPts val="20"/>
              </a:spcBef>
            </a:pP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recharge_cols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describe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include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'all'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2158" y="8533204"/>
            <a:ext cx="6960870" cy="790575"/>
            <a:chOff x="292158" y="8533204"/>
            <a:chExt cx="6960870" cy="790575"/>
          </a:xfrm>
        </p:grpSpPr>
        <p:sp>
          <p:nvSpPr>
            <p:cNvPr id="19" name="object 19"/>
            <p:cNvSpPr/>
            <p:nvPr/>
          </p:nvSpPr>
          <p:spPr>
            <a:xfrm>
              <a:off x="848393" y="8533206"/>
              <a:ext cx="6404610" cy="790575"/>
            </a:xfrm>
            <a:custGeom>
              <a:avLst/>
              <a:gdLst/>
              <a:ahLst/>
              <a:cxnLst/>
              <a:rect l="l" t="t" r="r" b="b"/>
              <a:pathLst>
                <a:path w="6404609" h="790575">
                  <a:moveTo>
                    <a:pt x="6404010" y="790437"/>
                  </a:moveTo>
                  <a:lnTo>
                    <a:pt x="0" y="79043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79043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48385" y="8533218"/>
              <a:ext cx="6404610" cy="790575"/>
            </a:xfrm>
            <a:custGeom>
              <a:avLst/>
              <a:gdLst/>
              <a:ahLst/>
              <a:cxnLst/>
              <a:rect l="l" t="t" r="r" b="b"/>
              <a:pathLst>
                <a:path w="6404609" h="79057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783107"/>
                  </a:lnTo>
                  <a:lnTo>
                    <a:pt x="0" y="783107"/>
                  </a:lnTo>
                  <a:lnTo>
                    <a:pt x="0" y="790435"/>
                  </a:lnTo>
                  <a:lnTo>
                    <a:pt x="6396698" y="790435"/>
                  </a:lnTo>
                  <a:lnTo>
                    <a:pt x="6404013" y="790435"/>
                  </a:lnTo>
                  <a:lnTo>
                    <a:pt x="6404013" y="78310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158" y="8533204"/>
              <a:ext cx="563552" cy="79043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48392" y="8249707"/>
            <a:ext cx="6396990" cy="1032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 MT"/>
                <a:cs typeface="Arial MT"/>
              </a:rPr>
              <a:t>Observe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whether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last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value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together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You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displaying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rows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that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have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null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these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two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variables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502284" marR="911225" indent="-457834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'total_rech_data_6'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'total_rech_data_7'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'total_rech_data_8'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'total_rech_data_9'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'av_rech_amt_data_6'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'av_rech_amt_data_7'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'av_rech_amt_data_8'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'av_rech_amt_data_9'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'max_rech_data_6'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'max_rech_data_7'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'max_rech_data_8'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'max_rech_data_9'</a:t>
            </a:r>
            <a:endParaRPr sz="750">
              <a:latin typeface="Courier New"/>
              <a:cs typeface="Courier New"/>
            </a:endParaRPr>
          </a:p>
          <a:p>
            <a:pPr marL="445134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isna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158" y="6264356"/>
            <a:ext cx="556234" cy="1807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3237" y="130654"/>
          <a:ext cx="1607820" cy="151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/>
                <a:gridCol w="431800"/>
              </a:tblGrid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74846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74428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73660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74077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74846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74428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73660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74077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74846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74428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73660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74077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dirty="0" sz="75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92158" y="2012093"/>
            <a:ext cx="6960870" cy="673735"/>
            <a:chOff x="292158" y="2012093"/>
            <a:chExt cx="6960870" cy="673735"/>
          </a:xfrm>
        </p:grpSpPr>
        <p:sp>
          <p:nvSpPr>
            <p:cNvPr id="4" name="object 4"/>
            <p:cNvSpPr/>
            <p:nvPr/>
          </p:nvSpPr>
          <p:spPr>
            <a:xfrm>
              <a:off x="848393" y="2012094"/>
              <a:ext cx="6404610" cy="673735"/>
            </a:xfrm>
            <a:custGeom>
              <a:avLst/>
              <a:gdLst/>
              <a:ahLst/>
              <a:cxnLst/>
              <a:rect l="l" t="t" r="r" b="b"/>
              <a:pathLst>
                <a:path w="6404609" h="673735">
                  <a:moveTo>
                    <a:pt x="6404010" y="673335"/>
                  </a:moveTo>
                  <a:lnTo>
                    <a:pt x="0" y="673335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67333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8385" y="2012098"/>
              <a:ext cx="6404610" cy="673735"/>
            </a:xfrm>
            <a:custGeom>
              <a:avLst/>
              <a:gdLst/>
              <a:ahLst/>
              <a:cxnLst/>
              <a:rect l="l" t="t" r="r" b="b"/>
              <a:pathLst>
                <a:path w="6404609" h="67373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666013"/>
                  </a:lnTo>
                  <a:lnTo>
                    <a:pt x="0" y="666013"/>
                  </a:lnTo>
                  <a:lnTo>
                    <a:pt x="0" y="673341"/>
                  </a:lnTo>
                  <a:lnTo>
                    <a:pt x="6396698" y="673341"/>
                  </a:lnTo>
                  <a:lnTo>
                    <a:pt x="6404013" y="673341"/>
                  </a:lnTo>
                  <a:lnTo>
                    <a:pt x="6404013" y="666013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2012093"/>
              <a:ext cx="563552" cy="67333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92158" y="2758617"/>
            <a:ext cx="6960870" cy="447040"/>
            <a:chOff x="292158" y="2758617"/>
            <a:chExt cx="6960870" cy="447040"/>
          </a:xfrm>
        </p:grpSpPr>
        <p:sp>
          <p:nvSpPr>
            <p:cNvPr id="8" name="object 8"/>
            <p:cNvSpPr/>
            <p:nvPr/>
          </p:nvSpPr>
          <p:spPr>
            <a:xfrm>
              <a:off x="848393" y="2758619"/>
              <a:ext cx="6404610" cy="447040"/>
            </a:xfrm>
            <a:custGeom>
              <a:avLst/>
              <a:gdLst/>
              <a:ahLst/>
              <a:cxnLst/>
              <a:rect l="l" t="t" r="r" b="b"/>
              <a:pathLst>
                <a:path w="6404609" h="447039">
                  <a:moveTo>
                    <a:pt x="6404010" y="446450"/>
                  </a:moveTo>
                  <a:lnTo>
                    <a:pt x="0" y="44645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4645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8385" y="2758630"/>
              <a:ext cx="6404610" cy="447040"/>
            </a:xfrm>
            <a:custGeom>
              <a:avLst/>
              <a:gdLst/>
              <a:ahLst/>
              <a:cxnLst/>
              <a:rect l="l" t="t" r="r" b="b"/>
              <a:pathLst>
                <a:path w="6404609" h="44703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439127"/>
                  </a:lnTo>
                  <a:lnTo>
                    <a:pt x="0" y="439127"/>
                  </a:lnTo>
                  <a:lnTo>
                    <a:pt x="0" y="446443"/>
                  </a:lnTo>
                  <a:lnTo>
                    <a:pt x="6396698" y="446443"/>
                  </a:lnTo>
                  <a:lnTo>
                    <a:pt x="6404013" y="446443"/>
                  </a:lnTo>
                  <a:lnTo>
                    <a:pt x="6404013" y="4391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2758617"/>
              <a:ext cx="563552" cy="44645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92158" y="3563693"/>
            <a:ext cx="6960870" cy="908050"/>
            <a:chOff x="292158" y="3563693"/>
            <a:chExt cx="6960870" cy="908050"/>
          </a:xfrm>
        </p:grpSpPr>
        <p:sp>
          <p:nvSpPr>
            <p:cNvPr id="12" name="object 12"/>
            <p:cNvSpPr/>
            <p:nvPr/>
          </p:nvSpPr>
          <p:spPr>
            <a:xfrm>
              <a:off x="848393" y="3563694"/>
              <a:ext cx="6404610" cy="908050"/>
            </a:xfrm>
            <a:custGeom>
              <a:avLst/>
              <a:gdLst/>
              <a:ahLst/>
              <a:cxnLst/>
              <a:rect l="l" t="t" r="r" b="b"/>
              <a:pathLst>
                <a:path w="6404609" h="908050">
                  <a:moveTo>
                    <a:pt x="6404010" y="907539"/>
                  </a:moveTo>
                  <a:lnTo>
                    <a:pt x="0" y="907539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90753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48385" y="3563695"/>
              <a:ext cx="6404610" cy="908050"/>
            </a:xfrm>
            <a:custGeom>
              <a:avLst/>
              <a:gdLst/>
              <a:ahLst/>
              <a:cxnLst/>
              <a:rect l="l" t="t" r="r" b="b"/>
              <a:pathLst>
                <a:path w="6404609" h="90805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900226"/>
                  </a:lnTo>
                  <a:lnTo>
                    <a:pt x="0" y="900226"/>
                  </a:lnTo>
                  <a:lnTo>
                    <a:pt x="0" y="907542"/>
                  </a:lnTo>
                  <a:lnTo>
                    <a:pt x="6396698" y="907542"/>
                  </a:lnTo>
                  <a:lnTo>
                    <a:pt x="6404013" y="907542"/>
                  </a:lnTo>
                  <a:lnTo>
                    <a:pt x="6404013" y="900226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3563693"/>
              <a:ext cx="563552" cy="90754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48392" y="1728595"/>
            <a:ext cx="6396990" cy="2701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Arial MT"/>
                <a:cs typeface="Arial MT"/>
              </a:rPr>
              <a:t>Impute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zeroes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wherever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didn't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their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number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create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a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list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recharge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where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impute missing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zeroes</a:t>
            </a:r>
            <a:endParaRPr sz="750">
              <a:latin typeface="Courier New"/>
              <a:cs typeface="Courier New"/>
            </a:endParaRPr>
          </a:p>
          <a:p>
            <a:pPr marL="502284" marR="739775" indent="-457834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zero_impute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'total_rech_data_6'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'total_rech_data_7'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'total_rech_data_8'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'total_rech_data_9'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'av_rech_amt_data_6'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'av_rech_amt_data_7'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'av_rech_amt_data_8'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'av_rech_amt_data_9'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'max_rech_data_6'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'max_rech_data_7'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'max_rech_data_8'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'max_rech_data_9'</a:t>
            </a:r>
            <a:endParaRPr sz="750">
              <a:latin typeface="Courier New"/>
              <a:cs typeface="Courier New"/>
            </a:endParaRPr>
          </a:p>
          <a:p>
            <a:pPr marL="445134">
              <a:lnSpc>
                <a:spcPct val="100000"/>
              </a:lnSpc>
              <a:spcBef>
                <a:spcPts val="20"/>
              </a:spcBef>
            </a:pP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impute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missing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0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above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mentioned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list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recharge columns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zero_impute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zero_impute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fillna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>
                <a:latin typeface="Arial MT"/>
                <a:cs typeface="Arial MT"/>
              </a:rPr>
              <a:t>Check </a:t>
            </a:r>
            <a:r>
              <a:rPr dirty="0" sz="800" spc="-5">
                <a:latin typeface="Arial MT"/>
                <a:cs typeface="Arial MT"/>
              </a:rPr>
              <a:t>whether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imputation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been done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correctly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 marR="296989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now, let's make sure values are imputed correctly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"Missing value ratio:\n"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zero_impute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isnull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100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/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summary</a:t>
            </a:r>
            <a:endParaRPr sz="750">
              <a:latin typeface="Courier New"/>
              <a:cs typeface="Courier New"/>
            </a:endParaRPr>
          </a:p>
          <a:p>
            <a:pPr marL="45085" marR="354139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"\n\nSummary statistics\n"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zero_impute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describe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include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'all'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158" y="123825"/>
            <a:ext cx="556234" cy="15296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287" y="111125"/>
            <a:ext cx="116967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Missing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value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ratio: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287" y="345329"/>
            <a:ext cx="1054735" cy="15449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75"/>
              </a:spcBef>
            </a:pPr>
            <a:r>
              <a:rPr dirty="0" sz="750" spc="-5">
                <a:latin typeface="Courier New"/>
                <a:cs typeface="Courier New"/>
              </a:rPr>
              <a:t>total_rech_data_6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total_rech_data_7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total_rech_data_8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total_rech_data_9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av_rech_amt_data_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av_rech_amt_data_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av_rech_amt_data_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av_rech_amt_data_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max_rech_data_6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max_rech_data_7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max_rech_data_8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max_rech_data_9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dtype:</a:t>
            </a:r>
            <a:r>
              <a:rPr dirty="0" sz="750" spc="-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float64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0217" y="345329"/>
            <a:ext cx="197485" cy="1428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287" y="2101857"/>
            <a:ext cx="105473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Summary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statistics</a:t>
            </a:r>
            <a:endParaRPr sz="75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3237" y="2355590"/>
          <a:ext cx="3904615" cy="4561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/>
                <a:gridCol w="971550"/>
                <a:gridCol w="142240"/>
                <a:gridCol w="828674"/>
                <a:gridCol w="295275"/>
                <a:gridCol w="1029335"/>
                <a:gridCol w="260350"/>
              </a:tblGrid>
              <a:tr h="113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7940" marR="317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total_rech_data_8</a:t>
                      </a:r>
                      <a:r>
                        <a:rPr dirty="0" sz="750" spc="39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\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14325" marR="31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85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mean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0.619726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2925" marR="31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0.681837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143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0.698517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1.760541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2925" marR="31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1.924382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143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1.963417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min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2925" marR="31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143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2925" marR="31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143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50%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2925" marR="31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143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2925" marR="31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143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143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61.000000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85775" marR="317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54.000000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720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73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ts val="85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7940" marR="3175">
                        <a:lnSpc>
                          <a:spcPts val="85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ts val="85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av_rech_amt_data_7</a:t>
                      </a:r>
                      <a:r>
                        <a:rPr dirty="0" sz="750" spc="39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\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71475" marR="31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mean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0.632806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2925" marR="31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48.445409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51.393440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1.669040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85775" marR="31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127.743863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143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132.629365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min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00075" marR="31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286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00075" marR="31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286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50%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00075" marR="31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286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00075" marR="31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8.250000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17.000000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143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84.000000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8625" marR="317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7546.000000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720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4365.000000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73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ts val="85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ts val="85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48895">
                        <a:lnSpc>
                          <a:spcPts val="85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ts val="850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\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862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mean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52.027022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000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49.96108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31.792048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143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131.182609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292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127.80428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77.248778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min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286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722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286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722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50%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286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722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15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23.000000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000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17.00000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720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4076.000000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8577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4061.00000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1555.000000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73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48895">
                        <a:lnSpc>
                          <a:spcPts val="85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ts val="85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ts val="85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mean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32.406314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33.113011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000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32.387644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78.342435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78.872739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000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78.818696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min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72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572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72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572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50%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72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572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14.000000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000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17.000000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000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17.000000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1555.000000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85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1555.000000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85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1555.000000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292158" y="7281678"/>
            <a:ext cx="6960870" cy="790575"/>
            <a:chOff x="292158" y="7281678"/>
            <a:chExt cx="6960870" cy="790575"/>
          </a:xfrm>
        </p:grpSpPr>
        <p:sp>
          <p:nvSpPr>
            <p:cNvPr id="8" name="object 8"/>
            <p:cNvSpPr/>
            <p:nvPr/>
          </p:nvSpPr>
          <p:spPr>
            <a:xfrm>
              <a:off x="848393" y="7281680"/>
              <a:ext cx="6404610" cy="790575"/>
            </a:xfrm>
            <a:custGeom>
              <a:avLst/>
              <a:gdLst/>
              <a:ahLst/>
              <a:cxnLst/>
              <a:rect l="l" t="t" r="r" b="b"/>
              <a:pathLst>
                <a:path w="6404609" h="790575">
                  <a:moveTo>
                    <a:pt x="6404010" y="790437"/>
                  </a:moveTo>
                  <a:lnTo>
                    <a:pt x="0" y="79043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79043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8385" y="7281684"/>
              <a:ext cx="6404610" cy="790575"/>
            </a:xfrm>
            <a:custGeom>
              <a:avLst/>
              <a:gdLst/>
              <a:ahLst/>
              <a:cxnLst/>
              <a:rect l="l" t="t" r="r" b="b"/>
              <a:pathLst>
                <a:path w="6404609" h="79057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783120"/>
                  </a:lnTo>
                  <a:lnTo>
                    <a:pt x="0" y="783120"/>
                  </a:lnTo>
                  <a:lnTo>
                    <a:pt x="0" y="790435"/>
                  </a:lnTo>
                  <a:lnTo>
                    <a:pt x="6396698" y="790435"/>
                  </a:lnTo>
                  <a:lnTo>
                    <a:pt x="6404013" y="790435"/>
                  </a:lnTo>
                  <a:lnTo>
                    <a:pt x="6404013" y="783120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7281678"/>
              <a:ext cx="563552" cy="79043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48392" y="6998180"/>
            <a:ext cx="6396990" cy="1347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Arial MT"/>
                <a:cs typeface="Arial MT"/>
              </a:rPr>
              <a:t>Drop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id 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columns which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required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further</a:t>
            </a:r>
            <a:r>
              <a:rPr dirty="0" sz="800">
                <a:latin typeface="Arial MT"/>
                <a:cs typeface="Arial MT"/>
              </a:rPr>
              <a:t> analyses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drop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id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all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date columns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"Shape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before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dropping: "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drop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date_cols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axis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inplace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36195" marR="3827779" indent="8255">
              <a:lnSpc>
                <a:spcPct val="172900"/>
              </a:lnSpc>
              <a:spcBef>
                <a:spcPts val="29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"Shape after dropping: "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Shape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before dropping: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(99999,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225)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Shape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after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dropping:</a:t>
            </a:r>
            <a:r>
              <a:rPr dirty="0" sz="750" spc="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(99999,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213)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6464" y="911895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37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37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6464" y="927996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38"/>
                </a:lnTo>
                <a:lnTo>
                  <a:pt x="11391" y="35090"/>
                </a:lnTo>
                <a:lnTo>
                  <a:pt x="18300" y="36588"/>
                </a:lnTo>
                <a:lnTo>
                  <a:pt x="25209" y="35090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92158" y="10048210"/>
            <a:ext cx="6960870" cy="439420"/>
            <a:chOff x="292158" y="10048210"/>
            <a:chExt cx="6960870" cy="439420"/>
          </a:xfrm>
        </p:grpSpPr>
        <p:sp>
          <p:nvSpPr>
            <p:cNvPr id="15" name="object 15"/>
            <p:cNvSpPr/>
            <p:nvPr/>
          </p:nvSpPr>
          <p:spPr>
            <a:xfrm>
              <a:off x="848393" y="10048212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0" y="439132"/>
                  </a:moveTo>
                  <a:lnTo>
                    <a:pt x="0" y="43913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3913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8385" y="10048214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431812"/>
                  </a:lnTo>
                  <a:lnTo>
                    <a:pt x="0" y="431812"/>
                  </a:lnTo>
                  <a:lnTo>
                    <a:pt x="0" y="439140"/>
                  </a:lnTo>
                  <a:lnTo>
                    <a:pt x="6396698" y="439140"/>
                  </a:lnTo>
                  <a:lnTo>
                    <a:pt x="6404013" y="439140"/>
                  </a:lnTo>
                  <a:lnTo>
                    <a:pt x="6404013" y="431812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10048210"/>
              <a:ext cx="563552" cy="43913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48392" y="8469273"/>
            <a:ext cx="6396990" cy="197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 MT"/>
                <a:cs typeface="Arial MT"/>
              </a:rPr>
              <a:t>ii) Replace NaN values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in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categorical variables</a:t>
            </a:r>
            <a:endParaRPr sz="11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1160"/>
              </a:spcBef>
            </a:pPr>
            <a:r>
              <a:rPr dirty="0" sz="800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categorical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present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given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below:</a:t>
            </a:r>
            <a:endParaRPr sz="800">
              <a:latin typeface="Arial MT"/>
              <a:cs typeface="Arial MT"/>
            </a:endParaRPr>
          </a:p>
          <a:p>
            <a:pPr marL="241300" marR="2096135">
              <a:lnSpc>
                <a:spcPct val="132100"/>
              </a:lnSpc>
              <a:spcBef>
                <a:spcPts val="805"/>
              </a:spcBef>
            </a:pPr>
            <a:r>
              <a:rPr dirty="0" sz="800" spc="-5">
                <a:latin typeface="Arial MT"/>
                <a:cs typeface="Arial MT"/>
              </a:rPr>
              <a:t>night_pck_user: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Prepaid</a:t>
            </a:r>
            <a:r>
              <a:rPr dirty="0" sz="800">
                <a:latin typeface="Arial MT"/>
                <a:cs typeface="Arial MT"/>
              </a:rPr>
              <a:t> service schemes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>
                <a:latin typeface="Arial MT"/>
                <a:cs typeface="Arial MT"/>
              </a:rPr>
              <a:t> use </a:t>
            </a:r>
            <a:r>
              <a:rPr dirty="0" sz="800" spc="-5">
                <a:latin typeface="Arial MT"/>
                <a:cs typeface="Arial MT"/>
              </a:rPr>
              <a:t>during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specific</a:t>
            </a:r>
            <a:r>
              <a:rPr dirty="0" sz="800" spc="2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night</a:t>
            </a:r>
            <a:r>
              <a:rPr dirty="0" sz="800" spc="2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hours</a:t>
            </a:r>
            <a:r>
              <a:rPr dirty="0" sz="800" spc="2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only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fb_user: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scheme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avail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Facebook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similar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social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networking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sites</a:t>
            </a:r>
            <a:endParaRPr sz="800">
              <a:latin typeface="Arial MT"/>
              <a:cs typeface="Arial MT"/>
            </a:endParaRPr>
          </a:p>
          <a:p>
            <a:pPr marL="36195" marR="247650">
              <a:lnSpc>
                <a:spcPts val="2250"/>
              </a:lnSpc>
              <a:spcBef>
                <a:spcPts val="114"/>
              </a:spcBef>
            </a:pPr>
            <a:r>
              <a:rPr dirty="0" sz="800" spc="-5">
                <a:latin typeface="Arial MT"/>
                <a:cs typeface="Arial MT"/>
              </a:rPr>
              <a:t>If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values,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means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another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scheme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availed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from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telecomminucation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service.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We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replace</a:t>
            </a:r>
            <a:r>
              <a:rPr dirty="0" sz="800">
                <a:latin typeface="Arial MT"/>
                <a:cs typeface="Arial MT"/>
              </a:rPr>
              <a:t> missing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>
                <a:latin typeface="Arial MT"/>
                <a:cs typeface="Arial MT"/>
              </a:rPr>
              <a:t> 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categorical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'-1'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where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'-1'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>
                <a:latin typeface="Arial MT"/>
                <a:cs typeface="Arial MT"/>
              </a:rPr>
              <a:t> be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 new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category.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replace missing values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with '-1' in categorical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cat_cols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2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cat_cols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fillna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58" y="409260"/>
            <a:ext cx="6960870" cy="439420"/>
            <a:chOff x="292158" y="409260"/>
            <a:chExt cx="6960870" cy="439420"/>
          </a:xfrm>
        </p:grpSpPr>
        <p:sp>
          <p:nvSpPr>
            <p:cNvPr id="3" name="object 3"/>
            <p:cNvSpPr/>
            <p:nvPr/>
          </p:nvSpPr>
          <p:spPr>
            <a:xfrm>
              <a:off x="848393" y="409263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19">
                  <a:moveTo>
                    <a:pt x="6404010" y="439132"/>
                  </a:moveTo>
                  <a:lnTo>
                    <a:pt x="0" y="43913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3913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409269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1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431812"/>
                  </a:lnTo>
                  <a:lnTo>
                    <a:pt x="0" y="431812"/>
                  </a:lnTo>
                  <a:lnTo>
                    <a:pt x="0" y="439127"/>
                  </a:lnTo>
                  <a:lnTo>
                    <a:pt x="6396698" y="439127"/>
                  </a:lnTo>
                  <a:lnTo>
                    <a:pt x="6404013" y="439127"/>
                  </a:lnTo>
                  <a:lnTo>
                    <a:pt x="6404013" y="431812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409260"/>
              <a:ext cx="563552" cy="4391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48392" y="125763"/>
            <a:ext cx="6396990" cy="878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 MT"/>
                <a:cs typeface="Arial MT"/>
              </a:rPr>
              <a:t>Check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 the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value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ratio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missing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ratio</a:t>
            </a:r>
            <a:endParaRPr sz="750">
              <a:latin typeface="Courier New"/>
              <a:cs typeface="Courier New"/>
            </a:endParaRPr>
          </a:p>
          <a:p>
            <a:pPr marL="45085" marR="31413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"Missing value ratio:\n"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cat_cols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isnull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100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/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55"/>
              </a:spcBef>
            </a:pPr>
            <a:r>
              <a:rPr dirty="0" sz="750" spc="-5">
                <a:latin typeface="Courier New"/>
                <a:cs typeface="Courier New"/>
              </a:rPr>
              <a:t>Missing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value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ratio: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287" y="1099173"/>
            <a:ext cx="940435" cy="10769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75"/>
              </a:spcBef>
            </a:pPr>
            <a:r>
              <a:rPr dirty="0" sz="750" spc="-5">
                <a:latin typeface="Courier New"/>
                <a:cs typeface="Courier New"/>
              </a:rPr>
              <a:t>night_pck_user_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night_pck_user_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night_pck_user_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night_pck_user_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fb_user_6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fb_user_7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fb_user_8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fb_user_9 </a:t>
            </a:r>
            <a:r>
              <a:rPr dirty="0" sz="750" spc="8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dtype: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float64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5860" y="1099173"/>
            <a:ext cx="197485" cy="959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2158" y="2897676"/>
            <a:ext cx="6960870" cy="915035"/>
            <a:chOff x="292158" y="2897676"/>
            <a:chExt cx="6960870" cy="915035"/>
          </a:xfrm>
        </p:grpSpPr>
        <p:sp>
          <p:nvSpPr>
            <p:cNvPr id="10" name="object 10"/>
            <p:cNvSpPr/>
            <p:nvPr/>
          </p:nvSpPr>
          <p:spPr>
            <a:xfrm>
              <a:off x="848393" y="2897678"/>
              <a:ext cx="6404610" cy="915035"/>
            </a:xfrm>
            <a:custGeom>
              <a:avLst/>
              <a:gdLst/>
              <a:ahLst/>
              <a:cxnLst/>
              <a:rect l="l" t="t" r="r" b="b"/>
              <a:pathLst>
                <a:path w="6404609" h="915035">
                  <a:moveTo>
                    <a:pt x="6404010" y="914858"/>
                  </a:moveTo>
                  <a:lnTo>
                    <a:pt x="0" y="914858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91485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8385" y="2897682"/>
              <a:ext cx="6404610" cy="915035"/>
            </a:xfrm>
            <a:custGeom>
              <a:avLst/>
              <a:gdLst/>
              <a:ahLst/>
              <a:cxnLst/>
              <a:rect l="l" t="t" r="r" b="b"/>
              <a:pathLst>
                <a:path w="6404609" h="91503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907542"/>
                  </a:lnTo>
                  <a:lnTo>
                    <a:pt x="0" y="907542"/>
                  </a:lnTo>
                  <a:lnTo>
                    <a:pt x="0" y="914857"/>
                  </a:lnTo>
                  <a:lnTo>
                    <a:pt x="6396698" y="914857"/>
                  </a:lnTo>
                  <a:lnTo>
                    <a:pt x="6404013" y="914857"/>
                  </a:lnTo>
                  <a:lnTo>
                    <a:pt x="6404013" y="907542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2897676"/>
              <a:ext cx="563552" cy="91486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92158" y="3885723"/>
            <a:ext cx="6960870" cy="1273810"/>
            <a:chOff x="292158" y="3885723"/>
            <a:chExt cx="6960870" cy="1273810"/>
          </a:xfrm>
        </p:grpSpPr>
        <p:sp>
          <p:nvSpPr>
            <p:cNvPr id="14" name="object 14"/>
            <p:cNvSpPr/>
            <p:nvPr/>
          </p:nvSpPr>
          <p:spPr>
            <a:xfrm>
              <a:off x="848393" y="3885726"/>
              <a:ext cx="6404610" cy="1024890"/>
            </a:xfrm>
            <a:custGeom>
              <a:avLst/>
              <a:gdLst/>
              <a:ahLst/>
              <a:cxnLst/>
              <a:rect l="l" t="t" r="r" b="b"/>
              <a:pathLst>
                <a:path w="6404609" h="1024889">
                  <a:moveTo>
                    <a:pt x="6404010" y="1024641"/>
                  </a:moveTo>
                  <a:lnTo>
                    <a:pt x="0" y="1024641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02464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8385" y="3885729"/>
              <a:ext cx="6404610" cy="1024890"/>
            </a:xfrm>
            <a:custGeom>
              <a:avLst/>
              <a:gdLst/>
              <a:ahLst/>
              <a:cxnLst/>
              <a:rect l="l" t="t" r="r" b="b"/>
              <a:pathLst>
                <a:path w="6404609" h="102488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017320"/>
                  </a:lnTo>
                  <a:lnTo>
                    <a:pt x="0" y="1017320"/>
                  </a:lnTo>
                  <a:lnTo>
                    <a:pt x="0" y="1024648"/>
                  </a:lnTo>
                  <a:lnTo>
                    <a:pt x="6396698" y="1024648"/>
                  </a:lnTo>
                  <a:lnTo>
                    <a:pt x="6404013" y="1024648"/>
                  </a:lnTo>
                  <a:lnTo>
                    <a:pt x="6404013" y="1017320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3885723"/>
              <a:ext cx="563552" cy="10246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4946959"/>
              <a:ext cx="556234" cy="21224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48392" y="5517833"/>
            <a:ext cx="6404610" cy="329565"/>
            <a:chOff x="848392" y="5517833"/>
            <a:chExt cx="6404610" cy="329565"/>
          </a:xfrm>
        </p:grpSpPr>
        <p:sp>
          <p:nvSpPr>
            <p:cNvPr id="19" name="object 19"/>
            <p:cNvSpPr/>
            <p:nvPr/>
          </p:nvSpPr>
          <p:spPr>
            <a:xfrm>
              <a:off x="848392" y="5517833"/>
              <a:ext cx="6404610" cy="329565"/>
            </a:xfrm>
            <a:custGeom>
              <a:avLst/>
              <a:gdLst/>
              <a:ahLst/>
              <a:cxnLst/>
              <a:rect l="l" t="t" r="r" b="b"/>
              <a:pathLst>
                <a:path w="6404609" h="329564">
                  <a:moveTo>
                    <a:pt x="6404010" y="329349"/>
                  </a:moveTo>
                  <a:lnTo>
                    <a:pt x="0" y="329349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2934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48385" y="5517844"/>
              <a:ext cx="6404610" cy="329565"/>
            </a:xfrm>
            <a:custGeom>
              <a:avLst/>
              <a:gdLst/>
              <a:ahLst/>
              <a:cxnLst/>
              <a:rect l="l" t="t" r="r" b="b"/>
              <a:pathLst>
                <a:path w="6404609" h="32956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22021"/>
                  </a:lnTo>
                  <a:lnTo>
                    <a:pt x="0" y="322021"/>
                  </a:lnTo>
                  <a:lnTo>
                    <a:pt x="0" y="329349"/>
                  </a:lnTo>
                  <a:lnTo>
                    <a:pt x="6396698" y="329349"/>
                  </a:lnTo>
                  <a:lnTo>
                    <a:pt x="6404013" y="329349"/>
                  </a:lnTo>
                  <a:lnTo>
                    <a:pt x="6404013" y="322021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72287" y="5863756"/>
            <a:ext cx="940435" cy="458978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119380">
              <a:lnSpc>
                <a:spcPct val="102499"/>
              </a:lnSpc>
              <a:spcBef>
                <a:spcPts val="75"/>
              </a:spcBef>
            </a:pPr>
            <a:r>
              <a:rPr dirty="0" sz="750" spc="-5">
                <a:latin typeface="Courier New"/>
                <a:cs typeface="Courier New"/>
              </a:rPr>
              <a:t>circle_id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loc_og_t2o_mo</a:t>
            </a:r>
            <a:r>
              <a:rPr dirty="0" sz="750">
                <a:latin typeface="Courier New"/>
                <a:cs typeface="Courier New"/>
              </a:rPr>
              <a:t>u  </a:t>
            </a:r>
            <a:r>
              <a:rPr dirty="0" sz="750" spc="-5">
                <a:latin typeface="Courier New"/>
                <a:cs typeface="Courier New"/>
              </a:rPr>
              <a:t>std_og_t2o_mo</a:t>
            </a:r>
            <a:r>
              <a:rPr dirty="0" sz="750">
                <a:latin typeface="Courier New"/>
                <a:cs typeface="Courier New"/>
              </a:rPr>
              <a:t>u  </a:t>
            </a:r>
            <a:r>
              <a:rPr dirty="0" sz="750" spc="-5">
                <a:latin typeface="Courier New"/>
                <a:cs typeface="Courier New"/>
              </a:rPr>
              <a:t>loc_ic_t2o_mo</a:t>
            </a:r>
            <a:r>
              <a:rPr dirty="0" sz="750">
                <a:latin typeface="Courier New"/>
                <a:cs typeface="Courier New"/>
              </a:rPr>
              <a:t>u  </a:t>
            </a:r>
            <a:r>
              <a:rPr dirty="0" sz="750" spc="-5">
                <a:latin typeface="Courier New"/>
                <a:cs typeface="Courier New"/>
              </a:rPr>
              <a:t>arpu_6</a:t>
            </a:r>
            <a:endParaRPr sz="750">
              <a:latin typeface="Courier New"/>
              <a:cs typeface="Courier New"/>
            </a:endParaRPr>
          </a:p>
          <a:p>
            <a:pPr marL="12700" marR="17653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arpu_7 </a:t>
            </a:r>
            <a:r>
              <a:rPr dirty="0" sz="750" spc="7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arpu_8 </a:t>
            </a:r>
            <a:r>
              <a:rPr dirty="0" sz="750" spc="7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arpu_9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onnet_mou_6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onnet_mou_7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onnet_mou_8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onnet_mou_9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offnet_mou_6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offnet_mou_7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offnet_mou_8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offnet_mou_9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roam_ic_mou_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roam_ic_mou_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roam_ic_mou_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roam_ic_mou_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roam_og_mou_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roam_og_mou_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roam_og_mou_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roam_og_mou_</a:t>
            </a:r>
            <a:r>
              <a:rPr dirty="0" sz="750"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  <a:p>
            <a:pPr algn="just"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loc_og_t2t_mou_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loc_og_t2t_mou_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loc_og_t2t_mou_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loc_og_t2t_mou_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loc_og_t2m_mou_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loc_og_t2m_mou_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loc_og_t2m_mou_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loc_og_t2m_mou_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loc_og_t2f_mou_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loc_og_t2f_mou_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loc_og_t2f_mou_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loc_og_t2f_mou_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loc_og_t2c_mou_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loc_og_t2c_mou_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loc_og_t2c_mou_</a:t>
            </a:r>
            <a:r>
              <a:rPr dirty="0" sz="750"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30217" y="5863756"/>
            <a:ext cx="483234" cy="458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1.018010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1.018010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1.018010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5517831"/>
            <a:ext cx="563552" cy="32935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48392" y="2299467"/>
            <a:ext cx="6396990" cy="3499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 MT"/>
                <a:cs typeface="Arial MT"/>
              </a:rPr>
              <a:t>iii) Drop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variables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with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more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than</a:t>
            </a:r>
            <a:r>
              <a:rPr dirty="0" sz="1150">
                <a:latin typeface="Arial MT"/>
                <a:cs typeface="Arial MT"/>
              </a:rPr>
              <a:t> a </a:t>
            </a:r>
            <a:r>
              <a:rPr dirty="0" sz="1150" spc="-5">
                <a:latin typeface="Arial MT"/>
                <a:cs typeface="Arial MT"/>
              </a:rPr>
              <a:t>given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threshold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of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missing values</a:t>
            </a:r>
            <a:endParaRPr sz="11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1105"/>
              </a:spcBef>
            </a:pPr>
            <a:r>
              <a:rPr dirty="0" sz="800" spc="-5">
                <a:latin typeface="Arial MT"/>
                <a:cs typeface="Arial MT"/>
              </a:rPr>
              <a:t>Here,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removing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column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70%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elements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initial_cols</a:t>
            </a:r>
            <a:r>
              <a:rPr dirty="0" sz="750" spc="-2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Insert the threshold value of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missing entries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MISSING_THRESHOLD</a:t>
            </a:r>
            <a:r>
              <a:rPr dirty="0" sz="750" spc="-3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3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70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Extract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a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list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columns that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have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less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than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threshold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missing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new_cols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cols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cols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if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isna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100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/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&lt;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MISSING_THRESHOLD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Include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columns extracted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above list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main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These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have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percentage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missing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less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than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threshold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3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3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new_cols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Display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number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columns dropped</a:t>
            </a:r>
            <a:endParaRPr sz="750">
              <a:latin typeface="Courier New"/>
              <a:cs typeface="Courier New"/>
            </a:endParaRPr>
          </a:p>
          <a:p>
            <a:pPr marL="36195" marR="4742180" indent="8255">
              <a:lnSpc>
                <a:spcPct val="172900"/>
              </a:lnSpc>
              <a:spcBef>
                <a:spcPts val="29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initial_cols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-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new_cols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20"/>
              </a:spcBef>
            </a:pPr>
            <a:r>
              <a:rPr dirty="0" sz="800" spc="-5" b="1">
                <a:latin typeface="Arial"/>
                <a:cs typeface="Arial"/>
              </a:rPr>
              <a:t>Checkpoint:</a:t>
            </a:r>
            <a:r>
              <a:rPr dirty="0" sz="800" b="1">
                <a:latin typeface="Arial"/>
                <a:cs typeface="Arial"/>
              </a:rPr>
              <a:t> </a:t>
            </a:r>
            <a:r>
              <a:rPr dirty="0" sz="800">
                <a:latin typeface="Arial MT"/>
                <a:cs typeface="Arial MT"/>
              </a:rPr>
              <a:t>You must have </a:t>
            </a:r>
            <a:r>
              <a:rPr dirty="0" sz="800" spc="-5">
                <a:latin typeface="Arial MT"/>
                <a:cs typeface="Arial MT"/>
              </a:rPr>
              <a:t>dropped</a:t>
            </a:r>
            <a:r>
              <a:rPr dirty="0" sz="800">
                <a:latin typeface="Arial MT"/>
                <a:cs typeface="Arial MT"/>
              </a:rPr>
              <a:t> 16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columns in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above step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look at missing value ratio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 each column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isnull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100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/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158" y="5883774"/>
            <a:ext cx="556234" cy="46767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287" y="111125"/>
            <a:ext cx="940435" cy="104451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75"/>
              </a:spcBef>
            </a:pPr>
            <a:r>
              <a:rPr dirty="0" sz="750" spc="-5">
                <a:latin typeface="Courier New"/>
                <a:cs typeface="Courier New"/>
              </a:rPr>
              <a:t>loc_og_t2c_mou_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std_og_t2t_mou_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std_og_t2t_mou_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std_og_t2t_mou_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std_og_t2t_mou_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std_og_t2m_mou_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std_og_t2m_mou_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std_og_t2m_mou_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std_og_t2m_mou_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std_og_t2f_mou_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std_og_t2f_mou_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std_og_t2f_mou_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std_og_t2f_mou_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std_og_t2c_mou_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std_og_t2c_mou_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std_og_t2c_mou_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std_og_t2c_mou_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og_others_6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og_others_7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og_others_8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og_others_9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loc_ic_t2t_mou_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loc_ic_t2t_mou_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loc_ic_t2t_mou_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loc_ic_t2t_mou_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loc_ic_t2m_mou_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loc_ic_t2m_mou_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loc_ic_t2m_mou_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loc_ic_t2m_mou_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loc_ic_t2f_mou_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loc_ic_t2f_mou_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loc_ic_t2f_mou_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loc_ic_t2f_mou_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loc_ic_mou_6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loc_ic_mou_7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loc_ic_mou_8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loc_ic_mou_9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std_ic_t2t_mou_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std_ic_t2t_mou_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std_ic_t2t_mou_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std_ic_t2t_mou_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std_ic_t2m_mou_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std_ic_t2m_mou_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std_ic_t2m_mou_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std_ic_t2m_mou_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std_ic_t2f_mou_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std_ic_t2f_mou_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std_ic_t2f_mou_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std_ic_t2f_mou_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std_ic_t2o_mou_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std_ic_t2o_mou_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std_ic_t2o_mou_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std_ic_t2o_mou_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std_ic_mou_6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std_ic_mou_7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std_ic_mou_8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std_ic_mou_9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total_ic_mou_6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total_ic_mou_7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total_ic_mou_8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total_ic_mou_9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spl_ic_mou_6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spl_ic_mou_7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spl_ic_mou_8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spl_ic_mou_9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isd_ic_mou_6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isd_ic_mou_7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isd_ic_mou_8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isd_ic_mou_9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0217" y="111125"/>
            <a:ext cx="483234" cy="1044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3237" y="130654"/>
          <a:ext cx="1779270" cy="8198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/>
                <a:gridCol w="603885"/>
              </a:tblGrid>
              <a:tr h="117587">
                <a:tc>
                  <a:txBody>
                    <a:bodyPr/>
                    <a:lstStyle/>
                    <a:p>
                      <a:pPr marL="31750">
                        <a:lnSpc>
                          <a:spcPts val="82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ic_others_6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2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3.937039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20761">
                <a:tc>
                  <a:txBody>
                    <a:bodyPr/>
                    <a:lstStyle/>
                    <a:p>
                      <a:pPr marL="31750">
                        <a:lnSpc>
                          <a:spcPts val="85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ic_others_7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5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3.859039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ic_others_8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5.378054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ic_others_9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7.745077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total_rech_num_6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total_rech_num_7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total_rech_num_8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total_rech_num_9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total_rech_amt_6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total_rech_amt_7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total_rech_amt_8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total_rech_amt_9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max_rech_amt_6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max_rech_amt_7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max_rech_amt_8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max_rech_amt_9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last_day_rch_amt_6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last_day_rch_amt_7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last_day_rch_amt_8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last_day_rch_amt_9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vol_2g_mb_6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vol_2g_mb_7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vol_2g_mb_8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vol_2g_mb_9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vol_3g_mb_6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vol_3g_mb_7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vol_3g_mb_8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vol_3g_mb_9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night_pck_user_6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night_pck_user_7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night_pck_user_8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night_pck_user_9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monthly_2g_6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monthly_2g_7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monthly_2g_8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monthly_2g_9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sachet_2g_6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sachet_2g_7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sachet_2g_8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sachet_2g_9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monthly_3g_6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monthly_3g_7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monthly_3g_8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monthly_3g_9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sachet_3g_6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sachet_3g_7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sachet_3g_8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sachet_3g_9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fb_user_6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fb_user_7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fb_user_8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fb_user_9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aon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aug_vbc_3g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jul_vbc_3g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jun_vbc_3g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sep_vbc_3g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dirty="0" sz="75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92158" y="9748137"/>
            <a:ext cx="6960870" cy="439420"/>
            <a:chOff x="292158" y="9748137"/>
            <a:chExt cx="6960870" cy="439420"/>
          </a:xfrm>
        </p:grpSpPr>
        <p:sp>
          <p:nvSpPr>
            <p:cNvPr id="4" name="object 4"/>
            <p:cNvSpPr/>
            <p:nvPr/>
          </p:nvSpPr>
          <p:spPr>
            <a:xfrm>
              <a:off x="848393" y="9748140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0" y="439132"/>
                  </a:moveTo>
                  <a:lnTo>
                    <a:pt x="0" y="43913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3913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8385" y="9748151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431812"/>
                  </a:lnTo>
                  <a:lnTo>
                    <a:pt x="0" y="431812"/>
                  </a:lnTo>
                  <a:lnTo>
                    <a:pt x="0" y="439127"/>
                  </a:lnTo>
                  <a:lnTo>
                    <a:pt x="6396698" y="439127"/>
                  </a:lnTo>
                  <a:lnTo>
                    <a:pt x="6404013" y="439127"/>
                  </a:lnTo>
                  <a:lnTo>
                    <a:pt x="6404013" y="431812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9748137"/>
              <a:ext cx="563552" cy="43913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48392" y="8461954"/>
            <a:ext cx="6396990" cy="19488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 MT"/>
                <a:cs typeface="Arial MT"/>
              </a:rPr>
              <a:t>iv)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Impute missing values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using MICE</a:t>
            </a:r>
            <a:endParaRPr sz="1150">
              <a:latin typeface="Arial MT"/>
              <a:cs typeface="Arial MT"/>
            </a:endParaRPr>
          </a:p>
          <a:p>
            <a:pPr marL="36195" marR="203200">
              <a:lnSpc>
                <a:spcPct val="132100"/>
              </a:lnSpc>
              <a:spcBef>
                <a:spcPts val="795"/>
              </a:spcBef>
            </a:pPr>
            <a:r>
              <a:rPr dirty="0" sz="800">
                <a:solidFill>
                  <a:srgbClr val="1875D1"/>
                </a:solidFill>
                <a:latin typeface="Arial MT"/>
                <a:cs typeface="Arial MT"/>
                <a:hlinkClick r:id="rId3"/>
              </a:rPr>
              <a:t>MICE</a:t>
            </a:r>
            <a:r>
              <a:rPr dirty="0" sz="800" spc="10">
                <a:solidFill>
                  <a:srgbClr val="1875D1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called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"Multiple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Imputation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Chained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Equation".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machine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techniques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order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what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trends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>
                <a:latin typeface="Arial MT"/>
                <a:cs typeface="Arial MT"/>
              </a:rPr>
              <a:t> 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column.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Using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information,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smartly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fill</a:t>
            </a:r>
            <a:r>
              <a:rPr dirty="0" sz="800">
                <a:latin typeface="Arial MT"/>
                <a:cs typeface="Arial MT"/>
              </a:rPr>
              <a:t> 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missing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>
                <a:latin typeface="Arial MT"/>
                <a:cs typeface="Arial MT"/>
              </a:rPr>
              <a:t> 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column.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</a:pPr>
            <a:r>
              <a:rPr dirty="0" sz="800">
                <a:latin typeface="Arial MT"/>
                <a:cs typeface="Arial MT"/>
              </a:rPr>
              <a:t>MICE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 now </a:t>
            </a:r>
            <a:r>
              <a:rPr dirty="0" sz="800" spc="-5">
                <a:latin typeface="Arial MT"/>
                <a:cs typeface="Arial MT"/>
              </a:rPr>
              <a:t>called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Iterative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Imputer.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</a:pP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specify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machine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algorithm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order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fill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column.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sklearn.experimental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enable_iterative_imputer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-1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sklearn.impute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IterativeImputer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sklearn.linear_model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LinearRegression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dirty="0" sz="800">
                <a:latin typeface="Arial MT"/>
                <a:cs typeface="Arial MT"/>
              </a:rPr>
              <a:t>So,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linear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regression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filling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rest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numeric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columns.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8392" y="10545894"/>
            <a:ext cx="6404610" cy="15240"/>
            <a:chOff x="848392" y="10545894"/>
            <a:chExt cx="6404610" cy="15240"/>
          </a:xfrm>
        </p:grpSpPr>
        <p:sp>
          <p:nvSpPr>
            <p:cNvPr id="9" name="object 9"/>
            <p:cNvSpPr/>
            <p:nvPr/>
          </p:nvSpPr>
          <p:spPr>
            <a:xfrm>
              <a:off x="848392" y="10545894"/>
              <a:ext cx="6404610" cy="15240"/>
            </a:xfrm>
            <a:custGeom>
              <a:avLst/>
              <a:gdLst/>
              <a:ahLst/>
              <a:cxnLst/>
              <a:rect l="l" t="t" r="r" b="b"/>
              <a:pathLst>
                <a:path w="6404609" h="15240">
                  <a:moveTo>
                    <a:pt x="0" y="0"/>
                  </a:moveTo>
                  <a:lnTo>
                    <a:pt x="6404009" y="0"/>
                  </a:lnTo>
                  <a:lnTo>
                    <a:pt x="6404009" y="14630"/>
                  </a:lnTo>
                  <a:lnTo>
                    <a:pt x="0" y="14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48385" y="10545902"/>
              <a:ext cx="6404610" cy="15240"/>
            </a:xfrm>
            <a:custGeom>
              <a:avLst/>
              <a:gdLst/>
              <a:ahLst/>
              <a:cxnLst/>
              <a:rect l="l" t="t" r="r" b="b"/>
              <a:pathLst>
                <a:path w="6404609" h="15240">
                  <a:moveTo>
                    <a:pt x="6404013" y="0"/>
                  </a:moveTo>
                  <a:lnTo>
                    <a:pt x="6396698" y="0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0" y="14630"/>
                  </a:lnTo>
                  <a:lnTo>
                    <a:pt x="7315" y="14630"/>
                  </a:lnTo>
                  <a:lnTo>
                    <a:pt x="7315" y="7315"/>
                  </a:lnTo>
                  <a:lnTo>
                    <a:pt x="6396698" y="7315"/>
                  </a:lnTo>
                  <a:lnTo>
                    <a:pt x="6396698" y="14630"/>
                  </a:lnTo>
                  <a:lnTo>
                    <a:pt x="6404013" y="14630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58" y="123820"/>
            <a:ext cx="6960870" cy="2035175"/>
            <a:chOff x="292158" y="123820"/>
            <a:chExt cx="6960870" cy="2035175"/>
          </a:xfrm>
        </p:grpSpPr>
        <p:sp>
          <p:nvSpPr>
            <p:cNvPr id="3" name="object 3"/>
            <p:cNvSpPr/>
            <p:nvPr/>
          </p:nvSpPr>
          <p:spPr>
            <a:xfrm>
              <a:off x="848393" y="123820"/>
              <a:ext cx="6404610" cy="2035175"/>
            </a:xfrm>
            <a:custGeom>
              <a:avLst/>
              <a:gdLst/>
              <a:ahLst/>
              <a:cxnLst/>
              <a:rect l="l" t="t" r="r" b="b"/>
              <a:pathLst>
                <a:path w="6404609" h="2035175">
                  <a:moveTo>
                    <a:pt x="0" y="2034645"/>
                  </a:moveTo>
                  <a:lnTo>
                    <a:pt x="0" y="0"/>
                  </a:lnTo>
                  <a:lnTo>
                    <a:pt x="6404009" y="0"/>
                  </a:lnTo>
                  <a:lnTo>
                    <a:pt x="6404009" y="2034645"/>
                  </a:lnTo>
                  <a:lnTo>
                    <a:pt x="0" y="203464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123824"/>
              <a:ext cx="6404610" cy="2035175"/>
            </a:xfrm>
            <a:custGeom>
              <a:avLst/>
              <a:gdLst/>
              <a:ahLst/>
              <a:cxnLst/>
              <a:rect l="l" t="t" r="r" b="b"/>
              <a:pathLst>
                <a:path w="6404609" h="2035175">
                  <a:moveTo>
                    <a:pt x="6404013" y="0"/>
                  </a:moveTo>
                  <a:lnTo>
                    <a:pt x="6396698" y="0"/>
                  </a:lnTo>
                  <a:lnTo>
                    <a:pt x="6396698" y="2027339"/>
                  </a:lnTo>
                  <a:lnTo>
                    <a:pt x="0" y="2027339"/>
                  </a:lnTo>
                  <a:lnTo>
                    <a:pt x="0" y="2034654"/>
                  </a:lnTo>
                  <a:lnTo>
                    <a:pt x="6404013" y="2034654"/>
                  </a:lnTo>
                  <a:lnTo>
                    <a:pt x="6404013" y="2027339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123820"/>
              <a:ext cx="563552" cy="203464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48392" y="2619561"/>
            <a:ext cx="6404610" cy="212725"/>
            <a:chOff x="848392" y="2619561"/>
            <a:chExt cx="6404610" cy="212725"/>
          </a:xfrm>
        </p:grpSpPr>
        <p:sp>
          <p:nvSpPr>
            <p:cNvPr id="7" name="object 7"/>
            <p:cNvSpPr/>
            <p:nvPr/>
          </p:nvSpPr>
          <p:spPr>
            <a:xfrm>
              <a:off x="848392" y="2619561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385" y="2619565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55"/>
                  </a:lnTo>
                  <a:lnTo>
                    <a:pt x="6396698" y="212255"/>
                  </a:lnTo>
                  <a:lnTo>
                    <a:pt x="6404013" y="212255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72287" y="2848381"/>
            <a:ext cx="94043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array([[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109.</a:t>
            </a:r>
            <a:r>
              <a:rPr dirty="0" sz="750" spc="40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,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5860" y="2848381"/>
            <a:ext cx="31178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 spc="36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,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0468" y="2848381"/>
            <a:ext cx="59753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 spc="39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,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...,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0969" y="2848381"/>
            <a:ext cx="82613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 spc="41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,</a:t>
            </a:r>
            <a:r>
              <a:rPr dirty="0" sz="750" spc="4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101.2</a:t>
            </a:r>
            <a:r>
              <a:rPr dirty="0" sz="750" spc="-2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,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0185" y="2848381"/>
            <a:ext cx="36893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3.58]</a:t>
            </a:r>
            <a:r>
              <a:rPr dirty="0" sz="750">
                <a:latin typeface="Courier New"/>
                <a:cs typeface="Courier New"/>
              </a:rPr>
              <a:t>,</a:t>
            </a:r>
            <a:endParaRPr sz="75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253487" y="2985013"/>
          <a:ext cx="3551554" cy="696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/>
                <a:gridCol w="228600"/>
                <a:gridCol w="285750"/>
                <a:gridCol w="228600"/>
                <a:gridCol w="285750"/>
                <a:gridCol w="514350"/>
                <a:gridCol w="514350"/>
                <a:gridCol w="514350"/>
                <a:gridCol w="285750"/>
                <a:gridCol w="260350"/>
              </a:tblGrid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75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109.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75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...,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r>
                        <a:rPr dirty="0" sz="750" spc="3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r>
                        <a:rPr dirty="0" sz="750" spc="3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],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75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109.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75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...,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r>
                        <a:rPr dirty="0" sz="750" spc="3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4.17,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],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31030">
                <a:tc>
                  <a:txBody>
                    <a:bodyPr/>
                    <a:lstStyle/>
                    <a:p>
                      <a:pPr marL="31750">
                        <a:lnSpc>
                          <a:spcPts val="86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...,</a:t>
                      </a:r>
                      <a:endParaRPr sz="75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825"/>
                        </a:lnSpc>
                        <a:spcBef>
                          <a:spcPts val="20"/>
                        </a:spcBef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75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109.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ts val="825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48895">
                        <a:lnSpc>
                          <a:spcPts val="82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ts val="825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48895">
                        <a:lnSpc>
                          <a:spcPts val="82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ts val="825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75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...,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ts val="82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r>
                        <a:rPr dirty="0" sz="750" spc="3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82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r>
                        <a:rPr dirty="0" sz="750" spc="3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48895">
                        <a:lnSpc>
                          <a:spcPts val="82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ts val="82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],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3810"/>
                </a:tc>
              </a:tr>
              <a:tr h="120275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75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109.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75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...,</a:t>
                      </a:r>
                      <a:r>
                        <a:rPr dirty="0" sz="75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1151.03,</a:t>
                      </a:r>
                      <a:r>
                        <a:rPr dirty="0" sz="75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1173.18,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],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75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109.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  <a:tabLst>
                          <a:tab pos="628650" algn="l"/>
                          <a:tab pos="1143000" algn="l"/>
                        </a:tabLst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...,	0.</a:t>
                      </a:r>
                      <a:r>
                        <a:rPr dirty="0" sz="750" spc="4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,	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r>
                        <a:rPr dirty="0" sz="750" spc="3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,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]])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292158" y="3761302"/>
            <a:ext cx="6960870" cy="447040"/>
            <a:chOff x="292158" y="3761302"/>
            <a:chExt cx="6960870" cy="447040"/>
          </a:xfrm>
        </p:grpSpPr>
        <p:sp>
          <p:nvSpPr>
            <p:cNvPr id="16" name="object 16"/>
            <p:cNvSpPr/>
            <p:nvPr/>
          </p:nvSpPr>
          <p:spPr>
            <a:xfrm>
              <a:off x="848393" y="3761304"/>
              <a:ext cx="6404610" cy="447040"/>
            </a:xfrm>
            <a:custGeom>
              <a:avLst/>
              <a:gdLst/>
              <a:ahLst/>
              <a:cxnLst/>
              <a:rect l="l" t="t" r="r" b="b"/>
              <a:pathLst>
                <a:path w="6404609" h="447039">
                  <a:moveTo>
                    <a:pt x="6404010" y="446450"/>
                  </a:moveTo>
                  <a:lnTo>
                    <a:pt x="0" y="44645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4645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8385" y="3761307"/>
              <a:ext cx="6404610" cy="447040"/>
            </a:xfrm>
            <a:custGeom>
              <a:avLst/>
              <a:gdLst/>
              <a:ahLst/>
              <a:cxnLst/>
              <a:rect l="l" t="t" r="r" b="b"/>
              <a:pathLst>
                <a:path w="6404609" h="44703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439140"/>
                  </a:lnTo>
                  <a:lnTo>
                    <a:pt x="0" y="439140"/>
                  </a:lnTo>
                  <a:lnTo>
                    <a:pt x="0" y="446455"/>
                  </a:lnTo>
                  <a:lnTo>
                    <a:pt x="6396698" y="446455"/>
                  </a:lnTo>
                  <a:lnTo>
                    <a:pt x="6404013" y="446455"/>
                  </a:lnTo>
                  <a:lnTo>
                    <a:pt x="6404013" y="439140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3761302"/>
              <a:ext cx="563552" cy="44645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72287" y="4224329"/>
            <a:ext cx="940435" cy="62293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119380">
              <a:lnSpc>
                <a:spcPct val="102499"/>
              </a:lnSpc>
              <a:spcBef>
                <a:spcPts val="75"/>
              </a:spcBef>
            </a:pPr>
            <a:r>
              <a:rPr dirty="0" sz="750" spc="-5">
                <a:latin typeface="Courier New"/>
                <a:cs typeface="Courier New"/>
              </a:rPr>
              <a:t>circle_id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loc_og_t2o_mo</a:t>
            </a:r>
            <a:r>
              <a:rPr dirty="0" sz="750">
                <a:latin typeface="Courier New"/>
                <a:cs typeface="Courier New"/>
              </a:rPr>
              <a:t>u  </a:t>
            </a:r>
            <a:r>
              <a:rPr dirty="0" sz="750" spc="-5">
                <a:latin typeface="Courier New"/>
                <a:cs typeface="Courier New"/>
              </a:rPr>
              <a:t>std_og_t2o_mo</a:t>
            </a:r>
            <a:r>
              <a:rPr dirty="0" sz="750">
                <a:latin typeface="Courier New"/>
                <a:cs typeface="Courier New"/>
              </a:rPr>
              <a:t>u  </a:t>
            </a:r>
            <a:r>
              <a:rPr dirty="0" sz="750" spc="-5">
                <a:latin typeface="Courier New"/>
                <a:cs typeface="Courier New"/>
              </a:rPr>
              <a:t>loc_ic_t2o_mo</a:t>
            </a:r>
            <a:r>
              <a:rPr dirty="0" sz="750">
                <a:latin typeface="Courier New"/>
                <a:cs typeface="Courier New"/>
              </a:rPr>
              <a:t>u  </a:t>
            </a:r>
            <a:r>
              <a:rPr dirty="0" sz="750" spc="-5">
                <a:latin typeface="Courier New"/>
                <a:cs typeface="Courier New"/>
              </a:rPr>
              <a:t>arpu_6</a:t>
            </a:r>
            <a:endParaRPr sz="750">
              <a:latin typeface="Courier New"/>
              <a:cs typeface="Courier New"/>
            </a:endParaRPr>
          </a:p>
          <a:p>
            <a:pPr marL="12700" marR="17653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arpu_7 </a:t>
            </a:r>
            <a:r>
              <a:rPr dirty="0" sz="750" spc="7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arpu_8 </a:t>
            </a:r>
            <a:r>
              <a:rPr dirty="0" sz="750" spc="7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arpu_9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onnet_mou_6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onnet_mou_7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onnet_mou_8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onnet_mou_9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offnet_mou_6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offnet_mou_7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offnet_mou_8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offnet_mou_9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roam_ic_mou_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roam_ic_mou_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roam_ic_mou_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roam_ic_mou_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roam_og_mou_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roam_og_mou_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roam_og_mou_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roam_og_mou_</a:t>
            </a:r>
            <a:r>
              <a:rPr dirty="0" sz="750"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loc_og_t2t_mou_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loc_og_t2t_mou_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loc_og_t2t_mou_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loc_og_t2t_mou_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loc_og_t2m_mou_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loc_og_t2m_mou_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loc_og_t2m_mou_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loc_og_t2m_mou_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loc_og_t2f_mou_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loc_og_t2f_mou_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loc_og_t2f_mou_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loc_og_t2f_mou_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loc_og_t2c_mou_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loc_og_t2c_mou_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loc_og_t2c_mou_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loc_og_t2c_mou_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std_og_t2t_mou_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std_og_t2t_mou_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std_og_t2t_mou_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std_og_t2t_mou_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std_og_t2m_mou_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std_og_t2m_mou_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std_og_t2m_mou_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std_og_t2m_mou_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std_og_t2f_mou_</a:t>
            </a:r>
            <a:r>
              <a:rPr dirty="0" sz="75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0217" y="4224329"/>
            <a:ext cx="197485" cy="622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158" y="2619559"/>
            <a:ext cx="563552" cy="2122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48392" y="103806"/>
            <a:ext cx="6396990" cy="267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churn_cols</a:t>
            </a:r>
            <a:r>
              <a:rPr dirty="0" sz="750" spc="-3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using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MICE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technique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impute missing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rest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</a:t>
            </a:r>
            <a:r>
              <a:rPr dirty="0" sz="750" spc="-3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3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LinearRegression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2499"/>
              </a:lnSpc>
              <a:spcBef>
                <a:spcPts val="5"/>
              </a:spcBef>
              <a:tabLst>
                <a:tab pos="502284" algn="l"/>
              </a:tabLst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Implement</a:t>
            </a:r>
            <a:r>
              <a:rPr dirty="0" sz="75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Iterative</a:t>
            </a:r>
            <a:r>
              <a:rPr dirty="0" sz="75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Imputer</a:t>
            </a:r>
            <a:r>
              <a:rPr dirty="0" sz="75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technique</a:t>
            </a:r>
            <a:r>
              <a:rPr dirty="0" sz="75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impute</a:t>
            </a:r>
            <a:r>
              <a:rPr dirty="0" sz="75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appropriate</a:t>
            </a:r>
            <a:r>
              <a:rPr dirty="0" sz="75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missing</a:t>
            </a:r>
            <a:r>
              <a:rPr dirty="0" sz="75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entries</a:t>
            </a:r>
            <a:r>
              <a:rPr dirty="0" sz="750" spc="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rest</a:t>
            </a:r>
            <a:r>
              <a:rPr dirty="0" sz="750" spc="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'estimator'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'lr'</a:t>
            </a:r>
            <a:r>
              <a:rPr dirty="0" sz="750" spc="4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that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will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linear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regression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esti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'missing_values'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'np.nan'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-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that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have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impute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entries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which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'max_iter'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'1'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iterations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algorithm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scans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throu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	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converge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appropriate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going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impute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missing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entries.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takes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around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6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t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'verbose'</a:t>
            </a:r>
            <a:r>
              <a:rPr dirty="0" sz="75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'2'</a:t>
            </a:r>
            <a:r>
              <a:rPr dirty="0" sz="75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75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spc="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amount</a:t>
            </a:r>
            <a:r>
              <a:rPr dirty="0" sz="750" spc="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details</a:t>
            </a:r>
            <a:r>
              <a:rPr dirty="0" sz="75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will</a:t>
            </a:r>
            <a:r>
              <a:rPr dirty="0" sz="750" spc="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show</a:t>
            </a:r>
            <a:r>
              <a:rPr dirty="0" sz="75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while</a:t>
            </a:r>
            <a:r>
              <a:rPr dirty="0" sz="750" spc="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imputing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'imputation_order'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'roman'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order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which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features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Note: Set the 'random_state'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 to '0'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 for reproducibility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2049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imp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IterativeImputer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estimator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missing_values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nan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max_iter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verbose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imputation_order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' </a:t>
            </a:r>
            <a:r>
              <a:rPr dirty="0" sz="750" spc="-434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imp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fit_transform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36195" marR="2520950">
              <a:lnSpc>
                <a:spcPct val="102499"/>
              </a:lnSpc>
              <a:spcBef>
                <a:spcPts val="630"/>
              </a:spcBef>
            </a:pPr>
            <a:r>
              <a:rPr dirty="0" sz="750" spc="-5">
                <a:latin typeface="Courier New"/>
                <a:cs typeface="Courier New"/>
              </a:rPr>
              <a:t>[IterativeImputer] Completing matrix with shape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(99999, 197)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[IterativeImputer] Ending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imputation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round 1/1,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elapsed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time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164.80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[IterativeImputer]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Change: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242578.73199698463,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scaled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tolerance: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45.735400000000006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158" y="2868400"/>
            <a:ext cx="556234" cy="81971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48392" y="3785196"/>
            <a:ext cx="6396990" cy="3740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5085" marR="3541395">
              <a:lnSpc>
                <a:spcPct val="102499"/>
              </a:lnSpc>
              <a:spcBef>
                <a:spcPts val="7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convert imputed numpy array to pandas dataframe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DataFrame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isnull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100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/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287" y="111125"/>
            <a:ext cx="940435" cy="104451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75"/>
              </a:spcBef>
            </a:pPr>
            <a:r>
              <a:rPr dirty="0" sz="750" spc="-5">
                <a:latin typeface="Courier New"/>
                <a:cs typeface="Courier New"/>
              </a:rPr>
              <a:t>std_og_t2f_mou_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std_og_t2f_mou_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std_og_t2f_mou_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std_og_t2c_mou_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std_og_t2c_mou_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std_og_t2c_mou_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std_og_t2c_mou_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og_others_6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og_others_7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og_others_8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og_others_9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loc_ic_t2t_mou_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loc_ic_t2t_mou_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loc_ic_t2t_mou_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loc_ic_t2t_mou_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loc_ic_t2m_mou_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loc_ic_t2m_mou_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loc_ic_t2m_mou_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loc_ic_t2m_mou_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loc_ic_t2f_mou_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loc_ic_t2f_mou_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loc_ic_t2f_mou_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loc_ic_t2f_mou_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loc_ic_mou_6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loc_ic_mou_7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loc_ic_mou_8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loc_ic_mou_9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std_ic_t2t_mou_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std_ic_t2t_mou_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std_ic_t2t_mou_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std_ic_t2t_mou_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std_ic_t2m_mou_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std_ic_t2m_mou_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std_ic_t2m_mou_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std_ic_t2m_mou_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std_ic_t2f_mou_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std_ic_t2f_mou_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std_ic_t2f_mou_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std_ic_t2f_mou_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std_ic_t2o_mou_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std_ic_t2o_mou_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std_ic_t2o_mou_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std_ic_t2o_mou_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std_ic_mou_6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std_ic_mou_7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std_ic_mou_8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std_ic_mou_9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total_ic_mou_6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total_ic_mou_7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total_ic_mou_8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total_ic_mou_9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spl_ic_mou_6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spl_ic_mou_7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spl_ic_mou_8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spl_ic_mou_9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isd_ic_mou_6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isd_ic_mou_7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isd_ic_mou_8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isd_ic_mou_9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ic_others_6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ic_others_7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ic_others_8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ic_others_9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total_rech_num_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total_rech_num_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total_rech_num_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total_rech_num_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total_rech_amt_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total_rech_amt_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total_rech_amt_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total_rech_amt_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max_rech_amt_6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max_rech_amt_7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0217" y="111125"/>
            <a:ext cx="197485" cy="1044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287" y="100879"/>
            <a:ext cx="1054735" cy="6598284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155"/>
              </a:spcBef>
            </a:pPr>
            <a:r>
              <a:rPr dirty="0" sz="750" spc="-5">
                <a:latin typeface="Courier New"/>
                <a:cs typeface="Courier New"/>
              </a:rPr>
              <a:t>max_rech_amt_8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max_rech_amt_9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last_day_rch_amt_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last_day_rch_amt_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last_day_rch_amt_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last_day_rch_amt_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total_rech_data_6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total_rech_data_7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total_rech_data_8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total_rech_data_9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max_rech_data_6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max_rech_data_7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max_rech_data_8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max_rech_data_9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av_rech_amt_data_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av_rech_amt_data_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av_rech_amt_data_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av_rech_amt_data_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vol_2g_mb_6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vol_2g_mb_7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vol_2g_mb_8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vol_2g_mb_9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vol_3g_mb_6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vol_3g_mb_7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vol_3g_mb_8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vol_3g_mb_9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night_pck_user_6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night_pck_user_7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night_pck_user_8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night_pck_user_9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monthly_2g_6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monthly_2g_7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monthly_2g_8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monthly_2g_9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sachet_2g_6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sachet_2g_7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sachet_2g_8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sachet_2g_9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monthly_3g_6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monthly_3g_7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monthly_3g_8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monthly_3g_9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sachet_3g_6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sachet_3g_7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sachet_3g_8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sachet_3g_9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fb_user_6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fb_user_7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fb_user_8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fb_user_9</a:t>
            </a:r>
            <a:endParaRPr sz="750">
              <a:latin typeface="Courier New"/>
              <a:cs typeface="Courier New"/>
            </a:endParaRPr>
          </a:p>
          <a:p>
            <a:pPr marL="12700" marR="233679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aon </a:t>
            </a:r>
            <a:r>
              <a:rPr dirty="0" sz="750" spc="6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aug_vbc_3g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jul_vbc_3g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jun_vbc_3g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sep_vbc_3g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dtype:</a:t>
            </a:r>
            <a:r>
              <a:rPr dirty="0" sz="750" spc="-7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float64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0217" y="100879"/>
            <a:ext cx="197485" cy="648081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6464" y="747312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37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37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6464" y="763413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38"/>
                </a:lnTo>
                <a:lnTo>
                  <a:pt x="11391" y="35090"/>
                </a:lnTo>
                <a:lnTo>
                  <a:pt x="18300" y="36588"/>
                </a:lnTo>
                <a:lnTo>
                  <a:pt x="25209" y="35090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6464" y="779514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27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6464" y="795616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49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6464" y="81171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588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6464" y="827819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27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86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6464" y="843921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6464" y="860022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72287" y="6763976"/>
            <a:ext cx="5727065" cy="2205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 MT"/>
                <a:cs typeface="Arial MT"/>
              </a:rPr>
              <a:t>You can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now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we have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removed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filled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all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from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>
                <a:latin typeface="Arial MT"/>
                <a:cs typeface="Arial MT"/>
              </a:rPr>
              <a:t> set.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50" spc="-5">
                <a:latin typeface="Arial MT"/>
                <a:cs typeface="Arial MT"/>
              </a:rPr>
              <a:t>Checklist</a:t>
            </a:r>
            <a:endParaRPr sz="1150">
              <a:latin typeface="Arial MT"/>
              <a:cs typeface="Arial MT"/>
            </a:endParaRPr>
          </a:p>
          <a:p>
            <a:pPr marL="217170" marR="2894965">
              <a:lnSpc>
                <a:spcPct val="132100"/>
              </a:lnSpc>
              <a:spcBef>
                <a:spcPts val="680"/>
              </a:spcBef>
            </a:pPr>
            <a:r>
              <a:rPr dirty="0" sz="800" spc="-5">
                <a:latin typeface="Arial MT"/>
                <a:cs typeface="Arial MT"/>
              </a:rPr>
              <a:t>Explored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analyzing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summary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statistics </a:t>
            </a:r>
            <a:r>
              <a:rPr dirty="0" sz="800" spc="-2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Identified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types 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present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endParaRPr sz="800">
              <a:latin typeface="Arial MT"/>
              <a:cs typeface="Arial MT"/>
            </a:endParaRPr>
          </a:p>
          <a:p>
            <a:pPr marL="217170">
              <a:lnSpc>
                <a:spcPct val="100000"/>
              </a:lnSpc>
              <a:spcBef>
                <a:spcPts val="305"/>
              </a:spcBef>
            </a:pPr>
            <a:r>
              <a:rPr dirty="0" sz="800" spc="-5">
                <a:latin typeface="Arial MT"/>
                <a:cs typeface="Arial MT"/>
              </a:rPr>
              <a:t>Computed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ratio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each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endParaRPr sz="800">
              <a:latin typeface="Arial MT"/>
              <a:cs typeface="Arial MT"/>
            </a:endParaRPr>
          </a:p>
          <a:p>
            <a:pPr marL="217170" marR="577215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Imputed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zeroes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wherever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didn't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their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number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particular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 </a:t>
            </a:r>
            <a:r>
              <a:rPr dirty="0" sz="800">
                <a:latin typeface="Arial MT"/>
                <a:cs typeface="Arial MT"/>
              </a:rPr>
              <a:t> Replace missing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>
                <a:latin typeface="Arial MT"/>
                <a:cs typeface="Arial MT"/>
              </a:rPr>
              <a:t> 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categorical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'-1'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where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'-1'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 new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category</a:t>
            </a:r>
            <a:endParaRPr sz="800">
              <a:latin typeface="Arial MT"/>
              <a:cs typeface="Arial MT"/>
            </a:endParaRPr>
          </a:p>
          <a:p>
            <a:pPr marL="217170" marR="1860550">
              <a:lnSpc>
                <a:spcPct val="132100"/>
              </a:lnSpc>
            </a:pPr>
            <a:r>
              <a:rPr dirty="0" sz="800">
                <a:latin typeface="Arial MT"/>
                <a:cs typeface="Arial MT"/>
              </a:rPr>
              <a:t>Removed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column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>
                <a:latin typeface="Arial MT"/>
                <a:cs typeface="Arial MT"/>
              </a:rPr>
              <a:t> have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70% 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elements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Imputed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remaining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technique</a:t>
            </a:r>
            <a:endParaRPr sz="800">
              <a:latin typeface="Arial MT"/>
              <a:cs typeface="Arial MT"/>
            </a:endParaRPr>
          </a:p>
          <a:p>
            <a:pPr marL="217170">
              <a:lnSpc>
                <a:spcPct val="100000"/>
              </a:lnSpc>
              <a:spcBef>
                <a:spcPts val="310"/>
              </a:spcBef>
            </a:pPr>
            <a:r>
              <a:rPr dirty="0" sz="800" spc="-5">
                <a:latin typeface="Arial MT"/>
                <a:cs typeface="Arial MT"/>
              </a:rPr>
              <a:t>Retained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required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further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analyses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dropping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irrelevant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columns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now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proceed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engineering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further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prepare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testing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machine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deep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2287" y="9179203"/>
            <a:ext cx="267970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5">
                <a:latin typeface="Arial MT"/>
                <a:cs typeface="Arial MT"/>
              </a:rPr>
              <a:t>Task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3: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Feature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engineering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2287" y="9654930"/>
            <a:ext cx="3671570" cy="83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 MT"/>
                <a:cs typeface="Arial MT"/>
              </a:rPr>
              <a:t>Description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task,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extract,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select,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create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relevant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from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dataset.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150" spc="-5">
                <a:latin typeface="Arial MT"/>
                <a:cs typeface="Arial MT"/>
              </a:rPr>
              <a:t>Filter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high-value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customers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58" y="936219"/>
            <a:ext cx="6960870" cy="1149350"/>
            <a:chOff x="292158" y="936219"/>
            <a:chExt cx="6960870" cy="1149350"/>
          </a:xfrm>
        </p:grpSpPr>
        <p:sp>
          <p:nvSpPr>
            <p:cNvPr id="3" name="object 3"/>
            <p:cNvSpPr/>
            <p:nvPr/>
          </p:nvSpPr>
          <p:spPr>
            <a:xfrm>
              <a:off x="848393" y="936222"/>
              <a:ext cx="6404610" cy="1149350"/>
            </a:xfrm>
            <a:custGeom>
              <a:avLst/>
              <a:gdLst/>
              <a:ahLst/>
              <a:cxnLst/>
              <a:rect l="l" t="t" r="r" b="b"/>
              <a:pathLst>
                <a:path w="6404609" h="1149350">
                  <a:moveTo>
                    <a:pt x="6404010" y="1149062"/>
                  </a:moveTo>
                  <a:lnTo>
                    <a:pt x="0" y="114906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14906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936230"/>
              <a:ext cx="6404610" cy="1149350"/>
            </a:xfrm>
            <a:custGeom>
              <a:avLst/>
              <a:gdLst/>
              <a:ahLst/>
              <a:cxnLst/>
              <a:rect l="l" t="t" r="r" b="b"/>
              <a:pathLst>
                <a:path w="6404609" h="114935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141742"/>
                  </a:lnTo>
                  <a:lnTo>
                    <a:pt x="0" y="1141742"/>
                  </a:lnTo>
                  <a:lnTo>
                    <a:pt x="0" y="1149057"/>
                  </a:lnTo>
                  <a:lnTo>
                    <a:pt x="6396698" y="1149057"/>
                  </a:lnTo>
                  <a:lnTo>
                    <a:pt x="6404013" y="1149057"/>
                  </a:lnTo>
                  <a:lnTo>
                    <a:pt x="6404013" y="1141742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936219"/>
              <a:ext cx="563552" cy="114906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92158" y="2443906"/>
            <a:ext cx="6960870" cy="908050"/>
            <a:chOff x="292158" y="2443906"/>
            <a:chExt cx="6960870" cy="908050"/>
          </a:xfrm>
        </p:grpSpPr>
        <p:sp>
          <p:nvSpPr>
            <p:cNvPr id="7" name="object 7"/>
            <p:cNvSpPr/>
            <p:nvPr/>
          </p:nvSpPr>
          <p:spPr>
            <a:xfrm>
              <a:off x="848393" y="2443909"/>
              <a:ext cx="6404610" cy="908050"/>
            </a:xfrm>
            <a:custGeom>
              <a:avLst/>
              <a:gdLst/>
              <a:ahLst/>
              <a:cxnLst/>
              <a:rect l="l" t="t" r="r" b="b"/>
              <a:pathLst>
                <a:path w="6404609" h="908050">
                  <a:moveTo>
                    <a:pt x="6404010" y="907539"/>
                  </a:moveTo>
                  <a:lnTo>
                    <a:pt x="0" y="907539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90753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385" y="2443911"/>
              <a:ext cx="6404610" cy="908050"/>
            </a:xfrm>
            <a:custGeom>
              <a:avLst/>
              <a:gdLst/>
              <a:ahLst/>
              <a:cxnLst/>
              <a:rect l="l" t="t" r="r" b="b"/>
              <a:pathLst>
                <a:path w="6404609" h="90805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900226"/>
                  </a:lnTo>
                  <a:lnTo>
                    <a:pt x="0" y="900226"/>
                  </a:lnTo>
                  <a:lnTo>
                    <a:pt x="0" y="907542"/>
                  </a:lnTo>
                  <a:lnTo>
                    <a:pt x="6396698" y="907542"/>
                  </a:lnTo>
                  <a:lnTo>
                    <a:pt x="6404013" y="907542"/>
                  </a:lnTo>
                  <a:lnTo>
                    <a:pt x="6404013" y="900226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2443906"/>
              <a:ext cx="563552" cy="90754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92158" y="3710070"/>
            <a:ext cx="6960870" cy="439420"/>
            <a:chOff x="292158" y="3710070"/>
            <a:chExt cx="6960870" cy="439420"/>
          </a:xfrm>
        </p:grpSpPr>
        <p:sp>
          <p:nvSpPr>
            <p:cNvPr id="11" name="object 11"/>
            <p:cNvSpPr/>
            <p:nvPr/>
          </p:nvSpPr>
          <p:spPr>
            <a:xfrm>
              <a:off x="848393" y="3710073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0" y="439132"/>
                  </a:moveTo>
                  <a:lnTo>
                    <a:pt x="0" y="43913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3913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48385" y="3710076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431812"/>
                  </a:lnTo>
                  <a:lnTo>
                    <a:pt x="0" y="431812"/>
                  </a:lnTo>
                  <a:lnTo>
                    <a:pt x="0" y="439140"/>
                  </a:lnTo>
                  <a:lnTo>
                    <a:pt x="6396698" y="439140"/>
                  </a:lnTo>
                  <a:lnTo>
                    <a:pt x="6404013" y="439140"/>
                  </a:lnTo>
                  <a:lnTo>
                    <a:pt x="6404013" y="431812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3710070"/>
              <a:ext cx="563552" cy="43913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92158" y="4507827"/>
            <a:ext cx="6960870" cy="680720"/>
            <a:chOff x="292158" y="4507827"/>
            <a:chExt cx="6960870" cy="680720"/>
          </a:xfrm>
        </p:grpSpPr>
        <p:sp>
          <p:nvSpPr>
            <p:cNvPr id="15" name="object 15"/>
            <p:cNvSpPr/>
            <p:nvPr/>
          </p:nvSpPr>
          <p:spPr>
            <a:xfrm>
              <a:off x="848393" y="4507830"/>
              <a:ext cx="6404610" cy="680720"/>
            </a:xfrm>
            <a:custGeom>
              <a:avLst/>
              <a:gdLst/>
              <a:ahLst/>
              <a:cxnLst/>
              <a:rect l="l" t="t" r="r" b="b"/>
              <a:pathLst>
                <a:path w="6404609" h="680720">
                  <a:moveTo>
                    <a:pt x="6404010" y="680654"/>
                  </a:moveTo>
                  <a:lnTo>
                    <a:pt x="0" y="68065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68065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8385" y="4507839"/>
              <a:ext cx="6404610" cy="680720"/>
            </a:xfrm>
            <a:custGeom>
              <a:avLst/>
              <a:gdLst/>
              <a:ahLst/>
              <a:cxnLst/>
              <a:rect l="l" t="t" r="r" b="b"/>
              <a:pathLst>
                <a:path w="6404609" h="68072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673328"/>
                  </a:lnTo>
                  <a:lnTo>
                    <a:pt x="0" y="673328"/>
                  </a:lnTo>
                  <a:lnTo>
                    <a:pt x="0" y="680656"/>
                  </a:lnTo>
                  <a:lnTo>
                    <a:pt x="6396698" y="680656"/>
                  </a:lnTo>
                  <a:lnTo>
                    <a:pt x="6404013" y="680656"/>
                  </a:lnTo>
                  <a:lnTo>
                    <a:pt x="6404013" y="673328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4507827"/>
              <a:ext cx="563552" cy="68065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92158" y="5986238"/>
            <a:ext cx="6960870" cy="556260"/>
            <a:chOff x="292158" y="5986238"/>
            <a:chExt cx="6960870" cy="556260"/>
          </a:xfrm>
        </p:grpSpPr>
        <p:sp>
          <p:nvSpPr>
            <p:cNvPr id="19" name="object 19"/>
            <p:cNvSpPr/>
            <p:nvPr/>
          </p:nvSpPr>
          <p:spPr>
            <a:xfrm>
              <a:off x="848393" y="5986241"/>
              <a:ext cx="6404610" cy="556260"/>
            </a:xfrm>
            <a:custGeom>
              <a:avLst/>
              <a:gdLst/>
              <a:ahLst/>
              <a:cxnLst/>
              <a:rect l="l" t="t" r="r" b="b"/>
              <a:pathLst>
                <a:path w="6404609" h="556259">
                  <a:moveTo>
                    <a:pt x="6404010" y="556234"/>
                  </a:moveTo>
                  <a:lnTo>
                    <a:pt x="0" y="55623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55623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48385" y="5986246"/>
              <a:ext cx="6404610" cy="556260"/>
            </a:xfrm>
            <a:custGeom>
              <a:avLst/>
              <a:gdLst/>
              <a:ahLst/>
              <a:cxnLst/>
              <a:rect l="l" t="t" r="r" b="b"/>
              <a:pathLst>
                <a:path w="6404609" h="55625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548919"/>
                  </a:lnTo>
                  <a:lnTo>
                    <a:pt x="0" y="548919"/>
                  </a:lnTo>
                  <a:lnTo>
                    <a:pt x="0" y="556234"/>
                  </a:lnTo>
                  <a:lnTo>
                    <a:pt x="6396698" y="556234"/>
                  </a:lnTo>
                  <a:lnTo>
                    <a:pt x="6404013" y="556234"/>
                  </a:lnTo>
                  <a:lnTo>
                    <a:pt x="6404013" y="548919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158" y="5986238"/>
              <a:ext cx="563552" cy="556236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92158" y="6901097"/>
            <a:ext cx="6960870" cy="439420"/>
            <a:chOff x="292158" y="6901097"/>
            <a:chExt cx="6960870" cy="439420"/>
          </a:xfrm>
        </p:grpSpPr>
        <p:sp>
          <p:nvSpPr>
            <p:cNvPr id="23" name="object 23"/>
            <p:cNvSpPr/>
            <p:nvPr/>
          </p:nvSpPr>
          <p:spPr>
            <a:xfrm>
              <a:off x="848393" y="6901100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0" y="439132"/>
                  </a:moveTo>
                  <a:lnTo>
                    <a:pt x="0" y="43913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3913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48385" y="6901103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431812"/>
                  </a:lnTo>
                  <a:lnTo>
                    <a:pt x="0" y="431812"/>
                  </a:lnTo>
                  <a:lnTo>
                    <a:pt x="0" y="439140"/>
                  </a:lnTo>
                  <a:lnTo>
                    <a:pt x="6396698" y="439140"/>
                  </a:lnTo>
                  <a:lnTo>
                    <a:pt x="6404013" y="439140"/>
                  </a:lnTo>
                  <a:lnTo>
                    <a:pt x="6404013" y="431812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158" y="6901097"/>
              <a:ext cx="563552" cy="43913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92158" y="7413418"/>
            <a:ext cx="6960870" cy="447040"/>
            <a:chOff x="292158" y="7413418"/>
            <a:chExt cx="6960870" cy="447040"/>
          </a:xfrm>
        </p:grpSpPr>
        <p:sp>
          <p:nvSpPr>
            <p:cNvPr id="27" name="object 27"/>
            <p:cNvSpPr/>
            <p:nvPr/>
          </p:nvSpPr>
          <p:spPr>
            <a:xfrm>
              <a:off x="848393" y="7413420"/>
              <a:ext cx="6404610" cy="447040"/>
            </a:xfrm>
            <a:custGeom>
              <a:avLst/>
              <a:gdLst/>
              <a:ahLst/>
              <a:cxnLst/>
              <a:rect l="l" t="t" r="r" b="b"/>
              <a:pathLst>
                <a:path w="6404609" h="447040">
                  <a:moveTo>
                    <a:pt x="6404010" y="446450"/>
                  </a:moveTo>
                  <a:lnTo>
                    <a:pt x="0" y="44645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4645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48385" y="7413421"/>
              <a:ext cx="6404610" cy="447040"/>
            </a:xfrm>
            <a:custGeom>
              <a:avLst/>
              <a:gdLst/>
              <a:ahLst/>
              <a:cxnLst/>
              <a:rect l="l" t="t" r="r" b="b"/>
              <a:pathLst>
                <a:path w="6404609" h="44704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439140"/>
                  </a:lnTo>
                  <a:lnTo>
                    <a:pt x="0" y="439140"/>
                  </a:lnTo>
                  <a:lnTo>
                    <a:pt x="0" y="446455"/>
                  </a:lnTo>
                  <a:lnTo>
                    <a:pt x="6396698" y="446455"/>
                  </a:lnTo>
                  <a:lnTo>
                    <a:pt x="6404013" y="446455"/>
                  </a:lnTo>
                  <a:lnTo>
                    <a:pt x="6404013" y="439140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158" y="7413418"/>
              <a:ext cx="563552" cy="446453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48392" y="87705"/>
            <a:ext cx="6396990" cy="8244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195" marR="440690">
              <a:lnSpc>
                <a:spcPct val="1321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High-value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those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who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equal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X,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where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X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70th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percentile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average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r>
              <a:rPr dirty="0" sz="800">
                <a:latin typeface="Arial MT"/>
                <a:cs typeface="Arial MT"/>
              </a:rPr>
              <a:t> in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first</a:t>
            </a:r>
            <a:r>
              <a:rPr dirty="0" sz="800">
                <a:latin typeface="Arial MT"/>
                <a:cs typeface="Arial MT"/>
              </a:rPr>
              <a:t> two </a:t>
            </a:r>
            <a:r>
              <a:rPr dirty="0" sz="800" spc="-5">
                <a:latin typeface="Arial MT"/>
                <a:cs typeface="Arial MT"/>
              </a:rPr>
              <a:t>months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(the</a:t>
            </a:r>
            <a:r>
              <a:rPr dirty="0" sz="800">
                <a:latin typeface="Arial MT"/>
                <a:cs typeface="Arial MT"/>
              </a:rPr>
              <a:t> good </a:t>
            </a:r>
            <a:r>
              <a:rPr dirty="0" sz="800" spc="-5">
                <a:latin typeface="Arial MT"/>
                <a:cs typeface="Arial MT"/>
              </a:rPr>
              <a:t>phase).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655"/>
              </a:spcBef>
            </a:pPr>
            <a:r>
              <a:rPr dirty="0" sz="1150" spc="-5">
                <a:latin typeface="Arial MT"/>
                <a:cs typeface="Arial MT"/>
              </a:rPr>
              <a:t>Calculate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total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data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recharge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amount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 MT"/>
              <a:cs typeface="Arial MT"/>
            </a:endParaRPr>
          </a:p>
          <a:p>
            <a:pPr marL="4508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store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recharge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amount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June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--&gt;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recharges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*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average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You have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 use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total recharge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 data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average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recharge amount 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June,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July,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August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September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months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encoded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6,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7,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8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9,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respectively.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total_data_june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total_rech_data_6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av_rech_amt_data_6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store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recharge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amount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July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--&gt;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recharges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*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average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total_data_july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total_rech_data_7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av_rech_amt_data_7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>
                <a:latin typeface="Arial MT"/>
                <a:cs typeface="Arial MT"/>
              </a:rPr>
              <a:t>Add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call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get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combined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store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recharge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amount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call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internet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June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--&gt;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recharge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amount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total_rech_june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total_rech_amt_6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total_data_june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store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recharge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amount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call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internet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July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--&gt;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recharge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amount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total_rech_july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total_rech_amt_7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total_data_july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Compute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average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June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July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average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recharge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amount done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customer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June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July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'avg_rech_6_7'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total_rech_june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total_rech_july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/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008700"/>
                </a:solidFill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Find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70th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percentile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average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June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July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evaluate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display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70th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percentile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average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recharge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amount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June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July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percentile_70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percentile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'avg_rech_6_7'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70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36195" marR="1196975" indent="8255">
              <a:lnSpc>
                <a:spcPct val="179300"/>
              </a:lnSpc>
              <a:spcBef>
                <a:spcPts val="229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"The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70th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percentile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average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data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recharge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amount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June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and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July:"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percentile_70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 70th percentile average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data recharge amount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 June and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July: 478.0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 b="1">
                <a:latin typeface="Arial"/>
                <a:cs typeface="Arial"/>
              </a:rPr>
              <a:t>Checkpoint:</a:t>
            </a:r>
            <a:r>
              <a:rPr dirty="0" sz="800" spc="5" b="1">
                <a:latin typeface="Arial"/>
                <a:cs typeface="Arial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must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obtained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478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70th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percentile.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Filter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who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their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mobiles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equal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70th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percentile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retain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only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those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customers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who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have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recharged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their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mobiles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more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than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equal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70th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percentile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amoun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You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have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seen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whether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each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customer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row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has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average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recharge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amount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than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70th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percentile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'avg_rech_6_7'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&gt;=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percentile_70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Drop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which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no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longer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required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delete variables created 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filter high-value customers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drop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'circle_id'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'avg_rech_6_7'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axis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Display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number of customers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retained 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data set</a:t>
            </a:r>
            <a:endParaRPr sz="750">
              <a:latin typeface="Courier New"/>
              <a:cs typeface="Courier New"/>
            </a:endParaRPr>
          </a:p>
          <a:p>
            <a:pPr marL="36195" marR="5200015" indent="8255">
              <a:lnSpc>
                <a:spcPct val="172900"/>
              </a:lnSpc>
              <a:spcBef>
                <a:spcPts val="28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e  </a:t>
            </a:r>
            <a:r>
              <a:rPr dirty="0" sz="750" spc="-5">
                <a:latin typeface="Courier New"/>
                <a:cs typeface="Courier New"/>
              </a:rPr>
              <a:t>(30001,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196)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25"/>
              </a:spcBef>
            </a:pPr>
            <a:r>
              <a:rPr dirty="0" sz="800" spc="-5" b="1">
                <a:latin typeface="Arial"/>
                <a:cs typeface="Arial"/>
              </a:rPr>
              <a:t>Checkpoint:</a:t>
            </a:r>
            <a:r>
              <a:rPr dirty="0" sz="800" b="1">
                <a:latin typeface="Arial"/>
                <a:cs typeface="Arial"/>
              </a:rPr>
              <a:t> </a:t>
            </a:r>
            <a:r>
              <a:rPr dirty="0" sz="800">
                <a:latin typeface="Arial MT"/>
                <a:cs typeface="Arial MT"/>
              </a:rPr>
              <a:t>Now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 must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30001</a:t>
            </a:r>
            <a:r>
              <a:rPr dirty="0" sz="800">
                <a:latin typeface="Arial MT"/>
                <a:cs typeface="Arial MT"/>
              </a:rPr>
              <a:t> customers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>
                <a:latin typeface="Arial MT"/>
                <a:cs typeface="Arial MT"/>
              </a:rPr>
              <a:t> 196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columns.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2287" y="8520505"/>
            <a:ext cx="6199505" cy="184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 MT"/>
                <a:cs typeface="Arial MT"/>
              </a:rPr>
              <a:t>Derive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churn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50" spc="-5">
                <a:latin typeface="Arial MT"/>
                <a:cs typeface="Arial MT"/>
              </a:rPr>
              <a:t>Tagging churners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and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removing the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attributes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of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the churn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phase</a:t>
            </a:r>
            <a:endParaRPr sz="1150">
              <a:latin typeface="Arial MT"/>
              <a:cs typeface="Arial MT"/>
            </a:endParaRPr>
          </a:p>
          <a:p>
            <a:pPr marL="12700" marR="45085">
              <a:lnSpc>
                <a:spcPct val="132100"/>
              </a:lnSpc>
              <a:spcBef>
                <a:spcPts val="675"/>
              </a:spcBef>
            </a:pPr>
            <a:r>
              <a:rPr dirty="0" sz="800">
                <a:latin typeface="Arial MT"/>
                <a:cs typeface="Arial MT"/>
              </a:rPr>
              <a:t>Now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tag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churned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(churn=1,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else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0)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based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fourth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follows: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those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who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made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calls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(either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incoming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outgoing)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mobile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internet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even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once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phase.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attributes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must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tag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churners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 </a:t>
            </a:r>
            <a:r>
              <a:rPr dirty="0" sz="800">
                <a:latin typeface="Arial MT"/>
                <a:cs typeface="Arial MT"/>
              </a:rPr>
              <a:t> as</a:t>
            </a:r>
            <a:r>
              <a:rPr dirty="0" sz="800" spc="-5">
                <a:latin typeface="Arial MT"/>
                <a:cs typeface="Arial MT"/>
              </a:rPr>
              <a:t> follows:</a:t>
            </a:r>
            <a:endParaRPr sz="800">
              <a:latin typeface="Arial MT"/>
              <a:cs typeface="Arial MT"/>
            </a:endParaRPr>
          </a:p>
          <a:p>
            <a:pPr marL="12700" marR="5080">
              <a:lnSpc>
                <a:spcPct val="132100"/>
              </a:lnSpc>
              <a:spcBef>
                <a:spcPts val="810"/>
              </a:spcBef>
            </a:pPr>
            <a:r>
              <a:rPr dirty="0" sz="800" spc="-5">
                <a:latin typeface="Arial MT"/>
                <a:cs typeface="Arial MT"/>
              </a:rPr>
              <a:t>total_ic_mou_9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total_og_mou_9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vol_2g_mb_9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vol_3g_mb_9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After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tagging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churners,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remove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all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attributes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corresponding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phase </a:t>
            </a:r>
            <a:r>
              <a:rPr dirty="0" sz="800" spc="-5">
                <a:latin typeface="Arial MT"/>
                <a:cs typeface="Arial MT"/>
              </a:rPr>
              <a:t>(all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attributes</a:t>
            </a:r>
            <a:r>
              <a:rPr dirty="0" sz="800">
                <a:latin typeface="Arial MT"/>
                <a:cs typeface="Arial MT"/>
              </a:rPr>
              <a:t> having </a:t>
            </a:r>
            <a:r>
              <a:rPr dirty="0" sz="800" spc="-5">
                <a:latin typeface="Arial MT"/>
                <a:cs typeface="Arial MT"/>
              </a:rPr>
              <a:t>“_9”,</a:t>
            </a:r>
            <a:r>
              <a:rPr dirty="0" sz="800">
                <a:latin typeface="Arial MT"/>
                <a:cs typeface="Arial MT"/>
              </a:rPr>
              <a:t> etc. in </a:t>
            </a:r>
            <a:r>
              <a:rPr dirty="0" sz="800" spc="-5">
                <a:latin typeface="Arial MT"/>
                <a:cs typeface="Arial MT"/>
              </a:rPr>
              <a:t>their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names).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Calculate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incoming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outgoing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minutes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usage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September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48392" y="10501980"/>
            <a:ext cx="6404610" cy="59055"/>
            <a:chOff x="848392" y="10501980"/>
            <a:chExt cx="6404610" cy="59055"/>
          </a:xfrm>
        </p:grpSpPr>
        <p:sp>
          <p:nvSpPr>
            <p:cNvPr id="33" name="object 33"/>
            <p:cNvSpPr/>
            <p:nvPr/>
          </p:nvSpPr>
          <p:spPr>
            <a:xfrm>
              <a:off x="848392" y="10501980"/>
              <a:ext cx="6404610" cy="59055"/>
            </a:xfrm>
            <a:custGeom>
              <a:avLst/>
              <a:gdLst/>
              <a:ahLst/>
              <a:cxnLst/>
              <a:rect l="l" t="t" r="r" b="b"/>
              <a:pathLst>
                <a:path w="6404609" h="59054">
                  <a:moveTo>
                    <a:pt x="0" y="0"/>
                  </a:moveTo>
                  <a:lnTo>
                    <a:pt x="6404009" y="0"/>
                  </a:lnTo>
                  <a:lnTo>
                    <a:pt x="6404009" y="58533"/>
                  </a:lnTo>
                  <a:lnTo>
                    <a:pt x="0" y="58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48385" y="10501985"/>
              <a:ext cx="6404610" cy="59055"/>
            </a:xfrm>
            <a:custGeom>
              <a:avLst/>
              <a:gdLst/>
              <a:ahLst/>
              <a:cxnLst/>
              <a:rect l="l" t="t" r="r" b="b"/>
              <a:pathLst>
                <a:path w="6404609" h="59054">
                  <a:moveTo>
                    <a:pt x="6404013" y="0"/>
                  </a:moveTo>
                  <a:lnTo>
                    <a:pt x="6396698" y="0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0" y="58534"/>
                  </a:lnTo>
                  <a:lnTo>
                    <a:pt x="7315" y="58534"/>
                  </a:lnTo>
                  <a:lnTo>
                    <a:pt x="7315" y="7327"/>
                  </a:lnTo>
                  <a:lnTo>
                    <a:pt x="6396698" y="7327"/>
                  </a:lnTo>
                  <a:lnTo>
                    <a:pt x="6396698" y="58534"/>
                  </a:lnTo>
                  <a:lnTo>
                    <a:pt x="6404013" y="58534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92306" y="10545893"/>
              <a:ext cx="6316345" cy="15240"/>
            </a:xfrm>
            <a:custGeom>
              <a:avLst/>
              <a:gdLst/>
              <a:ahLst/>
              <a:cxnLst/>
              <a:rect l="l" t="t" r="r" b="b"/>
              <a:pathLst>
                <a:path w="6316345" h="15240">
                  <a:moveTo>
                    <a:pt x="0" y="0"/>
                  </a:moveTo>
                  <a:lnTo>
                    <a:pt x="6316183" y="0"/>
                  </a:lnTo>
                  <a:lnTo>
                    <a:pt x="6316183" y="14620"/>
                  </a:lnTo>
                  <a:lnTo>
                    <a:pt x="0" y="1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158" y="7896463"/>
            <a:ext cx="556234" cy="2122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8392" y="8783047"/>
          <a:ext cx="643318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/>
                <a:gridCol w="784860"/>
                <a:gridCol w="789939"/>
                <a:gridCol w="751205"/>
                <a:gridCol w="1014730"/>
                <a:gridCol w="1014729"/>
                <a:gridCol w="1014729"/>
                <a:gridCol w="481965"/>
              </a:tblGrid>
              <a:tr h="149036"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circle_id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loc_og_t2o_mou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std_og_t2o_mou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loc_ic_t2o_mou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last_date_of_month_6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last_date_of_month_7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last_date_of_month_8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765"/>
                        </a:lnSpc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last_date</a:t>
                      </a:r>
                      <a:r>
                        <a:rPr dirty="0" sz="700" b="1">
                          <a:latin typeface="Arial"/>
                          <a:cs typeface="Arial"/>
                        </a:rPr>
                        <a:t>_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</a:tr>
              <a:tr h="19395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346075" algn="l"/>
                        </a:tabLst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0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109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6/30/2014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7/31/2014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8/31/2014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46075" algn="l"/>
                        </a:tabLst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1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109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6/30/2014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7/31/2014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8/31/2014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46075" algn="l"/>
                        </a:tabLst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2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109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6/30/2014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7/31/2014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8/31/2014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46075" algn="l"/>
                        </a:tabLst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3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109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6/30/2014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7/31/2014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8/31/2014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3032">
                <a:tc>
                  <a:txBody>
                    <a:bodyPr/>
                    <a:lstStyle/>
                    <a:p>
                      <a:pPr algn="r" marR="36195">
                        <a:lnSpc>
                          <a:spcPts val="745"/>
                        </a:lnSpc>
                        <a:spcBef>
                          <a:spcPts val="280"/>
                        </a:spcBef>
                        <a:tabLst>
                          <a:tab pos="346075" algn="l"/>
                        </a:tabLst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4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109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6/30/2014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7/31/2014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8/31/2014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92158" y="9975022"/>
            <a:ext cx="6960870" cy="103505"/>
            <a:chOff x="292158" y="9975022"/>
            <a:chExt cx="6960870" cy="1035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9975022"/>
              <a:ext cx="6960244" cy="1024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2158" y="9975022"/>
              <a:ext cx="6957059" cy="3810"/>
            </a:xfrm>
            <a:custGeom>
              <a:avLst/>
              <a:gdLst/>
              <a:ahLst/>
              <a:cxnLst/>
              <a:rect l="l" t="t" r="r" b="b"/>
              <a:pathLst>
                <a:path w="6957059" h="3809">
                  <a:moveTo>
                    <a:pt x="0" y="0"/>
                  </a:moveTo>
                  <a:lnTo>
                    <a:pt x="6956584" y="0"/>
                  </a:lnTo>
                  <a:lnTo>
                    <a:pt x="6956584" y="3659"/>
                  </a:lnTo>
                  <a:lnTo>
                    <a:pt x="0" y="3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AA">
                <a:alpha val="7058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1929" y="9975024"/>
              <a:ext cx="6741159" cy="80645"/>
            </a:xfrm>
            <a:custGeom>
              <a:avLst/>
              <a:gdLst/>
              <a:ahLst/>
              <a:cxnLst/>
              <a:rect l="l" t="t" r="r" b="b"/>
              <a:pathLst>
                <a:path w="6741159" h="80645">
                  <a:moveTo>
                    <a:pt x="6740690" y="190"/>
                  </a:moveTo>
                  <a:lnTo>
                    <a:pt x="6737020" y="190"/>
                  </a:lnTo>
                  <a:lnTo>
                    <a:pt x="6737020" y="0"/>
                  </a:lnTo>
                  <a:lnTo>
                    <a:pt x="3670" y="0"/>
                  </a:lnTo>
                  <a:lnTo>
                    <a:pt x="3670" y="190"/>
                  </a:lnTo>
                  <a:lnTo>
                    <a:pt x="0" y="190"/>
                  </a:lnTo>
                  <a:lnTo>
                    <a:pt x="0" y="80200"/>
                  </a:lnTo>
                  <a:lnTo>
                    <a:pt x="3670" y="80200"/>
                  </a:lnTo>
                  <a:lnTo>
                    <a:pt x="3670" y="3657"/>
                  </a:lnTo>
                  <a:lnTo>
                    <a:pt x="6737020" y="3657"/>
                  </a:lnTo>
                  <a:lnTo>
                    <a:pt x="6737020" y="4000"/>
                  </a:lnTo>
                  <a:lnTo>
                    <a:pt x="6737020" y="80200"/>
                  </a:lnTo>
                  <a:lnTo>
                    <a:pt x="6740690" y="80200"/>
                  </a:lnTo>
                  <a:lnTo>
                    <a:pt x="6740690" y="4000"/>
                  </a:lnTo>
                  <a:lnTo>
                    <a:pt x="6740690" y="3657"/>
                  </a:lnTo>
                  <a:lnTo>
                    <a:pt x="6740690" y="190"/>
                  </a:lnTo>
                  <a:close/>
                </a:path>
              </a:pathLst>
            </a:custGeom>
            <a:solidFill>
              <a:srgbClr val="AAAAAA">
                <a:alpha val="1568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304" y="9975022"/>
              <a:ext cx="226884" cy="1024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3641" y="9975024"/>
              <a:ext cx="234315" cy="103505"/>
            </a:xfrm>
            <a:custGeom>
              <a:avLst/>
              <a:gdLst/>
              <a:ahLst/>
              <a:cxnLst/>
              <a:rect l="l" t="t" r="r" b="b"/>
              <a:pathLst>
                <a:path w="234315" h="103504">
                  <a:moveTo>
                    <a:pt x="234200" y="0"/>
                  </a:moveTo>
                  <a:lnTo>
                    <a:pt x="230543" y="0"/>
                  </a:lnTo>
                  <a:lnTo>
                    <a:pt x="230543" y="190"/>
                  </a:lnTo>
                  <a:lnTo>
                    <a:pt x="226885" y="190"/>
                  </a:lnTo>
                  <a:lnTo>
                    <a:pt x="226885" y="0"/>
                  </a:lnTo>
                  <a:lnTo>
                    <a:pt x="7315" y="0"/>
                  </a:lnTo>
                  <a:lnTo>
                    <a:pt x="3657" y="0"/>
                  </a:lnTo>
                  <a:lnTo>
                    <a:pt x="3657" y="190"/>
                  </a:lnTo>
                  <a:lnTo>
                    <a:pt x="0" y="190"/>
                  </a:lnTo>
                  <a:lnTo>
                    <a:pt x="0" y="4000"/>
                  </a:lnTo>
                  <a:lnTo>
                    <a:pt x="0" y="103060"/>
                  </a:lnTo>
                  <a:lnTo>
                    <a:pt x="7315" y="103060"/>
                  </a:lnTo>
                  <a:lnTo>
                    <a:pt x="7315" y="4000"/>
                  </a:lnTo>
                  <a:lnTo>
                    <a:pt x="3657" y="4000"/>
                  </a:lnTo>
                  <a:lnTo>
                    <a:pt x="3657" y="3657"/>
                  </a:lnTo>
                  <a:lnTo>
                    <a:pt x="7315" y="3657"/>
                  </a:lnTo>
                  <a:lnTo>
                    <a:pt x="226885" y="3657"/>
                  </a:lnTo>
                  <a:lnTo>
                    <a:pt x="226885" y="4000"/>
                  </a:lnTo>
                  <a:lnTo>
                    <a:pt x="226885" y="103060"/>
                  </a:lnTo>
                  <a:lnTo>
                    <a:pt x="234200" y="103060"/>
                  </a:lnTo>
                  <a:lnTo>
                    <a:pt x="234200" y="4000"/>
                  </a:lnTo>
                  <a:lnTo>
                    <a:pt x="230543" y="4000"/>
                  </a:lnTo>
                  <a:lnTo>
                    <a:pt x="230543" y="3657"/>
                  </a:lnTo>
                  <a:lnTo>
                    <a:pt x="234200" y="3657"/>
                  </a:lnTo>
                  <a:lnTo>
                    <a:pt x="234200" y="0"/>
                  </a:lnTo>
                  <a:close/>
                </a:path>
              </a:pathLst>
            </a:custGeom>
            <a:solidFill>
              <a:srgbClr val="AAAAAA">
                <a:alpha val="70587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623" y="9982341"/>
              <a:ext cx="212247" cy="878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0963" y="9978681"/>
              <a:ext cx="219710" cy="95250"/>
            </a:xfrm>
            <a:custGeom>
              <a:avLst/>
              <a:gdLst/>
              <a:ahLst/>
              <a:cxnLst/>
              <a:rect l="l" t="t" r="r" b="b"/>
              <a:pathLst>
                <a:path w="219709" h="95250">
                  <a:moveTo>
                    <a:pt x="215906" y="95145"/>
                  </a:moveTo>
                  <a:lnTo>
                    <a:pt x="3659" y="95145"/>
                  </a:lnTo>
                  <a:lnTo>
                    <a:pt x="0" y="91485"/>
                  </a:lnTo>
                  <a:lnTo>
                    <a:pt x="0" y="3659"/>
                  </a:lnTo>
                  <a:lnTo>
                    <a:pt x="3659" y="0"/>
                  </a:lnTo>
                  <a:lnTo>
                    <a:pt x="215906" y="0"/>
                  </a:lnTo>
                  <a:lnTo>
                    <a:pt x="219566" y="3659"/>
                  </a:lnTo>
                  <a:lnTo>
                    <a:pt x="3659" y="3659"/>
                  </a:lnTo>
                  <a:lnTo>
                    <a:pt x="3659" y="7318"/>
                  </a:lnTo>
                  <a:lnTo>
                    <a:pt x="7318" y="7318"/>
                  </a:lnTo>
                  <a:lnTo>
                    <a:pt x="7318" y="87826"/>
                  </a:lnTo>
                  <a:lnTo>
                    <a:pt x="3659" y="87826"/>
                  </a:lnTo>
                  <a:lnTo>
                    <a:pt x="3659" y="91485"/>
                  </a:lnTo>
                  <a:lnTo>
                    <a:pt x="219566" y="91485"/>
                  </a:lnTo>
                  <a:lnTo>
                    <a:pt x="215906" y="95145"/>
                  </a:lnTo>
                  <a:close/>
                </a:path>
                <a:path w="219709" h="95250">
                  <a:moveTo>
                    <a:pt x="7318" y="7318"/>
                  </a:moveTo>
                  <a:lnTo>
                    <a:pt x="3659" y="7318"/>
                  </a:lnTo>
                  <a:lnTo>
                    <a:pt x="3659" y="3659"/>
                  </a:lnTo>
                  <a:lnTo>
                    <a:pt x="7318" y="3659"/>
                  </a:lnTo>
                  <a:lnTo>
                    <a:pt x="7318" y="7318"/>
                  </a:lnTo>
                  <a:close/>
                </a:path>
                <a:path w="219709" h="95250">
                  <a:moveTo>
                    <a:pt x="212247" y="7318"/>
                  </a:moveTo>
                  <a:lnTo>
                    <a:pt x="7318" y="7318"/>
                  </a:lnTo>
                  <a:lnTo>
                    <a:pt x="7318" y="3659"/>
                  </a:lnTo>
                  <a:lnTo>
                    <a:pt x="212247" y="3659"/>
                  </a:lnTo>
                  <a:lnTo>
                    <a:pt x="212247" y="7318"/>
                  </a:lnTo>
                  <a:close/>
                </a:path>
                <a:path w="219709" h="95250">
                  <a:moveTo>
                    <a:pt x="215906" y="91485"/>
                  </a:moveTo>
                  <a:lnTo>
                    <a:pt x="212247" y="91485"/>
                  </a:lnTo>
                  <a:lnTo>
                    <a:pt x="212247" y="3659"/>
                  </a:lnTo>
                  <a:lnTo>
                    <a:pt x="215906" y="3659"/>
                  </a:lnTo>
                  <a:lnTo>
                    <a:pt x="215906" y="7318"/>
                  </a:lnTo>
                  <a:lnTo>
                    <a:pt x="219566" y="7318"/>
                  </a:lnTo>
                  <a:lnTo>
                    <a:pt x="219566" y="87826"/>
                  </a:lnTo>
                  <a:lnTo>
                    <a:pt x="215906" y="87826"/>
                  </a:lnTo>
                  <a:lnTo>
                    <a:pt x="215906" y="91485"/>
                  </a:lnTo>
                  <a:close/>
                </a:path>
                <a:path w="219709" h="95250">
                  <a:moveTo>
                    <a:pt x="219566" y="7318"/>
                  </a:moveTo>
                  <a:lnTo>
                    <a:pt x="215906" y="7318"/>
                  </a:lnTo>
                  <a:lnTo>
                    <a:pt x="215906" y="3659"/>
                  </a:lnTo>
                  <a:lnTo>
                    <a:pt x="219566" y="3659"/>
                  </a:lnTo>
                  <a:lnTo>
                    <a:pt x="219566" y="7318"/>
                  </a:lnTo>
                  <a:close/>
                </a:path>
                <a:path w="219709" h="95250">
                  <a:moveTo>
                    <a:pt x="7318" y="91485"/>
                  </a:moveTo>
                  <a:lnTo>
                    <a:pt x="3659" y="91485"/>
                  </a:lnTo>
                  <a:lnTo>
                    <a:pt x="3659" y="87826"/>
                  </a:lnTo>
                  <a:lnTo>
                    <a:pt x="7318" y="87826"/>
                  </a:lnTo>
                  <a:lnTo>
                    <a:pt x="7318" y="91485"/>
                  </a:lnTo>
                  <a:close/>
                </a:path>
                <a:path w="219709" h="95250">
                  <a:moveTo>
                    <a:pt x="212247" y="91485"/>
                  </a:moveTo>
                  <a:lnTo>
                    <a:pt x="7318" y="91485"/>
                  </a:lnTo>
                  <a:lnTo>
                    <a:pt x="7318" y="87826"/>
                  </a:lnTo>
                  <a:lnTo>
                    <a:pt x="212247" y="87826"/>
                  </a:lnTo>
                  <a:lnTo>
                    <a:pt x="212247" y="91485"/>
                  </a:lnTo>
                  <a:close/>
                </a:path>
                <a:path w="219709" h="95250">
                  <a:moveTo>
                    <a:pt x="219566" y="91485"/>
                  </a:moveTo>
                  <a:lnTo>
                    <a:pt x="215906" y="91485"/>
                  </a:lnTo>
                  <a:lnTo>
                    <a:pt x="215906" y="87826"/>
                  </a:lnTo>
                  <a:lnTo>
                    <a:pt x="219566" y="87826"/>
                  </a:lnTo>
                  <a:lnTo>
                    <a:pt x="219566" y="91485"/>
                  </a:ln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9975022"/>
              <a:ext cx="102464" cy="1024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6279" y="9975022"/>
              <a:ext cx="106123" cy="10246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48392" y="123824"/>
            <a:ext cx="6404610" cy="754380"/>
            <a:chOff x="848392" y="123824"/>
            <a:chExt cx="6404610" cy="754380"/>
          </a:xfrm>
        </p:grpSpPr>
        <p:sp>
          <p:nvSpPr>
            <p:cNvPr id="14" name="object 14"/>
            <p:cNvSpPr/>
            <p:nvPr/>
          </p:nvSpPr>
          <p:spPr>
            <a:xfrm>
              <a:off x="848392" y="123824"/>
              <a:ext cx="6404610" cy="754380"/>
            </a:xfrm>
            <a:custGeom>
              <a:avLst/>
              <a:gdLst/>
              <a:ahLst/>
              <a:cxnLst/>
              <a:rect l="l" t="t" r="r" b="b"/>
              <a:pathLst>
                <a:path w="6404609" h="754380">
                  <a:moveTo>
                    <a:pt x="0" y="753843"/>
                  </a:moveTo>
                  <a:lnTo>
                    <a:pt x="0" y="0"/>
                  </a:lnTo>
                  <a:lnTo>
                    <a:pt x="6404009" y="0"/>
                  </a:lnTo>
                  <a:lnTo>
                    <a:pt x="6404009" y="753843"/>
                  </a:lnTo>
                  <a:lnTo>
                    <a:pt x="0" y="75384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8385" y="123824"/>
              <a:ext cx="6404610" cy="754380"/>
            </a:xfrm>
            <a:custGeom>
              <a:avLst/>
              <a:gdLst/>
              <a:ahLst/>
              <a:cxnLst/>
              <a:rect l="l" t="t" r="r" b="b"/>
              <a:pathLst>
                <a:path w="6404609" h="754380">
                  <a:moveTo>
                    <a:pt x="6404013" y="0"/>
                  </a:moveTo>
                  <a:lnTo>
                    <a:pt x="6396698" y="0"/>
                  </a:lnTo>
                  <a:lnTo>
                    <a:pt x="6396698" y="746531"/>
                  </a:lnTo>
                  <a:lnTo>
                    <a:pt x="7315" y="746531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746531"/>
                  </a:lnTo>
                  <a:lnTo>
                    <a:pt x="0" y="753846"/>
                  </a:lnTo>
                  <a:lnTo>
                    <a:pt x="7315" y="753846"/>
                  </a:lnTo>
                  <a:lnTo>
                    <a:pt x="6396698" y="753846"/>
                  </a:lnTo>
                  <a:lnTo>
                    <a:pt x="6404013" y="753846"/>
                  </a:lnTo>
                  <a:lnTo>
                    <a:pt x="6404013" y="746531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55711" y="228227"/>
            <a:ext cx="6389370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-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datetime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start_time</a:t>
            </a:r>
            <a:r>
              <a:rPr dirty="0" sz="750" spc="-2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datetime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datetime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now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 marL="29209" marR="3493135" indent="8255">
              <a:lnSpc>
                <a:spcPct val="172900"/>
              </a:lnSpc>
              <a:spcBef>
                <a:spcPts val="29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"Starting Date and Time:"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start_time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Starting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Date and Time: 2023-10-30 17:20:32.025376</a:t>
            </a:r>
            <a:endParaRPr sz="75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2158" y="2451225"/>
            <a:ext cx="6960870" cy="1727835"/>
            <a:chOff x="292158" y="2451225"/>
            <a:chExt cx="6960870" cy="1727835"/>
          </a:xfrm>
        </p:grpSpPr>
        <p:sp>
          <p:nvSpPr>
            <p:cNvPr id="18" name="object 18"/>
            <p:cNvSpPr/>
            <p:nvPr/>
          </p:nvSpPr>
          <p:spPr>
            <a:xfrm>
              <a:off x="848393" y="2451225"/>
              <a:ext cx="6404610" cy="1727835"/>
            </a:xfrm>
            <a:custGeom>
              <a:avLst/>
              <a:gdLst/>
              <a:ahLst/>
              <a:cxnLst/>
              <a:rect l="l" t="t" r="r" b="b"/>
              <a:pathLst>
                <a:path w="6404609" h="1727835">
                  <a:moveTo>
                    <a:pt x="6404010" y="1727253"/>
                  </a:moveTo>
                  <a:lnTo>
                    <a:pt x="0" y="1727253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72725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48385" y="2451226"/>
              <a:ext cx="6404610" cy="1727835"/>
            </a:xfrm>
            <a:custGeom>
              <a:avLst/>
              <a:gdLst/>
              <a:ahLst/>
              <a:cxnLst/>
              <a:rect l="l" t="t" r="r" b="b"/>
              <a:pathLst>
                <a:path w="6404609" h="172783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1719935"/>
                  </a:lnTo>
                  <a:lnTo>
                    <a:pt x="0" y="1719935"/>
                  </a:lnTo>
                  <a:lnTo>
                    <a:pt x="0" y="1727263"/>
                  </a:lnTo>
                  <a:lnTo>
                    <a:pt x="6396698" y="1727263"/>
                  </a:lnTo>
                  <a:lnTo>
                    <a:pt x="6404013" y="1727263"/>
                  </a:lnTo>
                  <a:lnTo>
                    <a:pt x="6404013" y="1719935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158" y="2451225"/>
              <a:ext cx="563552" cy="1727253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92158" y="4537102"/>
            <a:ext cx="6960870" cy="680720"/>
            <a:chOff x="292158" y="4537102"/>
            <a:chExt cx="6960870" cy="680720"/>
          </a:xfrm>
        </p:grpSpPr>
        <p:sp>
          <p:nvSpPr>
            <p:cNvPr id="22" name="object 22"/>
            <p:cNvSpPr/>
            <p:nvPr/>
          </p:nvSpPr>
          <p:spPr>
            <a:xfrm>
              <a:off x="848393" y="4537103"/>
              <a:ext cx="6404610" cy="680720"/>
            </a:xfrm>
            <a:custGeom>
              <a:avLst/>
              <a:gdLst/>
              <a:ahLst/>
              <a:cxnLst/>
              <a:rect l="l" t="t" r="r" b="b"/>
              <a:pathLst>
                <a:path w="6404609" h="680720">
                  <a:moveTo>
                    <a:pt x="6404010" y="680654"/>
                  </a:moveTo>
                  <a:lnTo>
                    <a:pt x="0" y="68065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68065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48385" y="4537112"/>
              <a:ext cx="6404610" cy="680720"/>
            </a:xfrm>
            <a:custGeom>
              <a:avLst/>
              <a:gdLst/>
              <a:ahLst/>
              <a:cxnLst/>
              <a:rect l="l" t="t" r="r" b="b"/>
              <a:pathLst>
                <a:path w="6404609" h="68072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673328"/>
                  </a:lnTo>
                  <a:lnTo>
                    <a:pt x="0" y="673328"/>
                  </a:lnTo>
                  <a:lnTo>
                    <a:pt x="0" y="680656"/>
                  </a:lnTo>
                  <a:lnTo>
                    <a:pt x="6396698" y="680656"/>
                  </a:lnTo>
                  <a:lnTo>
                    <a:pt x="6404013" y="680656"/>
                  </a:lnTo>
                  <a:lnTo>
                    <a:pt x="6404013" y="673328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158" y="4537102"/>
              <a:ext cx="563552" cy="680655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92158" y="5576382"/>
            <a:ext cx="6960870" cy="322580"/>
            <a:chOff x="292158" y="5576382"/>
            <a:chExt cx="6960870" cy="322580"/>
          </a:xfrm>
        </p:grpSpPr>
        <p:sp>
          <p:nvSpPr>
            <p:cNvPr id="26" name="object 26"/>
            <p:cNvSpPr/>
            <p:nvPr/>
          </p:nvSpPr>
          <p:spPr>
            <a:xfrm>
              <a:off x="848393" y="5576382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0" y="322030"/>
                  </a:moveTo>
                  <a:lnTo>
                    <a:pt x="0" y="32203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2203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48385" y="5576391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14706"/>
                  </a:lnTo>
                  <a:lnTo>
                    <a:pt x="0" y="314706"/>
                  </a:lnTo>
                  <a:lnTo>
                    <a:pt x="0" y="322021"/>
                  </a:lnTo>
                  <a:lnTo>
                    <a:pt x="6396698" y="322021"/>
                  </a:lnTo>
                  <a:lnTo>
                    <a:pt x="6404013" y="322021"/>
                  </a:lnTo>
                  <a:lnTo>
                    <a:pt x="6404013" y="314706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2158" y="5576382"/>
              <a:ext cx="563552" cy="32203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292158" y="5971601"/>
            <a:ext cx="6960870" cy="322580"/>
            <a:chOff x="292158" y="5971601"/>
            <a:chExt cx="6960870" cy="322580"/>
          </a:xfrm>
        </p:grpSpPr>
        <p:sp>
          <p:nvSpPr>
            <p:cNvPr id="30" name="object 30"/>
            <p:cNvSpPr/>
            <p:nvPr/>
          </p:nvSpPr>
          <p:spPr>
            <a:xfrm>
              <a:off x="848393" y="5971601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0" y="322030"/>
                  </a:moveTo>
                  <a:lnTo>
                    <a:pt x="0" y="32203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2203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48385" y="5971603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314718"/>
                  </a:lnTo>
                  <a:lnTo>
                    <a:pt x="0" y="314718"/>
                  </a:lnTo>
                  <a:lnTo>
                    <a:pt x="0" y="322033"/>
                  </a:lnTo>
                  <a:lnTo>
                    <a:pt x="6396698" y="322033"/>
                  </a:lnTo>
                  <a:lnTo>
                    <a:pt x="6404013" y="322033"/>
                  </a:lnTo>
                  <a:lnTo>
                    <a:pt x="6404013" y="314718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2158" y="5971601"/>
              <a:ext cx="563552" cy="322030"/>
            </a:xfrm>
            <a:prstGeom prst="rect">
              <a:avLst/>
            </a:prstGeom>
          </p:spPr>
        </p:pic>
      </p:grpSp>
      <p:sp>
        <p:nvSpPr>
          <p:cNvPr id="33" name="object 33"/>
          <p:cNvSpPr/>
          <p:nvPr/>
        </p:nvSpPr>
        <p:spPr>
          <a:xfrm>
            <a:off x="976464" y="670212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76464" y="686314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37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37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76464" y="702415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48392" y="1186998"/>
            <a:ext cx="6396990" cy="59156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20"/>
              </a:spcBef>
            </a:pPr>
            <a:r>
              <a:rPr dirty="0" sz="1650" spc="5">
                <a:latin typeface="Arial MT"/>
                <a:cs typeface="Arial MT"/>
              </a:rPr>
              <a:t>Task</a:t>
            </a:r>
            <a:r>
              <a:rPr dirty="0" sz="1650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1:</a:t>
            </a:r>
            <a:r>
              <a:rPr dirty="0" sz="1650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Importing the required </a:t>
            </a:r>
            <a:r>
              <a:rPr dirty="0" sz="1650">
                <a:latin typeface="Arial MT"/>
                <a:cs typeface="Arial MT"/>
              </a:rPr>
              <a:t>libraries</a:t>
            </a:r>
            <a:r>
              <a:rPr dirty="0" sz="1650" spc="5">
                <a:latin typeface="Arial MT"/>
                <a:cs typeface="Arial MT"/>
              </a:rPr>
              <a:t> and loading the data set</a:t>
            </a:r>
            <a:endParaRPr sz="16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1405"/>
              </a:spcBef>
            </a:pPr>
            <a:r>
              <a:rPr dirty="0" sz="800" spc="-5" b="1">
                <a:latin typeface="Arial"/>
                <a:cs typeface="Arial"/>
              </a:rPr>
              <a:t>Description</a:t>
            </a:r>
            <a:endParaRPr sz="800">
              <a:latin typeface="Arial"/>
              <a:cs typeface="Arial"/>
            </a:endParaRPr>
          </a:p>
          <a:p>
            <a:pPr marL="36195" marR="1061085">
              <a:lnSpc>
                <a:spcPts val="2250"/>
              </a:lnSpc>
              <a:spcBef>
                <a:spcPts val="114"/>
              </a:spcBef>
            </a:pP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task,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load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methods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packages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required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perform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various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tasks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capstone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project.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First,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import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required</a:t>
            </a:r>
            <a:r>
              <a:rPr dirty="0" sz="800">
                <a:latin typeface="Arial MT"/>
                <a:cs typeface="Arial MT"/>
              </a:rPr>
              <a:t> packages and </a:t>
            </a:r>
            <a:r>
              <a:rPr dirty="0" sz="800" spc="-5">
                <a:latin typeface="Arial MT"/>
                <a:cs typeface="Arial MT"/>
              </a:rPr>
              <a:t>modules.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 MT"/>
              <a:cs typeface="Arial MT"/>
            </a:endParaRPr>
          </a:p>
          <a:p>
            <a:pPr marL="45085" marR="525716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import libraries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pandas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as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pd </a:t>
            </a:r>
            <a:r>
              <a:rPr dirty="0" sz="750" spc="-44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-2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numpy</a:t>
            </a:r>
            <a:r>
              <a:rPr dirty="0" sz="750" spc="-2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dirty="0" sz="750" spc="-2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-2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matplotlib.pyplot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dirty="0" sz="750" spc="-1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-2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seaborn</a:t>
            </a:r>
            <a:r>
              <a:rPr dirty="0" sz="750" spc="-2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dirty="0" sz="750" spc="-2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4456430">
              <a:lnSpc>
                <a:spcPct val="102499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warnings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warnings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filterwarnings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'ignore'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027045">
              <a:lnSpc>
                <a:spcPct val="102499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IPython.core.interactiveshell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InteractiveShell </a:t>
            </a:r>
            <a:r>
              <a:rPr dirty="0" sz="750" spc="-434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InteractiveShell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ast_node_interactivity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"all"</a:t>
            </a:r>
            <a:endParaRPr sz="750">
              <a:latin typeface="Courier New"/>
              <a:cs typeface="Courier New"/>
            </a:endParaRPr>
          </a:p>
          <a:p>
            <a:pPr marL="45085" marR="3999229">
              <a:lnSpc>
                <a:spcPct val="102499"/>
              </a:lnSpc>
            </a:pP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%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matplotlib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inline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set_option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"display.max_columns"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3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300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set_option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"display.max_rows"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3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300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Mount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Google </a:t>
            </a:r>
            <a:r>
              <a:rPr dirty="0" sz="800">
                <a:latin typeface="Arial MT"/>
                <a:cs typeface="Arial MT"/>
              </a:rPr>
              <a:t>Drive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your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VM.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 marR="342709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Import the required library to mount Google Drive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from google.colab import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drive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Mount your Google Drive to the Colab notebook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drive.mount('/content/drive',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force_remount=True)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Import the training data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Read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 from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a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CSV file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stored 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your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Google Drive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churn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=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pd.read_csv('/content/drive/MyDrive/UMD/telecom_churn_data.csv')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read</a:t>
            </a:r>
            <a:r>
              <a:rPr dirty="0" sz="75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read_csv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"telecom_churn_data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.csv"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>
                <a:latin typeface="Arial MT"/>
                <a:cs typeface="Arial MT"/>
              </a:rPr>
              <a:t>Checklist: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Imported the required </a:t>
            </a:r>
            <a:r>
              <a:rPr dirty="0" sz="800">
                <a:latin typeface="Arial MT"/>
                <a:cs typeface="Arial MT"/>
              </a:rPr>
              <a:t>packages</a:t>
            </a:r>
            <a:endParaRPr sz="800">
              <a:latin typeface="Arial MT"/>
              <a:cs typeface="Arial MT"/>
            </a:endParaRPr>
          </a:p>
          <a:p>
            <a:pPr marL="241300" marR="4036060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Mounted</a:t>
            </a:r>
            <a:r>
              <a:rPr dirty="0" sz="800">
                <a:latin typeface="Arial MT"/>
                <a:cs typeface="Arial MT"/>
              </a:rPr>
              <a:t> your </a:t>
            </a:r>
            <a:r>
              <a:rPr dirty="0" sz="800" spc="-5">
                <a:latin typeface="Arial MT"/>
                <a:cs typeface="Arial MT"/>
              </a:rPr>
              <a:t>Google</a:t>
            </a:r>
            <a:r>
              <a:rPr dirty="0" sz="800">
                <a:latin typeface="Arial MT"/>
                <a:cs typeface="Arial MT"/>
              </a:rPr>
              <a:t> Drive to access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 </a:t>
            </a:r>
            <a:r>
              <a:rPr dirty="0" sz="800" spc="-2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Imported 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2287" y="7320210"/>
            <a:ext cx="431927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5">
                <a:latin typeface="Arial MT"/>
                <a:cs typeface="Arial MT"/>
              </a:rPr>
              <a:t>Task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2: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Understanding</a:t>
            </a:r>
            <a:r>
              <a:rPr dirty="0" sz="1650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and</a:t>
            </a:r>
            <a:r>
              <a:rPr dirty="0" sz="1650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exploring</a:t>
            </a:r>
            <a:r>
              <a:rPr dirty="0" sz="1650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the</a:t>
            </a:r>
            <a:r>
              <a:rPr dirty="0" sz="1650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data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48392" y="8379509"/>
            <a:ext cx="6404610" cy="322580"/>
            <a:chOff x="848392" y="8379509"/>
            <a:chExt cx="6404610" cy="322580"/>
          </a:xfrm>
        </p:grpSpPr>
        <p:sp>
          <p:nvSpPr>
            <p:cNvPr id="39" name="object 39"/>
            <p:cNvSpPr/>
            <p:nvPr/>
          </p:nvSpPr>
          <p:spPr>
            <a:xfrm>
              <a:off x="848392" y="8379509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0" y="322030"/>
                  </a:moveTo>
                  <a:lnTo>
                    <a:pt x="0" y="32203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2203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48385" y="8379511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314718"/>
                  </a:lnTo>
                  <a:lnTo>
                    <a:pt x="0" y="314718"/>
                  </a:lnTo>
                  <a:lnTo>
                    <a:pt x="0" y="322033"/>
                  </a:lnTo>
                  <a:lnTo>
                    <a:pt x="6396698" y="322033"/>
                  </a:lnTo>
                  <a:lnTo>
                    <a:pt x="6404013" y="322033"/>
                  </a:lnTo>
                  <a:lnTo>
                    <a:pt x="6404013" y="314718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872287" y="10203844"/>
            <a:ext cx="110680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 MT"/>
                <a:cs typeface="Arial MT"/>
              </a:rPr>
              <a:t>Data</a:t>
            </a:r>
            <a:r>
              <a:rPr dirty="0" sz="1150" spc="-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Description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2158" y="8379508"/>
            <a:ext cx="563552" cy="322030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848392" y="7788618"/>
            <a:ext cx="6396990" cy="871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 MT"/>
                <a:cs typeface="Arial MT"/>
              </a:rPr>
              <a:t>Description</a:t>
            </a:r>
            <a:endParaRPr sz="11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1045"/>
              </a:spcBef>
            </a:pPr>
            <a:r>
              <a:rPr dirty="0" sz="800">
                <a:latin typeface="Arial MT"/>
                <a:cs typeface="Arial MT"/>
              </a:rPr>
              <a:t>In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task,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explore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just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loaded.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look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initial rows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data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head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2158" y="8738133"/>
            <a:ext cx="556234" cy="12368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58" y="123822"/>
            <a:ext cx="6960870" cy="856615"/>
            <a:chOff x="292158" y="123822"/>
            <a:chExt cx="6960870" cy="856615"/>
          </a:xfrm>
        </p:grpSpPr>
        <p:sp>
          <p:nvSpPr>
            <p:cNvPr id="3" name="object 3"/>
            <p:cNvSpPr/>
            <p:nvPr/>
          </p:nvSpPr>
          <p:spPr>
            <a:xfrm>
              <a:off x="848393" y="123822"/>
              <a:ext cx="6404610" cy="856615"/>
            </a:xfrm>
            <a:custGeom>
              <a:avLst/>
              <a:gdLst/>
              <a:ahLst/>
              <a:cxnLst/>
              <a:rect l="l" t="t" r="r" b="b"/>
              <a:pathLst>
                <a:path w="6404609" h="856615">
                  <a:moveTo>
                    <a:pt x="0" y="856307"/>
                  </a:moveTo>
                  <a:lnTo>
                    <a:pt x="0" y="0"/>
                  </a:lnTo>
                  <a:lnTo>
                    <a:pt x="6404009" y="0"/>
                  </a:lnTo>
                  <a:lnTo>
                    <a:pt x="6404009" y="856307"/>
                  </a:lnTo>
                  <a:lnTo>
                    <a:pt x="0" y="85630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123824"/>
              <a:ext cx="6404610" cy="856615"/>
            </a:xfrm>
            <a:custGeom>
              <a:avLst/>
              <a:gdLst/>
              <a:ahLst/>
              <a:cxnLst/>
              <a:rect l="l" t="t" r="r" b="b"/>
              <a:pathLst>
                <a:path w="6404609" h="856615">
                  <a:moveTo>
                    <a:pt x="6404013" y="0"/>
                  </a:moveTo>
                  <a:lnTo>
                    <a:pt x="6396698" y="0"/>
                  </a:lnTo>
                  <a:lnTo>
                    <a:pt x="6396698" y="848995"/>
                  </a:lnTo>
                  <a:lnTo>
                    <a:pt x="0" y="848995"/>
                  </a:lnTo>
                  <a:lnTo>
                    <a:pt x="0" y="856322"/>
                  </a:lnTo>
                  <a:lnTo>
                    <a:pt x="6404013" y="856322"/>
                  </a:lnTo>
                  <a:lnTo>
                    <a:pt x="6404013" y="84899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123822"/>
              <a:ext cx="563552" cy="85631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92158" y="1338757"/>
            <a:ext cx="6960870" cy="439420"/>
            <a:chOff x="292158" y="1338757"/>
            <a:chExt cx="6960870" cy="439420"/>
          </a:xfrm>
        </p:grpSpPr>
        <p:sp>
          <p:nvSpPr>
            <p:cNvPr id="7" name="object 7"/>
            <p:cNvSpPr/>
            <p:nvPr/>
          </p:nvSpPr>
          <p:spPr>
            <a:xfrm>
              <a:off x="848393" y="1338760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19">
                  <a:moveTo>
                    <a:pt x="6404010" y="439132"/>
                  </a:moveTo>
                  <a:lnTo>
                    <a:pt x="0" y="43913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3913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385" y="1338770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1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431812"/>
                  </a:lnTo>
                  <a:lnTo>
                    <a:pt x="0" y="431812"/>
                  </a:lnTo>
                  <a:lnTo>
                    <a:pt x="0" y="439127"/>
                  </a:lnTo>
                  <a:lnTo>
                    <a:pt x="6396698" y="439127"/>
                  </a:lnTo>
                  <a:lnTo>
                    <a:pt x="6404013" y="439127"/>
                  </a:lnTo>
                  <a:lnTo>
                    <a:pt x="6404013" y="431812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1338757"/>
              <a:ext cx="563552" cy="43913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92158" y="2297528"/>
            <a:ext cx="6960870" cy="556260"/>
            <a:chOff x="292158" y="2297528"/>
            <a:chExt cx="6960870" cy="556260"/>
          </a:xfrm>
        </p:grpSpPr>
        <p:sp>
          <p:nvSpPr>
            <p:cNvPr id="11" name="object 11"/>
            <p:cNvSpPr/>
            <p:nvPr/>
          </p:nvSpPr>
          <p:spPr>
            <a:xfrm>
              <a:off x="848393" y="2297532"/>
              <a:ext cx="6404610" cy="556260"/>
            </a:xfrm>
            <a:custGeom>
              <a:avLst/>
              <a:gdLst/>
              <a:ahLst/>
              <a:cxnLst/>
              <a:rect l="l" t="t" r="r" b="b"/>
              <a:pathLst>
                <a:path w="6404609" h="556260">
                  <a:moveTo>
                    <a:pt x="6404010" y="556234"/>
                  </a:moveTo>
                  <a:lnTo>
                    <a:pt x="0" y="55623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55623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48385" y="2297543"/>
              <a:ext cx="6404610" cy="556260"/>
            </a:xfrm>
            <a:custGeom>
              <a:avLst/>
              <a:gdLst/>
              <a:ahLst/>
              <a:cxnLst/>
              <a:rect l="l" t="t" r="r" b="b"/>
              <a:pathLst>
                <a:path w="6404609" h="55626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548906"/>
                  </a:lnTo>
                  <a:lnTo>
                    <a:pt x="0" y="548906"/>
                  </a:lnTo>
                  <a:lnTo>
                    <a:pt x="0" y="556234"/>
                  </a:lnTo>
                  <a:lnTo>
                    <a:pt x="6396698" y="556234"/>
                  </a:lnTo>
                  <a:lnTo>
                    <a:pt x="6404013" y="556234"/>
                  </a:lnTo>
                  <a:lnTo>
                    <a:pt x="6404013" y="548906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2297528"/>
              <a:ext cx="563552" cy="556237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92158" y="3212387"/>
            <a:ext cx="6960870" cy="447040"/>
            <a:chOff x="292158" y="3212387"/>
            <a:chExt cx="6960870" cy="447040"/>
          </a:xfrm>
        </p:grpSpPr>
        <p:sp>
          <p:nvSpPr>
            <p:cNvPr id="15" name="object 15"/>
            <p:cNvSpPr/>
            <p:nvPr/>
          </p:nvSpPr>
          <p:spPr>
            <a:xfrm>
              <a:off x="848393" y="3212390"/>
              <a:ext cx="6404610" cy="447040"/>
            </a:xfrm>
            <a:custGeom>
              <a:avLst/>
              <a:gdLst/>
              <a:ahLst/>
              <a:cxnLst/>
              <a:rect l="l" t="t" r="r" b="b"/>
              <a:pathLst>
                <a:path w="6404609" h="447039">
                  <a:moveTo>
                    <a:pt x="6404010" y="446450"/>
                  </a:moveTo>
                  <a:lnTo>
                    <a:pt x="0" y="44645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4645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8385" y="3212401"/>
              <a:ext cx="6404610" cy="447040"/>
            </a:xfrm>
            <a:custGeom>
              <a:avLst/>
              <a:gdLst/>
              <a:ahLst/>
              <a:cxnLst/>
              <a:rect l="l" t="t" r="r" b="b"/>
              <a:pathLst>
                <a:path w="6404609" h="44703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439127"/>
                  </a:lnTo>
                  <a:lnTo>
                    <a:pt x="0" y="439127"/>
                  </a:lnTo>
                  <a:lnTo>
                    <a:pt x="0" y="446443"/>
                  </a:lnTo>
                  <a:lnTo>
                    <a:pt x="6396698" y="446443"/>
                  </a:lnTo>
                  <a:lnTo>
                    <a:pt x="6404013" y="446443"/>
                  </a:lnTo>
                  <a:lnTo>
                    <a:pt x="6404013" y="4391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3212387"/>
              <a:ext cx="563552" cy="44645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48392" y="4017466"/>
            <a:ext cx="6404610" cy="908050"/>
            <a:chOff x="848392" y="4017466"/>
            <a:chExt cx="6404610" cy="908050"/>
          </a:xfrm>
        </p:grpSpPr>
        <p:sp>
          <p:nvSpPr>
            <p:cNvPr id="19" name="object 19"/>
            <p:cNvSpPr/>
            <p:nvPr/>
          </p:nvSpPr>
          <p:spPr>
            <a:xfrm>
              <a:off x="848392" y="4017466"/>
              <a:ext cx="6404610" cy="908050"/>
            </a:xfrm>
            <a:custGeom>
              <a:avLst/>
              <a:gdLst/>
              <a:ahLst/>
              <a:cxnLst/>
              <a:rect l="l" t="t" r="r" b="b"/>
              <a:pathLst>
                <a:path w="6404609" h="908050">
                  <a:moveTo>
                    <a:pt x="6404010" y="907539"/>
                  </a:moveTo>
                  <a:lnTo>
                    <a:pt x="0" y="907539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90753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48385" y="4017466"/>
              <a:ext cx="6404610" cy="908050"/>
            </a:xfrm>
            <a:custGeom>
              <a:avLst/>
              <a:gdLst/>
              <a:ahLst/>
              <a:cxnLst/>
              <a:rect l="l" t="t" r="r" b="b"/>
              <a:pathLst>
                <a:path w="6404609" h="90805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900226"/>
                  </a:lnTo>
                  <a:lnTo>
                    <a:pt x="0" y="900226"/>
                  </a:lnTo>
                  <a:lnTo>
                    <a:pt x="0" y="907542"/>
                  </a:lnTo>
                  <a:lnTo>
                    <a:pt x="6396698" y="907542"/>
                  </a:lnTo>
                  <a:lnTo>
                    <a:pt x="6404013" y="907542"/>
                  </a:lnTo>
                  <a:lnTo>
                    <a:pt x="6404013" y="900226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72287" y="4941578"/>
            <a:ext cx="83185" cy="25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8180" y="4941578"/>
            <a:ext cx="483234" cy="25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0.536515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0.463485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2287" y="5175782"/>
            <a:ext cx="156972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Name:</a:t>
            </a:r>
            <a:r>
              <a:rPr dirty="0" sz="750" spc="-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churn,</a:t>
            </a:r>
            <a:r>
              <a:rPr dirty="0" sz="750" spc="-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dtype: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float64</a:t>
            </a:r>
            <a:endParaRPr sz="75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92158" y="6359500"/>
            <a:ext cx="6960870" cy="3608704"/>
            <a:chOff x="292158" y="6359500"/>
            <a:chExt cx="6960870" cy="3608704"/>
          </a:xfrm>
        </p:grpSpPr>
        <p:sp>
          <p:nvSpPr>
            <p:cNvPr id="25" name="object 25"/>
            <p:cNvSpPr/>
            <p:nvPr/>
          </p:nvSpPr>
          <p:spPr>
            <a:xfrm>
              <a:off x="848393" y="6359504"/>
              <a:ext cx="6404610" cy="3608704"/>
            </a:xfrm>
            <a:custGeom>
              <a:avLst/>
              <a:gdLst/>
              <a:ahLst/>
              <a:cxnLst/>
              <a:rect l="l" t="t" r="r" b="b"/>
              <a:pathLst>
                <a:path w="6404609" h="3608704">
                  <a:moveTo>
                    <a:pt x="6404010" y="3608202"/>
                  </a:moveTo>
                  <a:lnTo>
                    <a:pt x="0" y="360820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60820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48385" y="6359511"/>
              <a:ext cx="6404610" cy="3608704"/>
            </a:xfrm>
            <a:custGeom>
              <a:avLst/>
              <a:gdLst/>
              <a:ahLst/>
              <a:cxnLst/>
              <a:rect l="l" t="t" r="r" b="b"/>
              <a:pathLst>
                <a:path w="6404609" h="360870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600881"/>
                  </a:lnTo>
                  <a:lnTo>
                    <a:pt x="0" y="3600881"/>
                  </a:lnTo>
                  <a:lnTo>
                    <a:pt x="0" y="3608197"/>
                  </a:lnTo>
                  <a:lnTo>
                    <a:pt x="6396698" y="3608197"/>
                  </a:lnTo>
                  <a:lnTo>
                    <a:pt x="6404013" y="3608197"/>
                  </a:lnTo>
                  <a:lnTo>
                    <a:pt x="6404013" y="3600881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158" y="6359500"/>
              <a:ext cx="563552" cy="3608205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292158" y="10040891"/>
            <a:ext cx="6960870" cy="520065"/>
            <a:chOff x="292158" y="10040891"/>
            <a:chExt cx="6960870" cy="520065"/>
          </a:xfrm>
        </p:grpSpPr>
        <p:sp>
          <p:nvSpPr>
            <p:cNvPr id="29" name="object 29"/>
            <p:cNvSpPr/>
            <p:nvPr/>
          </p:nvSpPr>
          <p:spPr>
            <a:xfrm>
              <a:off x="848393" y="10040892"/>
              <a:ext cx="6404610" cy="520065"/>
            </a:xfrm>
            <a:custGeom>
              <a:avLst/>
              <a:gdLst/>
              <a:ahLst/>
              <a:cxnLst/>
              <a:rect l="l" t="t" r="r" b="b"/>
              <a:pathLst>
                <a:path w="6404609" h="520065">
                  <a:moveTo>
                    <a:pt x="0" y="0"/>
                  </a:moveTo>
                  <a:lnTo>
                    <a:pt x="6404009" y="0"/>
                  </a:lnTo>
                  <a:lnTo>
                    <a:pt x="6404009" y="519636"/>
                  </a:lnTo>
                  <a:lnTo>
                    <a:pt x="0" y="519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8385" y="10040899"/>
              <a:ext cx="6404610" cy="520065"/>
            </a:xfrm>
            <a:custGeom>
              <a:avLst/>
              <a:gdLst/>
              <a:ahLst/>
              <a:cxnLst/>
              <a:rect l="l" t="t" r="r" b="b"/>
              <a:pathLst>
                <a:path w="6404609" h="52006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519633"/>
                  </a:lnTo>
                  <a:lnTo>
                    <a:pt x="6404013" y="519633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158" y="10040891"/>
              <a:ext cx="563552" cy="51963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48392" y="5439262"/>
            <a:ext cx="6396990" cy="511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 MT"/>
                <a:cs typeface="Arial MT"/>
              </a:rPr>
              <a:t>Calculate difference between 8th and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previous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months</a:t>
            </a:r>
            <a:endParaRPr sz="1150">
              <a:latin typeface="Arial MT"/>
              <a:cs typeface="Arial MT"/>
            </a:endParaRPr>
          </a:p>
          <a:p>
            <a:pPr marL="36195" marR="227965">
              <a:lnSpc>
                <a:spcPct val="132100"/>
              </a:lnSpc>
              <a:spcBef>
                <a:spcPts val="795"/>
              </a:spcBef>
            </a:pPr>
            <a:r>
              <a:rPr dirty="0" sz="800" spc="-5">
                <a:latin typeface="Arial MT"/>
                <a:cs typeface="Arial MT"/>
              </a:rPr>
              <a:t>Let's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derive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some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variables.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most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important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feature,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situation,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difference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between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8th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previous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months.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difference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patterns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such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usage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difference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value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difference.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Let's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calculate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difference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difference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between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8th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average</a:t>
            </a:r>
            <a:r>
              <a:rPr dirty="0" sz="800">
                <a:latin typeface="Arial MT"/>
                <a:cs typeface="Arial MT"/>
              </a:rPr>
              <a:t> 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6th</a:t>
            </a:r>
            <a:r>
              <a:rPr dirty="0" sz="800">
                <a:latin typeface="Arial MT"/>
                <a:cs typeface="Arial MT"/>
              </a:rPr>
              <a:t> and </a:t>
            </a:r>
            <a:r>
              <a:rPr dirty="0" sz="800" spc="-5">
                <a:latin typeface="Arial MT"/>
                <a:cs typeface="Arial MT"/>
              </a:rPr>
              <a:t>7th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cols</a:t>
            </a:r>
            <a:r>
              <a:rPr dirty="0" sz="750" spc="-2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40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'arpu'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endParaRPr sz="750">
              <a:latin typeface="Courier New"/>
              <a:cs typeface="Courier New"/>
            </a:endParaRPr>
          </a:p>
          <a:p>
            <a:pPr marL="559435" marR="4742180">
              <a:lnSpc>
                <a:spcPct val="102499"/>
              </a:lnSpc>
            </a:pP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'onnet_mou'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'offnet_mou'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'roam_ic_mou'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'roam_og_mou'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'loc_og_mou'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'std_og_mou'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'isd_og_mou'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'spl_og_mou'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'total_og_mou'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'loc_ic_mou'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'std_ic_mou'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'isd_ic_mou'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'spl_ic_mou'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'total_ic_mou'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'total_rech_num'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'total_rech_amt'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'max_rech_amt'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'total_rech_data'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'max_rech_data'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'av_rech_amt_data'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, 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'vol_2g_mb'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'vol_3g_mb'</a:t>
            </a:r>
            <a:endParaRPr sz="75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  <a:spcBef>
                <a:spcPts val="20"/>
              </a:spcBef>
            </a:pP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new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that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hold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difference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between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variable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month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August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average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variable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month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June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July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-2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2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-2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'diff_'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/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let's look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at summary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one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difference variables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variable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mentioned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below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outgoing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calls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minutes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usage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difference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between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MOU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'diff_total_og_mou'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describe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158" y="4017463"/>
            <a:ext cx="563552" cy="90754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48392" y="89169"/>
            <a:ext cx="6396990" cy="4794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Add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incoming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outgoing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minutes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 usage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month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September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'churn'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3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3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45085" marR="1769110">
              <a:lnSpc>
                <a:spcPct val="2049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sept_totals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'total_ic_mou_9'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'total_og_mou_9'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'vol_2g_mb_9'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'vol_3g_mb_9'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sept_totals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axis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==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'churn'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Calculate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volumn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2g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3g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consumption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September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Add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volumn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2g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3g 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consumption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month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September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'sept_total_vol'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vol_3g_mb_9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vol_2g_mb_9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Courier New"/>
              <a:cs typeface="Courier New"/>
            </a:endParaRPr>
          </a:p>
          <a:p>
            <a:pPr marL="36195" marR="156845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Create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tagging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who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either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calls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internet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September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0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-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r>
              <a:rPr dirty="0" sz="800" spc="-5">
                <a:latin typeface="Arial MT"/>
                <a:cs typeface="Arial MT"/>
              </a:rPr>
              <a:t> otherwise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churn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variable: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those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who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have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used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either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calls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internet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month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September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are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custome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Here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0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denotes not churn and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1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denotes churn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'sept_total_vol'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==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),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'churn'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Drop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derived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which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no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longer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required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delete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derived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variables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drop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sept_totals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'sept_total_vol'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inplace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>
                <a:latin typeface="Arial MT"/>
                <a:cs typeface="Arial MT"/>
              </a:rPr>
              <a:t>Analyze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ratio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column</a:t>
            </a:r>
            <a:endParaRPr sz="800">
              <a:latin typeface="Arial MT"/>
              <a:cs typeface="Arial MT"/>
            </a:endParaRPr>
          </a:p>
          <a:p>
            <a:pPr marL="45085" marR="2454910">
              <a:lnSpc>
                <a:spcPct val="204900"/>
              </a:lnSpc>
              <a:spcBef>
                <a:spcPts val="509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change the 'churn' variable data type to 'category'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'churn'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'churn'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astype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'category'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display the churn ratio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/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158" y="4961597"/>
            <a:ext cx="556234" cy="3513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92" y="123813"/>
            <a:ext cx="6404610" cy="36830"/>
            <a:chOff x="848392" y="123813"/>
            <a:chExt cx="6404610" cy="36830"/>
          </a:xfrm>
        </p:grpSpPr>
        <p:sp>
          <p:nvSpPr>
            <p:cNvPr id="3" name="object 3"/>
            <p:cNvSpPr/>
            <p:nvPr/>
          </p:nvSpPr>
          <p:spPr>
            <a:xfrm>
              <a:off x="848392" y="123813"/>
              <a:ext cx="6404610" cy="36830"/>
            </a:xfrm>
            <a:custGeom>
              <a:avLst/>
              <a:gdLst/>
              <a:ahLst/>
              <a:cxnLst/>
              <a:rect l="l" t="t" r="r" b="b"/>
              <a:pathLst>
                <a:path w="6404609" h="36830">
                  <a:moveTo>
                    <a:pt x="0" y="36594"/>
                  </a:moveTo>
                  <a:lnTo>
                    <a:pt x="0" y="0"/>
                  </a:lnTo>
                  <a:lnTo>
                    <a:pt x="6404009" y="0"/>
                  </a:lnTo>
                  <a:lnTo>
                    <a:pt x="6404009" y="36594"/>
                  </a:lnTo>
                  <a:lnTo>
                    <a:pt x="0" y="3659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92" y="153103"/>
              <a:ext cx="6404610" cy="7620"/>
            </a:xfrm>
            <a:custGeom>
              <a:avLst/>
              <a:gdLst/>
              <a:ahLst/>
              <a:cxnLst/>
              <a:rect l="l" t="t" r="r" b="b"/>
              <a:pathLst>
                <a:path w="6404610" h="7619">
                  <a:moveTo>
                    <a:pt x="6404010" y="7318"/>
                  </a:moveTo>
                  <a:lnTo>
                    <a:pt x="0" y="7318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7318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848392" y="123813"/>
            <a:ext cx="7620" cy="36830"/>
          </a:xfrm>
          <a:custGeom>
            <a:avLst/>
            <a:gdLst/>
            <a:ahLst/>
            <a:cxnLst/>
            <a:rect l="l" t="t" r="r" b="b"/>
            <a:pathLst>
              <a:path w="7619" h="36830">
                <a:moveTo>
                  <a:pt x="0" y="0"/>
                </a:moveTo>
                <a:lnTo>
                  <a:pt x="7318" y="0"/>
                </a:lnTo>
                <a:lnTo>
                  <a:pt x="7318" y="36594"/>
                </a:lnTo>
                <a:lnTo>
                  <a:pt x="0" y="36594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45084" y="123813"/>
            <a:ext cx="7620" cy="36830"/>
          </a:xfrm>
          <a:custGeom>
            <a:avLst/>
            <a:gdLst/>
            <a:ahLst/>
            <a:cxnLst/>
            <a:rect l="l" t="t" r="r" b="b"/>
            <a:pathLst>
              <a:path w="7620" h="36830">
                <a:moveTo>
                  <a:pt x="0" y="36594"/>
                </a:moveTo>
                <a:lnTo>
                  <a:pt x="0" y="0"/>
                </a:lnTo>
                <a:lnTo>
                  <a:pt x="7318" y="0"/>
                </a:lnTo>
                <a:lnTo>
                  <a:pt x="7318" y="36594"/>
                </a:lnTo>
                <a:lnTo>
                  <a:pt x="0" y="36594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52052" y="142117"/>
          <a:ext cx="1265555" cy="98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070"/>
                <a:gridCol w="831850"/>
              </a:tblGrid>
              <a:tr h="168334">
                <a:tc>
                  <a:txBody>
                    <a:bodyPr/>
                    <a:lstStyle/>
                    <a:p>
                      <a:pPr marL="32384">
                        <a:lnSpc>
                          <a:spcPts val="850"/>
                        </a:lnSpc>
                        <a:spcBef>
                          <a:spcPts val="37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50"/>
                        </a:lnSpc>
                        <a:spcBef>
                          <a:spcPts val="37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46990"/>
                </a:tc>
              </a:tr>
              <a:tr h="117101">
                <a:tc>
                  <a:txBody>
                    <a:bodyPr/>
                    <a:lstStyle/>
                    <a:p>
                      <a:pPr marL="32384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mean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-3.562787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2384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345.573973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2384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min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-7213.410000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2384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-71.870000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2384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50%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-2.835000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2384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58.270000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32384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12768.705000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76464" y="348341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6464" y="380545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6464" y="396646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6464" y="42884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38"/>
                </a:lnTo>
                <a:lnTo>
                  <a:pt x="11391" y="35090"/>
                </a:lnTo>
                <a:lnTo>
                  <a:pt x="18300" y="36588"/>
                </a:lnTo>
                <a:lnTo>
                  <a:pt x="25209" y="35090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6464" y="461053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37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37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292158" y="1609555"/>
            <a:ext cx="6960870" cy="1376045"/>
            <a:chOff x="292158" y="1609555"/>
            <a:chExt cx="6960870" cy="1376045"/>
          </a:xfrm>
        </p:grpSpPr>
        <p:sp>
          <p:nvSpPr>
            <p:cNvPr id="14" name="object 14"/>
            <p:cNvSpPr/>
            <p:nvPr/>
          </p:nvSpPr>
          <p:spPr>
            <a:xfrm>
              <a:off x="848393" y="1609558"/>
              <a:ext cx="6404610" cy="1376045"/>
            </a:xfrm>
            <a:custGeom>
              <a:avLst/>
              <a:gdLst/>
              <a:ahLst/>
              <a:cxnLst/>
              <a:rect l="l" t="t" r="r" b="b"/>
              <a:pathLst>
                <a:path w="6404609" h="1376045">
                  <a:moveTo>
                    <a:pt x="6404010" y="1375947"/>
                  </a:moveTo>
                  <a:lnTo>
                    <a:pt x="0" y="13759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3759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8385" y="1609559"/>
              <a:ext cx="6404610" cy="1376045"/>
            </a:xfrm>
            <a:custGeom>
              <a:avLst/>
              <a:gdLst/>
              <a:ahLst/>
              <a:cxnLst/>
              <a:rect l="l" t="t" r="r" b="b"/>
              <a:pathLst>
                <a:path w="6404609" h="137604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1368628"/>
                  </a:lnTo>
                  <a:lnTo>
                    <a:pt x="0" y="1368628"/>
                  </a:lnTo>
                  <a:lnTo>
                    <a:pt x="0" y="1375956"/>
                  </a:lnTo>
                  <a:lnTo>
                    <a:pt x="6396698" y="1375956"/>
                  </a:lnTo>
                  <a:lnTo>
                    <a:pt x="6404013" y="1375956"/>
                  </a:lnTo>
                  <a:lnTo>
                    <a:pt x="6404013" y="1368628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1609555"/>
              <a:ext cx="563552" cy="137595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48392" y="1113810"/>
            <a:ext cx="6396990" cy="358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Name: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diff_total_og_mou,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dtype: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float64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Delete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columns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belong</a:t>
            </a:r>
            <a:r>
              <a:rPr dirty="0" sz="800">
                <a:latin typeface="Arial MT"/>
                <a:cs typeface="Arial MT"/>
              </a:rPr>
              <a:t> 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(9th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month)</a:t>
            </a:r>
            <a:endParaRPr sz="800">
              <a:latin typeface="Arial MT"/>
              <a:cs typeface="Arial MT"/>
            </a:endParaRPr>
          </a:p>
          <a:p>
            <a:pPr marL="45085" marR="3655695">
              <a:lnSpc>
                <a:spcPct val="204900"/>
              </a:lnSpc>
              <a:spcBef>
                <a:spcPts val="509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update num_cols and cat_cols column name list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extract all names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that end with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sept_cols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if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endswith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update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cal_cols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that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variables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related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month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September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are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removed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cat_cols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cols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cols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cat_cols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if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cols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not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sept_cols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num_cols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if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not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id_cols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date_cols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cat_cols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sept_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20"/>
              </a:spcBef>
            </a:pPr>
            <a:r>
              <a:rPr dirty="0" sz="1150" spc="-5">
                <a:latin typeface="Arial MT"/>
                <a:cs typeface="Arial MT"/>
              </a:rPr>
              <a:t>Checklist:</a:t>
            </a:r>
            <a:endParaRPr sz="1150">
              <a:latin typeface="Arial MT"/>
              <a:cs typeface="Arial MT"/>
            </a:endParaRPr>
          </a:p>
          <a:p>
            <a:pPr marL="241300" marR="360680">
              <a:lnSpc>
                <a:spcPct val="132100"/>
              </a:lnSpc>
              <a:spcBef>
                <a:spcPts val="735"/>
              </a:spcBef>
            </a:pPr>
            <a:r>
              <a:rPr dirty="0" sz="800" spc="-5">
                <a:latin typeface="Arial MT"/>
                <a:cs typeface="Arial MT"/>
              </a:rPr>
              <a:t>Extracted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high-value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filtering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those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who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equal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70th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percentile</a:t>
            </a:r>
            <a:r>
              <a:rPr dirty="0" sz="800">
                <a:latin typeface="Arial MT"/>
                <a:cs typeface="Arial MT"/>
              </a:rPr>
              <a:t> of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average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first</a:t>
            </a:r>
            <a:r>
              <a:rPr dirty="0" sz="800">
                <a:latin typeface="Arial MT"/>
                <a:cs typeface="Arial MT"/>
              </a:rPr>
              <a:t> two </a:t>
            </a:r>
            <a:r>
              <a:rPr dirty="0" sz="800" spc="-5">
                <a:latin typeface="Arial MT"/>
                <a:cs typeface="Arial MT"/>
              </a:rPr>
              <a:t>months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(the</a:t>
            </a:r>
            <a:r>
              <a:rPr dirty="0" sz="800">
                <a:latin typeface="Arial MT"/>
                <a:cs typeface="Arial MT"/>
              </a:rPr>
              <a:t> good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phase).</a:t>
            </a:r>
            <a:endParaRPr sz="8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05"/>
              </a:spcBef>
            </a:pPr>
            <a:r>
              <a:rPr dirty="0" sz="800" spc="-5">
                <a:latin typeface="Arial MT"/>
                <a:cs typeface="Arial MT"/>
              </a:rPr>
              <a:t>Dropped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created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filter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hight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value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</a:t>
            </a:r>
            <a:endParaRPr sz="800">
              <a:latin typeface="Arial MT"/>
              <a:cs typeface="Arial MT"/>
            </a:endParaRPr>
          </a:p>
          <a:p>
            <a:pPr marL="241300" marR="355600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Created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tagging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who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either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calls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internet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September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0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-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 </a:t>
            </a:r>
            <a:r>
              <a:rPr dirty="0" sz="800">
                <a:latin typeface="Arial MT"/>
                <a:cs typeface="Arial MT"/>
              </a:rPr>
              <a:t> churn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 1 - churn </a:t>
            </a:r>
            <a:r>
              <a:rPr dirty="0" sz="800" spc="-5">
                <a:latin typeface="Arial MT"/>
                <a:cs typeface="Arial MT"/>
              </a:rPr>
              <a:t>otherwise</a:t>
            </a:r>
            <a:endParaRPr sz="800">
              <a:latin typeface="Arial MT"/>
              <a:cs typeface="Arial MT"/>
            </a:endParaRPr>
          </a:p>
          <a:p>
            <a:pPr marL="241300" marR="281305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Derived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new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by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calculating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outgoing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calls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minutes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usage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difference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between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MOU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August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average </a:t>
            </a:r>
            <a:r>
              <a:rPr dirty="0" sz="800">
                <a:latin typeface="Arial MT"/>
                <a:cs typeface="Arial MT"/>
              </a:rPr>
              <a:t>of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>
                <a:latin typeface="Arial MT"/>
                <a:cs typeface="Arial MT"/>
              </a:rPr>
              <a:t> OG MOU of June and July</a:t>
            </a:r>
            <a:endParaRPr sz="8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10"/>
              </a:spcBef>
            </a:pPr>
            <a:r>
              <a:rPr dirty="0" sz="800">
                <a:latin typeface="Arial MT"/>
                <a:cs typeface="Arial MT"/>
              </a:rPr>
              <a:t>Removed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related</a:t>
            </a:r>
            <a:r>
              <a:rPr dirty="0" sz="800">
                <a:latin typeface="Arial MT"/>
                <a:cs typeface="Arial MT"/>
              </a:rPr>
              <a:t> to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churn phase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2287" y="4904984"/>
            <a:ext cx="2478405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5">
                <a:latin typeface="Arial MT"/>
                <a:cs typeface="Arial MT"/>
              </a:rPr>
              <a:t>Task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4: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Data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Visualization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2158" y="6249718"/>
            <a:ext cx="6960870" cy="556260"/>
            <a:chOff x="292158" y="6249718"/>
            <a:chExt cx="6960870" cy="556260"/>
          </a:xfrm>
        </p:grpSpPr>
        <p:sp>
          <p:nvSpPr>
            <p:cNvPr id="20" name="object 20"/>
            <p:cNvSpPr/>
            <p:nvPr/>
          </p:nvSpPr>
          <p:spPr>
            <a:xfrm>
              <a:off x="848393" y="6249721"/>
              <a:ext cx="6404610" cy="556260"/>
            </a:xfrm>
            <a:custGeom>
              <a:avLst/>
              <a:gdLst/>
              <a:ahLst/>
              <a:cxnLst/>
              <a:rect l="l" t="t" r="r" b="b"/>
              <a:pathLst>
                <a:path w="6404609" h="556259">
                  <a:moveTo>
                    <a:pt x="6404010" y="556234"/>
                  </a:moveTo>
                  <a:lnTo>
                    <a:pt x="0" y="55623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55623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48385" y="6249733"/>
              <a:ext cx="6404610" cy="556260"/>
            </a:xfrm>
            <a:custGeom>
              <a:avLst/>
              <a:gdLst/>
              <a:ahLst/>
              <a:cxnLst/>
              <a:rect l="l" t="t" r="r" b="b"/>
              <a:pathLst>
                <a:path w="6404609" h="55625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548906"/>
                  </a:lnTo>
                  <a:lnTo>
                    <a:pt x="0" y="548906"/>
                  </a:lnTo>
                  <a:lnTo>
                    <a:pt x="0" y="556221"/>
                  </a:lnTo>
                  <a:lnTo>
                    <a:pt x="6396698" y="556221"/>
                  </a:lnTo>
                  <a:lnTo>
                    <a:pt x="6404013" y="556221"/>
                  </a:lnTo>
                  <a:lnTo>
                    <a:pt x="6404013" y="548906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6249718"/>
              <a:ext cx="563552" cy="556236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92158" y="7149938"/>
            <a:ext cx="6960870" cy="798195"/>
            <a:chOff x="292158" y="7149938"/>
            <a:chExt cx="6960870" cy="798195"/>
          </a:xfrm>
        </p:grpSpPr>
        <p:sp>
          <p:nvSpPr>
            <p:cNvPr id="24" name="object 24"/>
            <p:cNvSpPr/>
            <p:nvPr/>
          </p:nvSpPr>
          <p:spPr>
            <a:xfrm>
              <a:off x="848393" y="7149941"/>
              <a:ext cx="6404610" cy="798195"/>
            </a:xfrm>
            <a:custGeom>
              <a:avLst/>
              <a:gdLst/>
              <a:ahLst/>
              <a:cxnLst/>
              <a:rect l="l" t="t" r="r" b="b"/>
              <a:pathLst>
                <a:path w="6404609" h="798195">
                  <a:moveTo>
                    <a:pt x="6404010" y="797756"/>
                  </a:moveTo>
                  <a:lnTo>
                    <a:pt x="0" y="797756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79775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48385" y="7149947"/>
              <a:ext cx="6404610" cy="798195"/>
            </a:xfrm>
            <a:custGeom>
              <a:avLst/>
              <a:gdLst/>
              <a:ahLst/>
              <a:cxnLst/>
              <a:rect l="l" t="t" r="r" b="b"/>
              <a:pathLst>
                <a:path w="6404609" h="79819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790435"/>
                  </a:lnTo>
                  <a:lnTo>
                    <a:pt x="0" y="790435"/>
                  </a:lnTo>
                  <a:lnTo>
                    <a:pt x="0" y="797763"/>
                  </a:lnTo>
                  <a:lnTo>
                    <a:pt x="6396698" y="797763"/>
                  </a:lnTo>
                  <a:lnTo>
                    <a:pt x="6404013" y="797763"/>
                  </a:lnTo>
                  <a:lnTo>
                    <a:pt x="6404013" y="790435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7149938"/>
              <a:ext cx="563552" cy="79775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92158" y="8460016"/>
            <a:ext cx="6960870" cy="2100580"/>
            <a:chOff x="292158" y="8460016"/>
            <a:chExt cx="6960870" cy="2100580"/>
          </a:xfrm>
        </p:grpSpPr>
        <p:sp>
          <p:nvSpPr>
            <p:cNvPr id="28" name="object 28"/>
            <p:cNvSpPr/>
            <p:nvPr/>
          </p:nvSpPr>
          <p:spPr>
            <a:xfrm>
              <a:off x="848393" y="8460016"/>
              <a:ext cx="6404610" cy="2100580"/>
            </a:xfrm>
            <a:custGeom>
              <a:avLst/>
              <a:gdLst/>
              <a:ahLst/>
              <a:cxnLst/>
              <a:rect l="l" t="t" r="r" b="b"/>
              <a:pathLst>
                <a:path w="6404609" h="2100579">
                  <a:moveTo>
                    <a:pt x="0" y="0"/>
                  </a:moveTo>
                  <a:lnTo>
                    <a:pt x="6404009" y="0"/>
                  </a:lnTo>
                  <a:lnTo>
                    <a:pt x="6404009" y="2100503"/>
                  </a:lnTo>
                  <a:lnTo>
                    <a:pt x="0" y="2100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48385" y="8460028"/>
              <a:ext cx="6404610" cy="2100580"/>
            </a:xfrm>
            <a:custGeom>
              <a:avLst/>
              <a:gdLst/>
              <a:ahLst/>
              <a:cxnLst/>
              <a:rect l="l" t="t" r="r" b="b"/>
              <a:pathLst>
                <a:path w="6404609" h="210057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100503"/>
                  </a:lnTo>
                  <a:lnTo>
                    <a:pt x="6404013" y="2100503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8460016"/>
              <a:ext cx="563552" cy="210051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48392" y="5380710"/>
            <a:ext cx="6396990" cy="511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 MT"/>
                <a:cs typeface="Arial MT"/>
              </a:rPr>
              <a:t>Description:</a:t>
            </a:r>
            <a:endParaRPr sz="11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990"/>
              </a:spcBef>
            </a:pP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task,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visually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represent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interpret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patterns,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trends,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relationships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within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dataset.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</a:pPr>
            <a:r>
              <a:rPr dirty="0" sz="800">
                <a:latin typeface="Arial MT"/>
                <a:cs typeface="Arial MT"/>
              </a:rPr>
              <a:t>Check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types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numerical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categorical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columns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Ensure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that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numerical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categorical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correct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types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'number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true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datatypes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numerical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columns:'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dtype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'float64'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i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num_ </a:t>
            </a:r>
            <a:r>
              <a:rPr dirty="0" sz="750" spc="-434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'number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true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datatypes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categorical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columns:'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dtype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==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'categorical'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i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i</a:t>
            </a:r>
            <a:endParaRPr sz="750">
              <a:latin typeface="Courier New"/>
              <a:cs typeface="Courier New"/>
            </a:endParaRPr>
          </a:p>
          <a:p>
            <a:pPr marL="36195" marR="3435985">
              <a:lnSpc>
                <a:spcPct val="102499"/>
              </a:lnSpc>
              <a:spcBef>
                <a:spcPts val="635"/>
              </a:spcBef>
            </a:pPr>
            <a:r>
              <a:rPr dirty="0" sz="750" spc="-5">
                <a:latin typeface="Courier New"/>
                <a:cs typeface="Courier New"/>
              </a:rPr>
              <a:t>number of true datatypes for numerical columns: 143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number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 true datatypes for categorical columns: 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datatype for categorical columns is not correct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-2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</a:t>
            </a:r>
            <a:r>
              <a:rPr dirty="0" sz="750" spc="-2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cat_cols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astype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'category'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36195" indent="8255">
              <a:lnSpc>
                <a:spcPct val="179300"/>
              </a:lnSpc>
              <a:spcBef>
                <a:spcPts val="229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'number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true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datatypes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categorical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columns:'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dtype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'category'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i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c </a:t>
            </a:r>
            <a:r>
              <a:rPr dirty="0" sz="750" spc="-434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number of true datatypes for categorical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columns: </a:t>
            </a:r>
            <a:r>
              <a:rPr dirty="0" sz="750">
                <a:latin typeface="Courier New"/>
                <a:cs typeface="Courier New"/>
              </a:rPr>
              <a:t>6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Create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function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univariate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bivariate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analysis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present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plotting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def</a:t>
            </a:r>
            <a:r>
              <a:rPr dirty="0" sz="750" spc="-4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data_type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variable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):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if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variable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dtype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int64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or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variable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dtype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float64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</a:t>
            </a:r>
            <a:endParaRPr sz="750">
              <a:latin typeface="Courier New"/>
              <a:cs typeface="Courier New"/>
            </a:endParaRPr>
          </a:p>
          <a:p>
            <a:pPr marL="502284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return</a:t>
            </a:r>
            <a:r>
              <a:rPr dirty="0" sz="750" spc="-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'numerical'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5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elif</a:t>
            </a:r>
            <a:r>
              <a:rPr dirty="0" sz="750" spc="-1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variable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dtype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==</a:t>
            </a:r>
            <a:r>
              <a:rPr dirty="0" sz="750" spc="-1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'category'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</a:t>
            </a:r>
            <a:endParaRPr sz="750">
              <a:latin typeface="Courier New"/>
              <a:cs typeface="Courier New"/>
            </a:endParaRPr>
          </a:p>
          <a:p>
            <a:pPr marL="502284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return</a:t>
            </a:r>
            <a:r>
              <a:rPr dirty="0" sz="750" spc="-4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'categorical'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def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univariate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variable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stats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x_axis_range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None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):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502284" marR="3942079" indent="-229235">
              <a:lnSpc>
                <a:spcPct val="102499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if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data_type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variable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'numerical'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distplot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variable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730885" marR="4399280" indent="-229235">
              <a:lnSpc>
                <a:spcPct val="102499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if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x_axis_range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xlim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x_axis_range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730885" marR="4170679" indent="-229235">
              <a:lnSpc>
                <a:spcPct val="102499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if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stats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==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variable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describe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elif</a:t>
            </a:r>
            <a:r>
              <a:rPr dirty="0" sz="750" spc="-1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data_type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variable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'categorical'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197013"/>
            <a:ext cx="556234" cy="105391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92" y="123827"/>
            <a:ext cx="6404610" cy="754380"/>
            <a:chOff x="848392" y="123827"/>
            <a:chExt cx="6404610" cy="754380"/>
          </a:xfrm>
        </p:grpSpPr>
        <p:sp>
          <p:nvSpPr>
            <p:cNvPr id="3" name="object 3"/>
            <p:cNvSpPr/>
            <p:nvPr/>
          </p:nvSpPr>
          <p:spPr>
            <a:xfrm>
              <a:off x="848392" y="123827"/>
              <a:ext cx="6404610" cy="754380"/>
            </a:xfrm>
            <a:custGeom>
              <a:avLst/>
              <a:gdLst/>
              <a:ahLst/>
              <a:cxnLst/>
              <a:rect l="l" t="t" r="r" b="b"/>
              <a:pathLst>
                <a:path w="6404609" h="754380">
                  <a:moveTo>
                    <a:pt x="6404009" y="753840"/>
                  </a:moveTo>
                  <a:lnTo>
                    <a:pt x="0" y="753840"/>
                  </a:lnTo>
                  <a:lnTo>
                    <a:pt x="0" y="0"/>
                  </a:lnTo>
                  <a:lnTo>
                    <a:pt x="6404009" y="0"/>
                  </a:lnTo>
                  <a:lnTo>
                    <a:pt x="6404009" y="75384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123837"/>
              <a:ext cx="6404610" cy="754380"/>
            </a:xfrm>
            <a:custGeom>
              <a:avLst/>
              <a:gdLst/>
              <a:ahLst/>
              <a:cxnLst/>
              <a:rect l="l" t="t" r="r" b="b"/>
              <a:pathLst>
                <a:path w="6404609" h="754380">
                  <a:moveTo>
                    <a:pt x="6404013" y="0"/>
                  </a:moveTo>
                  <a:lnTo>
                    <a:pt x="6396698" y="0"/>
                  </a:lnTo>
                  <a:lnTo>
                    <a:pt x="6396698" y="746518"/>
                  </a:lnTo>
                  <a:lnTo>
                    <a:pt x="7315" y="746518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746518"/>
                  </a:lnTo>
                  <a:lnTo>
                    <a:pt x="0" y="753846"/>
                  </a:lnTo>
                  <a:lnTo>
                    <a:pt x="7315" y="753846"/>
                  </a:lnTo>
                  <a:lnTo>
                    <a:pt x="6404013" y="753846"/>
                  </a:lnTo>
                  <a:lnTo>
                    <a:pt x="6404013" y="746518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72287" y="1018664"/>
            <a:ext cx="122618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10">
                <a:latin typeface="Arial MT"/>
                <a:cs typeface="Arial MT"/>
              </a:rPr>
              <a:t>Univariate</a:t>
            </a:r>
            <a:r>
              <a:rPr dirty="0" sz="1350" spc="-55">
                <a:latin typeface="Arial MT"/>
                <a:cs typeface="Arial MT"/>
              </a:rPr>
              <a:t> </a:t>
            </a:r>
            <a:r>
              <a:rPr dirty="0" sz="1350" spc="15">
                <a:latin typeface="Arial MT"/>
                <a:cs typeface="Arial MT"/>
              </a:rPr>
              <a:t>EDA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2158" y="1375351"/>
            <a:ext cx="6960870" cy="447040"/>
            <a:chOff x="292158" y="1375351"/>
            <a:chExt cx="6960870" cy="447040"/>
          </a:xfrm>
        </p:grpSpPr>
        <p:sp>
          <p:nvSpPr>
            <p:cNvPr id="7" name="object 7"/>
            <p:cNvSpPr/>
            <p:nvPr/>
          </p:nvSpPr>
          <p:spPr>
            <a:xfrm>
              <a:off x="848393" y="1375354"/>
              <a:ext cx="6404610" cy="447040"/>
            </a:xfrm>
            <a:custGeom>
              <a:avLst/>
              <a:gdLst/>
              <a:ahLst/>
              <a:cxnLst/>
              <a:rect l="l" t="t" r="r" b="b"/>
              <a:pathLst>
                <a:path w="6404609" h="447039">
                  <a:moveTo>
                    <a:pt x="6404010" y="446450"/>
                  </a:moveTo>
                  <a:lnTo>
                    <a:pt x="0" y="44645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4645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385" y="1375358"/>
              <a:ext cx="6404610" cy="447040"/>
            </a:xfrm>
            <a:custGeom>
              <a:avLst/>
              <a:gdLst/>
              <a:ahLst/>
              <a:cxnLst/>
              <a:rect l="l" t="t" r="r" b="b"/>
              <a:pathLst>
                <a:path w="6404609" h="44703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439140"/>
                  </a:lnTo>
                  <a:lnTo>
                    <a:pt x="0" y="439140"/>
                  </a:lnTo>
                  <a:lnTo>
                    <a:pt x="0" y="446455"/>
                  </a:lnTo>
                  <a:lnTo>
                    <a:pt x="6396698" y="446455"/>
                  </a:lnTo>
                  <a:lnTo>
                    <a:pt x="6404013" y="446455"/>
                  </a:lnTo>
                  <a:lnTo>
                    <a:pt x="6404013" y="439140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1375351"/>
              <a:ext cx="563552" cy="446454"/>
            </a:xfrm>
            <a:prstGeom prst="rect">
              <a:avLst/>
            </a:prstGeom>
          </p:spPr>
        </p:pic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53237" y="1857907"/>
          <a:ext cx="1264920" cy="930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/>
                <a:gridCol w="831850"/>
              </a:tblGrid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mean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282.987358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328.439770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min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-2258.709000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93.411500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50%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197.704000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371.060000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27731.088000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72287" y="2775193"/>
            <a:ext cx="162687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Name:</a:t>
            </a:r>
            <a:r>
              <a:rPr dirty="0" sz="750" spc="-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arpu_6,</a:t>
            </a:r>
            <a:r>
              <a:rPr dirty="0" sz="750" spc="-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dtype: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float64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392" y="2912314"/>
            <a:ext cx="3051968" cy="192486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92158" y="4939640"/>
            <a:ext cx="6960870" cy="439420"/>
            <a:chOff x="292158" y="4939640"/>
            <a:chExt cx="6960870" cy="439420"/>
          </a:xfrm>
        </p:grpSpPr>
        <p:sp>
          <p:nvSpPr>
            <p:cNvPr id="14" name="object 14"/>
            <p:cNvSpPr/>
            <p:nvPr/>
          </p:nvSpPr>
          <p:spPr>
            <a:xfrm>
              <a:off x="848393" y="4939644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0" y="439132"/>
                  </a:moveTo>
                  <a:lnTo>
                    <a:pt x="0" y="43913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3913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8385" y="4939652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431812"/>
                  </a:lnTo>
                  <a:lnTo>
                    <a:pt x="0" y="431812"/>
                  </a:lnTo>
                  <a:lnTo>
                    <a:pt x="0" y="439127"/>
                  </a:lnTo>
                  <a:lnTo>
                    <a:pt x="6396698" y="439127"/>
                  </a:lnTo>
                  <a:lnTo>
                    <a:pt x="6404013" y="439127"/>
                  </a:lnTo>
                  <a:lnTo>
                    <a:pt x="6404013" y="431812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4939640"/>
              <a:ext cx="563552" cy="439135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53237" y="5414878"/>
          <a:ext cx="978535" cy="930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/>
                <a:gridCol w="546100"/>
              </a:tblGrid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mean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min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50%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72287" y="6332163"/>
            <a:ext cx="208407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Name: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loc_ic_t2o_mou,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dtype: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float64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392" y="6469284"/>
            <a:ext cx="2795807" cy="1924862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92158" y="8496610"/>
            <a:ext cx="6960870" cy="439420"/>
            <a:chOff x="292158" y="8496610"/>
            <a:chExt cx="6960870" cy="439420"/>
          </a:xfrm>
        </p:grpSpPr>
        <p:sp>
          <p:nvSpPr>
            <p:cNvPr id="21" name="object 21"/>
            <p:cNvSpPr/>
            <p:nvPr/>
          </p:nvSpPr>
          <p:spPr>
            <a:xfrm>
              <a:off x="848393" y="8496614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0" y="439132"/>
                  </a:moveTo>
                  <a:lnTo>
                    <a:pt x="0" y="43913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3913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48385" y="8496617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431812"/>
                  </a:lnTo>
                  <a:lnTo>
                    <a:pt x="0" y="431812"/>
                  </a:lnTo>
                  <a:lnTo>
                    <a:pt x="0" y="439140"/>
                  </a:lnTo>
                  <a:lnTo>
                    <a:pt x="6396698" y="439140"/>
                  </a:lnTo>
                  <a:lnTo>
                    <a:pt x="6404013" y="439140"/>
                  </a:lnTo>
                  <a:lnTo>
                    <a:pt x="6404013" y="431812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158" y="8496610"/>
              <a:ext cx="563552" cy="439135"/>
            </a:xfrm>
            <a:prstGeom prst="rect">
              <a:avLst/>
            </a:prstGeom>
          </p:spPr>
        </p:pic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853237" y="8971848"/>
          <a:ext cx="978535" cy="930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/>
                <a:gridCol w="546100"/>
              </a:tblGrid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mean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min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50%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872287" y="9889134"/>
            <a:ext cx="208407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Name: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std_og_t2o_mou,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dtype: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float64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5711" y="111125"/>
            <a:ext cx="6389370" cy="725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countplot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variable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723900" marR="3942079" indent="-229235">
              <a:lnSpc>
                <a:spcPct val="102499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if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stats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==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variable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266065">
              <a:lnSpc>
                <a:spcPct val="100000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else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</a:t>
            </a:r>
            <a:endParaRPr sz="75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"Invalid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variable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passed: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either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pass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a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numeric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variable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or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a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categorical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vairable."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8392" y="1406565"/>
            <a:ext cx="6396990" cy="37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Plot the average revenue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 user in June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univariate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'arpu_6'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x_axis_range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2000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8392" y="4963535"/>
            <a:ext cx="6396990" cy="37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minutes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usage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local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(within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same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telecom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circle)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outgoing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calls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Operator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T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other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operato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univariate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'loc_ic_t2o_mou'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8392" y="8520505"/>
            <a:ext cx="6396990" cy="37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minutes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usage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STD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(outside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calling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circle)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outgoing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calls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Operator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T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other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operator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univariate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'std_og_t2o_mou'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392" y="658102"/>
            <a:ext cx="2795807" cy="19248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2158" y="2685429"/>
            <a:ext cx="6960870" cy="439420"/>
            <a:chOff x="292158" y="2685429"/>
            <a:chExt cx="6960870" cy="439420"/>
          </a:xfrm>
        </p:grpSpPr>
        <p:sp>
          <p:nvSpPr>
            <p:cNvPr id="4" name="object 4"/>
            <p:cNvSpPr/>
            <p:nvPr/>
          </p:nvSpPr>
          <p:spPr>
            <a:xfrm>
              <a:off x="848393" y="2685432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19">
                  <a:moveTo>
                    <a:pt x="6404010" y="439132"/>
                  </a:moveTo>
                  <a:lnTo>
                    <a:pt x="0" y="43913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3913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8385" y="2685440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1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431812"/>
                  </a:lnTo>
                  <a:lnTo>
                    <a:pt x="0" y="431812"/>
                  </a:lnTo>
                  <a:lnTo>
                    <a:pt x="0" y="439127"/>
                  </a:lnTo>
                  <a:lnTo>
                    <a:pt x="6396698" y="439127"/>
                  </a:lnTo>
                  <a:lnTo>
                    <a:pt x="6404013" y="439127"/>
                  </a:lnTo>
                  <a:lnTo>
                    <a:pt x="6404013" y="431812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2685429"/>
              <a:ext cx="563552" cy="439135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53237" y="3160665"/>
          <a:ext cx="1264920" cy="930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/>
                <a:gridCol w="831850"/>
              </a:tblGrid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mean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310.231175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480.031178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min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43.010000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50%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141.530000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378.570000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11365.310000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72287" y="4077951"/>
            <a:ext cx="208407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Name: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total_og_mou_7,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dtype: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float64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392" y="4215072"/>
            <a:ext cx="3051968" cy="192486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92158" y="6242399"/>
            <a:ext cx="6960870" cy="439420"/>
            <a:chOff x="292158" y="6242399"/>
            <a:chExt cx="6960870" cy="439420"/>
          </a:xfrm>
        </p:grpSpPr>
        <p:sp>
          <p:nvSpPr>
            <p:cNvPr id="11" name="object 11"/>
            <p:cNvSpPr/>
            <p:nvPr/>
          </p:nvSpPr>
          <p:spPr>
            <a:xfrm>
              <a:off x="848393" y="6242402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0" y="439132"/>
                  </a:moveTo>
                  <a:lnTo>
                    <a:pt x="0" y="43913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3913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48385" y="6242405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431812"/>
                  </a:lnTo>
                  <a:lnTo>
                    <a:pt x="0" y="431812"/>
                  </a:lnTo>
                  <a:lnTo>
                    <a:pt x="0" y="439140"/>
                  </a:lnTo>
                  <a:lnTo>
                    <a:pt x="6396698" y="439140"/>
                  </a:lnTo>
                  <a:lnTo>
                    <a:pt x="6404013" y="439140"/>
                  </a:lnTo>
                  <a:lnTo>
                    <a:pt x="6404013" y="431812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6242399"/>
              <a:ext cx="563552" cy="439135"/>
            </a:xfrm>
            <a:prstGeom prst="rect">
              <a:avLst/>
            </a:prstGeom>
          </p:spPr>
        </p:pic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53237" y="6717636"/>
          <a:ext cx="1264920" cy="930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/>
                <a:gridCol w="831850"/>
              </a:tblGrid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99999.000000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mean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114.886911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444.550956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min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50%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75%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5337.040000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872287" y="7634922"/>
            <a:ext cx="202692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Name: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roam_og_mou_8,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dtype: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float64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8392" y="7772042"/>
            <a:ext cx="3008055" cy="192486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72287" y="9867176"/>
            <a:ext cx="3837940" cy="5073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10">
                <a:latin typeface="Arial MT"/>
                <a:cs typeface="Arial MT"/>
              </a:rPr>
              <a:t>Bivariate</a:t>
            </a:r>
            <a:r>
              <a:rPr dirty="0" sz="1350" spc="-35">
                <a:latin typeface="Arial MT"/>
                <a:cs typeface="Arial MT"/>
              </a:rPr>
              <a:t> </a:t>
            </a:r>
            <a:r>
              <a:rPr dirty="0" sz="1350" spc="15">
                <a:latin typeface="Arial MT"/>
                <a:cs typeface="Arial MT"/>
              </a:rPr>
              <a:t>EDA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800">
                <a:latin typeface="Arial MT"/>
                <a:cs typeface="Arial MT"/>
              </a:rPr>
              <a:t>Now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visualize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analyse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relationship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between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48392" y="10509298"/>
            <a:ext cx="6404610" cy="51435"/>
            <a:chOff x="848392" y="10509298"/>
            <a:chExt cx="6404610" cy="51435"/>
          </a:xfrm>
        </p:grpSpPr>
        <p:sp>
          <p:nvSpPr>
            <p:cNvPr id="19" name="object 19"/>
            <p:cNvSpPr/>
            <p:nvPr/>
          </p:nvSpPr>
          <p:spPr>
            <a:xfrm>
              <a:off x="848392" y="10509298"/>
              <a:ext cx="6404610" cy="51435"/>
            </a:xfrm>
            <a:custGeom>
              <a:avLst/>
              <a:gdLst/>
              <a:ahLst/>
              <a:cxnLst/>
              <a:rect l="l" t="t" r="r" b="b"/>
              <a:pathLst>
                <a:path w="6404609" h="51434">
                  <a:moveTo>
                    <a:pt x="0" y="0"/>
                  </a:moveTo>
                  <a:lnTo>
                    <a:pt x="6404009" y="0"/>
                  </a:lnTo>
                  <a:lnTo>
                    <a:pt x="6404009" y="51204"/>
                  </a:lnTo>
                  <a:lnTo>
                    <a:pt x="0" y="51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48385" y="10509300"/>
              <a:ext cx="6404610" cy="51435"/>
            </a:xfrm>
            <a:custGeom>
              <a:avLst/>
              <a:gdLst/>
              <a:ahLst/>
              <a:cxnLst/>
              <a:rect l="l" t="t" r="r" b="b"/>
              <a:pathLst>
                <a:path w="6404609" h="51434">
                  <a:moveTo>
                    <a:pt x="6404013" y="0"/>
                  </a:moveTo>
                  <a:lnTo>
                    <a:pt x="6396698" y="0"/>
                  </a:lnTo>
                  <a:lnTo>
                    <a:pt x="7315" y="12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0" y="51206"/>
                  </a:lnTo>
                  <a:lnTo>
                    <a:pt x="7315" y="51206"/>
                  </a:lnTo>
                  <a:lnTo>
                    <a:pt x="7315" y="7327"/>
                  </a:lnTo>
                  <a:lnTo>
                    <a:pt x="6396698" y="7327"/>
                  </a:lnTo>
                  <a:lnTo>
                    <a:pt x="6396698" y="51206"/>
                  </a:lnTo>
                  <a:lnTo>
                    <a:pt x="6404013" y="51206"/>
                  </a:lnTo>
                  <a:lnTo>
                    <a:pt x="6404013" y="7327"/>
                  </a:lnTo>
                  <a:lnTo>
                    <a:pt x="6404013" y="12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48392" y="2709322"/>
            <a:ext cx="6396990" cy="37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minutes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usage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kind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calls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within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same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operator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network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month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August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univariate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'total_og_mou_7'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x_axis_range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2000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8392" y="6266293"/>
            <a:ext cx="6396990" cy="37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Plot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minutes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usage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kind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calls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outside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operator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T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network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month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September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univariate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'roam_og_mou_8'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x_axis_range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2500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92" y="123811"/>
            <a:ext cx="6404610" cy="161290"/>
            <a:chOff x="848392" y="123811"/>
            <a:chExt cx="6404610" cy="161290"/>
          </a:xfrm>
        </p:grpSpPr>
        <p:sp>
          <p:nvSpPr>
            <p:cNvPr id="3" name="object 3"/>
            <p:cNvSpPr/>
            <p:nvPr/>
          </p:nvSpPr>
          <p:spPr>
            <a:xfrm>
              <a:off x="848392" y="123811"/>
              <a:ext cx="6404610" cy="161290"/>
            </a:xfrm>
            <a:custGeom>
              <a:avLst/>
              <a:gdLst/>
              <a:ahLst/>
              <a:cxnLst/>
              <a:rect l="l" t="t" r="r" b="b"/>
              <a:pathLst>
                <a:path w="6404609" h="161290">
                  <a:moveTo>
                    <a:pt x="0" y="161015"/>
                  </a:moveTo>
                  <a:lnTo>
                    <a:pt x="0" y="0"/>
                  </a:lnTo>
                  <a:lnTo>
                    <a:pt x="6404009" y="0"/>
                  </a:lnTo>
                  <a:lnTo>
                    <a:pt x="6404009" y="161015"/>
                  </a:lnTo>
                  <a:lnTo>
                    <a:pt x="0" y="16101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123811"/>
              <a:ext cx="6404610" cy="161290"/>
            </a:xfrm>
            <a:custGeom>
              <a:avLst/>
              <a:gdLst/>
              <a:ahLst/>
              <a:cxnLst/>
              <a:rect l="l" t="t" r="r" b="b"/>
              <a:pathLst>
                <a:path w="6404609" h="161290">
                  <a:moveTo>
                    <a:pt x="6404013" y="0"/>
                  </a:moveTo>
                  <a:lnTo>
                    <a:pt x="6396698" y="0"/>
                  </a:lnTo>
                  <a:lnTo>
                    <a:pt x="6396698" y="153720"/>
                  </a:lnTo>
                  <a:lnTo>
                    <a:pt x="0" y="153720"/>
                  </a:lnTo>
                  <a:lnTo>
                    <a:pt x="0" y="161036"/>
                  </a:lnTo>
                  <a:lnTo>
                    <a:pt x="6404013" y="161036"/>
                  </a:lnTo>
                  <a:lnTo>
                    <a:pt x="6404013" y="153720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92158" y="358028"/>
            <a:ext cx="6960870" cy="3806190"/>
            <a:chOff x="292158" y="358028"/>
            <a:chExt cx="6960870" cy="3806190"/>
          </a:xfrm>
        </p:grpSpPr>
        <p:sp>
          <p:nvSpPr>
            <p:cNvPr id="6" name="object 6"/>
            <p:cNvSpPr/>
            <p:nvPr/>
          </p:nvSpPr>
          <p:spPr>
            <a:xfrm>
              <a:off x="848393" y="358032"/>
              <a:ext cx="6404610" cy="1032510"/>
            </a:xfrm>
            <a:custGeom>
              <a:avLst/>
              <a:gdLst/>
              <a:ahLst/>
              <a:cxnLst/>
              <a:rect l="l" t="t" r="r" b="b"/>
              <a:pathLst>
                <a:path w="6404609" h="1032510">
                  <a:moveTo>
                    <a:pt x="6404010" y="1031960"/>
                  </a:moveTo>
                  <a:lnTo>
                    <a:pt x="0" y="103196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03196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8385" y="358037"/>
              <a:ext cx="6404610" cy="1032510"/>
            </a:xfrm>
            <a:custGeom>
              <a:avLst/>
              <a:gdLst/>
              <a:ahLst/>
              <a:cxnLst/>
              <a:rect l="l" t="t" r="r" b="b"/>
              <a:pathLst>
                <a:path w="6404609" h="103251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024636"/>
                  </a:lnTo>
                  <a:lnTo>
                    <a:pt x="0" y="1024636"/>
                  </a:lnTo>
                  <a:lnTo>
                    <a:pt x="0" y="1031963"/>
                  </a:lnTo>
                  <a:lnTo>
                    <a:pt x="6396698" y="1031963"/>
                  </a:lnTo>
                  <a:lnTo>
                    <a:pt x="6404013" y="1031963"/>
                  </a:lnTo>
                  <a:lnTo>
                    <a:pt x="6404013" y="1024636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358028"/>
              <a:ext cx="563552" cy="10319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393" y="2063325"/>
              <a:ext cx="6404010" cy="210051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92158" y="4266304"/>
            <a:ext cx="6960870" cy="3806190"/>
            <a:chOff x="292158" y="4266304"/>
            <a:chExt cx="6960870" cy="3806190"/>
          </a:xfrm>
        </p:grpSpPr>
        <p:sp>
          <p:nvSpPr>
            <p:cNvPr id="11" name="object 11"/>
            <p:cNvSpPr/>
            <p:nvPr/>
          </p:nvSpPr>
          <p:spPr>
            <a:xfrm>
              <a:off x="848393" y="4266308"/>
              <a:ext cx="6404610" cy="1024890"/>
            </a:xfrm>
            <a:custGeom>
              <a:avLst/>
              <a:gdLst/>
              <a:ahLst/>
              <a:cxnLst/>
              <a:rect l="l" t="t" r="r" b="b"/>
              <a:pathLst>
                <a:path w="6404609" h="1024889">
                  <a:moveTo>
                    <a:pt x="6404010" y="1024641"/>
                  </a:moveTo>
                  <a:lnTo>
                    <a:pt x="0" y="1024641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02464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48385" y="4266310"/>
              <a:ext cx="6404610" cy="1024890"/>
            </a:xfrm>
            <a:custGeom>
              <a:avLst/>
              <a:gdLst/>
              <a:ahLst/>
              <a:cxnLst/>
              <a:rect l="l" t="t" r="r" b="b"/>
              <a:pathLst>
                <a:path w="6404609" h="102488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1017320"/>
                  </a:lnTo>
                  <a:lnTo>
                    <a:pt x="0" y="1017320"/>
                  </a:lnTo>
                  <a:lnTo>
                    <a:pt x="0" y="1024648"/>
                  </a:lnTo>
                  <a:lnTo>
                    <a:pt x="6396698" y="1024648"/>
                  </a:lnTo>
                  <a:lnTo>
                    <a:pt x="6404013" y="1024648"/>
                  </a:lnTo>
                  <a:lnTo>
                    <a:pt x="6404013" y="1017320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4266304"/>
              <a:ext cx="563552" cy="10246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393" y="5964282"/>
              <a:ext cx="6404010" cy="210783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48392" y="4290199"/>
            <a:ext cx="6396990" cy="1581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box</a:t>
            </a:r>
            <a:r>
              <a:rPr dirty="0" sz="750" spc="-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plots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subplots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3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figsize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15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5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j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enumerate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6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7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8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]):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boxplot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f'arpu_{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j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}'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y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f'night_pck_user_{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j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}'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531431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tight_layout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) 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55"/>
              </a:spcBef>
            </a:pPr>
            <a:r>
              <a:rPr dirty="0" sz="750" spc="-5">
                <a:latin typeface="Courier New"/>
                <a:cs typeface="Courier New"/>
              </a:rPr>
              <a:t>&lt;Axes: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xlabel='arpu_6',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ylabel='night_pck_user_6'&gt;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&lt;Axes: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xlabel='arpu_7',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ylabel='night_pck_user_7'&gt;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&lt;Axes: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xlabel='arpu_8',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ylabel='night_pck_user_8'&gt;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123811"/>
            <a:ext cx="563552" cy="16102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48392" y="103806"/>
            <a:ext cx="6396990" cy="186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Plot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relationship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between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different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variables present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scatter</a:t>
            </a:r>
            <a:r>
              <a:rPr dirty="0" sz="750" spc="-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plots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subplots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3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figsize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15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5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j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enumerate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6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7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8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]):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scatterplot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f'arpu_{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j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}'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y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f'total_rech_amt_{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j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}'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531431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tight_layout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) 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55"/>
              </a:spcBef>
            </a:pPr>
            <a:r>
              <a:rPr dirty="0" sz="750" spc="-5">
                <a:latin typeface="Courier New"/>
                <a:cs typeface="Courier New"/>
              </a:rPr>
              <a:t>&lt;Axes: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xlabel='arpu_6',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ylabel='total_rech_amt_6'&gt;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&lt;Axes: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xlabel='arpu_7',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ylabel='total_rech_amt_7'&gt;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&lt;Axes: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xlabel='arpu_8',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ylabel='total_rech_amt_8'&gt;</a:t>
            </a:r>
            <a:endParaRPr sz="75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2158" y="8818640"/>
            <a:ext cx="6960870" cy="1742439"/>
            <a:chOff x="292158" y="8818640"/>
            <a:chExt cx="6960870" cy="1742439"/>
          </a:xfrm>
        </p:grpSpPr>
        <p:sp>
          <p:nvSpPr>
            <p:cNvPr id="19" name="object 19"/>
            <p:cNvSpPr/>
            <p:nvPr/>
          </p:nvSpPr>
          <p:spPr>
            <a:xfrm>
              <a:off x="848393" y="8818640"/>
              <a:ext cx="6404610" cy="1742439"/>
            </a:xfrm>
            <a:custGeom>
              <a:avLst/>
              <a:gdLst/>
              <a:ahLst/>
              <a:cxnLst/>
              <a:rect l="l" t="t" r="r" b="b"/>
              <a:pathLst>
                <a:path w="6404609" h="1742440">
                  <a:moveTo>
                    <a:pt x="0" y="0"/>
                  </a:moveTo>
                  <a:lnTo>
                    <a:pt x="6404009" y="0"/>
                  </a:lnTo>
                  <a:lnTo>
                    <a:pt x="6404009" y="1741877"/>
                  </a:lnTo>
                  <a:lnTo>
                    <a:pt x="0" y="1741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48385" y="8818651"/>
              <a:ext cx="6404610" cy="1742439"/>
            </a:xfrm>
            <a:custGeom>
              <a:avLst/>
              <a:gdLst/>
              <a:ahLst/>
              <a:cxnLst/>
              <a:rect l="l" t="t" r="r" b="b"/>
              <a:pathLst>
                <a:path w="6404609" h="174244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741868"/>
                  </a:lnTo>
                  <a:lnTo>
                    <a:pt x="6404013" y="1741868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158" y="8818640"/>
              <a:ext cx="563552" cy="174189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48392" y="8220431"/>
            <a:ext cx="6396990" cy="2174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 MT"/>
                <a:cs typeface="Arial MT"/>
              </a:rPr>
              <a:t>Cap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outliers in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all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numeric variables</a:t>
            </a:r>
            <a:endParaRPr sz="11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1105"/>
              </a:spcBef>
            </a:pPr>
            <a:r>
              <a:rPr dirty="0" sz="800" spc="-5">
                <a:latin typeface="Arial MT"/>
                <a:cs typeface="Arial MT"/>
              </a:rPr>
              <a:t>Create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function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deal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outliers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IQR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method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capping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outliers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def</a:t>
            </a:r>
            <a:r>
              <a:rPr dirty="0" sz="750" spc="-4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cap_outliers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array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):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273685" marR="4113529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Get the 75% quantile of the array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Get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25%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quantile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 the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array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Get the interquartile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range (IQR) (q3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q1)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algn="just" marL="273685" marR="4456430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q3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percentile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array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75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q1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percentile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array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25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iqr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q3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q1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273685" marR="314134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Calculate the upper limit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75% quartile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+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1.5*IQR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Calculate the lower limit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25% quartile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1.5*IQR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158" y="1426583"/>
            <a:ext cx="556234" cy="63674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158" y="5327540"/>
            <a:ext cx="556234" cy="63674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92" y="123804"/>
            <a:ext cx="6404610" cy="1339850"/>
            <a:chOff x="848392" y="123804"/>
            <a:chExt cx="6404610" cy="1339850"/>
          </a:xfrm>
        </p:grpSpPr>
        <p:sp>
          <p:nvSpPr>
            <p:cNvPr id="3" name="object 3"/>
            <p:cNvSpPr/>
            <p:nvPr/>
          </p:nvSpPr>
          <p:spPr>
            <a:xfrm>
              <a:off x="848392" y="123804"/>
              <a:ext cx="6404610" cy="1339850"/>
            </a:xfrm>
            <a:custGeom>
              <a:avLst/>
              <a:gdLst/>
              <a:ahLst/>
              <a:cxnLst/>
              <a:rect l="l" t="t" r="r" b="b"/>
              <a:pathLst>
                <a:path w="6404609" h="1339850">
                  <a:moveTo>
                    <a:pt x="0" y="1339352"/>
                  </a:moveTo>
                  <a:lnTo>
                    <a:pt x="0" y="0"/>
                  </a:lnTo>
                  <a:lnTo>
                    <a:pt x="6404009" y="0"/>
                  </a:lnTo>
                  <a:lnTo>
                    <a:pt x="6404009" y="1339352"/>
                  </a:lnTo>
                  <a:lnTo>
                    <a:pt x="0" y="133935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123811"/>
              <a:ext cx="6404610" cy="1339850"/>
            </a:xfrm>
            <a:custGeom>
              <a:avLst/>
              <a:gdLst/>
              <a:ahLst/>
              <a:cxnLst/>
              <a:rect l="l" t="t" r="r" b="b"/>
              <a:pathLst>
                <a:path w="6404609" h="1339850">
                  <a:moveTo>
                    <a:pt x="6404013" y="0"/>
                  </a:moveTo>
                  <a:lnTo>
                    <a:pt x="6396698" y="0"/>
                  </a:lnTo>
                  <a:lnTo>
                    <a:pt x="6396698" y="1332052"/>
                  </a:lnTo>
                  <a:lnTo>
                    <a:pt x="7315" y="1332052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1332052"/>
                  </a:lnTo>
                  <a:lnTo>
                    <a:pt x="0" y="1339354"/>
                  </a:lnTo>
                  <a:lnTo>
                    <a:pt x="6404013" y="1339380"/>
                  </a:lnTo>
                  <a:lnTo>
                    <a:pt x="6404013" y="1332052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67594" y="3358276"/>
          <a:ext cx="4066540" cy="579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00025"/>
                <a:gridCol w="285750"/>
                <a:gridCol w="200025"/>
                <a:gridCol w="228600"/>
                <a:gridCol w="228600"/>
                <a:gridCol w="228600"/>
                <a:gridCol w="228600"/>
                <a:gridCol w="228600"/>
                <a:gridCol w="228600"/>
                <a:gridCol w="203200"/>
              </a:tblGrid>
              <a:tr h="113928">
                <a:tc>
                  <a:txBody>
                    <a:bodyPr/>
                    <a:lstStyle/>
                    <a:p>
                      <a:pPr algn="ctr" marR="1714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algn="ctr" marR="1714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98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148]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92158" y="1821802"/>
            <a:ext cx="6960870" cy="1266190"/>
            <a:chOff x="292158" y="1821802"/>
            <a:chExt cx="6960870" cy="1266190"/>
          </a:xfrm>
        </p:grpSpPr>
        <p:sp>
          <p:nvSpPr>
            <p:cNvPr id="7" name="object 7"/>
            <p:cNvSpPr/>
            <p:nvPr/>
          </p:nvSpPr>
          <p:spPr>
            <a:xfrm>
              <a:off x="848393" y="1821806"/>
              <a:ext cx="6404610" cy="1266190"/>
            </a:xfrm>
            <a:custGeom>
              <a:avLst/>
              <a:gdLst/>
              <a:ahLst/>
              <a:cxnLst/>
              <a:rect l="l" t="t" r="r" b="b"/>
              <a:pathLst>
                <a:path w="6404609" h="1266189">
                  <a:moveTo>
                    <a:pt x="6404010" y="1266164"/>
                  </a:moveTo>
                  <a:lnTo>
                    <a:pt x="0" y="126616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26616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385" y="1821814"/>
              <a:ext cx="6404610" cy="1266190"/>
            </a:xfrm>
            <a:custGeom>
              <a:avLst/>
              <a:gdLst/>
              <a:ahLst/>
              <a:cxnLst/>
              <a:rect l="l" t="t" r="r" b="b"/>
              <a:pathLst>
                <a:path w="6404609" h="126618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258849"/>
                  </a:lnTo>
                  <a:lnTo>
                    <a:pt x="0" y="1258849"/>
                  </a:lnTo>
                  <a:lnTo>
                    <a:pt x="0" y="1266164"/>
                  </a:lnTo>
                  <a:lnTo>
                    <a:pt x="6396698" y="1266164"/>
                  </a:lnTo>
                  <a:lnTo>
                    <a:pt x="6404013" y="1266164"/>
                  </a:lnTo>
                  <a:lnTo>
                    <a:pt x="6404013" y="1258849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1821802"/>
              <a:ext cx="563552" cy="126616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48392" y="111125"/>
            <a:ext cx="6396990" cy="32505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73685" marR="4627880">
              <a:lnSpc>
                <a:spcPct val="102499"/>
              </a:lnSpc>
              <a:spcBef>
                <a:spcPts val="7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upper_limit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q3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1.5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iqr </a:t>
            </a:r>
            <a:r>
              <a:rPr dirty="0" sz="750" spc="-44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lower_limit</a:t>
            </a:r>
            <a:r>
              <a:rPr dirty="0" sz="750" spc="-2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q1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1.5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iqr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Perform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outlier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capping</a:t>
            </a:r>
            <a:endParaRPr sz="750">
              <a:latin typeface="Courier New"/>
              <a:cs typeface="Courier New"/>
            </a:endParaRPr>
          </a:p>
          <a:p>
            <a:pPr marL="273685" marR="119697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array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above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upper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limit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equal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upper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limit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array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below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lower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limit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equal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lower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limit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273685" marR="3827779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array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array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&gt;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upper_limit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upper_limit </a:t>
            </a:r>
            <a:r>
              <a:rPr dirty="0" sz="750" spc="-44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array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array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&lt;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lower_limit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lower_limit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return</a:t>
            </a:r>
            <a:r>
              <a:rPr dirty="0" sz="750" spc="-5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array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following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example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help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understand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how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capping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done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treat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outliers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example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capping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sample_array</a:t>
            </a:r>
            <a:r>
              <a:rPr dirty="0" sz="750" spc="-2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list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add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outliers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sample_array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3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3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9999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sample_array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99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3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3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9999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cap</a:t>
            </a:r>
            <a:r>
              <a:rPr dirty="0" sz="750" spc="-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outliers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sample_array</a:t>
            </a:r>
            <a:r>
              <a:rPr dirty="0" sz="750" spc="-2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array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sample_array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"Array after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capping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outliers: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\n"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cap_outliers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sample_array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715"/>
              </a:spcBef>
            </a:pPr>
            <a:r>
              <a:rPr dirty="0" sz="750" spc="-5">
                <a:latin typeface="Courier New"/>
                <a:cs typeface="Courier New"/>
              </a:rPr>
              <a:t>Array</a:t>
            </a:r>
            <a:r>
              <a:rPr dirty="0" sz="750" spc="-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after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capping</a:t>
            </a:r>
            <a:r>
              <a:rPr dirty="0" sz="750" spc="-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outliers:</a:t>
            </a:r>
            <a:endParaRPr sz="750">
              <a:latin typeface="Courier New"/>
              <a:cs typeface="Courier New"/>
            </a:endParaRPr>
          </a:p>
          <a:p>
            <a:pPr marL="93345">
              <a:lnSpc>
                <a:spcPct val="100000"/>
              </a:lnSpc>
              <a:spcBef>
                <a:spcPts val="20"/>
              </a:spcBef>
              <a:tabLst>
                <a:tab pos="493395" algn="l"/>
                <a:tab pos="722630" algn="l"/>
                <a:tab pos="951230" algn="l"/>
                <a:tab pos="1179830" algn="l"/>
                <a:tab pos="1408430" algn="l"/>
                <a:tab pos="1637030" algn="l"/>
                <a:tab pos="1865630" algn="l"/>
                <a:tab pos="2094864" algn="l"/>
                <a:tab pos="2323465" algn="l"/>
              </a:tabLst>
            </a:pPr>
            <a:r>
              <a:rPr dirty="0" sz="750" spc="-5">
                <a:latin typeface="Courier New"/>
                <a:cs typeface="Courier New"/>
              </a:rPr>
              <a:t>[-49	</a:t>
            </a:r>
            <a:r>
              <a:rPr dirty="0" sz="750">
                <a:latin typeface="Courier New"/>
                <a:cs typeface="Courier New"/>
              </a:rPr>
              <a:t>1	2	3	4	5	6	7	8	9</a:t>
            </a:r>
            <a:r>
              <a:rPr dirty="0" sz="750" spc="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</a:t>
            </a:r>
            <a:r>
              <a:rPr dirty="0" sz="750" spc="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11</a:t>
            </a:r>
            <a:r>
              <a:rPr dirty="0" sz="750" spc="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12</a:t>
            </a:r>
            <a:r>
              <a:rPr dirty="0" sz="750" spc="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13</a:t>
            </a:r>
            <a:r>
              <a:rPr dirty="0" sz="750" spc="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14</a:t>
            </a:r>
            <a:r>
              <a:rPr dirty="0" sz="750" spc="44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15</a:t>
            </a:r>
            <a:r>
              <a:rPr dirty="0" sz="750" spc="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16</a:t>
            </a:r>
            <a:r>
              <a:rPr dirty="0" sz="750" spc="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2158" y="4302898"/>
            <a:ext cx="6960870" cy="556260"/>
            <a:chOff x="292158" y="4302898"/>
            <a:chExt cx="6960870" cy="556260"/>
          </a:xfrm>
        </p:grpSpPr>
        <p:sp>
          <p:nvSpPr>
            <p:cNvPr id="12" name="object 12"/>
            <p:cNvSpPr/>
            <p:nvPr/>
          </p:nvSpPr>
          <p:spPr>
            <a:xfrm>
              <a:off x="848393" y="4302903"/>
              <a:ext cx="6404610" cy="556260"/>
            </a:xfrm>
            <a:custGeom>
              <a:avLst/>
              <a:gdLst/>
              <a:ahLst/>
              <a:cxnLst/>
              <a:rect l="l" t="t" r="r" b="b"/>
              <a:pathLst>
                <a:path w="6404609" h="556260">
                  <a:moveTo>
                    <a:pt x="6404010" y="556234"/>
                  </a:moveTo>
                  <a:lnTo>
                    <a:pt x="0" y="55623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55623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48385" y="4302912"/>
              <a:ext cx="6404610" cy="556260"/>
            </a:xfrm>
            <a:custGeom>
              <a:avLst/>
              <a:gdLst/>
              <a:ahLst/>
              <a:cxnLst/>
              <a:rect l="l" t="t" r="r" b="b"/>
              <a:pathLst>
                <a:path w="6404609" h="55626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548906"/>
                  </a:lnTo>
                  <a:lnTo>
                    <a:pt x="0" y="548906"/>
                  </a:lnTo>
                  <a:lnTo>
                    <a:pt x="0" y="556234"/>
                  </a:lnTo>
                  <a:lnTo>
                    <a:pt x="6396698" y="556234"/>
                  </a:lnTo>
                  <a:lnTo>
                    <a:pt x="6404013" y="556234"/>
                  </a:lnTo>
                  <a:lnTo>
                    <a:pt x="6404013" y="548906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4302898"/>
              <a:ext cx="563552" cy="55623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92158" y="4932321"/>
            <a:ext cx="6960870" cy="1142365"/>
            <a:chOff x="292158" y="4932321"/>
            <a:chExt cx="6960870" cy="1142365"/>
          </a:xfrm>
        </p:grpSpPr>
        <p:sp>
          <p:nvSpPr>
            <p:cNvPr id="16" name="object 16"/>
            <p:cNvSpPr/>
            <p:nvPr/>
          </p:nvSpPr>
          <p:spPr>
            <a:xfrm>
              <a:off x="848393" y="4932325"/>
              <a:ext cx="6404610" cy="1142365"/>
            </a:xfrm>
            <a:custGeom>
              <a:avLst/>
              <a:gdLst/>
              <a:ahLst/>
              <a:cxnLst/>
              <a:rect l="l" t="t" r="r" b="b"/>
              <a:pathLst>
                <a:path w="6404609" h="1142364">
                  <a:moveTo>
                    <a:pt x="6404010" y="1141743"/>
                  </a:moveTo>
                  <a:lnTo>
                    <a:pt x="0" y="1141743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14174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8385" y="4932336"/>
              <a:ext cx="6404610" cy="1142365"/>
            </a:xfrm>
            <a:custGeom>
              <a:avLst/>
              <a:gdLst/>
              <a:ahLst/>
              <a:cxnLst/>
              <a:rect l="l" t="t" r="r" b="b"/>
              <a:pathLst>
                <a:path w="6404609" h="114236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134414"/>
                  </a:lnTo>
                  <a:lnTo>
                    <a:pt x="0" y="1134414"/>
                  </a:lnTo>
                  <a:lnTo>
                    <a:pt x="0" y="1141742"/>
                  </a:lnTo>
                  <a:lnTo>
                    <a:pt x="6396698" y="1141742"/>
                  </a:lnTo>
                  <a:lnTo>
                    <a:pt x="6404013" y="1141742"/>
                  </a:lnTo>
                  <a:lnTo>
                    <a:pt x="6404013" y="1134414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4932321"/>
              <a:ext cx="563552" cy="114174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48392" y="4019401"/>
            <a:ext cx="6396990" cy="32721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 MT"/>
                <a:cs typeface="Arial MT"/>
              </a:rPr>
              <a:t>Use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outlier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capping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function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cap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outliers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present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numeric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columns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cap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outliers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numeric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 your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outlier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capping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-2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cols</a:t>
            </a:r>
            <a:r>
              <a:rPr dirty="0" sz="750" spc="-2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num_cols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cap_outliers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array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viewing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boxplots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&amp;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scatter plots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again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subplots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3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figsize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15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j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enumerate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6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7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8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]):</a:t>
            </a:r>
            <a:endParaRPr sz="750">
              <a:latin typeface="Courier New"/>
              <a:cs typeface="Courier New"/>
            </a:endParaRPr>
          </a:p>
          <a:p>
            <a:pPr marL="273685" marR="56832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boxplot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f'arpu_{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j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}'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y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f'night_pck_user_{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j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}'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scatterplot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f'arpu_{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j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}'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y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f'total_rech_amt_{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j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}'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531431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tight_layout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) 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55"/>
              </a:spcBef>
            </a:pPr>
            <a:r>
              <a:rPr dirty="0" sz="750" spc="-5">
                <a:latin typeface="Courier New"/>
                <a:cs typeface="Courier New"/>
              </a:rPr>
              <a:t>&lt;Axes: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xlabel='arpu_6',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ylabel='night_pck_user_6'&gt;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&lt;Axes: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xlabel='arpu_6',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ylabel='total_rech_amt_6'&gt;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&lt;Axes: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xlabel='arpu_7',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ylabel='night_pck_user_7'&gt;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&lt;Axes: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xlabel='arpu_7',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ylabel='total_rech_amt_7'&gt;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&lt;Axes: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xlabel='arpu_8',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ylabel='night_pck_user_8'&gt;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&lt;Axes: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xlabel='arpu_8',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ylabel='total_rech_amt_8'&gt;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158" y="6110659"/>
            <a:ext cx="556234" cy="127348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392" y="3300214"/>
            <a:ext cx="6404010" cy="42522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76464" y="798567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6464" y="814668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2287" y="7656879"/>
            <a:ext cx="4424045" cy="573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Arial"/>
                <a:cs typeface="Arial"/>
              </a:rPr>
              <a:t>Checklist:</a:t>
            </a:r>
            <a:endParaRPr sz="800">
              <a:latin typeface="Arial"/>
              <a:cs typeface="Arial"/>
            </a:endParaRPr>
          </a:p>
          <a:p>
            <a:pPr marL="217170" marR="5080">
              <a:lnSpc>
                <a:spcPct val="132100"/>
              </a:lnSpc>
              <a:spcBef>
                <a:spcPts val="805"/>
              </a:spcBef>
            </a:pPr>
            <a:r>
              <a:rPr dirty="0" sz="800" spc="-5">
                <a:latin typeface="Arial MT"/>
                <a:cs typeface="Arial MT"/>
              </a:rPr>
              <a:t>Created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functions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carry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univariate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bivariate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analysis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columns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Capped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outliers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creating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function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applying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numerical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287" y="8439998"/>
            <a:ext cx="1641475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5">
                <a:latin typeface="Arial MT"/>
                <a:cs typeface="Arial MT"/>
              </a:rPr>
              <a:t>Task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5: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Modeling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287" y="8915724"/>
            <a:ext cx="3905885" cy="448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 MT"/>
                <a:cs typeface="Arial MT"/>
              </a:rPr>
              <a:t>Description: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task,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train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evaluate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predictive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prepared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dataset.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287" y="9559784"/>
            <a:ext cx="550989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5">
                <a:latin typeface="Arial MT"/>
                <a:cs typeface="Arial MT"/>
              </a:rPr>
              <a:t>i) </a:t>
            </a:r>
            <a:r>
              <a:rPr dirty="0" sz="1350" spc="10">
                <a:latin typeface="Arial MT"/>
                <a:cs typeface="Arial MT"/>
              </a:rPr>
              <a:t>Importing necessary </a:t>
            </a:r>
            <a:r>
              <a:rPr dirty="0" sz="1350" spc="5">
                <a:latin typeface="Arial MT"/>
                <a:cs typeface="Arial MT"/>
              </a:rPr>
              <a:t>libraries</a:t>
            </a:r>
            <a:r>
              <a:rPr dirty="0" sz="1350" spc="10">
                <a:latin typeface="Arial MT"/>
                <a:cs typeface="Arial MT"/>
              </a:rPr>
              <a:t> </a:t>
            </a:r>
            <a:r>
              <a:rPr dirty="0" sz="1350" spc="5">
                <a:latin typeface="Arial MT"/>
                <a:cs typeface="Arial MT"/>
              </a:rPr>
              <a:t>for</a:t>
            </a:r>
            <a:r>
              <a:rPr dirty="0" sz="1350" spc="10">
                <a:latin typeface="Arial MT"/>
                <a:cs typeface="Arial MT"/>
              </a:rPr>
              <a:t> machine learning </a:t>
            </a:r>
            <a:r>
              <a:rPr dirty="0" sz="1350" spc="15">
                <a:latin typeface="Arial MT"/>
                <a:cs typeface="Arial MT"/>
              </a:rPr>
              <a:t>and</a:t>
            </a:r>
            <a:r>
              <a:rPr dirty="0" sz="1350" spc="10">
                <a:latin typeface="Arial MT"/>
                <a:cs typeface="Arial MT"/>
              </a:rPr>
              <a:t> deep learning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2158" y="9923790"/>
            <a:ext cx="6960870" cy="212725"/>
            <a:chOff x="292158" y="9923790"/>
            <a:chExt cx="6960870" cy="212725"/>
          </a:xfrm>
        </p:grpSpPr>
        <p:sp>
          <p:nvSpPr>
            <p:cNvPr id="10" name="object 10"/>
            <p:cNvSpPr/>
            <p:nvPr/>
          </p:nvSpPr>
          <p:spPr>
            <a:xfrm>
              <a:off x="848393" y="9923794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8385" y="9923805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9923790"/>
              <a:ext cx="563552" cy="2122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48392" y="9947685"/>
            <a:ext cx="639699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!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pip</a:t>
            </a:r>
            <a:r>
              <a:rPr dirty="0" sz="750" spc="-3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install</a:t>
            </a:r>
            <a:r>
              <a:rPr dirty="0" sz="750" spc="-2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imblearn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287" y="111125"/>
            <a:ext cx="6372860" cy="166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Defaulting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user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installation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because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normal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site-packages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not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writeable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Requirement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already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satisfied: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imblearn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c:\users\pranj\appdata\roaming\python\python39\site-packages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(0.0)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Requirement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already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satisfied: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imbalanced-learn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c:\users\pranj\appdata\roaming\python\python39\site-packages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(from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imblearn) (0.11.0)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Requirement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already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satisfied: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numpy&gt;=1.17.3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c:\programdata\anaconda3\lib\site-packages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(from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imbalanced-lea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rn-&gt;imblearn)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(1.22.4)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Requirement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already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satisfied: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scipy&gt;=1.5.0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c:\programdata\anaconda3\lib\site-packages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(from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imbalanced-lear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n-&gt;imblearn)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(1.7.3)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Requirement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already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satisfied: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scikit-learn&gt;=1.0.2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c:\programdata\anaconda3\lib\site-packages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(from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imbalanc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ed-learn-&gt;imblearn)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(1.0.2)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Requirement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already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satisfied: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joblib&gt;=1.1.1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c:\users\pranj\appdata\roaming\python\python39\site-packages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(f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rom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imbalanced-learn-&gt;imblearn) (1.3.2)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Requirement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already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satisfied: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threadpoolctl&gt;=2.0.0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c:\programdata\anaconda3\lib\site-packages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(from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imbalan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ced-learn-&gt;imblearn)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(2.2.0)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392" y="1770574"/>
            <a:ext cx="6404610" cy="271145"/>
          </a:xfrm>
          <a:prstGeom prst="rect">
            <a:avLst/>
          </a:prstGeom>
          <a:solidFill>
            <a:srgbClr val="FFDCDC"/>
          </a:solidFill>
        </p:spPr>
        <p:txBody>
          <a:bodyPr wrap="square" lIns="0" tIns="26034" rIns="0" bIns="0" rtlCol="0" vert="horz">
            <a:spAutoFit/>
          </a:bodyPr>
          <a:lstStyle/>
          <a:p>
            <a:pPr marL="36195" marR="2700020">
              <a:lnSpc>
                <a:spcPct val="102499"/>
              </a:lnSpc>
              <a:spcBef>
                <a:spcPts val="204"/>
              </a:spcBef>
            </a:pPr>
            <a:r>
              <a:rPr dirty="0" sz="750" spc="-5">
                <a:latin typeface="Courier New"/>
                <a:cs typeface="Courier New"/>
              </a:rPr>
              <a:t>[notice] </a:t>
            </a:r>
            <a:r>
              <a:rPr dirty="0" sz="750">
                <a:latin typeface="Courier New"/>
                <a:cs typeface="Courier New"/>
              </a:rPr>
              <a:t>A</a:t>
            </a:r>
            <a:r>
              <a:rPr dirty="0" sz="750" spc="-5">
                <a:latin typeface="Courier New"/>
                <a:cs typeface="Courier New"/>
              </a:rPr>
              <a:t> new release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 pip is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available: 23.1.2 -&gt;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23.3.1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[notice] To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update, run: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python.exe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-m pip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install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--upgrade pip</a:t>
            </a:r>
            <a:endParaRPr sz="75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2158" y="2114557"/>
            <a:ext cx="6960870" cy="2546985"/>
            <a:chOff x="292158" y="2114557"/>
            <a:chExt cx="6960870" cy="2546985"/>
          </a:xfrm>
        </p:grpSpPr>
        <p:sp>
          <p:nvSpPr>
            <p:cNvPr id="5" name="object 5"/>
            <p:cNvSpPr/>
            <p:nvPr/>
          </p:nvSpPr>
          <p:spPr>
            <a:xfrm>
              <a:off x="848393" y="2114561"/>
              <a:ext cx="6404610" cy="2546985"/>
            </a:xfrm>
            <a:custGeom>
              <a:avLst/>
              <a:gdLst/>
              <a:ahLst/>
              <a:cxnLst/>
              <a:rect l="l" t="t" r="r" b="b"/>
              <a:pathLst>
                <a:path w="6404609" h="2546985">
                  <a:moveTo>
                    <a:pt x="6404010" y="2546966"/>
                  </a:moveTo>
                  <a:lnTo>
                    <a:pt x="0" y="2546966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54696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48385" y="2114562"/>
              <a:ext cx="6404610" cy="2546985"/>
            </a:xfrm>
            <a:custGeom>
              <a:avLst/>
              <a:gdLst/>
              <a:ahLst/>
              <a:cxnLst/>
              <a:rect l="l" t="t" r="r" b="b"/>
              <a:pathLst>
                <a:path w="6404609" h="254698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2539657"/>
                  </a:lnTo>
                  <a:lnTo>
                    <a:pt x="0" y="2539657"/>
                  </a:lnTo>
                  <a:lnTo>
                    <a:pt x="0" y="2546972"/>
                  </a:lnTo>
                  <a:lnTo>
                    <a:pt x="6396698" y="2546972"/>
                  </a:lnTo>
                  <a:lnTo>
                    <a:pt x="6404013" y="2546972"/>
                  </a:lnTo>
                  <a:lnTo>
                    <a:pt x="6404013" y="2539657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2114557"/>
              <a:ext cx="563552" cy="254697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92158" y="4734712"/>
            <a:ext cx="6960870" cy="1266190"/>
            <a:chOff x="292158" y="4734712"/>
            <a:chExt cx="6960870" cy="1266190"/>
          </a:xfrm>
        </p:grpSpPr>
        <p:sp>
          <p:nvSpPr>
            <p:cNvPr id="9" name="object 9"/>
            <p:cNvSpPr/>
            <p:nvPr/>
          </p:nvSpPr>
          <p:spPr>
            <a:xfrm>
              <a:off x="848393" y="4734716"/>
              <a:ext cx="6404610" cy="1266190"/>
            </a:xfrm>
            <a:custGeom>
              <a:avLst/>
              <a:gdLst/>
              <a:ahLst/>
              <a:cxnLst/>
              <a:rect l="l" t="t" r="r" b="b"/>
              <a:pathLst>
                <a:path w="6404609" h="1266189">
                  <a:moveTo>
                    <a:pt x="6404010" y="1266164"/>
                  </a:moveTo>
                  <a:lnTo>
                    <a:pt x="0" y="126616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26616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48385" y="4734724"/>
              <a:ext cx="6404610" cy="1266190"/>
            </a:xfrm>
            <a:custGeom>
              <a:avLst/>
              <a:gdLst/>
              <a:ahLst/>
              <a:cxnLst/>
              <a:rect l="l" t="t" r="r" b="b"/>
              <a:pathLst>
                <a:path w="6404609" h="126618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258849"/>
                  </a:lnTo>
                  <a:lnTo>
                    <a:pt x="0" y="1258849"/>
                  </a:lnTo>
                  <a:lnTo>
                    <a:pt x="0" y="1266164"/>
                  </a:lnTo>
                  <a:lnTo>
                    <a:pt x="6396698" y="1266164"/>
                  </a:lnTo>
                  <a:lnTo>
                    <a:pt x="6404013" y="1266164"/>
                  </a:lnTo>
                  <a:lnTo>
                    <a:pt x="6404013" y="1258849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4734712"/>
              <a:ext cx="563552" cy="126616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72287" y="6134554"/>
            <a:ext cx="172402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5">
                <a:latin typeface="Arial MT"/>
                <a:cs typeface="Arial MT"/>
              </a:rPr>
              <a:t>ii)</a:t>
            </a:r>
            <a:r>
              <a:rPr dirty="0" sz="1350" spc="-20">
                <a:latin typeface="Arial MT"/>
                <a:cs typeface="Arial MT"/>
              </a:rPr>
              <a:t> </a:t>
            </a:r>
            <a:r>
              <a:rPr dirty="0" sz="1350" spc="10">
                <a:latin typeface="Arial MT"/>
                <a:cs typeface="Arial MT"/>
              </a:rPr>
              <a:t>Preprocessing</a:t>
            </a:r>
            <a:r>
              <a:rPr dirty="0" sz="1350" spc="-15">
                <a:latin typeface="Arial MT"/>
                <a:cs typeface="Arial MT"/>
              </a:rPr>
              <a:t> </a:t>
            </a:r>
            <a:r>
              <a:rPr dirty="0" sz="1350" spc="10">
                <a:latin typeface="Arial MT"/>
                <a:cs typeface="Arial MT"/>
              </a:rPr>
              <a:t>data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2158" y="6498559"/>
            <a:ext cx="6960870" cy="322580"/>
            <a:chOff x="292158" y="6498559"/>
            <a:chExt cx="6960870" cy="322580"/>
          </a:xfrm>
        </p:grpSpPr>
        <p:sp>
          <p:nvSpPr>
            <p:cNvPr id="14" name="object 14"/>
            <p:cNvSpPr/>
            <p:nvPr/>
          </p:nvSpPr>
          <p:spPr>
            <a:xfrm>
              <a:off x="848393" y="6498563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0" y="322030"/>
                  </a:moveTo>
                  <a:lnTo>
                    <a:pt x="0" y="32203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2203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8385" y="6498564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314718"/>
                  </a:lnTo>
                  <a:lnTo>
                    <a:pt x="0" y="314718"/>
                  </a:lnTo>
                  <a:lnTo>
                    <a:pt x="0" y="322033"/>
                  </a:lnTo>
                  <a:lnTo>
                    <a:pt x="6396698" y="322033"/>
                  </a:lnTo>
                  <a:lnTo>
                    <a:pt x="6404013" y="322033"/>
                  </a:lnTo>
                  <a:lnTo>
                    <a:pt x="6404013" y="314718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6498559"/>
              <a:ext cx="563552" cy="32203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92158" y="6893778"/>
            <a:ext cx="6960870" cy="563880"/>
            <a:chOff x="292158" y="6893778"/>
            <a:chExt cx="6960870" cy="563880"/>
          </a:xfrm>
        </p:grpSpPr>
        <p:sp>
          <p:nvSpPr>
            <p:cNvPr id="18" name="object 18"/>
            <p:cNvSpPr/>
            <p:nvPr/>
          </p:nvSpPr>
          <p:spPr>
            <a:xfrm>
              <a:off x="848393" y="6893782"/>
              <a:ext cx="6404610" cy="563880"/>
            </a:xfrm>
            <a:custGeom>
              <a:avLst/>
              <a:gdLst/>
              <a:ahLst/>
              <a:cxnLst/>
              <a:rect l="l" t="t" r="r" b="b"/>
              <a:pathLst>
                <a:path w="6404609" h="563879">
                  <a:moveTo>
                    <a:pt x="6404010" y="563552"/>
                  </a:moveTo>
                  <a:lnTo>
                    <a:pt x="0" y="56355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56355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48385" y="6893788"/>
              <a:ext cx="6404610" cy="563880"/>
            </a:xfrm>
            <a:custGeom>
              <a:avLst/>
              <a:gdLst/>
              <a:ahLst/>
              <a:cxnLst/>
              <a:rect l="l" t="t" r="r" b="b"/>
              <a:pathLst>
                <a:path w="6404609" h="56387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556234"/>
                  </a:lnTo>
                  <a:lnTo>
                    <a:pt x="0" y="556234"/>
                  </a:lnTo>
                  <a:lnTo>
                    <a:pt x="0" y="563549"/>
                  </a:lnTo>
                  <a:lnTo>
                    <a:pt x="6396698" y="563549"/>
                  </a:lnTo>
                  <a:lnTo>
                    <a:pt x="6404013" y="563549"/>
                  </a:lnTo>
                  <a:lnTo>
                    <a:pt x="6404013" y="556234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6893778"/>
              <a:ext cx="563552" cy="56355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92158" y="7815956"/>
            <a:ext cx="6960870" cy="439420"/>
            <a:chOff x="292158" y="7815956"/>
            <a:chExt cx="6960870" cy="439420"/>
          </a:xfrm>
        </p:grpSpPr>
        <p:sp>
          <p:nvSpPr>
            <p:cNvPr id="22" name="object 22"/>
            <p:cNvSpPr/>
            <p:nvPr/>
          </p:nvSpPr>
          <p:spPr>
            <a:xfrm>
              <a:off x="848393" y="7815960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0" y="439132"/>
                  </a:moveTo>
                  <a:lnTo>
                    <a:pt x="0" y="43913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3913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48385" y="7815961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431812"/>
                  </a:lnTo>
                  <a:lnTo>
                    <a:pt x="0" y="431812"/>
                  </a:lnTo>
                  <a:lnTo>
                    <a:pt x="0" y="439140"/>
                  </a:lnTo>
                  <a:lnTo>
                    <a:pt x="6396698" y="439140"/>
                  </a:lnTo>
                  <a:lnTo>
                    <a:pt x="6404013" y="439140"/>
                  </a:lnTo>
                  <a:lnTo>
                    <a:pt x="6404013" y="431812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158" y="7815956"/>
              <a:ext cx="563552" cy="43913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48392" y="6522454"/>
            <a:ext cx="6396990" cy="1691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change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churn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numeric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'churn'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'churn'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astype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'float64'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Extract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input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output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942079">
              <a:lnSpc>
                <a:spcPct val="102499"/>
              </a:lnSpc>
            </a:pP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drop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'churn'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axis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churn_filtered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dirty="0" sz="800" spc="-5">
                <a:latin typeface="Arial MT"/>
                <a:cs typeface="Arial MT"/>
              </a:rPr>
              <a:t>Create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dummy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categorical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Use dummy variables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 categorical variables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get_dummies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cat_cols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drop_first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2287" y="8381447"/>
            <a:ext cx="98425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 MT"/>
                <a:cs typeface="Arial MT"/>
              </a:rPr>
              <a:t>Train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Test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split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2158" y="8694220"/>
            <a:ext cx="6960870" cy="1383665"/>
            <a:chOff x="292158" y="8694220"/>
            <a:chExt cx="6960870" cy="1383665"/>
          </a:xfrm>
        </p:grpSpPr>
        <p:sp>
          <p:nvSpPr>
            <p:cNvPr id="28" name="object 28"/>
            <p:cNvSpPr/>
            <p:nvPr/>
          </p:nvSpPr>
          <p:spPr>
            <a:xfrm>
              <a:off x="848393" y="8694224"/>
              <a:ext cx="6404610" cy="1383665"/>
            </a:xfrm>
            <a:custGeom>
              <a:avLst/>
              <a:gdLst/>
              <a:ahLst/>
              <a:cxnLst/>
              <a:rect l="l" t="t" r="r" b="b"/>
              <a:pathLst>
                <a:path w="6404609" h="1383665">
                  <a:moveTo>
                    <a:pt x="6404010" y="1383266"/>
                  </a:moveTo>
                  <a:lnTo>
                    <a:pt x="0" y="1383266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38326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48385" y="8694229"/>
              <a:ext cx="6404610" cy="1383665"/>
            </a:xfrm>
            <a:custGeom>
              <a:avLst/>
              <a:gdLst/>
              <a:ahLst/>
              <a:cxnLst/>
              <a:rect l="l" t="t" r="r" b="b"/>
              <a:pathLst>
                <a:path w="6404609" h="138366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375943"/>
                  </a:lnTo>
                  <a:lnTo>
                    <a:pt x="0" y="1375943"/>
                  </a:lnTo>
                  <a:lnTo>
                    <a:pt x="0" y="1383271"/>
                  </a:lnTo>
                  <a:lnTo>
                    <a:pt x="6396698" y="1383271"/>
                  </a:lnTo>
                  <a:lnTo>
                    <a:pt x="6404013" y="1383271"/>
                  </a:lnTo>
                  <a:lnTo>
                    <a:pt x="6404013" y="1375943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158" y="8694220"/>
              <a:ext cx="563552" cy="138327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48392" y="8718115"/>
            <a:ext cx="6396990" cy="1727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Divide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into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test</a:t>
            </a:r>
            <a:endParaRPr sz="750">
              <a:latin typeface="Courier New"/>
              <a:cs typeface="Courier New"/>
            </a:endParaRPr>
          </a:p>
          <a:p>
            <a:pPr marL="45085" marR="365569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 Set the 'random_state' parameter to '4'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 Set the 'test_size' parameter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 '0.25'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train_test_split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test_size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0.25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random_state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4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print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shapes of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 and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test sets</a:t>
            </a:r>
            <a:endParaRPr sz="750">
              <a:latin typeface="Courier New"/>
              <a:cs typeface="Courier New"/>
            </a:endParaRPr>
          </a:p>
          <a:p>
            <a:pPr marL="45085" marR="560006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e 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e 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 </a:t>
            </a:r>
            <a:r>
              <a:rPr dirty="0" sz="750" spc="-44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710"/>
              </a:spcBef>
            </a:pPr>
            <a:r>
              <a:rPr dirty="0" sz="750" spc="-5">
                <a:latin typeface="Courier New"/>
                <a:cs typeface="Courier New"/>
              </a:rPr>
              <a:t>(22500,</a:t>
            </a:r>
            <a:r>
              <a:rPr dirty="0" sz="750" spc="-8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198)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(7501,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198)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8392" y="2138452"/>
            <a:ext cx="6396990" cy="3821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#algorithms</a:t>
            </a:r>
            <a:r>
              <a:rPr dirty="0" sz="75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sampling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imblearn.under_sampling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RandomUnderSampler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imblearn.over_sampling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RandomOverSampler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#baseline</a:t>
            </a:r>
            <a:r>
              <a:rPr dirty="0" sz="75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linear</a:t>
            </a:r>
            <a:r>
              <a:rPr dirty="0" sz="75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endParaRPr sz="750">
              <a:latin typeface="Courier New"/>
              <a:cs typeface="Courier New"/>
            </a:endParaRPr>
          </a:p>
          <a:p>
            <a:pPr marL="45085" marR="3427095">
              <a:lnSpc>
                <a:spcPct val="102499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sklearn.linear_model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LogisticRegression </a:t>
            </a:r>
            <a:r>
              <a:rPr dirty="0" sz="750" spc="-44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8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sklearn.tree</a:t>
            </a:r>
            <a:r>
              <a:rPr dirty="0" sz="750" spc="8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9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DecisionTreeClassifier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sklearn.ensemble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RandomForestClassifier </a:t>
            </a:r>
            <a:r>
              <a:rPr dirty="0" sz="750" spc="-44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sklearn.neighbors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KNeighborsClassifier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#modules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hyper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tuning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sklearn.model_selection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GridSearchCV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sklearn.model_selection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StratifiedKFold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#modules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evaluation</a:t>
            </a:r>
            <a:endParaRPr sz="750">
              <a:latin typeface="Courier New"/>
              <a:cs typeface="Courier New"/>
            </a:endParaRPr>
          </a:p>
          <a:p>
            <a:pPr marL="45085" marR="3369945">
              <a:lnSpc>
                <a:spcPct val="102499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sklearn.model_selection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train_test_split </a:t>
            </a:r>
            <a:r>
              <a:rPr dirty="0" sz="750" spc="-44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sklearn.model_selection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cross_val_score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metrics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sklearn.metrics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ConfusionMatrixDisplay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classification_report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roc_auc_score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sklearn.metrics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f1_score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r2_score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sklearn.metrics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precision_recall_curve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roc_curve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confusion_matrix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Import methods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 building neural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networks</a:t>
            </a:r>
            <a:endParaRPr sz="750">
              <a:latin typeface="Courier New"/>
              <a:cs typeface="Courier New"/>
            </a:endParaRPr>
          </a:p>
          <a:p>
            <a:pPr marL="45085" marR="4742180">
              <a:lnSpc>
                <a:spcPct val="102499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tensorflow</a:t>
            </a:r>
            <a:r>
              <a:rPr dirty="0" sz="750" spc="44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dirty="0" sz="750" spc="44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tf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tensorflow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keras </a:t>
            </a:r>
            <a:r>
              <a:rPr dirty="0" sz="750" spc="-44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-1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keras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-1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layers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-1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keras.models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-1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Sequential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tensorflow.keras.layers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Input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Dense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Dropout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tensorflow.keras.optimizers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RMSprop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Import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'KerasClassifier'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'keras'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connecting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neural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networks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'sklearn'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'GridSearchCV'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keras.wrappers.scikit_learn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KerasClassifier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158" y="10114080"/>
            <a:ext cx="556234" cy="42449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58" y="906943"/>
            <a:ext cx="6960870" cy="1259205"/>
            <a:chOff x="292158" y="906943"/>
            <a:chExt cx="6960870" cy="1259205"/>
          </a:xfrm>
        </p:grpSpPr>
        <p:sp>
          <p:nvSpPr>
            <p:cNvPr id="3" name="object 3"/>
            <p:cNvSpPr/>
            <p:nvPr/>
          </p:nvSpPr>
          <p:spPr>
            <a:xfrm>
              <a:off x="848393" y="906947"/>
              <a:ext cx="6404610" cy="1259205"/>
            </a:xfrm>
            <a:custGeom>
              <a:avLst/>
              <a:gdLst/>
              <a:ahLst/>
              <a:cxnLst/>
              <a:rect l="l" t="t" r="r" b="b"/>
              <a:pathLst>
                <a:path w="6404609" h="1259205">
                  <a:moveTo>
                    <a:pt x="6404010" y="1258845"/>
                  </a:moveTo>
                  <a:lnTo>
                    <a:pt x="0" y="1258845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25884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906957"/>
              <a:ext cx="6404610" cy="1259205"/>
            </a:xfrm>
            <a:custGeom>
              <a:avLst/>
              <a:gdLst/>
              <a:ahLst/>
              <a:cxnLst/>
              <a:rect l="l" t="t" r="r" b="b"/>
              <a:pathLst>
                <a:path w="6404609" h="125920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251521"/>
                  </a:lnTo>
                  <a:lnTo>
                    <a:pt x="0" y="1251521"/>
                  </a:lnTo>
                  <a:lnTo>
                    <a:pt x="0" y="1258836"/>
                  </a:lnTo>
                  <a:lnTo>
                    <a:pt x="6396698" y="1258836"/>
                  </a:lnTo>
                  <a:lnTo>
                    <a:pt x="6404013" y="1258836"/>
                  </a:lnTo>
                  <a:lnTo>
                    <a:pt x="6404013" y="1251521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906943"/>
              <a:ext cx="563552" cy="12588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48392" y="133081"/>
            <a:ext cx="6396990" cy="2189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(22500,)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540"/>
              </a:spcBef>
            </a:pPr>
            <a:r>
              <a:rPr dirty="0" sz="750" spc="-5">
                <a:latin typeface="Courier New"/>
                <a:cs typeface="Courier New"/>
              </a:rPr>
              <a:t>(7501,)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20"/>
              </a:spcBef>
            </a:pPr>
            <a:r>
              <a:rPr dirty="0" sz="800" spc="-5" b="1">
                <a:latin typeface="Arial"/>
                <a:cs typeface="Arial"/>
              </a:rPr>
              <a:t>Checkpoint:</a:t>
            </a:r>
            <a:r>
              <a:rPr dirty="0" sz="800" spc="5" b="1">
                <a:latin typeface="Arial"/>
                <a:cs typeface="Arial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must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obtained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22500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observations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train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7501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observations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test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X_new</a:t>
            </a:r>
            <a:r>
              <a:rPr dirty="0" sz="750" spc="-3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3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to_numpy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y_new</a:t>
            </a:r>
            <a:r>
              <a:rPr dirty="0" sz="750" spc="-2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array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reshape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999229">
              <a:lnSpc>
                <a:spcPct val="102499"/>
              </a:lnSpc>
              <a:spcBef>
                <a:spcPts val="5"/>
              </a:spcBef>
            </a:pP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#train-test split using stratified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K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fold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StratifiedKFold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n_splits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get_n_splits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X_new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y_new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273685" marR="2969895" indent="-229235">
              <a:lnSpc>
                <a:spcPct val="102499"/>
              </a:lnSpc>
              <a:spcBef>
                <a:spcPts val="5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train_index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test_index</a:t>
            </a:r>
            <a:r>
              <a:rPr dirty="0" sz="750" spc="44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44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split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X_new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):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X_new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train_index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X_new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test_index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y_new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train_index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y_new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test_index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55"/>
              </a:spcBef>
            </a:pPr>
            <a:r>
              <a:rPr dirty="0" sz="750"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2158" y="6945010"/>
            <a:ext cx="6960870" cy="790575"/>
            <a:chOff x="292158" y="6945010"/>
            <a:chExt cx="6960870" cy="790575"/>
          </a:xfrm>
        </p:grpSpPr>
        <p:sp>
          <p:nvSpPr>
            <p:cNvPr id="8" name="object 8"/>
            <p:cNvSpPr/>
            <p:nvPr/>
          </p:nvSpPr>
          <p:spPr>
            <a:xfrm>
              <a:off x="848393" y="6945014"/>
              <a:ext cx="6404610" cy="790575"/>
            </a:xfrm>
            <a:custGeom>
              <a:avLst/>
              <a:gdLst/>
              <a:ahLst/>
              <a:cxnLst/>
              <a:rect l="l" t="t" r="r" b="b"/>
              <a:pathLst>
                <a:path w="6404609" h="790575">
                  <a:moveTo>
                    <a:pt x="6404010" y="790437"/>
                  </a:moveTo>
                  <a:lnTo>
                    <a:pt x="0" y="79043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79043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8385" y="6945020"/>
              <a:ext cx="6404610" cy="790575"/>
            </a:xfrm>
            <a:custGeom>
              <a:avLst/>
              <a:gdLst/>
              <a:ahLst/>
              <a:cxnLst/>
              <a:rect l="l" t="t" r="r" b="b"/>
              <a:pathLst>
                <a:path w="6404609" h="79057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783120"/>
                  </a:lnTo>
                  <a:lnTo>
                    <a:pt x="0" y="783120"/>
                  </a:lnTo>
                  <a:lnTo>
                    <a:pt x="0" y="790435"/>
                  </a:lnTo>
                  <a:lnTo>
                    <a:pt x="6396698" y="790435"/>
                  </a:lnTo>
                  <a:lnTo>
                    <a:pt x="6404013" y="790435"/>
                  </a:lnTo>
                  <a:lnTo>
                    <a:pt x="6404013" y="783120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6945010"/>
              <a:ext cx="563552" cy="79044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92158" y="7808637"/>
            <a:ext cx="6960870" cy="212725"/>
            <a:chOff x="292158" y="7808637"/>
            <a:chExt cx="6960870" cy="212725"/>
          </a:xfrm>
        </p:grpSpPr>
        <p:sp>
          <p:nvSpPr>
            <p:cNvPr id="12" name="object 12"/>
            <p:cNvSpPr/>
            <p:nvPr/>
          </p:nvSpPr>
          <p:spPr>
            <a:xfrm>
              <a:off x="848393" y="7808641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48385" y="7808645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55"/>
                  </a:lnTo>
                  <a:lnTo>
                    <a:pt x="6396698" y="212255"/>
                  </a:lnTo>
                  <a:lnTo>
                    <a:pt x="6404013" y="212255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7808637"/>
              <a:ext cx="563552" cy="21225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92158" y="8094072"/>
            <a:ext cx="6960870" cy="556260"/>
            <a:chOff x="292158" y="8094072"/>
            <a:chExt cx="6960870" cy="556260"/>
          </a:xfrm>
        </p:grpSpPr>
        <p:sp>
          <p:nvSpPr>
            <p:cNvPr id="16" name="object 16"/>
            <p:cNvSpPr/>
            <p:nvPr/>
          </p:nvSpPr>
          <p:spPr>
            <a:xfrm>
              <a:off x="848393" y="8094076"/>
              <a:ext cx="6404610" cy="556260"/>
            </a:xfrm>
            <a:custGeom>
              <a:avLst/>
              <a:gdLst/>
              <a:ahLst/>
              <a:cxnLst/>
              <a:rect l="l" t="t" r="r" b="b"/>
              <a:pathLst>
                <a:path w="6404609" h="556259">
                  <a:moveTo>
                    <a:pt x="6404010" y="556234"/>
                  </a:moveTo>
                  <a:lnTo>
                    <a:pt x="0" y="55623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55623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8385" y="8094077"/>
              <a:ext cx="6404610" cy="556260"/>
            </a:xfrm>
            <a:custGeom>
              <a:avLst/>
              <a:gdLst/>
              <a:ahLst/>
              <a:cxnLst/>
              <a:rect l="l" t="t" r="r" b="b"/>
              <a:pathLst>
                <a:path w="6404609" h="55625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548919"/>
                  </a:lnTo>
                  <a:lnTo>
                    <a:pt x="0" y="548919"/>
                  </a:lnTo>
                  <a:lnTo>
                    <a:pt x="0" y="556234"/>
                  </a:lnTo>
                  <a:lnTo>
                    <a:pt x="6396698" y="556234"/>
                  </a:lnTo>
                  <a:lnTo>
                    <a:pt x="6404013" y="556234"/>
                  </a:lnTo>
                  <a:lnTo>
                    <a:pt x="6404013" y="548919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8094072"/>
              <a:ext cx="563552" cy="55623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48392" y="2540989"/>
            <a:ext cx="6396990" cy="796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 MT"/>
                <a:cs typeface="Arial MT"/>
              </a:rPr>
              <a:t>Handling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Class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Imbalance</a:t>
            </a:r>
            <a:endParaRPr sz="1150">
              <a:latin typeface="Arial MT"/>
              <a:cs typeface="Arial MT"/>
            </a:endParaRPr>
          </a:p>
          <a:p>
            <a:pPr marL="36195" marR="173355">
              <a:lnSpc>
                <a:spcPct val="132100"/>
              </a:lnSpc>
              <a:spcBef>
                <a:spcPts val="855"/>
              </a:spcBef>
            </a:pPr>
            <a:r>
              <a:rPr dirty="0" sz="800" spc="-5">
                <a:latin typeface="Arial MT"/>
                <a:cs typeface="Arial MT"/>
              </a:rPr>
              <a:t>Classification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tasks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often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involve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datasets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imbalances,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where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number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samples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significantly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outweighs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other(s).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imbalance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pose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significant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challenges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algorithms,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they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favor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majority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struggle </a:t>
            </a:r>
            <a:r>
              <a:rPr dirty="0" sz="800">
                <a:latin typeface="Arial MT"/>
                <a:cs typeface="Arial MT"/>
              </a:rPr>
              <a:t> 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accurately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predict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minority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class.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augmentation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such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technique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studied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earlier,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however,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case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study we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>
                <a:latin typeface="Arial MT"/>
                <a:cs typeface="Arial MT"/>
              </a:rPr>
              <a:t> be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exploring</a:t>
            </a:r>
            <a:r>
              <a:rPr dirty="0" sz="800">
                <a:latin typeface="Arial MT"/>
                <a:cs typeface="Arial MT"/>
              </a:rPr>
              <a:t> class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imbalance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techniques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 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alternative</a:t>
            </a:r>
            <a:r>
              <a:rPr dirty="0" sz="800">
                <a:latin typeface="Arial MT"/>
                <a:cs typeface="Arial MT"/>
              </a:rPr>
              <a:t> 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complementary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approach.</a:t>
            </a:r>
            <a:endParaRPr sz="800">
              <a:latin typeface="Arial MT"/>
              <a:cs typeface="Arial MT"/>
            </a:endParaRPr>
          </a:p>
          <a:p>
            <a:pPr marL="36195" marR="206375">
              <a:lnSpc>
                <a:spcPct val="132100"/>
              </a:lnSpc>
              <a:spcBef>
                <a:spcPts val="805"/>
              </a:spcBef>
            </a:pPr>
            <a:r>
              <a:rPr dirty="0" sz="800" spc="-5">
                <a:latin typeface="Arial MT"/>
                <a:cs typeface="Arial MT"/>
              </a:rPr>
              <a:t>While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augmentation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proven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valuable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tool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addressing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imbalance,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recent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research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highlights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advantages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leveraging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imbalance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techniques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primary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approach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or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conjunction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augmentation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methods.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By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explicitly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addressing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 </a:t>
            </a:r>
            <a:r>
              <a:rPr dirty="0" sz="800">
                <a:latin typeface="Arial MT"/>
                <a:cs typeface="Arial MT"/>
              </a:rPr>
              <a:t> class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imbalance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issue,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these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techniques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ensure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algorithm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better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captures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nuances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classes,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resulting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improved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classification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performance.</a:t>
            </a:r>
            <a:endParaRPr sz="800">
              <a:latin typeface="Arial MT"/>
              <a:cs typeface="Arial MT"/>
            </a:endParaRPr>
          </a:p>
          <a:p>
            <a:pPr marL="36195" marR="180340">
              <a:lnSpc>
                <a:spcPct val="132100"/>
              </a:lnSpc>
              <a:spcBef>
                <a:spcPts val="805"/>
              </a:spcBef>
            </a:pP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capstone,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observe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dataset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imbalanced.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should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get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number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entries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output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'1'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approximately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1/10th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number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entries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output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'0'.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means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run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simple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machine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should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already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show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90%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accuracy.</a:t>
            </a:r>
            <a:endParaRPr sz="800">
              <a:latin typeface="Arial MT"/>
              <a:cs typeface="Arial MT"/>
            </a:endParaRPr>
          </a:p>
          <a:p>
            <a:pPr marL="36195" marR="151765">
              <a:lnSpc>
                <a:spcPct val="132100"/>
              </a:lnSpc>
              <a:spcBef>
                <a:spcPts val="805"/>
              </a:spcBef>
            </a:pPr>
            <a:r>
              <a:rPr dirty="0" sz="800" spc="-5">
                <a:latin typeface="Arial MT"/>
                <a:cs typeface="Arial MT"/>
              </a:rPr>
              <a:t>It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most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important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predict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which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decide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how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their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business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performing.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create</a:t>
            </a:r>
            <a:r>
              <a:rPr dirty="0" sz="800">
                <a:latin typeface="Arial MT"/>
                <a:cs typeface="Arial MT"/>
              </a:rPr>
              <a:t> 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predict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output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'1'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accurately.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But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corresponding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number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entries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very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less.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</a:pPr>
            <a:r>
              <a:rPr dirty="0" sz="800">
                <a:latin typeface="Arial MT"/>
                <a:cs typeface="Arial MT"/>
              </a:rPr>
              <a:t>Hence,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doing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some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sampling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methods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make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balanced.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50">
              <a:latin typeface="Arial MT"/>
              <a:cs typeface="Arial MT"/>
            </a:endParaRPr>
          </a:p>
          <a:p>
            <a:pPr marL="36195" marR="458470">
              <a:lnSpc>
                <a:spcPct val="132100"/>
              </a:lnSpc>
            </a:pPr>
            <a:r>
              <a:rPr dirty="0" sz="800">
                <a:latin typeface="Arial MT"/>
                <a:cs typeface="Arial MT"/>
              </a:rPr>
              <a:t>1)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b="1">
                <a:latin typeface="Arial"/>
                <a:cs typeface="Arial"/>
              </a:rPr>
              <a:t>Random</a:t>
            </a:r>
            <a:r>
              <a:rPr dirty="0" sz="800" spc="1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Under-Sampling</a:t>
            </a:r>
            <a:r>
              <a:rPr dirty="0" sz="800" spc="-5">
                <a:latin typeface="Arial MT"/>
                <a:cs typeface="Arial MT"/>
              </a:rPr>
              <a:t>: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method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basically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consists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removing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order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balanced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dataset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thus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avoiding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our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models</a:t>
            </a:r>
            <a:r>
              <a:rPr dirty="0" sz="800">
                <a:latin typeface="Arial MT"/>
                <a:cs typeface="Arial MT"/>
              </a:rPr>
              <a:t> to </a:t>
            </a:r>
            <a:r>
              <a:rPr dirty="0" sz="800" spc="-5">
                <a:latin typeface="Arial MT"/>
                <a:cs typeface="Arial MT"/>
              </a:rPr>
              <a:t>overfitting.</a:t>
            </a:r>
            <a:endParaRPr sz="800">
              <a:latin typeface="Arial MT"/>
              <a:cs typeface="Arial MT"/>
            </a:endParaRPr>
          </a:p>
          <a:p>
            <a:pPr marL="36195" marR="224790">
              <a:lnSpc>
                <a:spcPct val="132100"/>
              </a:lnSpc>
              <a:spcBef>
                <a:spcPts val="810"/>
              </a:spcBef>
            </a:pP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seen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how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imbalanced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under-sampling,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sub-sample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dataframe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50/50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ratio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regards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classes.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means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1221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'0'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entries,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1221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'1'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entries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by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removing 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rest.</a:t>
            </a:r>
            <a:endParaRPr sz="800">
              <a:latin typeface="Arial MT"/>
              <a:cs typeface="Arial MT"/>
            </a:endParaRPr>
          </a:p>
          <a:p>
            <a:pPr marL="36195" marR="163830">
              <a:lnSpc>
                <a:spcPct val="132100"/>
              </a:lnSpc>
              <a:spcBef>
                <a:spcPts val="805"/>
              </a:spcBef>
            </a:pPr>
            <a:r>
              <a:rPr dirty="0" sz="800" spc="-5">
                <a:latin typeface="Arial MT"/>
                <a:cs typeface="Arial MT"/>
              </a:rPr>
              <a:t>Note: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main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issue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"Random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Under-Sampling"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run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risk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classification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perform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accurate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we </a:t>
            </a:r>
            <a:r>
              <a:rPr dirty="0" sz="800" spc="-5">
                <a:latin typeface="Arial MT"/>
                <a:cs typeface="Arial MT"/>
              </a:rPr>
              <a:t>would</a:t>
            </a:r>
            <a:r>
              <a:rPr dirty="0" sz="800">
                <a:latin typeface="Arial MT"/>
                <a:cs typeface="Arial MT"/>
              </a:rPr>
              <a:t> like to since </a:t>
            </a:r>
            <a:r>
              <a:rPr dirty="0" sz="800" spc="-5">
                <a:latin typeface="Arial MT"/>
                <a:cs typeface="Arial MT"/>
              </a:rPr>
              <a:t>there</a:t>
            </a:r>
            <a:r>
              <a:rPr dirty="0" sz="800">
                <a:latin typeface="Arial MT"/>
                <a:cs typeface="Arial MT"/>
              </a:rPr>
              <a:t> is a </a:t>
            </a:r>
            <a:r>
              <a:rPr dirty="0" sz="800" spc="-5">
                <a:latin typeface="Arial MT"/>
                <a:cs typeface="Arial MT"/>
              </a:rPr>
              <a:t>great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deal</a:t>
            </a:r>
            <a:r>
              <a:rPr dirty="0" sz="800">
                <a:latin typeface="Arial MT"/>
                <a:cs typeface="Arial MT"/>
              </a:rPr>
              <a:t> of </a:t>
            </a:r>
            <a:r>
              <a:rPr dirty="0" sz="800" spc="-5">
                <a:latin typeface="Arial MT"/>
                <a:cs typeface="Arial MT"/>
              </a:rPr>
              <a:t>information</a:t>
            </a:r>
            <a:r>
              <a:rPr dirty="0" sz="800">
                <a:latin typeface="Arial MT"/>
                <a:cs typeface="Arial MT"/>
              </a:rPr>
              <a:t> loss.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under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sampling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imblearn</a:t>
            </a:r>
            <a:endParaRPr sz="750">
              <a:latin typeface="Courier New"/>
              <a:cs typeface="Courier New"/>
            </a:endParaRPr>
          </a:p>
          <a:p>
            <a:pPr marL="45085" marR="113982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Use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RandomUnderSampler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(RUS)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produce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new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X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y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X_train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y_train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Use random_state as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1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for reproducibility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rus</a:t>
            </a:r>
            <a:r>
              <a:rPr dirty="0" sz="750" spc="-2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RandomUnderSampler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random_state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y_rus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rus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fit_resample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ts val="2250"/>
              </a:lnSpc>
              <a:spcBef>
                <a:spcPts val="24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train_test_split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test_size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0.2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random_state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4 </a:t>
            </a:r>
            <a:r>
              <a:rPr dirty="0" sz="750" spc="-434">
                <a:solidFill>
                  <a:srgbClr val="0087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X_train_rus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ts val="62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X_test_rus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</a:t>
            </a:r>
            <a:endParaRPr sz="750">
              <a:latin typeface="Courier New"/>
              <a:cs typeface="Courier New"/>
            </a:endParaRPr>
          </a:p>
          <a:p>
            <a:pPr marL="45085" marR="537146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y_train_rus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e 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55"/>
              </a:spcBef>
            </a:pPr>
            <a:r>
              <a:rPr dirty="0" sz="750" spc="-5">
                <a:latin typeface="Courier New"/>
                <a:cs typeface="Courier New"/>
              </a:rPr>
              <a:t>(11124,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198)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(2782,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198)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(11124,)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(2782,)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Courier New"/>
              <a:cs typeface="Courier New"/>
            </a:endParaRPr>
          </a:p>
          <a:p>
            <a:pPr marL="36195" marR="224790">
              <a:lnSpc>
                <a:spcPct val="132100"/>
              </a:lnSpc>
            </a:pPr>
            <a:r>
              <a:rPr dirty="0" sz="800">
                <a:latin typeface="Arial MT"/>
                <a:cs typeface="Arial MT"/>
              </a:rPr>
              <a:t>1)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b="1">
                <a:latin typeface="Arial"/>
                <a:cs typeface="Arial"/>
              </a:rPr>
              <a:t>Random</a:t>
            </a:r>
            <a:r>
              <a:rPr dirty="0" sz="800" spc="1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Over-Sampling</a:t>
            </a:r>
            <a:r>
              <a:rPr dirty="0" sz="800" spc="-5">
                <a:latin typeface="Arial MT"/>
                <a:cs typeface="Arial MT"/>
              </a:rPr>
              <a:t>: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method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basically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consists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adding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order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balanced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dataset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thus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avoiding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our models</a:t>
            </a:r>
            <a:r>
              <a:rPr dirty="0" sz="800">
                <a:latin typeface="Arial MT"/>
                <a:cs typeface="Arial MT"/>
              </a:rPr>
              <a:t> to </a:t>
            </a:r>
            <a:r>
              <a:rPr dirty="0" sz="800" spc="-5">
                <a:latin typeface="Arial MT"/>
                <a:cs typeface="Arial MT"/>
              </a:rPr>
              <a:t>overfitting.</a:t>
            </a:r>
            <a:endParaRPr sz="800">
              <a:latin typeface="Arial MT"/>
              <a:cs typeface="Arial MT"/>
            </a:endParaRPr>
          </a:p>
          <a:p>
            <a:pPr marL="36195" marR="287020">
              <a:lnSpc>
                <a:spcPct val="132100"/>
              </a:lnSpc>
              <a:spcBef>
                <a:spcPts val="805"/>
              </a:spcBef>
            </a:pP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seen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how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imbalanced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over-sampling,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sub-sample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dataframe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50/50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ratio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regards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classes.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means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13780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'1'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entries,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13780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'0'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entries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by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removing 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rest.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123825"/>
            <a:ext cx="556234" cy="42449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158" y="2202383"/>
            <a:ext cx="556234" cy="21224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158" y="8686901"/>
            <a:ext cx="556234" cy="84898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92" y="204336"/>
            <a:ext cx="6404610" cy="798195"/>
            <a:chOff x="848392" y="204336"/>
            <a:chExt cx="6404610" cy="798195"/>
          </a:xfrm>
        </p:grpSpPr>
        <p:sp>
          <p:nvSpPr>
            <p:cNvPr id="3" name="object 3"/>
            <p:cNvSpPr/>
            <p:nvPr/>
          </p:nvSpPr>
          <p:spPr>
            <a:xfrm>
              <a:off x="848392" y="204336"/>
              <a:ext cx="6404610" cy="798195"/>
            </a:xfrm>
            <a:custGeom>
              <a:avLst/>
              <a:gdLst/>
              <a:ahLst/>
              <a:cxnLst/>
              <a:rect l="l" t="t" r="r" b="b"/>
              <a:pathLst>
                <a:path w="6404609" h="798194">
                  <a:moveTo>
                    <a:pt x="6404010" y="797756"/>
                  </a:moveTo>
                  <a:lnTo>
                    <a:pt x="0" y="797756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79775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204342"/>
              <a:ext cx="6404610" cy="798195"/>
            </a:xfrm>
            <a:custGeom>
              <a:avLst/>
              <a:gdLst/>
              <a:ahLst/>
              <a:cxnLst/>
              <a:rect l="l" t="t" r="r" b="b"/>
              <a:pathLst>
                <a:path w="6404609" h="79819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790435"/>
                  </a:lnTo>
                  <a:lnTo>
                    <a:pt x="0" y="790435"/>
                  </a:lnTo>
                  <a:lnTo>
                    <a:pt x="0" y="797763"/>
                  </a:lnTo>
                  <a:lnTo>
                    <a:pt x="6396698" y="797763"/>
                  </a:lnTo>
                  <a:lnTo>
                    <a:pt x="6404013" y="797763"/>
                  </a:lnTo>
                  <a:lnTo>
                    <a:pt x="6404013" y="790435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848392" y="1075282"/>
            <a:ext cx="6404610" cy="322580"/>
            <a:chOff x="848392" y="1075282"/>
            <a:chExt cx="6404610" cy="322580"/>
          </a:xfrm>
        </p:grpSpPr>
        <p:sp>
          <p:nvSpPr>
            <p:cNvPr id="6" name="object 6"/>
            <p:cNvSpPr/>
            <p:nvPr/>
          </p:nvSpPr>
          <p:spPr>
            <a:xfrm>
              <a:off x="848392" y="1075282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80">
                  <a:moveTo>
                    <a:pt x="6404010" y="322030"/>
                  </a:moveTo>
                  <a:lnTo>
                    <a:pt x="0" y="32203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2203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8385" y="1075283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8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314718"/>
                  </a:lnTo>
                  <a:lnTo>
                    <a:pt x="0" y="314718"/>
                  </a:lnTo>
                  <a:lnTo>
                    <a:pt x="0" y="322033"/>
                  </a:lnTo>
                  <a:lnTo>
                    <a:pt x="6396698" y="322033"/>
                  </a:lnTo>
                  <a:lnTo>
                    <a:pt x="6404013" y="322033"/>
                  </a:lnTo>
                  <a:lnTo>
                    <a:pt x="6404013" y="314718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292158" y="1470496"/>
            <a:ext cx="6960870" cy="1442085"/>
            <a:chOff x="292158" y="1470496"/>
            <a:chExt cx="6960870" cy="1442085"/>
          </a:xfrm>
        </p:grpSpPr>
        <p:sp>
          <p:nvSpPr>
            <p:cNvPr id="9" name="object 9"/>
            <p:cNvSpPr/>
            <p:nvPr/>
          </p:nvSpPr>
          <p:spPr>
            <a:xfrm>
              <a:off x="848393" y="1470501"/>
              <a:ext cx="6404610" cy="556260"/>
            </a:xfrm>
            <a:custGeom>
              <a:avLst/>
              <a:gdLst/>
              <a:ahLst/>
              <a:cxnLst/>
              <a:rect l="l" t="t" r="r" b="b"/>
              <a:pathLst>
                <a:path w="6404609" h="556260">
                  <a:moveTo>
                    <a:pt x="6404010" y="556234"/>
                  </a:moveTo>
                  <a:lnTo>
                    <a:pt x="0" y="55623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55623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48385" y="1470507"/>
              <a:ext cx="6404610" cy="556260"/>
            </a:xfrm>
            <a:custGeom>
              <a:avLst/>
              <a:gdLst/>
              <a:ahLst/>
              <a:cxnLst/>
              <a:rect l="l" t="t" r="r" b="b"/>
              <a:pathLst>
                <a:path w="6404609" h="55626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548919"/>
                  </a:lnTo>
                  <a:lnTo>
                    <a:pt x="0" y="548919"/>
                  </a:lnTo>
                  <a:lnTo>
                    <a:pt x="0" y="556234"/>
                  </a:lnTo>
                  <a:lnTo>
                    <a:pt x="6396698" y="556234"/>
                  </a:lnTo>
                  <a:lnTo>
                    <a:pt x="6404013" y="556234"/>
                  </a:lnTo>
                  <a:lnTo>
                    <a:pt x="6404013" y="548919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1470496"/>
              <a:ext cx="563552" cy="55623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2063325"/>
              <a:ext cx="556234" cy="848988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92158" y="4149202"/>
            <a:ext cx="6960870" cy="3484245"/>
            <a:chOff x="292158" y="4149202"/>
            <a:chExt cx="6960870" cy="3484245"/>
          </a:xfrm>
        </p:grpSpPr>
        <p:sp>
          <p:nvSpPr>
            <p:cNvPr id="14" name="object 14"/>
            <p:cNvSpPr/>
            <p:nvPr/>
          </p:nvSpPr>
          <p:spPr>
            <a:xfrm>
              <a:off x="848393" y="4149207"/>
              <a:ext cx="6404610" cy="3484245"/>
            </a:xfrm>
            <a:custGeom>
              <a:avLst/>
              <a:gdLst/>
              <a:ahLst/>
              <a:cxnLst/>
              <a:rect l="l" t="t" r="r" b="b"/>
              <a:pathLst>
                <a:path w="6404609" h="3484245">
                  <a:moveTo>
                    <a:pt x="6404010" y="3483781"/>
                  </a:moveTo>
                  <a:lnTo>
                    <a:pt x="0" y="3483781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48378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8385" y="4149216"/>
              <a:ext cx="6404610" cy="3484245"/>
            </a:xfrm>
            <a:custGeom>
              <a:avLst/>
              <a:gdLst/>
              <a:ahLst/>
              <a:cxnLst/>
              <a:rect l="l" t="t" r="r" b="b"/>
              <a:pathLst>
                <a:path w="6404609" h="348424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476460"/>
                  </a:lnTo>
                  <a:lnTo>
                    <a:pt x="0" y="3476460"/>
                  </a:lnTo>
                  <a:lnTo>
                    <a:pt x="0" y="3483775"/>
                  </a:lnTo>
                  <a:lnTo>
                    <a:pt x="6396698" y="3483775"/>
                  </a:lnTo>
                  <a:lnTo>
                    <a:pt x="6404013" y="3483775"/>
                  </a:lnTo>
                  <a:lnTo>
                    <a:pt x="6404013" y="3476460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4149202"/>
              <a:ext cx="563552" cy="3483785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158" y="204332"/>
            <a:ext cx="563552" cy="79776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92158" y="7991608"/>
            <a:ext cx="6960870" cy="2569210"/>
            <a:chOff x="292158" y="7991608"/>
            <a:chExt cx="6960870" cy="2569210"/>
          </a:xfrm>
        </p:grpSpPr>
        <p:sp>
          <p:nvSpPr>
            <p:cNvPr id="19" name="object 19"/>
            <p:cNvSpPr/>
            <p:nvPr/>
          </p:nvSpPr>
          <p:spPr>
            <a:xfrm>
              <a:off x="848393" y="7991608"/>
              <a:ext cx="6404610" cy="2569210"/>
            </a:xfrm>
            <a:custGeom>
              <a:avLst/>
              <a:gdLst/>
              <a:ahLst/>
              <a:cxnLst/>
              <a:rect l="l" t="t" r="r" b="b"/>
              <a:pathLst>
                <a:path w="6404609" h="2569209">
                  <a:moveTo>
                    <a:pt x="0" y="0"/>
                  </a:moveTo>
                  <a:lnTo>
                    <a:pt x="6404009" y="0"/>
                  </a:lnTo>
                  <a:lnTo>
                    <a:pt x="6404009" y="2568913"/>
                  </a:lnTo>
                  <a:lnTo>
                    <a:pt x="0" y="2568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48385" y="7991614"/>
              <a:ext cx="6404610" cy="2569210"/>
            </a:xfrm>
            <a:custGeom>
              <a:avLst/>
              <a:gdLst/>
              <a:ahLst/>
              <a:cxnLst/>
              <a:rect l="l" t="t" r="r" b="b"/>
              <a:pathLst>
                <a:path w="6404609" h="256920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2568918"/>
                  </a:lnTo>
                  <a:lnTo>
                    <a:pt x="6404013" y="2568918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158" y="7991608"/>
              <a:ext cx="563552" cy="2568923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158" y="1075277"/>
            <a:ext cx="563552" cy="32203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48392" y="228227"/>
            <a:ext cx="6396990" cy="1026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over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sampling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imblearn</a:t>
            </a:r>
            <a:endParaRPr sz="750">
              <a:latin typeface="Courier New"/>
              <a:cs typeface="Courier New"/>
            </a:endParaRPr>
          </a:p>
          <a:p>
            <a:pPr marL="45085" marR="119697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Use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RandomOverSampler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(ROS)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produce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new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X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y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X_train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y_train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Use random_state as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1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for reproducibility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ros</a:t>
            </a:r>
            <a:r>
              <a:rPr dirty="0" sz="750" spc="-2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RandomOverSampler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random_state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y_ros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ros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fit_resample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#train</a:t>
            </a:r>
            <a:r>
              <a:rPr dirty="0" sz="75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Test</a:t>
            </a:r>
            <a:r>
              <a:rPr dirty="0" sz="75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split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train_test_split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test_size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0.2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stratify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y_ros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ourier New"/>
              <a:cs typeface="Courier New"/>
            </a:endParaRPr>
          </a:p>
          <a:p>
            <a:pPr marL="45085" marR="537146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e 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X_test_ros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e 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55"/>
              </a:spcBef>
            </a:pPr>
            <a:r>
              <a:rPr dirty="0" sz="750" spc="-5">
                <a:latin typeface="Courier New"/>
                <a:cs typeface="Courier New"/>
              </a:rPr>
              <a:t>(12876,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198)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(3220,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198)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(12876,)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(3220,)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Courier New"/>
              <a:cs typeface="Courier New"/>
            </a:endParaRPr>
          </a:p>
          <a:p>
            <a:pPr marL="36195" marR="187960">
              <a:lnSpc>
                <a:spcPct val="132100"/>
              </a:lnSpc>
            </a:pPr>
            <a:r>
              <a:rPr dirty="0" sz="800">
                <a:latin typeface="Arial MT"/>
                <a:cs typeface="Arial MT"/>
              </a:rPr>
              <a:t>Now,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let's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test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machine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over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three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sets,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namely,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original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cleaned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set,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under-sampled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 </a:t>
            </a:r>
            <a:r>
              <a:rPr dirty="0" sz="800">
                <a:latin typeface="Arial MT"/>
                <a:cs typeface="Arial MT"/>
              </a:rPr>
              <a:t> set and</a:t>
            </a:r>
            <a:r>
              <a:rPr dirty="0" sz="800" spc="-5">
                <a:latin typeface="Arial MT"/>
                <a:cs typeface="Arial MT"/>
              </a:rPr>
              <a:t> 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over-sampled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>
                <a:latin typeface="Arial MT"/>
                <a:cs typeface="Arial MT"/>
              </a:rPr>
              <a:t> set.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800"/>
              </a:spcBef>
            </a:pPr>
            <a:r>
              <a:rPr dirty="0" sz="1350" spc="10">
                <a:latin typeface="Arial MT"/>
                <a:cs typeface="Arial MT"/>
              </a:rPr>
              <a:t>Logistic</a:t>
            </a:r>
            <a:r>
              <a:rPr dirty="0" sz="1350" spc="-25">
                <a:latin typeface="Arial MT"/>
                <a:cs typeface="Arial MT"/>
              </a:rPr>
              <a:t> </a:t>
            </a:r>
            <a:r>
              <a:rPr dirty="0" sz="1350" spc="10">
                <a:latin typeface="Arial MT"/>
                <a:cs typeface="Arial MT"/>
              </a:rPr>
              <a:t>Regression</a:t>
            </a:r>
            <a:endParaRPr sz="13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1235"/>
              </a:spcBef>
            </a:pPr>
            <a:r>
              <a:rPr dirty="0" sz="800" spc="-5">
                <a:latin typeface="Arial MT"/>
                <a:cs typeface="Arial MT"/>
              </a:rPr>
              <a:t>Build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logistic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regression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without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applying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any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techniques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address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imbalance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algn="just" marL="45085" marR="148336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Defining the logistic regression model and fit it on the normal X_train and y_train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'penalty' is set to 'none'</a:t>
            </a:r>
            <a:endParaRPr sz="750">
              <a:latin typeface="Courier New"/>
              <a:cs typeface="Courier New"/>
            </a:endParaRPr>
          </a:p>
          <a:p>
            <a:pPr algn="just" marL="45085" marR="474218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'solver' is set to 'lbfgs'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'random_state' is set to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0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'max_iter'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100</a:t>
            </a:r>
            <a:endParaRPr sz="750">
              <a:latin typeface="Courier New"/>
              <a:cs typeface="Courier New"/>
            </a:endParaRPr>
          </a:p>
          <a:p>
            <a:pPr algn="just" marL="450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You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change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these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GridSearchCV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perform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hyperparameter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tuning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optimal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performi</a:t>
            </a:r>
            <a:endParaRPr sz="750">
              <a:latin typeface="Courier New"/>
              <a:cs typeface="Courier New"/>
            </a:endParaRPr>
          </a:p>
          <a:p>
            <a:pPr algn="just"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'Logistic Regression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-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 without balancing'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102552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LogisticRegression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penalty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'none'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solver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'lbfgs'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random_state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max_iter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algn="just"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Evaluating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validation sets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4056379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y_train_pred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y_test_pred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31279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log_train_acc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y_train_pred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log_test_acc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y_test_pred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algn="just"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F1 score,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Precision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5985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7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8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f1_score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7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y_test_pred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y_test_pred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r2_score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y_test_pred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creating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a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dataframe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 compare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performance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different models</a:t>
            </a:r>
            <a:endParaRPr sz="750">
              <a:latin typeface="Courier New"/>
              <a:cs typeface="Courier New"/>
            </a:endParaRPr>
          </a:p>
          <a:p>
            <a:pPr marL="45085" marR="56832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log_train_acc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log_test_acc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DataFrame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'Model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Name'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'Training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Score'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'Testing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Score'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endParaRPr sz="750">
              <a:latin typeface="Courier New"/>
              <a:cs typeface="Courier New"/>
            </a:endParaRPr>
          </a:p>
          <a:p>
            <a:pPr marL="244665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'F1</a:t>
            </a:r>
            <a:r>
              <a:rPr dirty="0" sz="750" spc="-2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Score'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'Precision'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'Recall'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Train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logistic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regression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balanced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achieved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through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undersampling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algn="just" marL="45085" marR="111125" indent="11430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logistic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regression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under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sampled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X_train_rus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y_train_rus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'penalty' is set to 'none'</a:t>
            </a:r>
            <a:endParaRPr sz="750">
              <a:latin typeface="Courier New"/>
              <a:cs typeface="Courier New"/>
            </a:endParaRPr>
          </a:p>
          <a:p>
            <a:pPr algn="just" marL="45085" marR="474218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'solver' is set to 'lbfgs'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'random_state' is set to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0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'max_iter'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100</a:t>
            </a:r>
            <a:endParaRPr sz="750">
              <a:latin typeface="Courier New"/>
              <a:cs typeface="Courier New"/>
            </a:endParaRPr>
          </a:p>
          <a:p>
            <a:pPr algn="just"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'Logistic Regression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-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 Random Undersampling'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102552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LogisticRegression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penalty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'none'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solver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'lbfgs'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random_state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max_iter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algn="just"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Evaluating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validation sets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827779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y_train_pred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y_test_pred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08419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log_train_acc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y_train_pred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log_test_acc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y_test_pred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algn="just"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F1 score,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Precision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algn="just"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f1_score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y_test_pred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6464" y="61785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588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392" y="104235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0"/>
                </a:moveTo>
                <a:lnTo>
                  <a:pt x="0" y="0"/>
                </a:lnTo>
                <a:lnTo>
                  <a:pt x="0" y="36588"/>
                </a:lnTo>
                <a:lnTo>
                  <a:pt x="36601" y="36588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81392" y="120336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0"/>
                </a:moveTo>
                <a:lnTo>
                  <a:pt x="0" y="0"/>
                </a:lnTo>
                <a:lnTo>
                  <a:pt x="0" y="36601"/>
                </a:lnTo>
                <a:lnTo>
                  <a:pt x="36601" y="36601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1392" y="136437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0"/>
                </a:moveTo>
                <a:lnTo>
                  <a:pt x="0" y="0"/>
                </a:lnTo>
                <a:lnTo>
                  <a:pt x="0" y="36601"/>
                </a:lnTo>
                <a:lnTo>
                  <a:pt x="36601" y="36601"/>
                </a:lnTo>
                <a:lnTo>
                  <a:pt x="36601" y="32943"/>
                </a:lnTo>
                <a:lnTo>
                  <a:pt x="36601" y="29286"/>
                </a:lnTo>
                <a:lnTo>
                  <a:pt x="36601" y="7327"/>
                </a:lnTo>
                <a:lnTo>
                  <a:pt x="36601" y="3670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81392" y="152539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0"/>
                </a:moveTo>
                <a:lnTo>
                  <a:pt x="0" y="0"/>
                </a:lnTo>
                <a:lnTo>
                  <a:pt x="0" y="36588"/>
                </a:lnTo>
                <a:lnTo>
                  <a:pt x="36601" y="36588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1392" y="168640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0"/>
                </a:moveTo>
                <a:lnTo>
                  <a:pt x="0" y="0"/>
                </a:lnTo>
                <a:lnTo>
                  <a:pt x="0" y="36601"/>
                </a:lnTo>
                <a:lnTo>
                  <a:pt x="36601" y="36601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81392" y="184743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0"/>
                </a:moveTo>
                <a:lnTo>
                  <a:pt x="0" y="0"/>
                </a:lnTo>
                <a:lnTo>
                  <a:pt x="0" y="36588"/>
                </a:lnTo>
                <a:lnTo>
                  <a:pt x="36601" y="36588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81392" y="200844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0"/>
                </a:moveTo>
                <a:lnTo>
                  <a:pt x="0" y="0"/>
                </a:lnTo>
                <a:lnTo>
                  <a:pt x="0" y="36588"/>
                </a:lnTo>
                <a:lnTo>
                  <a:pt x="36601" y="36588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81392" y="216945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0"/>
                </a:moveTo>
                <a:lnTo>
                  <a:pt x="0" y="0"/>
                </a:lnTo>
                <a:lnTo>
                  <a:pt x="0" y="36601"/>
                </a:lnTo>
                <a:lnTo>
                  <a:pt x="36601" y="36601"/>
                </a:lnTo>
                <a:lnTo>
                  <a:pt x="36601" y="32943"/>
                </a:lnTo>
                <a:lnTo>
                  <a:pt x="36601" y="29273"/>
                </a:lnTo>
                <a:lnTo>
                  <a:pt x="36601" y="7327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6464" y="233047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37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37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81392" y="275495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0"/>
                </a:moveTo>
                <a:lnTo>
                  <a:pt x="0" y="0"/>
                </a:lnTo>
                <a:lnTo>
                  <a:pt x="0" y="36601"/>
                </a:lnTo>
                <a:lnTo>
                  <a:pt x="36601" y="36601"/>
                </a:lnTo>
                <a:lnTo>
                  <a:pt x="36601" y="32943"/>
                </a:lnTo>
                <a:lnTo>
                  <a:pt x="36601" y="29286"/>
                </a:lnTo>
                <a:lnTo>
                  <a:pt x="36601" y="7327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81392" y="291598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0"/>
                </a:moveTo>
                <a:lnTo>
                  <a:pt x="0" y="0"/>
                </a:lnTo>
                <a:lnTo>
                  <a:pt x="0" y="36588"/>
                </a:lnTo>
                <a:lnTo>
                  <a:pt x="36601" y="36588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81392" y="307699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0"/>
                </a:moveTo>
                <a:lnTo>
                  <a:pt x="0" y="0"/>
                </a:lnTo>
                <a:lnTo>
                  <a:pt x="0" y="36601"/>
                </a:lnTo>
                <a:lnTo>
                  <a:pt x="36601" y="36601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81392" y="323800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0"/>
                </a:moveTo>
                <a:lnTo>
                  <a:pt x="0" y="0"/>
                </a:lnTo>
                <a:lnTo>
                  <a:pt x="0" y="36601"/>
                </a:lnTo>
                <a:lnTo>
                  <a:pt x="36601" y="36601"/>
                </a:lnTo>
                <a:lnTo>
                  <a:pt x="36601" y="32943"/>
                </a:lnTo>
                <a:lnTo>
                  <a:pt x="36601" y="29286"/>
                </a:lnTo>
                <a:lnTo>
                  <a:pt x="36601" y="7327"/>
                </a:lnTo>
                <a:lnTo>
                  <a:pt x="36601" y="3670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81392" y="339902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0"/>
                </a:moveTo>
                <a:lnTo>
                  <a:pt x="0" y="0"/>
                </a:lnTo>
                <a:lnTo>
                  <a:pt x="0" y="36588"/>
                </a:lnTo>
                <a:lnTo>
                  <a:pt x="36601" y="36588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81392" y="356003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0"/>
                </a:moveTo>
                <a:lnTo>
                  <a:pt x="0" y="0"/>
                </a:lnTo>
                <a:lnTo>
                  <a:pt x="0" y="36601"/>
                </a:lnTo>
                <a:lnTo>
                  <a:pt x="36601" y="36601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86329" y="372104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97" y="36594"/>
                </a:moveTo>
                <a:lnTo>
                  <a:pt x="11388" y="35085"/>
                </a:lnTo>
                <a:lnTo>
                  <a:pt x="5548" y="31045"/>
                </a:lnTo>
                <a:lnTo>
                  <a:pt x="1508" y="25206"/>
                </a:lnTo>
                <a:lnTo>
                  <a:pt x="0" y="18297"/>
                </a:lnTo>
                <a:lnTo>
                  <a:pt x="1508" y="11388"/>
                </a:lnTo>
                <a:lnTo>
                  <a:pt x="5548" y="5548"/>
                </a:lnTo>
                <a:lnTo>
                  <a:pt x="11388" y="1508"/>
                </a:lnTo>
                <a:lnTo>
                  <a:pt x="18297" y="0"/>
                </a:lnTo>
                <a:lnTo>
                  <a:pt x="25206" y="1508"/>
                </a:lnTo>
                <a:lnTo>
                  <a:pt x="31045" y="5548"/>
                </a:lnTo>
                <a:lnTo>
                  <a:pt x="32270" y="7318"/>
                </a:lnTo>
                <a:lnTo>
                  <a:pt x="11728" y="7318"/>
                </a:lnTo>
                <a:lnTo>
                  <a:pt x="7318" y="11728"/>
                </a:lnTo>
                <a:lnTo>
                  <a:pt x="7318" y="24865"/>
                </a:lnTo>
                <a:lnTo>
                  <a:pt x="11728" y="29275"/>
                </a:lnTo>
                <a:lnTo>
                  <a:pt x="32270" y="29275"/>
                </a:lnTo>
                <a:lnTo>
                  <a:pt x="31045" y="31045"/>
                </a:lnTo>
                <a:lnTo>
                  <a:pt x="25206" y="35085"/>
                </a:lnTo>
                <a:lnTo>
                  <a:pt x="18297" y="36594"/>
                </a:lnTo>
                <a:close/>
              </a:path>
              <a:path w="36830" h="36829">
                <a:moveTo>
                  <a:pt x="32270" y="29275"/>
                </a:moveTo>
                <a:lnTo>
                  <a:pt x="24865" y="29275"/>
                </a:lnTo>
                <a:lnTo>
                  <a:pt x="29275" y="24865"/>
                </a:lnTo>
                <a:lnTo>
                  <a:pt x="29275" y="11728"/>
                </a:lnTo>
                <a:lnTo>
                  <a:pt x="24865" y="7318"/>
                </a:lnTo>
                <a:lnTo>
                  <a:pt x="32270" y="7318"/>
                </a:lnTo>
                <a:lnTo>
                  <a:pt x="35085" y="11388"/>
                </a:lnTo>
                <a:lnTo>
                  <a:pt x="36594" y="18297"/>
                </a:lnTo>
                <a:lnTo>
                  <a:pt x="35085" y="25206"/>
                </a:lnTo>
                <a:lnTo>
                  <a:pt x="32270" y="29275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86329" y="388206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97" y="36594"/>
                </a:moveTo>
                <a:lnTo>
                  <a:pt x="11388" y="35085"/>
                </a:lnTo>
                <a:lnTo>
                  <a:pt x="5548" y="31045"/>
                </a:lnTo>
                <a:lnTo>
                  <a:pt x="1508" y="25206"/>
                </a:lnTo>
                <a:lnTo>
                  <a:pt x="0" y="18297"/>
                </a:lnTo>
                <a:lnTo>
                  <a:pt x="1508" y="11388"/>
                </a:lnTo>
                <a:lnTo>
                  <a:pt x="5548" y="5548"/>
                </a:lnTo>
                <a:lnTo>
                  <a:pt x="11388" y="1508"/>
                </a:lnTo>
                <a:lnTo>
                  <a:pt x="18297" y="0"/>
                </a:lnTo>
                <a:lnTo>
                  <a:pt x="25206" y="1508"/>
                </a:lnTo>
                <a:lnTo>
                  <a:pt x="31045" y="5548"/>
                </a:lnTo>
                <a:lnTo>
                  <a:pt x="32270" y="7318"/>
                </a:lnTo>
                <a:lnTo>
                  <a:pt x="11728" y="7318"/>
                </a:lnTo>
                <a:lnTo>
                  <a:pt x="7318" y="11728"/>
                </a:lnTo>
                <a:lnTo>
                  <a:pt x="7318" y="24865"/>
                </a:lnTo>
                <a:lnTo>
                  <a:pt x="11728" y="29275"/>
                </a:lnTo>
                <a:lnTo>
                  <a:pt x="32270" y="29275"/>
                </a:lnTo>
                <a:lnTo>
                  <a:pt x="31045" y="31045"/>
                </a:lnTo>
                <a:lnTo>
                  <a:pt x="25206" y="35085"/>
                </a:lnTo>
                <a:lnTo>
                  <a:pt x="18297" y="36594"/>
                </a:lnTo>
                <a:close/>
              </a:path>
              <a:path w="36830" h="36829">
                <a:moveTo>
                  <a:pt x="32270" y="29275"/>
                </a:moveTo>
                <a:lnTo>
                  <a:pt x="24865" y="29275"/>
                </a:lnTo>
                <a:lnTo>
                  <a:pt x="29275" y="24865"/>
                </a:lnTo>
                <a:lnTo>
                  <a:pt x="29275" y="11728"/>
                </a:lnTo>
                <a:lnTo>
                  <a:pt x="24865" y="7318"/>
                </a:lnTo>
                <a:lnTo>
                  <a:pt x="32270" y="7318"/>
                </a:lnTo>
                <a:lnTo>
                  <a:pt x="35085" y="11388"/>
                </a:lnTo>
                <a:lnTo>
                  <a:pt x="36594" y="18297"/>
                </a:lnTo>
                <a:lnTo>
                  <a:pt x="35085" y="25206"/>
                </a:lnTo>
                <a:lnTo>
                  <a:pt x="32270" y="29275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86329" y="40430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97" y="36594"/>
                </a:moveTo>
                <a:lnTo>
                  <a:pt x="11388" y="35085"/>
                </a:lnTo>
                <a:lnTo>
                  <a:pt x="5548" y="31045"/>
                </a:lnTo>
                <a:lnTo>
                  <a:pt x="1508" y="25206"/>
                </a:lnTo>
                <a:lnTo>
                  <a:pt x="0" y="18297"/>
                </a:lnTo>
                <a:lnTo>
                  <a:pt x="1508" y="11388"/>
                </a:lnTo>
                <a:lnTo>
                  <a:pt x="5548" y="5548"/>
                </a:lnTo>
                <a:lnTo>
                  <a:pt x="11388" y="1508"/>
                </a:lnTo>
                <a:lnTo>
                  <a:pt x="18297" y="0"/>
                </a:lnTo>
                <a:lnTo>
                  <a:pt x="25206" y="1508"/>
                </a:lnTo>
                <a:lnTo>
                  <a:pt x="31045" y="5548"/>
                </a:lnTo>
                <a:lnTo>
                  <a:pt x="32270" y="7318"/>
                </a:lnTo>
                <a:lnTo>
                  <a:pt x="11728" y="7318"/>
                </a:lnTo>
                <a:lnTo>
                  <a:pt x="7318" y="11728"/>
                </a:lnTo>
                <a:lnTo>
                  <a:pt x="7318" y="24865"/>
                </a:lnTo>
                <a:lnTo>
                  <a:pt x="11728" y="29275"/>
                </a:lnTo>
                <a:lnTo>
                  <a:pt x="32270" y="29275"/>
                </a:lnTo>
                <a:lnTo>
                  <a:pt x="31045" y="31045"/>
                </a:lnTo>
                <a:lnTo>
                  <a:pt x="25206" y="35085"/>
                </a:lnTo>
                <a:lnTo>
                  <a:pt x="18297" y="36594"/>
                </a:lnTo>
                <a:close/>
              </a:path>
              <a:path w="36830" h="36829">
                <a:moveTo>
                  <a:pt x="32270" y="29275"/>
                </a:moveTo>
                <a:lnTo>
                  <a:pt x="24865" y="29275"/>
                </a:lnTo>
                <a:lnTo>
                  <a:pt x="29275" y="24865"/>
                </a:lnTo>
                <a:lnTo>
                  <a:pt x="29275" y="11728"/>
                </a:lnTo>
                <a:lnTo>
                  <a:pt x="24865" y="7318"/>
                </a:lnTo>
                <a:lnTo>
                  <a:pt x="32270" y="7318"/>
                </a:lnTo>
                <a:lnTo>
                  <a:pt x="35085" y="11388"/>
                </a:lnTo>
                <a:lnTo>
                  <a:pt x="36594" y="18297"/>
                </a:lnTo>
                <a:lnTo>
                  <a:pt x="35085" y="25206"/>
                </a:lnTo>
                <a:lnTo>
                  <a:pt x="32270" y="29275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86329" y="42040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97" y="36594"/>
                </a:moveTo>
                <a:lnTo>
                  <a:pt x="11388" y="35085"/>
                </a:lnTo>
                <a:lnTo>
                  <a:pt x="5548" y="31045"/>
                </a:lnTo>
                <a:lnTo>
                  <a:pt x="1508" y="25206"/>
                </a:lnTo>
                <a:lnTo>
                  <a:pt x="0" y="18297"/>
                </a:lnTo>
                <a:lnTo>
                  <a:pt x="1508" y="11388"/>
                </a:lnTo>
                <a:lnTo>
                  <a:pt x="5548" y="5548"/>
                </a:lnTo>
                <a:lnTo>
                  <a:pt x="11388" y="1508"/>
                </a:lnTo>
                <a:lnTo>
                  <a:pt x="18297" y="0"/>
                </a:lnTo>
                <a:lnTo>
                  <a:pt x="25206" y="1508"/>
                </a:lnTo>
                <a:lnTo>
                  <a:pt x="31045" y="5548"/>
                </a:lnTo>
                <a:lnTo>
                  <a:pt x="32270" y="7318"/>
                </a:lnTo>
                <a:lnTo>
                  <a:pt x="11728" y="7318"/>
                </a:lnTo>
                <a:lnTo>
                  <a:pt x="7318" y="11728"/>
                </a:lnTo>
                <a:lnTo>
                  <a:pt x="7318" y="24865"/>
                </a:lnTo>
                <a:lnTo>
                  <a:pt x="11728" y="29275"/>
                </a:lnTo>
                <a:lnTo>
                  <a:pt x="32270" y="29275"/>
                </a:lnTo>
                <a:lnTo>
                  <a:pt x="31045" y="31045"/>
                </a:lnTo>
                <a:lnTo>
                  <a:pt x="25206" y="35085"/>
                </a:lnTo>
                <a:lnTo>
                  <a:pt x="18297" y="36594"/>
                </a:lnTo>
                <a:close/>
              </a:path>
              <a:path w="36830" h="36829">
                <a:moveTo>
                  <a:pt x="32270" y="29275"/>
                </a:moveTo>
                <a:lnTo>
                  <a:pt x="24865" y="29275"/>
                </a:lnTo>
                <a:lnTo>
                  <a:pt x="29275" y="24865"/>
                </a:lnTo>
                <a:lnTo>
                  <a:pt x="29275" y="11728"/>
                </a:lnTo>
                <a:lnTo>
                  <a:pt x="24865" y="7318"/>
                </a:lnTo>
                <a:lnTo>
                  <a:pt x="32270" y="7318"/>
                </a:lnTo>
                <a:lnTo>
                  <a:pt x="35085" y="11388"/>
                </a:lnTo>
                <a:lnTo>
                  <a:pt x="36594" y="18297"/>
                </a:lnTo>
                <a:lnTo>
                  <a:pt x="35085" y="25206"/>
                </a:lnTo>
                <a:lnTo>
                  <a:pt x="32270" y="29275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86329" y="436510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97" y="36594"/>
                </a:moveTo>
                <a:lnTo>
                  <a:pt x="11388" y="35085"/>
                </a:lnTo>
                <a:lnTo>
                  <a:pt x="5548" y="31045"/>
                </a:lnTo>
                <a:lnTo>
                  <a:pt x="1508" y="25206"/>
                </a:lnTo>
                <a:lnTo>
                  <a:pt x="0" y="18297"/>
                </a:lnTo>
                <a:lnTo>
                  <a:pt x="1508" y="11388"/>
                </a:lnTo>
                <a:lnTo>
                  <a:pt x="5548" y="5548"/>
                </a:lnTo>
                <a:lnTo>
                  <a:pt x="11388" y="1508"/>
                </a:lnTo>
                <a:lnTo>
                  <a:pt x="18297" y="0"/>
                </a:lnTo>
                <a:lnTo>
                  <a:pt x="25206" y="1508"/>
                </a:lnTo>
                <a:lnTo>
                  <a:pt x="31045" y="5548"/>
                </a:lnTo>
                <a:lnTo>
                  <a:pt x="32270" y="7318"/>
                </a:lnTo>
                <a:lnTo>
                  <a:pt x="11728" y="7318"/>
                </a:lnTo>
                <a:lnTo>
                  <a:pt x="7318" y="11728"/>
                </a:lnTo>
                <a:lnTo>
                  <a:pt x="7318" y="24865"/>
                </a:lnTo>
                <a:lnTo>
                  <a:pt x="11728" y="29275"/>
                </a:lnTo>
                <a:lnTo>
                  <a:pt x="32270" y="29275"/>
                </a:lnTo>
                <a:lnTo>
                  <a:pt x="31045" y="31045"/>
                </a:lnTo>
                <a:lnTo>
                  <a:pt x="25206" y="35085"/>
                </a:lnTo>
                <a:lnTo>
                  <a:pt x="18297" y="36594"/>
                </a:lnTo>
                <a:close/>
              </a:path>
              <a:path w="36830" h="36829">
                <a:moveTo>
                  <a:pt x="32270" y="29275"/>
                </a:moveTo>
                <a:lnTo>
                  <a:pt x="24865" y="29275"/>
                </a:lnTo>
                <a:lnTo>
                  <a:pt x="29275" y="24865"/>
                </a:lnTo>
                <a:lnTo>
                  <a:pt x="29275" y="11728"/>
                </a:lnTo>
                <a:lnTo>
                  <a:pt x="24865" y="7318"/>
                </a:lnTo>
                <a:lnTo>
                  <a:pt x="32270" y="7318"/>
                </a:lnTo>
                <a:lnTo>
                  <a:pt x="35085" y="11388"/>
                </a:lnTo>
                <a:lnTo>
                  <a:pt x="36594" y="18297"/>
                </a:lnTo>
                <a:lnTo>
                  <a:pt x="35085" y="25206"/>
                </a:lnTo>
                <a:lnTo>
                  <a:pt x="32270" y="29275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86329" y="452612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97" y="36594"/>
                </a:moveTo>
                <a:lnTo>
                  <a:pt x="11388" y="35085"/>
                </a:lnTo>
                <a:lnTo>
                  <a:pt x="5548" y="31045"/>
                </a:lnTo>
                <a:lnTo>
                  <a:pt x="1508" y="25206"/>
                </a:lnTo>
                <a:lnTo>
                  <a:pt x="0" y="18297"/>
                </a:lnTo>
                <a:lnTo>
                  <a:pt x="1508" y="11388"/>
                </a:lnTo>
                <a:lnTo>
                  <a:pt x="5548" y="5548"/>
                </a:lnTo>
                <a:lnTo>
                  <a:pt x="11388" y="1508"/>
                </a:lnTo>
                <a:lnTo>
                  <a:pt x="18297" y="0"/>
                </a:lnTo>
                <a:lnTo>
                  <a:pt x="25206" y="1508"/>
                </a:lnTo>
                <a:lnTo>
                  <a:pt x="31045" y="5548"/>
                </a:lnTo>
                <a:lnTo>
                  <a:pt x="32270" y="7318"/>
                </a:lnTo>
                <a:lnTo>
                  <a:pt x="11728" y="7318"/>
                </a:lnTo>
                <a:lnTo>
                  <a:pt x="7318" y="11728"/>
                </a:lnTo>
                <a:lnTo>
                  <a:pt x="7318" y="24865"/>
                </a:lnTo>
                <a:lnTo>
                  <a:pt x="11728" y="29275"/>
                </a:lnTo>
                <a:lnTo>
                  <a:pt x="32270" y="29275"/>
                </a:lnTo>
                <a:lnTo>
                  <a:pt x="31045" y="31045"/>
                </a:lnTo>
                <a:lnTo>
                  <a:pt x="25206" y="35085"/>
                </a:lnTo>
                <a:lnTo>
                  <a:pt x="18297" y="36594"/>
                </a:lnTo>
                <a:close/>
              </a:path>
              <a:path w="36830" h="36829">
                <a:moveTo>
                  <a:pt x="32270" y="29275"/>
                </a:moveTo>
                <a:lnTo>
                  <a:pt x="24865" y="29275"/>
                </a:lnTo>
                <a:lnTo>
                  <a:pt x="29275" y="24865"/>
                </a:lnTo>
                <a:lnTo>
                  <a:pt x="29275" y="11728"/>
                </a:lnTo>
                <a:lnTo>
                  <a:pt x="24865" y="7318"/>
                </a:lnTo>
                <a:lnTo>
                  <a:pt x="32270" y="7318"/>
                </a:lnTo>
                <a:lnTo>
                  <a:pt x="35085" y="11388"/>
                </a:lnTo>
                <a:lnTo>
                  <a:pt x="36594" y="18297"/>
                </a:lnTo>
                <a:lnTo>
                  <a:pt x="35085" y="25206"/>
                </a:lnTo>
                <a:lnTo>
                  <a:pt x="32270" y="29275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81392" y="468715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0"/>
                </a:moveTo>
                <a:lnTo>
                  <a:pt x="0" y="0"/>
                </a:lnTo>
                <a:lnTo>
                  <a:pt x="0" y="36588"/>
                </a:lnTo>
                <a:lnTo>
                  <a:pt x="36601" y="36588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86329" y="484815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97" y="36594"/>
                </a:moveTo>
                <a:lnTo>
                  <a:pt x="11388" y="35085"/>
                </a:lnTo>
                <a:lnTo>
                  <a:pt x="5548" y="31045"/>
                </a:lnTo>
                <a:lnTo>
                  <a:pt x="1508" y="25206"/>
                </a:lnTo>
                <a:lnTo>
                  <a:pt x="0" y="18297"/>
                </a:lnTo>
                <a:lnTo>
                  <a:pt x="1508" y="11388"/>
                </a:lnTo>
                <a:lnTo>
                  <a:pt x="5548" y="5548"/>
                </a:lnTo>
                <a:lnTo>
                  <a:pt x="11388" y="1508"/>
                </a:lnTo>
                <a:lnTo>
                  <a:pt x="18297" y="0"/>
                </a:lnTo>
                <a:lnTo>
                  <a:pt x="25206" y="1508"/>
                </a:lnTo>
                <a:lnTo>
                  <a:pt x="31045" y="5548"/>
                </a:lnTo>
                <a:lnTo>
                  <a:pt x="32270" y="7318"/>
                </a:lnTo>
                <a:lnTo>
                  <a:pt x="11728" y="7318"/>
                </a:lnTo>
                <a:lnTo>
                  <a:pt x="7318" y="11728"/>
                </a:lnTo>
                <a:lnTo>
                  <a:pt x="7318" y="24865"/>
                </a:lnTo>
                <a:lnTo>
                  <a:pt x="11728" y="29275"/>
                </a:lnTo>
                <a:lnTo>
                  <a:pt x="32270" y="29275"/>
                </a:lnTo>
                <a:lnTo>
                  <a:pt x="31045" y="31045"/>
                </a:lnTo>
                <a:lnTo>
                  <a:pt x="25206" y="35085"/>
                </a:lnTo>
                <a:lnTo>
                  <a:pt x="18297" y="36594"/>
                </a:lnTo>
                <a:close/>
              </a:path>
              <a:path w="36830" h="36829">
                <a:moveTo>
                  <a:pt x="32270" y="29275"/>
                </a:moveTo>
                <a:lnTo>
                  <a:pt x="24865" y="29275"/>
                </a:lnTo>
                <a:lnTo>
                  <a:pt x="29275" y="24865"/>
                </a:lnTo>
                <a:lnTo>
                  <a:pt x="29275" y="11728"/>
                </a:lnTo>
                <a:lnTo>
                  <a:pt x="24865" y="7318"/>
                </a:lnTo>
                <a:lnTo>
                  <a:pt x="32270" y="7318"/>
                </a:lnTo>
                <a:lnTo>
                  <a:pt x="35085" y="11388"/>
                </a:lnTo>
                <a:lnTo>
                  <a:pt x="36594" y="18297"/>
                </a:lnTo>
                <a:lnTo>
                  <a:pt x="35085" y="25206"/>
                </a:lnTo>
                <a:lnTo>
                  <a:pt x="32270" y="29275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86329" y="500916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97" y="36594"/>
                </a:moveTo>
                <a:lnTo>
                  <a:pt x="11388" y="35085"/>
                </a:lnTo>
                <a:lnTo>
                  <a:pt x="5548" y="31045"/>
                </a:lnTo>
                <a:lnTo>
                  <a:pt x="1508" y="25206"/>
                </a:lnTo>
                <a:lnTo>
                  <a:pt x="0" y="18297"/>
                </a:lnTo>
                <a:lnTo>
                  <a:pt x="1508" y="11388"/>
                </a:lnTo>
                <a:lnTo>
                  <a:pt x="5548" y="5548"/>
                </a:lnTo>
                <a:lnTo>
                  <a:pt x="11388" y="1508"/>
                </a:lnTo>
                <a:lnTo>
                  <a:pt x="18297" y="0"/>
                </a:lnTo>
                <a:lnTo>
                  <a:pt x="25206" y="1508"/>
                </a:lnTo>
                <a:lnTo>
                  <a:pt x="31045" y="5548"/>
                </a:lnTo>
                <a:lnTo>
                  <a:pt x="32270" y="7318"/>
                </a:lnTo>
                <a:lnTo>
                  <a:pt x="11728" y="7318"/>
                </a:lnTo>
                <a:lnTo>
                  <a:pt x="7318" y="11728"/>
                </a:lnTo>
                <a:lnTo>
                  <a:pt x="7318" y="24865"/>
                </a:lnTo>
                <a:lnTo>
                  <a:pt x="11728" y="29275"/>
                </a:lnTo>
                <a:lnTo>
                  <a:pt x="32270" y="29275"/>
                </a:lnTo>
                <a:lnTo>
                  <a:pt x="31045" y="31045"/>
                </a:lnTo>
                <a:lnTo>
                  <a:pt x="25206" y="35085"/>
                </a:lnTo>
                <a:lnTo>
                  <a:pt x="18297" y="36594"/>
                </a:lnTo>
                <a:close/>
              </a:path>
              <a:path w="36830" h="36829">
                <a:moveTo>
                  <a:pt x="32270" y="29275"/>
                </a:moveTo>
                <a:lnTo>
                  <a:pt x="24865" y="29275"/>
                </a:lnTo>
                <a:lnTo>
                  <a:pt x="29275" y="24865"/>
                </a:lnTo>
                <a:lnTo>
                  <a:pt x="29275" y="11728"/>
                </a:lnTo>
                <a:lnTo>
                  <a:pt x="24865" y="7318"/>
                </a:lnTo>
                <a:lnTo>
                  <a:pt x="32270" y="7318"/>
                </a:lnTo>
                <a:lnTo>
                  <a:pt x="35085" y="11388"/>
                </a:lnTo>
                <a:lnTo>
                  <a:pt x="36594" y="18297"/>
                </a:lnTo>
                <a:lnTo>
                  <a:pt x="35085" y="25206"/>
                </a:lnTo>
                <a:lnTo>
                  <a:pt x="32270" y="29275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86329" y="517018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97" y="36594"/>
                </a:moveTo>
                <a:lnTo>
                  <a:pt x="11388" y="35085"/>
                </a:lnTo>
                <a:lnTo>
                  <a:pt x="5548" y="31045"/>
                </a:lnTo>
                <a:lnTo>
                  <a:pt x="1508" y="25206"/>
                </a:lnTo>
                <a:lnTo>
                  <a:pt x="0" y="18297"/>
                </a:lnTo>
                <a:lnTo>
                  <a:pt x="1508" y="11388"/>
                </a:lnTo>
                <a:lnTo>
                  <a:pt x="5548" y="5548"/>
                </a:lnTo>
                <a:lnTo>
                  <a:pt x="11388" y="1508"/>
                </a:lnTo>
                <a:lnTo>
                  <a:pt x="18297" y="0"/>
                </a:lnTo>
                <a:lnTo>
                  <a:pt x="25206" y="1508"/>
                </a:lnTo>
                <a:lnTo>
                  <a:pt x="31045" y="5548"/>
                </a:lnTo>
                <a:lnTo>
                  <a:pt x="32270" y="7318"/>
                </a:lnTo>
                <a:lnTo>
                  <a:pt x="11728" y="7318"/>
                </a:lnTo>
                <a:lnTo>
                  <a:pt x="7318" y="11728"/>
                </a:lnTo>
                <a:lnTo>
                  <a:pt x="7318" y="24865"/>
                </a:lnTo>
                <a:lnTo>
                  <a:pt x="11728" y="29275"/>
                </a:lnTo>
                <a:lnTo>
                  <a:pt x="32270" y="29275"/>
                </a:lnTo>
                <a:lnTo>
                  <a:pt x="31045" y="31045"/>
                </a:lnTo>
                <a:lnTo>
                  <a:pt x="25206" y="35085"/>
                </a:lnTo>
                <a:lnTo>
                  <a:pt x="18297" y="36594"/>
                </a:lnTo>
                <a:close/>
              </a:path>
              <a:path w="36830" h="36829">
                <a:moveTo>
                  <a:pt x="32270" y="29275"/>
                </a:moveTo>
                <a:lnTo>
                  <a:pt x="24865" y="29275"/>
                </a:lnTo>
                <a:lnTo>
                  <a:pt x="29275" y="24865"/>
                </a:lnTo>
                <a:lnTo>
                  <a:pt x="29275" y="11728"/>
                </a:lnTo>
                <a:lnTo>
                  <a:pt x="24865" y="7318"/>
                </a:lnTo>
                <a:lnTo>
                  <a:pt x="32270" y="7318"/>
                </a:lnTo>
                <a:lnTo>
                  <a:pt x="35085" y="11388"/>
                </a:lnTo>
                <a:lnTo>
                  <a:pt x="36594" y="18297"/>
                </a:lnTo>
                <a:lnTo>
                  <a:pt x="35085" y="25206"/>
                </a:lnTo>
                <a:lnTo>
                  <a:pt x="32270" y="29275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86329" y="533120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97" y="36594"/>
                </a:moveTo>
                <a:lnTo>
                  <a:pt x="11388" y="35085"/>
                </a:lnTo>
                <a:lnTo>
                  <a:pt x="5548" y="31045"/>
                </a:lnTo>
                <a:lnTo>
                  <a:pt x="1508" y="25206"/>
                </a:lnTo>
                <a:lnTo>
                  <a:pt x="0" y="18297"/>
                </a:lnTo>
                <a:lnTo>
                  <a:pt x="1508" y="11388"/>
                </a:lnTo>
                <a:lnTo>
                  <a:pt x="5548" y="5548"/>
                </a:lnTo>
                <a:lnTo>
                  <a:pt x="11388" y="1508"/>
                </a:lnTo>
                <a:lnTo>
                  <a:pt x="18297" y="0"/>
                </a:lnTo>
                <a:lnTo>
                  <a:pt x="25206" y="1508"/>
                </a:lnTo>
                <a:lnTo>
                  <a:pt x="31045" y="5548"/>
                </a:lnTo>
                <a:lnTo>
                  <a:pt x="32270" y="7318"/>
                </a:lnTo>
                <a:lnTo>
                  <a:pt x="11728" y="7318"/>
                </a:lnTo>
                <a:lnTo>
                  <a:pt x="7318" y="11728"/>
                </a:lnTo>
                <a:lnTo>
                  <a:pt x="7318" y="24865"/>
                </a:lnTo>
                <a:lnTo>
                  <a:pt x="11728" y="29275"/>
                </a:lnTo>
                <a:lnTo>
                  <a:pt x="32270" y="29275"/>
                </a:lnTo>
                <a:lnTo>
                  <a:pt x="31045" y="31045"/>
                </a:lnTo>
                <a:lnTo>
                  <a:pt x="25206" y="35085"/>
                </a:lnTo>
                <a:lnTo>
                  <a:pt x="18297" y="36594"/>
                </a:lnTo>
                <a:close/>
              </a:path>
              <a:path w="36830" h="36829">
                <a:moveTo>
                  <a:pt x="32270" y="29275"/>
                </a:moveTo>
                <a:lnTo>
                  <a:pt x="24865" y="29275"/>
                </a:lnTo>
                <a:lnTo>
                  <a:pt x="29275" y="24865"/>
                </a:lnTo>
                <a:lnTo>
                  <a:pt x="29275" y="11728"/>
                </a:lnTo>
                <a:lnTo>
                  <a:pt x="24865" y="7318"/>
                </a:lnTo>
                <a:lnTo>
                  <a:pt x="32270" y="7318"/>
                </a:lnTo>
                <a:lnTo>
                  <a:pt x="35085" y="11388"/>
                </a:lnTo>
                <a:lnTo>
                  <a:pt x="36594" y="18297"/>
                </a:lnTo>
                <a:lnTo>
                  <a:pt x="35085" y="25206"/>
                </a:lnTo>
                <a:lnTo>
                  <a:pt x="32270" y="29275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86329" y="549221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97" y="36594"/>
                </a:moveTo>
                <a:lnTo>
                  <a:pt x="11388" y="35085"/>
                </a:lnTo>
                <a:lnTo>
                  <a:pt x="5548" y="31045"/>
                </a:lnTo>
                <a:lnTo>
                  <a:pt x="1508" y="25206"/>
                </a:lnTo>
                <a:lnTo>
                  <a:pt x="0" y="18297"/>
                </a:lnTo>
                <a:lnTo>
                  <a:pt x="1508" y="11388"/>
                </a:lnTo>
                <a:lnTo>
                  <a:pt x="5548" y="5548"/>
                </a:lnTo>
                <a:lnTo>
                  <a:pt x="11388" y="1508"/>
                </a:lnTo>
                <a:lnTo>
                  <a:pt x="18297" y="0"/>
                </a:lnTo>
                <a:lnTo>
                  <a:pt x="25206" y="1508"/>
                </a:lnTo>
                <a:lnTo>
                  <a:pt x="31045" y="5548"/>
                </a:lnTo>
                <a:lnTo>
                  <a:pt x="32270" y="7318"/>
                </a:lnTo>
                <a:lnTo>
                  <a:pt x="11728" y="7318"/>
                </a:lnTo>
                <a:lnTo>
                  <a:pt x="7318" y="11728"/>
                </a:lnTo>
                <a:lnTo>
                  <a:pt x="7318" y="24865"/>
                </a:lnTo>
                <a:lnTo>
                  <a:pt x="11728" y="29275"/>
                </a:lnTo>
                <a:lnTo>
                  <a:pt x="32270" y="29275"/>
                </a:lnTo>
                <a:lnTo>
                  <a:pt x="31045" y="31045"/>
                </a:lnTo>
                <a:lnTo>
                  <a:pt x="25206" y="35085"/>
                </a:lnTo>
                <a:lnTo>
                  <a:pt x="18297" y="36594"/>
                </a:lnTo>
                <a:close/>
              </a:path>
              <a:path w="36830" h="36829">
                <a:moveTo>
                  <a:pt x="32270" y="29275"/>
                </a:moveTo>
                <a:lnTo>
                  <a:pt x="24865" y="29275"/>
                </a:lnTo>
                <a:lnTo>
                  <a:pt x="29275" y="24865"/>
                </a:lnTo>
                <a:lnTo>
                  <a:pt x="29275" y="11728"/>
                </a:lnTo>
                <a:lnTo>
                  <a:pt x="24865" y="7318"/>
                </a:lnTo>
                <a:lnTo>
                  <a:pt x="32270" y="7318"/>
                </a:lnTo>
                <a:lnTo>
                  <a:pt x="35085" y="11388"/>
                </a:lnTo>
                <a:lnTo>
                  <a:pt x="36594" y="18297"/>
                </a:lnTo>
                <a:lnTo>
                  <a:pt x="35085" y="25206"/>
                </a:lnTo>
                <a:lnTo>
                  <a:pt x="32270" y="29275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86329" y="565323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18297" y="36594"/>
                </a:moveTo>
                <a:lnTo>
                  <a:pt x="11388" y="35085"/>
                </a:lnTo>
                <a:lnTo>
                  <a:pt x="5548" y="31045"/>
                </a:lnTo>
                <a:lnTo>
                  <a:pt x="1508" y="25206"/>
                </a:lnTo>
                <a:lnTo>
                  <a:pt x="0" y="18297"/>
                </a:lnTo>
                <a:lnTo>
                  <a:pt x="1508" y="11388"/>
                </a:lnTo>
                <a:lnTo>
                  <a:pt x="5548" y="5548"/>
                </a:lnTo>
                <a:lnTo>
                  <a:pt x="11388" y="1508"/>
                </a:lnTo>
                <a:lnTo>
                  <a:pt x="18297" y="0"/>
                </a:lnTo>
                <a:lnTo>
                  <a:pt x="25206" y="1508"/>
                </a:lnTo>
                <a:lnTo>
                  <a:pt x="31045" y="5548"/>
                </a:lnTo>
                <a:lnTo>
                  <a:pt x="32270" y="7318"/>
                </a:lnTo>
                <a:lnTo>
                  <a:pt x="11728" y="7318"/>
                </a:lnTo>
                <a:lnTo>
                  <a:pt x="7318" y="11728"/>
                </a:lnTo>
                <a:lnTo>
                  <a:pt x="7318" y="24865"/>
                </a:lnTo>
                <a:lnTo>
                  <a:pt x="11728" y="29275"/>
                </a:lnTo>
                <a:lnTo>
                  <a:pt x="32270" y="29275"/>
                </a:lnTo>
                <a:lnTo>
                  <a:pt x="31045" y="31045"/>
                </a:lnTo>
                <a:lnTo>
                  <a:pt x="25206" y="35085"/>
                </a:lnTo>
                <a:lnTo>
                  <a:pt x="18297" y="36594"/>
                </a:lnTo>
                <a:close/>
              </a:path>
              <a:path w="36830" h="36829">
                <a:moveTo>
                  <a:pt x="32270" y="29275"/>
                </a:moveTo>
                <a:lnTo>
                  <a:pt x="24865" y="29275"/>
                </a:lnTo>
                <a:lnTo>
                  <a:pt x="29275" y="24865"/>
                </a:lnTo>
                <a:lnTo>
                  <a:pt x="29275" y="11728"/>
                </a:lnTo>
                <a:lnTo>
                  <a:pt x="24865" y="7318"/>
                </a:lnTo>
                <a:lnTo>
                  <a:pt x="32270" y="7318"/>
                </a:lnTo>
                <a:lnTo>
                  <a:pt x="35085" y="11388"/>
                </a:lnTo>
                <a:lnTo>
                  <a:pt x="36594" y="18297"/>
                </a:lnTo>
                <a:lnTo>
                  <a:pt x="35085" y="25206"/>
                </a:lnTo>
                <a:lnTo>
                  <a:pt x="32270" y="29275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81392" y="581425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0"/>
                </a:moveTo>
                <a:lnTo>
                  <a:pt x="0" y="0"/>
                </a:lnTo>
                <a:lnTo>
                  <a:pt x="0" y="36601"/>
                </a:lnTo>
                <a:lnTo>
                  <a:pt x="36601" y="36601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81392" y="597526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0"/>
                </a:moveTo>
                <a:lnTo>
                  <a:pt x="0" y="0"/>
                </a:lnTo>
                <a:lnTo>
                  <a:pt x="0" y="36601"/>
                </a:lnTo>
                <a:lnTo>
                  <a:pt x="36601" y="36601"/>
                </a:lnTo>
                <a:lnTo>
                  <a:pt x="36601" y="32943"/>
                </a:lnTo>
                <a:lnTo>
                  <a:pt x="36601" y="29286"/>
                </a:lnTo>
                <a:lnTo>
                  <a:pt x="36601" y="7327"/>
                </a:lnTo>
                <a:lnTo>
                  <a:pt x="36601" y="3670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81392" y="613628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0"/>
                </a:moveTo>
                <a:lnTo>
                  <a:pt x="0" y="0"/>
                </a:lnTo>
                <a:lnTo>
                  <a:pt x="0" y="36588"/>
                </a:lnTo>
                <a:lnTo>
                  <a:pt x="36601" y="36588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81392" y="629729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0"/>
                </a:moveTo>
                <a:lnTo>
                  <a:pt x="0" y="0"/>
                </a:lnTo>
                <a:lnTo>
                  <a:pt x="0" y="36601"/>
                </a:lnTo>
                <a:lnTo>
                  <a:pt x="36601" y="36601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81392" y="645831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0"/>
                </a:moveTo>
                <a:lnTo>
                  <a:pt x="0" y="0"/>
                </a:lnTo>
                <a:lnTo>
                  <a:pt x="0" y="36588"/>
                </a:lnTo>
                <a:lnTo>
                  <a:pt x="36601" y="36588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81392" y="661932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0"/>
                </a:moveTo>
                <a:lnTo>
                  <a:pt x="0" y="0"/>
                </a:lnTo>
                <a:lnTo>
                  <a:pt x="0" y="36588"/>
                </a:lnTo>
                <a:lnTo>
                  <a:pt x="36601" y="36588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81392" y="678033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0"/>
                </a:moveTo>
                <a:lnTo>
                  <a:pt x="0" y="0"/>
                </a:lnTo>
                <a:lnTo>
                  <a:pt x="0" y="36601"/>
                </a:lnTo>
                <a:lnTo>
                  <a:pt x="36601" y="36601"/>
                </a:lnTo>
                <a:lnTo>
                  <a:pt x="36601" y="32943"/>
                </a:lnTo>
                <a:lnTo>
                  <a:pt x="36601" y="29273"/>
                </a:lnTo>
                <a:lnTo>
                  <a:pt x="36601" y="7327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81392" y="694136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0"/>
                </a:moveTo>
                <a:lnTo>
                  <a:pt x="0" y="0"/>
                </a:lnTo>
                <a:lnTo>
                  <a:pt x="0" y="36588"/>
                </a:lnTo>
                <a:lnTo>
                  <a:pt x="36601" y="36588"/>
                </a:lnTo>
                <a:lnTo>
                  <a:pt x="36601" y="32931"/>
                </a:lnTo>
                <a:lnTo>
                  <a:pt x="36601" y="29273"/>
                </a:lnTo>
                <a:lnTo>
                  <a:pt x="36601" y="7315"/>
                </a:lnTo>
                <a:lnTo>
                  <a:pt x="36601" y="3657"/>
                </a:lnTo>
                <a:lnTo>
                  <a:pt x="36601" y="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76464" y="746831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27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86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76464" y="762933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76464" y="831730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38"/>
                </a:lnTo>
                <a:lnTo>
                  <a:pt x="11391" y="35090"/>
                </a:lnTo>
                <a:lnTo>
                  <a:pt x="18300" y="36588"/>
                </a:lnTo>
                <a:lnTo>
                  <a:pt x="25209" y="35090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76464" y="847831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27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6464" y="863934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49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76464" y="880035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588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/>
          <p:cNvGrpSpPr/>
          <p:nvPr/>
        </p:nvGrpSpPr>
        <p:grpSpPr>
          <a:xfrm>
            <a:off x="292158" y="9279729"/>
            <a:ext cx="6960870" cy="461645"/>
            <a:chOff x="292158" y="9279729"/>
            <a:chExt cx="6960870" cy="461645"/>
          </a:xfrm>
        </p:grpSpPr>
        <p:sp>
          <p:nvSpPr>
            <p:cNvPr id="46" name="object 46"/>
            <p:cNvSpPr/>
            <p:nvPr/>
          </p:nvSpPr>
          <p:spPr>
            <a:xfrm>
              <a:off x="848393" y="9279730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48385" y="9279737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9279729"/>
              <a:ext cx="563552" cy="21224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9528571"/>
              <a:ext cx="556234" cy="212247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292158" y="10099443"/>
            <a:ext cx="6960870" cy="322580"/>
            <a:chOff x="292158" y="10099443"/>
            <a:chExt cx="6960870" cy="322580"/>
          </a:xfrm>
        </p:grpSpPr>
        <p:sp>
          <p:nvSpPr>
            <p:cNvPr id="51" name="object 51"/>
            <p:cNvSpPr/>
            <p:nvPr/>
          </p:nvSpPr>
          <p:spPr>
            <a:xfrm>
              <a:off x="848393" y="10099443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0" y="322030"/>
                  </a:moveTo>
                  <a:lnTo>
                    <a:pt x="0" y="32203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2203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48385" y="10099446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314718"/>
                  </a:lnTo>
                  <a:lnTo>
                    <a:pt x="0" y="314718"/>
                  </a:lnTo>
                  <a:lnTo>
                    <a:pt x="0" y="322033"/>
                  </a:lnTo>
                  <a:lnTo>
                    <a:pt x="6396698" y="322033"/>
                  </a:lnTo>
                  <a:lnTo>
                    <a:pt x="6404013" y="322033"/>
                  </a:lnTo>
                  <a:lnTo>
                    <a:pt x="6404013" y="314718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10099443"/>
              <a:ext cx="563552" cy="322030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848392" y="87705"/>
            <a:ext cx="6396990" cy="10292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195" marR="270510">
              <a:lnSpc>
                <a:spcPct val="1321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There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several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types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collected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from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telecomminucation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provider.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Some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information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 </a:t>
            </a:r>
            <a:r>
              <a:rPr dirty="0" sz="800">
                <a:latin typeface="Arial MT"/>
                <a:cs typeface="Arial MT"/>
              </a:rPr>
              <a:t> you have to </a:t>
            </a:r>
            <a:r>
              <a:rPr dirty="0" sz="800" spc="-5">
                <a:latin typeface="Arial MT"/>
                <a:cs typeface="Arial MT"/>
              </a:rPr>
              <a:t>look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analysis</a:t>
            </a:r>
            <a:r>
              <a:rPr dirty="0" sz="800">
                <a:latin typeface="Arial MT"/>
                <a:cs typeface="Arial MT"/>
              </a:rPr>
              <a:t> and EDA is given </a:t>
            </a:r>
            <a:r>
              <a:rPr dirty="0" sz="800" spc="-5">
                <a:latin typeface="Arial MT"/>
                <a:cs typeface="Arial MT"/>
              </a:rPr>
              <a:t>below:</a:t>
            </a:r>
            <a:endParaRPr sz="800">
              <a:latin typeface="Arial MT"/>
              <a:cs typeface="Arial MT"/>
            </a:endParaRPr>
          </a:p>
          <a:p>
            <a:pPr marL="241300" marR="503555">
              <a:lnSpc>
                <a:spcPct val="132100"/>
              </a:lnSpc>
              <a:spcBef>
                <a:spcPts val="810"/>
              </a:spcBef>
            </a:pPr>
            <a:r>
              <a:rPr dirty="0" sz="800" spc="-5">
                <a:latin typeface="Arial MT"/>
                <a:cs typeface="Arial MT"/>
              </a:rPr>
              <a:t>Recharging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service: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several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describe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duration,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maximum,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average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>
                <a:latin typeface="Arial MT"/>
                <a:cs typeface="Arial MT"/>
              </a:rPr>
              <a:t> price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avail,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which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include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2G service,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3G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internet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packages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services</a:t>
            </a:r>
            <a:endParaRPr sz="800">
              <a:latin typeface="Arial MT"/>
              <a:cs typeface="Arial MT"/>
            </a:endParaRPr>
          </a:p>
          <a:p>
            <a:pPr marL="446405" marR="3416300">
              <a:lnSpc>
                <a:spcPct val="132100"/>
              </a:lnSpc>
              <a:spcBef>
                <a:spcPts val="805"/>
              </a:spcBef>
            </a:pPr>
            <a:r>
              <a:rPr dirty="0" sz="800" spc="-5">
                <a:latin typeface="Arial MT"/>
                <a:cs typeface="Arial MT"/>
              </a:rPr>
              <a:t>av_rech_amt_data:</a:t>
            </a:r>
            <a:r>
              <a:rPr dirty="0" sz="800">
                <a:latin typeface="Arial MT"/>
                <a:cs typeface="Arial MT"/>
              </a:rPr>
              <a:t> Average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count_rech_2g: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Count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2G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 </a:t>
            </a:r>
            <a:r>
              <a:rPr dirty="0" sz="800" spc="-2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count_rech_3g: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Count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3G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 </a:t>
            </a:r>
            <a:r>
              <a:rPr dirty="0" sz="800" spc="-2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max_rech_data: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Maximum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mobile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internet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total_rech_data: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mobile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internet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max_rech_amt:</a:t>
            </a:r>
            <a:r>
              <a:rPr dirty="0" sz="800">
                <a:latin typeface="Arial MT"/>
                <a:cs typeface="Arial MT"/>
              </a:rPr>
              <a:t> Maximum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total_rech_amt: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endParaRPr sz="800">
              <a:latin typeface="Arial MT"/>
              <a:cs typeface="Arial MT"/>
            </a:endParaRPr>
          </a:p>
          <a:p>
            <a:pPr marL="446405">
              <a:lnSpc>
                <a:spcPct val="100000"/>
              </a:lnSpc>
              <a:spcBef>
                <a:spcPts val="309"/>
              </a:spcBef>
            </a:pPr>
            <a:r>
              <a:rPr dirty="0" sz="800" spc="-5">
                <a:latin typeface="Arial MT"/>
                <a:cs typeface="Arial MT"/>
              </a:rPr>
              <a:t>total_rech_num: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number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times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recharged</a:t>
            </a:r>
            <a:endParaRPr sz="800">
              <a:latin typeface="Arial MT"/>
              <a:cs typeface="Arial MT"/>
            </a:endParaRPr>
          </a:p>
          <a:p>
            <a:pPr marL="241300" marR="156845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Call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Internet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specify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calls,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type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calling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(STD,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ISD,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Roaming),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type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internet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 </a:t>
            </a:r>
            <a:r>
              <a:rPr dirty="0" sz="800" spc="-5">
                <a:latin typeface="Arial MT"/>
                <a:cs typeface="Arial MT"/>
              </a:rPr>
              <a:t>amount</a:t>
            </a:r>
            <a:r>
              <a:rPr dirty="0" sz="800">
                <a:latin typeface="Arial MT"/>
                <a:cs typeface="Arial MT"/>
              </a:rPr>
              <a:t> of </a:t>
            </a:r>
            <a:r>
              <a:rPr dirty="0" sz="800" spc="-5">
                <a:latin typeface="Arial MT"/>
                <a:cs typeface="Arial MT"/>
              </a:rPr>
              <a:t>internet</a:t>
            </a:r>
            <a:r>
              <a:rPr dirty="0" sz="800">
                <a:latin typeface="Arial MT"/>
                <a:cs typeface="Arial MT"/>
              </a:rPr>
              <a:t> usage over a </a:t>
            </a:r>
            <a:r>
              <a:rPr dirty="0" sz="800" spc="-5">
                <a:latin typeface="Arial MT"/>
                <a:cs typeface="Arial MT"/>
              </a:rPr>
              <a:t>specific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period</a:t>
            </a:r>
            <a:r>
              <a:rPr dirty="0" sz="800">
                <a:latin typeface="Arial MT"/>
                <a:cs typeface="Arial MT"/>
              </a:rPr>
              <a:t> of </a:t>
            </a:r>
            <a:r>
              <a:rPr dirty="0" sz="800" spc="-5">
                <a:latin typeface="Arial MT"/>
                <a:cs typeface="Arial MT"/>
              </a:rPr>
              <a:t>time</a:t>
            </a:r>
            <a:endParaRPr sz="800">
              <a:latin typeface="Arial MT"/>
              <a:cs typeface="Arial MT"/>
            </a:endParaRPr>
          </a:p>
          <a:p>
            <a:pPr marL="446405" marR="3416300">
              <a:lnSpc>
                <a:spcPct val="132100"/>
              </a:lnSpc>
              <a:spcBef>
                <a:spcPts val="805"/>
              </a:spcBef>
            </a:pPr>
            <a:r>
              <a:rPr dirty="0" sz="800" spc="-5">
                <a:latin typeface="Arial MT"/>
                <a:cs typeface="Arial MT"/>
              </a:rPr>
              <a:t>total_calls_mou: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minutes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 voice </a:t>
            </a:r>
            <a:r>
              <a:rPr dirty="0" sz="800" spc="-5">
                <a:latin typeface="Arial MT"/>
                <a:cs typeface="Arial MT"/>
              </a:rPr>
              <a:t>calls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total_internet_mb: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internet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usage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MB </a:t>
            </a:r>
            <a:r>
              <a:rPr dirty="0" sz="800" spc="-204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arpu: </a:t>
            </a:r>
            <a:r>
              <a:rPr dirty="0" sz="800">
                <a:latin typeface="Arial MT"/>
                <a:cs typeface="Arial MT"/>
              </a:rPr>
              <a:t>Average </a:t>
            </a:r>
            <a:r>
              <a:rPr dirty="0" sz="800" spc="-5">
                <a:latin typeface="Arial MT"/>
                <a:cs typeface="Arial MT"/>
              </a:rPr>
              <a:t>revenue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</a:t>
            </a:r>
            <a:r>
              <a:rPr dirty="0" sz="800">
                <a:latin typeface="Arial MT"/>
                <a:cs typeface="Arial MT"/>
              </a:rPr>
              <a:t> user</a:t>
            </a:r>
            <a:endParaRPr sz="800">
              <a:latin typeface="Arial MT"/>
              <a:cs typeface="Arial MT"/>
            </a:endParaRPr>
          </a:p>
          <a:p>
            <a:pPr marL="446405" marR="2011045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onnet_mou: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minutes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usage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kind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calls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same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operator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network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offnet_mou: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minutes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usage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kind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calls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outside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operator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network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Minutes</a:t>
            </a:r>
            <a:r>
              <a:rPr dirty="0" sz="800">
                <a:latin typeface="Arial MT"/>
                <a:cs typeface="Arial MT"/>
              </a:rPr>
              <a:t> of usage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outgoing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calls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>
                <a:latin typeface="Arial MT"/>
                <a:cs typeface="Arial MT"/>
              </a:rPr>
              <a:t> each type 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call service:</a:t>
            </a:r>
            <a:endParaRPr sz="800">
              <a:latin typeface="Arial MT"/>
              <a:cs typeface="Arial MT"/>
            </a:endParaRPr>
          </a:p>
          <a:p>
            <a:pPr marL="650875" marR="5076825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loc_og_mou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std_og_mou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isd_og_mou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spl_og_mou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roam_og_mo</a:t>
            </a:r>
            <a:r>
              <a:rPr dirty="0" sz="800">
                <a:latin typeface="Arial MT"/>
                <a:cs typeface="Arial MT"/>
              </a:rPr>
              <a:t>u  </a:t>
            </a:r>
            <a:r>
              <a:rPr dirty="0" sz="800" spc="-5">
                <a:latin typeface="Arial MT"/>
                <a:cs typeface="Arial MT"/>
              </a:rPr>
              <a:t>total_og_mou</a:t>
            </a:r>
            <a:endParaRPr sz="800">
              <a:latin typeface="Arial MT"/>
              <a:cs typeface="Arial MT"/>
            </a:endParaRPr>
          </a:p>
          <a:p>
            <a:pPr marL="650875" marR="3046730" indent="-205104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Minutes</a:t>
            </a:r>
            <a:r>
              <a:rPr dirty="0" sz="800">
                <a:latin typeface="Arial MT"/>
                <a:cs typeface="Arial MT"/>
              </a:rPr>
              <a:t> 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usage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incoming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calls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>
                <a:latin typeface="Arial MT"/>
                <a:cs typeface="Arial MT"/>
              </a:rPr>
              <a:t> each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type 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call service: </a:t>
            </a:r>
            <a:r>
              <a:rPr dirty="0" sz="800" spc="-204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loc_ic_mou</a:t>
            </a:r>
            <a:endParaRPr sz="800">
              <a:latin typeface="Arial MT"/>
              <a:cs typeface="Arial MT"/>
            </a:endParaRPr>
          </a:p>
          <a:p>
            <a:pPr marL="650875" marR="5116830">
              <a:lnSpc>
                <a:spcPct val="132100"/>
              </a:lnSpc>
            </a:pPr>
            <a:r>
              <a:rPr dirty="0" sz="800">
                <a:latin typeface="Arial MT"/>
                <a:cs typeface="Arial MT"/>
              </a:rPr>
              <a:t>std_ic_mou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isd_ic_mou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spl_ic_mou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roam_i</a:t>
            </a:r>
            <a:r>
              <a:rPr dirty="0" sz="800">
                <a:latin typeface="Arial MT"/>
                <a:cs typeface="Arial MT"/>
              </a:rPr>
              <a:t>c</a:t>
            </a:r>
            <a:r>
              <a:rPr dirty="0" sz="800" spc="-5">
                <a:latin typeface="Arial MT"/>
                <a:cs typeface="Arial MT"/>
              </a:rPr>
              <a:t>_mo</a:t>
            </a:r>
            <a:r>
              <a:rPr dirty="0" sz="800">
                <a:latin typeface="Arial MT"/>
                <a:cs typeface="Arial MT"/>
              </a:rPr>
              <a:t>u  </a:t>
            </a:r>
            <a:r>
              <a:rPr dirty="0" sz="800" spc="-5">
                <a:latin typeface="Arial MT"/>
                <a:cs typeface="Arial MT"/>
              </a:rPr>
              <a:t>total_ic_mou</a:t>
            </a:r>
            <a:endParaRPr sz="800">
              <a:latin typeface="Arial MT"/>
              <a:cs typeface="Arial MT"/>
            </a:endParaRPr>
          </a:p>
          <a:p>
            <a:pPr marL="446405" marR="3455670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total_rech_num: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number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 </a:t>
            </a:r>
            <a:r>
              <a:rPr dirty="0" sz="800" spc="-5">
                <a:latin typeface="Arial MT"/>
                <a:cs typeface="Arial MT"/>
              </a:rPr>
              <a:t>recharge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total_rech_amt: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r>
              <a:rPr dirty="0" sz="800">
                <a:latin typeface="Arial MT"/>
                <a:cs typeface="Arial MT"/>
              </a:rPr>
              <a:t> 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max_rech_amt:</a:t>
            </a:r>
            <a:r>
              <a:rPr dirty="0" sz="800">
                <a:latin typeface="Arial MT"/>
                <a:cs typeface="Arial MT"/>
              </a:rPr>
              <a:t> Maximum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total_rech_data: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Total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mobile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internet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max_rech_data: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Maximum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mobile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internet</a:t>
            </a:r>
            <a:endParaRPr sz="800">
              <a:latin typeface="Arial MT"/>
              <a:cs typeface="Arial MT"/>
            </a:endParaRPr>
          </a:p>
          <a:p>
            <a:pPr marL="446405" marR="3006090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av_rech_amt_data: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Average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amount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mobile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internet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vol_2g_mb: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Mobile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internet</a:t>
            </a:r>
            <a:r>
              <a:rPr dirty="0" sz="800">
                <a:latin typeface="Arial MT"/>
                <a:cs typeface="Arial MT"/>
              </a:rPr>
              <a:t> usage volumn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>
                <a:latin typeface="Arial MT"/>
                <a:cs typeface="Arial MT"/>
              </a:rPr>
              <a:t> 2G</a:t>
            </a:r>
            <a:endParaRPr sz="800">
              <a:latin typeface="Arial MT"/>
              <a:cs typeface="Arial MT"/>
            </a:endParaRPr>
          </a:p>
          <a:p>
            <a:pPr marL="446405">
              <a:lnSpc>
                <a:spcPct val="100000"/>
              </a:lnSpc>
              <a:spcBef>
                <a:spcPts val="305"/>
              </a:spcBef>
            </a:pPr>
            <a:r>
              <a:rPr dirty="0" sz="800" spc="-5">
                <a:latin typeface="Arial MT"/>
                <a:cs typeface="Arial MT"/>
              </a:rPr>
              <a:t>vol_3g_mb: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Mobile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internet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usage volumn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3G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</a:pPr>
            <a:r>
              <a:rPr dirty="0" sz="800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categorical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present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given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below:</a:t>
            </a:r>
            <a:endParaRPr sz="800">
              <a:latin typeface="Arial MT"/>
              <a:cs typeface="Arial MT"/>
            </a:endParaRPr>
          </a:p>
          <a:p>
            <a:pPr marL="241300" marR="2096135">
              <a:lnSpc>
                <a:spcPct val="132100"/>
              </a:lnSpc>
              <a:spcBef>
                <a:spcPts val="810"/>
              </a:spcBef>
            </a:pPr>
            <a:r>
              <a:rPr dirty="0" sz="800" spc="-5">
                <a:latin typeface="Arial MT"/>
                <a:cs typeface="Arial MT"/>
              </a:rPr>
              <a:t>night_pck_user: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Prepaid</a:t>
            </a:r>
            <a:r>
              <a:rPr dirty="0" sz="800">
                <a:latin typeface="Arial MT"/>
                <a:cs typeface="Arial MT"/>
              </a:rPr>
              <a:t> service schemes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>
                <a:latin typeface="Arial MT"/>
                <a:cs typeface="Arial MT"/>
              </a:rPr>
              <a:t> use </a:t>
            </a:r>
            <a:r>
              <a:rPr dirty="0" sz="800" spc="-5">
                <a:latin typeface="Arial MT"/>
                <a:cs typeface="Arial MT"/>
              </a:rPr>
              <a:t>during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specific</a:t>
            </a:r>
            <a:r>
              <a:rPr dirty="0" sz="800" spc="2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night</a:t>
            </a:r>
            <a:r>
              <a:rPr dirty="0" sz="800" spc="2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hours</a:t>
            </a:r>
            <a:r>
              <a:rPr dirty="0" sz="800" spc="2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only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fb_user: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scheme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avail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Facebook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similar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social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networking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sites</a:t>
            </a:r>
            <a:endParaRPr sz="800">
              <a:latin typeface="Arial MT"/>
              <a:cs typeface="Arial MT"/>
            </a:endParaRPr>
          </a:p>
          <a:p>
            <a:pPr marL="36195" marR="349885">
              <a:lnSpc>
                <a:spcPct val="132100"/>
              </a:lnSpc>
              <a:spcBef>
                <a:spcPts val="805"/>
              </a:spcBef>
            </a:pPr>
            <a:r>
              <a:rPr dirty="0" sz="800">
                <a:latin typeface="Arial MT"/>
                <a:cs typeface="Arial MT"/>
              </a:rPr>
              <a:t>Most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their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recorded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4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months.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names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number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explained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below: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*.6: </a:t>
            </a:r>
            <a:r>
              <a:rPr dirty="0" sz="800">
                <a:latin typeface="Arial MT"/>
                <a:cs typeface="Arial MT"/>
              </a:rPr>
              <a:t>KPI</a:t>
            </a:r>
            <a:r>
              <a:rPr dirty="0" sz="800" spc="-5">
                <a:latin typeface="Arial MT"/>
                <a:cs typeface="Arial MT"/>
              </a:rPr>
              <a:t> for 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June</a:t>
            </a:r>
            <a:endParaRPr sz="8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10"/>
              </a:spcBef>
            </a:pPr>
            <a:r>
              <a:rPr dirty="0" sz="800" spc="-5">
                <a:latin typeface="Arial MT"/>
                <a:cs typeface="Arial MT"/>
              </a:rPr>
              <a:t>*.7: </a:t>
            </a:r>
            <a:r>
              <a:rPr dirty="0" sz="800">
                <a:latin typeface="Arial MT"/>
                <a:cs typeface="Arial MT"/>
              </a:rPr>
              <a:t>KPI</a:t>
            </a:r>
            <a:r>
              <a:rPr dirty="0" sz="800" spc="-5">
                <a:latin typeface="Arial MT"/>
                <a:cs typeface="Arial MT"/>
              </a:rPr>
              <a:t> for the month </a:t>
            </a:r>
            <a:r>
              <a:rPr dirty="0" sz="800">
                <a:latin typeface="Arial MT"/>
                <a:cs typeface="Arial MT"/>
              </a:rPr>
              <a:t>of July</a:t>
            </a:r>
            <a:endParaRPr sz="8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09"/>
              </a:spcBef>
            </a:pPr>
            <a:r>
              <a:rPr dirty="0" sz="800" spc="-5">
                <a:latin typeface="Arial MT"/>
                <a:cs typeface="Arial MT"/>
              </a:rPr>
              <a:t>*.8: </a:t>
            </a:r>
            <a:r>
              <a:rPr dirty="0" sz="800">
                <a:latin typeface="Arial MT"/>
                <a:cs typeface="Arial MT"/>
              </a:rPr>
              <a:t>KPI</a:t>
            </a:r>
            <a:r>
              <a:rPr dirty="0" sz="800" spc="-5">
                <a:latin typeface="Arial MT"/>
                <a:cs typeface="Arial MT"/>
              </a:rPr>
              <a:t> for the month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August</a:t>
            </a:r>
            <a:endParaRPr sz="8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05"/>
              </a:spcBef>
            </a:pPr>
            <a:r>
              <a:rPr dirty="0" sz="800" spc="-5">
                <a:latin typeface="Arial MT"/>
                <a:cs typeface="Arial MT"/>
              </a:rPr>
              <a:t>*.9:</a:t>
            </a:r>
            <a:r>
              <a:rPr dirty="0" sz="800">
                <a:latin typeface="Arial MT"/>
                <a:cs typeface="Arial MT"/>
              </a:rPr>
              <a:t> KPI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</a:t>
            </a:r>
            <a:r>
              <a:rPr dirty="0" sz="800">
                <a:latin typeface="Arial MT"/>
                <a:cs typeface="Arial MT"/>
              </a:rPr>
              <a:t> 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September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dirty="0" sz="800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rest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been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defined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detailed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description.</a:t>
            </a:r>
            <a:endParaRPr sz="800">
              <a:latin typeface="Arial MT"/>
              <a:cs typeface="Arial MT"/>
            </a:endParaRPr>
          </a:p>
          <a:p>
            <a:pPr marL="36195" marR="5666105" indent="8255">
              <a:lnSpc>
                <a:spcPct val="179300"/>
              </a:lnSpc>
              <a:spcBef>
                <a:spcPts val="73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 </a:t>
            </a:r>
            <a:r>
              <a:rPr dirty="0" sz="750" spc="-44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(99999,</a:t>
            </a:r>
            <a:r>
              <a:rPr dirty="0" sz="750" spc="-7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225)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25"/>
              </a:spcBef>
            </a:pPr>
            <a:r>
              <a:rPr dirty="0" sz="800" spc="-5">
                <a:latin typeface="Arial MT"/>
                <a:cs typeface="Arial MT"/>
              </a:rPr>
              <a:t>Print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information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about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dataframe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summary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different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feature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types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info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verbose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92" y="123807"/>
            <a:ext cx="6404610" cy="871219"/>
            <a:chOff x="848392" y="123807"/>
            <a:chExt cx="6404610" cy="871219"/>
          </a:xfrm>
        </p:grpSpPr>
        <p:sp>
          <p:nvSpPr>
            <p:cNvPr id="3" name="object 3"/>
            <p:cNvSpPr/>
            <p:nvPr/>
          </p:nvSpPr>
          <p:spPr>
            <a:xfrm>
              <a:off x="848392" y="123807"/>
              <a:ext cx="6404610" cy="871219"/>
            </a:xfrm>
            <a:custGeom>
              <a:avLst/>
              <a:gdLst/>
              <a:ahLst/>
              <a:cxnLst/>
              <a:rect l="l" t="t" r="r" b="b"/>
              <a:pathLst>
                <a:path w="6404609" h="871219">
                  <a:moveTo>
                    <a:pt x="0" y="870945"/>
                  </a:moveTo>
                  <a:lnTo>
                    <a:pt x="0" y="0"/>
                  </a:lnTo>
                  <a:lnTo>
                    <a:pt x="6404009" y="0"/>
                  </a:lnTo>
                  <a:lnTo>
                    <a:pt x="6404009" y="870945"/>
                  </a:lnTo>
                  <a:lnTo>
                    <a:pt x="0" y="87094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123811"/>
              <a:ext cx="6404610" cy="871219"/>
            </a:xfrm>
            <a:custGeom>
              <a:avLst/>
              <a:gdLst/>
              <a:ahLst/>
              <a:cxnLst/>
              <a:rect l="l" t="t" r="r" b="b"/>
              <a:pathLst>
                <a:path w="6404609" h="871219">
                  <a:moveTo>
                    <a:pt x="6404013" y="0"/>
                  </a:moveTo>
                  <a:lnTo>
                    <a:pt x="6396698" y="0"/>
                  </a:lnTo>
                  <a:lnTo>
                    <a:pt x="6396698" y="863650"/>
                  </a:lnTo>
                  <a:lnTo>
                    <a:pt x="7315" y="863650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863650"/>
                  </a:lnTo>
                  <a:lnTo>
                    <a:pt x="0" y="870940"/>
                  </a:lnTo>
                  <a:lnTo>
                    <a:pt x="6404013" y="870966"/>
                  </a:lnTo>
                  <a:lnTo>
                    <a:pt x="6404013" y="863650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92158" y="1353394"/>
            <a:ext cx="6960870" cy="3491229"/>
            <a:chOff x="292158" y="1353394"/>
            <a:chExt cx="6960870" cy="3491229"/>
          </a:xfrm>
        </p:grpSpPr>
        <p:sp>
          <p:nvSpPr>
            <p:cNvPr id="6" name="object 6"/>
            <p:cNvSpPr/>
            <p:nvPr/>
          </p:nvSpPr>
          <p:spPr>
            <a:xfrm>
              <a:off x="848393" y="1353398"/>
              <a:ext cx="6404610" cy="3491229"/>
            </a:xfrm>
            <a:custGeom>
              <a:avLst/>
              <a:gdLst/>
              <a:ahLst/>
              <a:cxnLst/>
              <a:rect l="l" t="t" r="r" b="b"/>
              <a:pathLst>
                <a:path w="6404609" h="3491229">
                  <a:moveTo>
                    <a:pt x="6404010" y="3491100"/>
                  </a:moveTo>
                  <a:lnTo>
                    <a:pt x="0" y="349110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49110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8385" y="1353400"/>
              <a:ext cx="6404610" cy="3491229"/>
            </a:xfrm>
            <a:custGeom>
              <a:avLst/>
              <a:gdLst/>
              <a:ahLst/>
              <a:cxnLst/>
              <a:rect l="l" t="t" r="r" b="b"/>
              <a:pathLst>
                <a:path w="6404609" h="349122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3483787"/>
                  </a:lnTo>
                  <a:lnTo>
                    <a:pt x="0" y="3483787"/>
                  </a:lnTo>
                  <a:lnTo>
                    <a:pt x="0" y="3491103"/>
                  </a:lnTo>
                  <a:lnTo>
                    <a:pt x="6396698" y="3491103"/>
                  </a:lnTo>
                  <a:lnTo>
                    <a:pt x="6404013" y="3491103"/>
                  </a:lnTo>
                  <a:lnTo>
                    <a:pt x="6404013" y="3483787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1353394"/>
              <a:ext cx="563552" cy="349110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48392" y="111125"/>
            <a:ext cx="6396990" cy="46850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5085" marR="3369945">
              <a:lnSpc>
                <a:spcPct val="102499"/>
              </a:lnSpc>
              <a:spcBef>
                <a:spcPts val="7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y_test_pred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r2_score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y_test_pred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adding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calculations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750">
              <a:latin typeface="Courier New"/>
              <a:cs typeface="Courier New"/>
            </a:endParaRPr>
          </a:p>
          <a:p>
            <a:pPr marL="45085" marR="73977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log_train_acc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log_test_acc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]: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i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))}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ignore_index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Train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logistic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regression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balanced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dataset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achieved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through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oversampling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algn="just" marL="45085" marR="28257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logistic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regression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over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sampled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X_train_ros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y_train_ros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'penalty' is set to 'none'</a:t>
            </a:r>
            <a:endParaRPr sz="750">
              <a:latin typeface="Courier New"/>
              <a:cs typeface="Courier New"/>
            </a:endParaRPr>
          </a:p>
          <a:p>
            <a:pPr algn="just" marL="45085" marR="474218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'solver' is set to 'lbfgs'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'random_state' is set to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0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'max_iter'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100</a:t>
            </a:r>
            <a:endParaRPr sz="750">
              <a:latin typeface="Courier New"/>
              <a:cs typeface="Courier New"/>
            </a:endParaRPr>
          </a:p>
          <a:p>
            <a:pPr algn="just"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'Logistic Regression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-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 Random Oversampling'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102552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LogisticRegression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penalty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'none'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solver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'lbfgs'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random_state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max_iter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lr_model_wob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algn="just"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Evaluating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validation sets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5985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y_train_pred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lr_model_wob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y_test_pred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lr_model_wob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08419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log_train_acc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y_train_pred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log_test_acc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y_test_pred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F1 score,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Precision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3699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8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8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f1_score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8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y_test_pred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y_test_pred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r2_score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y_test_pred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adding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calculations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750">
              <a:latin typeface="Courier New"/>
              <a:cs typeface="Courier New"/>
            </a:endParaRPr>
          </a:p>
          <a:p>
            <a:pPr marL="45085" marR="73977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log_train_acc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log_test_acc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]: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i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))}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ignore_index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2287" y="4978172"/>
            <a:ext cx="110871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10">
                <a:latin typeface="Arial MT"/>
                <a:cs typeface="Arial MT"/>
              </a:rPr>
              <a:t>Decision</a:t>
            </a:r>
            <a:r>
              <a:rPr dirty="0" sz="1350" spc="-45">
                <a:latin typeface="Arial MT"/>
                <a:cs typeface="Arial MT"/>
              </a:rPr>
              <a:t> </a:t>
            </a:r>
            <a:r>
              <a:rPr dirty="0" sz="1350" spc="10">
                <a:latin typeface="Arial MT"/>
                <a:cs typeface="Arial MT"/>
              </a:rPr>
              <a:t>Tree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2158" y="5627614"/>
            <a:ext cx="6960870" cy="3249930"/>
            <a:chOff x="292158" y="5627614"/>
            <a:chExt cx="6960870" cy="3249930"/>
          </a:xfrm>
        </p:grpSpPr>
        <p:sp>
          <p:nvSpPr>
            <p:cNvPr id="12" name="object 12"/>
            <p:cNvSpPr/>
            <p:nvPr/>
          </p:nvSpPr>
          <p:spPr>
            <a:xfrm>
              <a:off x="848393" y="5627618"/>
              <a:ext cx="6404610" cy="3249930"/>
            </a:xfrm>
            <a:custGeom>
              <a:avLst/>
              <a:gdLst/>
              <a:ahLst/>
              <a:cxnLst/>
              <a:rect l="l" t="t" r="r" b="b"/>
              <a:pathLst>
                <a:path w="6404609" h="3249929">
                  <a:moveTo>
                    <a:pt x="6404010" y="3249577"/>
                  </a:moveTo>
                  <a:lnTo>
                    <a:pt x="0" y="324957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24957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48385" y="5627623"/>
              <a:ext cx="6404610" cy="3249930"/>
            </a:xfrm>
            <a:custGeom>
              <a:avLst/>
              <a:gdLst/>
              <a:ahLst/>
              <a:cxnLst/>
              <a:rect l="l" t="t" r="r" b="b"/>
              <a:pathLst>
                <a:path w="6404609" h="324992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242259"/>
                  </a:lnTo>
                  <a:lnTo>
                    <a:pt x="0" y="3242259"/>
                  </a:lnTo>
                  <a:lnTo>
                    <a:pt x="0" y="3249574"/>
                  </a:lnTo>
                  <a:lnTo>
                    <a:pt x="6396698" y="3249574"/>
                  </a:lnTo>
                  <a:lnTo>
                    <a:pt x="6404013" y="3249574"/>
                  </a:lnTo>
                  <a:lnTo>
                    <a:pt x="6404013" y="3242259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5627614"/>
              <a:ext cx="563552" cy="324958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92158" y="9235816"/>
            <a:ext cx="6960870" cy="1325245"/>
            <a:chOff x="292158" y="9235816"/>
            <a:chExt cx="6960870" cy="1325245"/>
          </a:xfrm>
        </p:grpSpPr>
        <p:sp>
          <p:nvSpPr>
            <p:cNvPr id="16" name="object 16"/>
            <p:cNvSpPr/>
            <p:nvPr/>
          </p:nvSpPr>
          <p:spPr>
            <a:xfrm>
              <a:off x="848393" y="9235816"/>
              <a:ext cx="6404610" cy="1325245"/>
            </a:xfrm>
            <a:custGeom>
              <a:avLst/>
              <a:gdLst/>
              <a:ahLst/>
              <a:cxnLst/>
              <a:rect l="l" t="t" r="r" b="b"/>
              <a:pathLst>
                <a:path w="6404609" h="1325245">
                  <a:moveTo>
                    <a:pt x="0" y="0"/>
                  </a:moveTo>
                  <a:lnTo>
                    <a:pt x="6404009" y="0"/>
                  </a:lnTo>
                  <a:lnTo>
                    <a:pt x="6404009" y="1324697"/>
                  </a:lnTo>
                  <a:lnTo>
                    <a:pt x="0" y="1324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8385" y="9235821"/>
              <a:ext cx="6404610" cy="1325245"/>
            </a:xfrm>
            <a:custGeom>
              <a:avLst/>
              <a:gdLst/>
              <a:ahLst/>
              <a:cxnLst/>
              <a:rect l="l" t="t" r="r" b="b"/>
              <a:pathLst>
                <a:path w="6404609" h="132524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1324698"/>
                  </a:lnTo>
                  <a:lnTo>
                    <a:pt x="6404013" y="1324698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9235816"/>
              <a:ext cx="563552" cy="132471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48392" y="5344116"/>
            <a:ext cx="6396990" cy="4992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Arial MT"/>
                <a:cs typeface="Arial MT"/>
              </a:rPr>
              <a:t>Build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decision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tree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without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applying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techniques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address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imbalance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 marR="182626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Defining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decision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tree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normal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X_train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y_train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'max_depth' is set to 50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'random_state'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You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change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these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GridSearchCV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perform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hyperparameter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tuning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optimal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performi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'Decision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Tree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-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without balancing'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285559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DecisionTreeClassifier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max_depth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50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random_state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Evaluating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validation sets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4056379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2556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tree_train_acc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tree_test_acc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F1 score,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Precision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5985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7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8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f1_score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7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r2_score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adding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calculations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750">
              <a:latin typeface="Courier New"/>
              <a:cs typeface="Courier New"/>
            </a:endParaRPr>
          </a:p>
          <a:p>
            <a:pPr marL="45085" marR="73977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tree_train_acc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tree_test_acc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]: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i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))}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ignore_index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Train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decision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tree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balanced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dataset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achieved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through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undersampling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 marR="56832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decision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tree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under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sampled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X_train_rus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y_train_rus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'max_depth' is set to 50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'random_state'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'Decision Tree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-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 Random Undersampling'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285559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DecisionTreeClassifier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max_depth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50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random_state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Evaluating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validation sets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92" y="123821"/>
            <a:ext cx="6404610" cy="1925320"/>
            <a:chOff x="848392" y="123821"/>
            <a:chExt cx="6404610" cy="1925320"/>
          </a:xfrm>
        </p:grpSpPr>
        <p:sp>
          <p:nvSpPr>
            <p:cNvPr id="3" name="object 3"/>
            <p:cNvSpPr/>
            <p:nvPr/>
          </p:nvSpPr>
          <p:spPr>
            <a:xfrm>
              <a:off x="848392" y="123821"/>
              <a:ext cx="6404610" cy="1925320"/>
            </a:xfrm>
            <a:custGeom>
              <a:avLst/>
              <a:gdLst/>
              <a:ahLst/>
              <a:cxnLst/>
              <a:rect l="l" t="t" r="r" b="b"/>
              <a:pathLst>
                <a:path w="6404609" h="1925320">
                  <a:moveTo>
                    <a:pt x="0" y="1924862"/>
                  </a:moveTo>
                  <a:lnTo>
                    <a:pt x="0" y="0"/>
                  </a:lnTo>
                  <a:lnTo>
                    <a:pt x="6404009" y="0"/>
                  </a:lnTo>
                  <a:lnTo>
                    <a:pt x="6404009" y="1924862"/>
                  </a:lnTo>
                  <a:lnTo>
                    <a:pt x="0" y="192486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123824"/>
              <a:ext cx="6404610" cy="1925320"/>
            </a:xfrm>
            <a:custGeom>
              <a:avLst/>
              <a:gdLst/>
              <a:ahLst/>
              <a:cxnLst/>
              <a:rect l="l" t="t" r="r" b="b"/>
              <a:pathLst>
                <a:path w="6404609" h="1925320">
                  <a:moveTo>
                    <a:pt x="6404013" y="0"/>
                  </a:moveTo>
                  <a:lnTo>
                    <a:pt x="6396698" y="0"/>
                  </a:lnTo>
                  <a:lnTo>
                    <a:pt x="6396698" y="1917560"/>
                  </a:lnTo>
                  <a:lnTo>
                    <a:pt x="7315" y="1917560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1917560"/>
                  </a:lnTo>
                  <a:lnTo>
                    <a:pt x="0" y="1924862"/>
                  </a:lnTo>
                  <a:lnTo>
                    <a:pt x="6404013" y="1924875"/>
                  </a:lnTo>
                  <a:lnTo>
                    <a:pt x="6404013" y="1917560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92158" y="2407311"/>
            <a:ext cx="6960870" cy="3140075"/>
            <a:chOff x="292158" y="2407311"/>
            <a:chExt cx="6960870" cy="3140075"/>
          </a:xfrm>
        </p:grpSpPr>
        <p:sp>
          <p:nvSpPr>
            <p:cNvPr id="6" name="object 6"/>
            <p:cNvSpPr/>
            <p:nvPr/>
          </p:nvSpPr>
          <p:spPr>
            <a:xfrm>
              <a:off x="848393" y="2407316"/>
              <a:ext cx="6404610" cy="3140075"/>
            </a:xfrm>
            <a:custGeom>
              <a:avLst/>
              <a:gdLst/>
              <a:ahLst/>
              <a:cxnLst/>
              <a:rect l="l" t="t" r="r" b="b"/>
              <a:pathLst>
                <a:path w="6404609" h="3140075">
                  <a:moveTo>
                    <a:pt x="6404010" y="3139794"/>
                  </a:moveTo>
                  <a:lnTo>
                    <a:pt x="0" y="313979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13979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8385" y="2407322"/>
              <a:ext cx="6404610" cy="3140075"/>
            </a:xfrm>
            <a:custGeom>
              <a:avLst/>
              <a:gdLst/>
              <a:ahLst/>
              <a:cxnLst/>
              <a:rect l="l" t="t" r="r" b="b"/>
              <a:pathLst>
                <a:path w="6404609" h="314007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132480"/>
                  </a:lnTo>
                  <a:lnTo>
                    <a:pt x="0" y="3132480"/>
                  </a:lnTo>
                  <a:lnTo>
                    <a:pt x="0" y="3139795"/>
                  </a:lnTo>
                  <a:lnTo>
                    <a:pt x="6396698" y="3139795"/>
                  </a:lnTo>
                  <a:lnTo>
                    <a:pt x="6404013" y="3139795"/>
                  </a:lnTo>
                  <a:lnTo>
                    <a:pt x="6404013" y="3132480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2407311"/>
              <a:ext cx="563552" cy="313979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92158" y="6330225"/>
            <a:ext cx="6960870" cy="3133090"/>
            <a:chOff x="292158" y="6330225"/>
            <a:chExt cx="6960870" cy="3133090"/>
          </a:xfrm>
        </p:grpSpPr>
        <p:sp>
          <p:nvSpPr>
            <p:cNvPr id="10" name="object 10"/>
            <p:cNvSpPr/>
            <p:nvPr/>
          </p:nvSpPr>
          <p:spPr>
            <a:xfrm>
              <a:off x="848393" y="6330230"/>
              <a:ext cx="6404610" cy="3133090"/>
            </a:xfrm>
            <a:custGeom>
              <a:avLst/>
              <a:gdLst/>
              <a:ahLst/>
              <a:cxnLst/>
              <a:rect l="l" t="t" r="r" b="b"/>
              <a:pathLst>
                <a:path w="6404609" h="3133090">
                  <a:moveTo>
                    <a:pt x="6404010" y="3132475"/>
                  </a:moveTo>
                  <a:lnTo>
                    <a:pt x="0" y="3132475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13247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8385" y="6330238"/>
              <a:ext cx="6404610" cy="3133090"/>
            </a:xfrm>
            <a:custGeom>
              <a:avLst/>
              <a:gdLst/>
              <a:ahLst/>
              <a:cxnLst/>
              <a:rect l="l" t="t" r="r" b="b"/>
              <a:pathLst>
                <a:path w="6404609" h="313309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125152"/>
                  </a:lnTo>
                  <a:lnTo>
                    <a:pt x="0" y="3125152"/>
                  </a:lnTo>
                  <a:lnTo>
                    <a:pt x="0" y="3132467"/>
                  </a:lnTo>
                  <a:lnTo>
                    <a:pt x="6396698" y="3132467"/>
                  </a:lnTo>
                  <a:lnTo>
                    <a:pt x="6404013" y="3132467"/>
                  </a:lnTo>
                  <a:lnTo>
                    <a:pt x="6404013" y="3125152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6330225"/>
              <a:ext cx="563552" cy="313248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92158" y="9821325"/>
            <a:ext cx="6960870" cy="739775"/>
            <a:chOff x="292158" y="9821325"/>
            <a:chExt cx="6960870" cy="739775"/>
          </a:xfrm>
        </p:grpSpPr>
        <p:sp>
          <p:nvSpPr>
            <p:cNvPr id="14" name="object 14"/>
            <p:cNvSpPr/>
            <p:nvPr/>
          </p:nvSpPr>
          <p:spPr>
            <a:xfrm>
              <a:off x="848393" y="9821325"/>
              <a:ext cx="6404610" cy="739775"/>
            </a:xfrm>
            <a:custGeom>
              <a:avLst/>
              <a:gdLst/>
              <a:ahLst/>
              <a:cxnLst/>
              <a:rect l="l" t="t" r="r" b="b"/>
              <a:pathLst>
                <a:path w="6404609" h="739775">
                  <a:moveTo>
                    <a:pt x="0" y="0"/>
                  </a:moveTo>
                  <a:lnTo>
                    <a:pt x="6404009" y="0"/>
                  </a:lnTo>
                  <a:lnTo>
                    <a:pt x="6404009" y="739201"/>
                  </a:lnTo>
                  <a:lnTo>
                    <a:pt x="0" y="739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8385" y="9821328"/>
              <a:ext cx="6404610" cy="739775"/>
            </a:xfrm>
            <a:custGeom>
              <a:avLst/>
              <a:gdLst/>
              <a:ahLst/>
              <a:cxnLst/>
              <a:rect l="l" t="t" r="r" b="b"/>
              <a:pathLst>
                <a:path w="6404609" h="739775">
                  <a:moveTo>
                    <a:pt x="6404013" y="0"/>
                  </a:moveTo>
                  <a:lnTo>
                    <a:pt x="6396698" y="0"/>
                  </a:lnTo>
                  <a:lnTo>
                    <a:pt x="0" y="12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739203"/>
                  </a:lnTo>
                  <a:lnTo>
                    <a:pt x="6404013" y="739203"/>
                  </a:lnTo>
                  <a:lnTo>
                    <a:pt x="6404013" y="7327"/>
                  </a:lnTo>
                  <a:lnTo>
                    <a:pt x="6404013" y="12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9821325"/>
              <a:ext cx="563552" cy="73920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48392" y="111125"/>
            <a:ext cx="6396990" cy="103422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5085" marR="3827779">
              <a:lnSpc>
                <a:spcPct val="102499"/>
              </a:lnSpc>
              <a:spcBef>
                <a:spcPts val="7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0270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tree_train_acc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tree_test_acc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F1 score,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Precision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3699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8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8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f1_score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8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r2_score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adding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calculations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750">
              <a:latin typeface="Courier New"/>
              <a:cs typeface="Courier New"/>
            </a:endParaRPr>
          </a:p>
          <a:p>
            <a:pPr marL="45085" marR="73977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tree_train_acc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tree_test_acc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]: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i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))}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ignore_index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Train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decision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tree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balanced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dataset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achieved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through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oversampling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 marR="62547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decision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tree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over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sampled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X_train_ros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y_train_ros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'max_depth' is set to 50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'random_state'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'Decision Tree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-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 Random Oversampling'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285559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DecisionTreeClassifier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max_depth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50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random_state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Evaluating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validation sets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827779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dt_model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027045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tree_train_acc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tree_test_acc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F1 score,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Precision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3699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8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8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f1_score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8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r2_score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adding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calculations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750">
              <a:latin typeface="Courier New"/>
              <a:cs typeface="Courier New"/>
            </a:endParaRPr>
          </a:p>
          <a:p>
            <a:pPr marL="45085" marR="73977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tree_train_acc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tree_test_acc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]: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i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))}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ignore_index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1350" spc="15">
                <a:latin typeface="Arial MT"/>
                <a:cs typeface="Arial MT"/>
              </a:rPr>
              <a:t>kNN</a:t>
            </a:r>
            <a:endParaRPr sz="13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1235"/>
              </a:spcBef>
            </a:pPr>
            <a:r>
              <a:rPr dirty="0" sz="800" spc="-5">
                <a:latin typeface="Arial MT"/>
                <a:cs typeface="Arial MT"/>
              </a:rPr>
              <a:t>Build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KNN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without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applying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techniques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address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imbalance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 marR="239776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Defining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kNN 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fit 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normal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X_train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y_train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'n_neighbors' is set to 14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You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change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these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GridSearchCV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perform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hyperparameter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tuning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optimal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performi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'kNN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-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without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balancing'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827779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KNeighborsClassifier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n_neighbors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14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Evaluating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validation sets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999229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31279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knn_train_acc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knn_test_acc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F1 score,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Precision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598545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7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8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f1_score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7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r2_score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adding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calculations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750">
              <a:latin typeface="Courier New"/>
              <a:cs typeface="Courier New"/>
            </a:endParaRPr>
          </a:p>
          <a:p>
            <a:pPr marL="45085" marR="73977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knn_train_acc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knn_test_acc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]: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i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))}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ignore_index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Train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KNN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balanced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dataset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achieved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through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undersampling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 marR="113982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kNN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under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sampled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X_train_rus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y_train_rus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'n_neighbors' is set to 14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'kNN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-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Random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Undersampling'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KNeighborsClassifier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n_neighbors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14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92" y="123813"/>
            <a:ext cx="6404610" cy="2393315"/>
            <a:chOff x="848392" y="123813"/>
            <a:chExt cx="6404610" cy="2393315"/>
          </a:xfrm>
        </p:grpSpPr>
        <p:sp>
          <p:nvSpPr>
            <p:cNvPr id="3" name="object 3"/>
            <p:cNvSpPr/>
            <p:nvPr/>
          </p:nvSpPr>
          <p:spPr>
            <a:xfrm>
              <a:off x="848392" y="123813"/>
              <a:ext cx="6404610" cy="2393315"/>
            </a:xfrm>
            <a:custGeom>
              <a:avLst/>
              <a:gdLst/>
              <a:ahLst/>
              <a:cxnLst/>
              <a:rect l="l" t="t" r="r" b="b"/>
              <a:pathLst>
                <a:path w="6404609" h="2393315">
                  <a:moveTo>
                    <a:pt x="0" y="2393269"/>
                  </a:moveTo>
                  <a:lnTo>
                    <a:pt x="0" y="0"/>
                  </a:lnTo>
                  <a:lnTo>
                    <a:pt x="6404009" y="0"/>
                  </a:lnTo>
                  <a:lnTo>
                    <a:pt x="6404009" y="2393269"/>
                  </a:lnTo>
                  <a:lnTo>
                    <a:pt x="0" y="239326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123824"/>
              <a:ext cx="6404610" cy="2393315"/>
            </a:xfrm>
            <a:custGeom>
              <a:avLst/>
              <a:gdLst/>
              <a:ahLst/>
              <a:cxnLst/>
              <a:rect l="l" t="t" r="r" b="b"/>
              <a:pathLst>
                <a:path w="6404609" h="2393315">
                  <a:moveTo>
                    <a:pt x="6404013" y="0"/>
                  </a:moveTo>
                  <a:lnTo>
                    <a:pt x="6396698" y="0"/>
                  </a:lnTo>
                  <a:lnTo>
                    <a:pt x="6396698" y="2385961"/>
                  </a:lnTo>
                  <a:lnTo>
                    <a:pt x="7315" y="2385961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2385961"/>
                  </a:lnTo>
                  <a:lnTo>
                    <a:pt x="0" y="2393264"/>
                  </a:lnTo>
                  <a:lnTo>
                    <a:pt x="6404013" y="2393277"/>
                  </a:lnTo>
                  <a:lnTo>
                    <a:pt x="6404013" y="2385961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92158" y="2875719"/>
            <a:ext cx="6960870" cy="3023235"/>
            <a:chOff x="292158" y="2875719"/>
            <a:chExt cx="6960870" cy="3023235"/>
          </a:xfrm>
        </p:grpSpPr>
        <p:sp>
          <p:nvSpPr>
            <p:cNvPr id="6" name="object 6"/>
            <p:cNvSpPr/>
            <p:nvPr/>
          </p:nvSpPr>
          <p:spPr>
            <a:xfrm>
              <a:off x="848393" y="2875724"/>
              <a:ext cx="6404610" cy="3023235"/>
            </a:xfrm>
            <a:custGeom>
              <a:avLst/>
              <a:gdLst/>
              <a:ahLst/>
              <a:cxnLst/>
              <a:rect l="l" t="t" r="r" b="b"/>
              <a:pathLst>
                <a:path w="6404609" h="3023235">
                  <a:moveTo>
                    <a:pt x="6404010" y="3022692"/>
                  </a:moveTo>
                  <a:lnTo>
                    <a:pt x="0" y="302269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02269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8385" y="2875736"/>
              <a:ext cx="6404610" cy="3023235"/>
            </a:xfrm>
            <a:custGeom>
              <a:avLst/>
              <a:gdLst/>
              <a:ahLst/>
              <a:cxnLst/>
              <a:rect l="l" t="t" r="r" b="b"/>
              <a:pathLst>
                <a:path w="6404609" h="302323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015373"/>
                  </a:lnTo>
                  <a:lnTo>
                    <a:pt x="0" y="3015373"/>
                  </a:lnTo>
                  <a:lnTo>
                    <a:pt x="0" y="3022689"/>
                  </a:lnTo>
                  <a:lnTo>
                    <a:pt x="6396698" y="3022689"/>
                  </a:lnTo>
                  <a:lnTo>
                    <a:pt x="6404013" y="3022689"/>
                  </a:lnTo>
                  <a:lnTo>
                    <a:pt x="6404013" y="3015373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2875719"/>
              <a:ext cx="563552" cy="302269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48392" y="111125"/>
            <a:ext cx="6396990" cy="5739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knn_model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Evaluating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validation sets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770629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08419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knn_train_acc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knn_test_acc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F1 score,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Precision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3699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8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8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f1_score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8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r2_score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adding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calculations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750">
              <a:latin typeface="Courier New"/>
              <a:cs typeface="Courier New"/>
            </a:endParaRPr>
          </a:p>
          <a:p>
            <a:pPr marL="45085" marR="73977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knn_train_acc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knn_test_acc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]: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i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))}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ignore_index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Train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KNN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balanced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dataset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achieved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through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oversampling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 marR="119697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kNN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over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sampled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X_train_ros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y_train_ros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'n_neighbors' is set to 14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'kNN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-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Random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Oversampling'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770629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KNeighborsClassifier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n_neighbors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14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knn_model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Evaluating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validation sets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770629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08419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knn_train_acc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knn_test_acc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F1 score,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Precision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3699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8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8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f1_score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8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r2_score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adding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calculations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750">
              <a:latin typeface="Courier New"/>
              <a:cs typeface="Courier New"/>
            </a:endParaRPr>
          </a:p>
          <a:p>
            <a:pPr marL="45085" marR="73977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knn_train_acc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knn_test_acc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]: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i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))}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ignore_index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2287" y="6032090"/>
            <a:ext cx="200660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15">
                <a:latin typeface="Arial MT"/>
                <a:cs typeface="Arial MT"/>
              </a:rPr>
              <a:t>Random</a:t>
            </a:r>
            <a:r>
              <a:rPr dirty="0" sz="1350" spc="-30">
                <a:latin typeface="Arial MT"/>
                <a:cs typeface="Arial MT"/>
              </a:rPr>
              <a:t> </a:t>
            </a:r>
            <a:r>
              <a:rPr dirty="0" sz="1350" spc="10">
                <a:latin typeface="Arial MT"/>
                <a:cs typeface="Arial MT"/>
              </a:rPr>
              <a:t>Forest</a:t>
            </a:r>
            <a:r>
              <a:rPr dirty="0" sz="1350" spc="-25">
                <a:latin typeface="Arial MT"/>
                <a:cs typeface="Arial MT"/>
              </a:rPr>
              <a:t> </a:t>
            </a:r>
            <a:r>
              <a:rPr dirty="0" sz="1350" spc="10">
                <a:latin typeface="Arial MT"/>
                <a:cs typeface="Arial MT"/>
              </a:rPr>
              <a:t>Classifier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2158" y="6681531"/>
            <a:ext cx="6960870" cy="3484245"/>
            <a:chOff x="292158" y="6681531"/>
            <a:chExt cx="6960870" cy="3484245"/>
          </a:xfrm>
        </p:grpSpPr>
        <p:sp>
          <p:nvSpPr>
            <p:cNvPr id="12" name="object 12"/>
            <p:cNvSpPr/>
            <p:nvPr/>
          </p:nvSpPr>
          <p:spPr>
            <a:xfrm>
              <a:off x="848393" y="6681536"/>
              <a:ext cx="6404610" cy="3484245"/>
            </a:xfrm>
            <a:custGeom>
              <a:avLst/>
              <a:gdLst/>
              <a:ahLst/>
              <a:cxnLst/>
              <a:rect l="l" t="t" r="r" b="b"/>
              <a:pathLst>
                <a:path w="6404609" h="3484245">
                  <a:moveTo>
                    <a:pt x="6404010" y="3483781"/>
                  </a:moveTo>
                  <a:lnTo>
                    <a:pt x="0" y="3483781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48378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48385" y="6681546"/>
              <a:ext cx="6404610" cy="3484245"/>
            </a:xfrm>
            <a:custGeom>
              <a:avLst/>
              <a:gdLst/>
              <a:ahLst/>
              <a:cxnLst/>
              <a:rect l="l" t="t" r="r" b="b"/>
              <a:pathLst>
                <a:path w="6404609" h="348424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476460"/>
                  </a:lnTo>
                  <a:lnTo>
                    <a:pt x="0" y="3476460"/>
                  </a:lnTo>
                  <a:lnTo>
                    <a:pt x="0" y="3483775"/>
                  </a:lnTo>
                  <a:lnTo>
                    <a:pt x="6396698" y="3483775"/>
                  </a:lnTo>
                  <a:lnTo>
                    <a:pt x="6404013" y="3483775"/>
                  </a:lnTo>
                  <a:lnTo>
                    <a:pt x="6404013" y="3476460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6681531"/>
              <a:ext cx="563552" cy="348378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48392" y="6398033"/>
            <a:ext cx="6396990" cy="399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Arial MT"/>
                <a:cs typeface="Arial MT"/>
              </a:rPr>
              <a:t>Build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forest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without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applying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any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techniques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address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imbalance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 marR="119697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Forest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Classifier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normal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X_train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y_train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'n_estimators' is set to 200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'max_depth'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5</a:t>
            </a:r>
            <a:endParaRPr sz="750">
              <a:latin typeface="Courier New"/>
              <a:cs typeface="Courier New"/>
            </a:endParaRPr>
          </a:p>
          <a:p>
            <a:pPr marL="45085" marR="422783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'class_weight' is set to 'balanced'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'random_state'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 set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123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You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change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these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GridSearchCV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perform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hyperparameter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tuning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optimal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performi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'Random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Forest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-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without balancing'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11112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RandomForestClassifier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n_estimators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max_depth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5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class_weight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'balanced'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random_state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123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Evaluating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validation sets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4056379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3699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rf_train_acc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rf_test_acc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F1 score,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Precision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5985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7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8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f1_score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7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r2_score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adding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calculations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750">
              <a:latin typeface="Courier New"/>
              <a:cs typeface="Courier New"/>
            </a:endParaRPr>
          </a:p>
          <a:p>
            <a:pPr marL="45085" marR="73977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rf_train_acc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rf_test_acc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]: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i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))}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ignore_index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Train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forest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balanced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dataset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achieved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through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undersampling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48392" y="10523937"/>
            <a:ext cx="6404610" cy="36830"/>
            <a:chOff x="848392" y="10523937"/>
            <a:chExt cx="6404610" cy="36830"/>
          </a:xfrm>
        </p:grpSpPr>
        <p:sp>
          <p:nvSpPr>
            <p:cNvPr id="17" name="object 17"/>
            <p:cNvSpPr/>
            <p:nvPr/>
          </p:nvSpPr>
          <p:spPr>
            <a:xfrm>
              <a:off x="848392" y="10523937"/>
              <a:ext cx="6404610" cy="36830"/>
            </a:xfrm>
            <a:custGeom>
              <a:avLst/>
              <a:gdLst/>
              <a:ahLst/>
              <a:cxnLst/>
              <a:rect l="l" t="t" r="r" b="b"/>
              <a:pathLst>
                <a:path w="6404609" h="36829">
                  <a:moveTo>
                    <a:pt x="0" y="0"/>
                  </a:moveTo>
                  <a:lnTo>
                    <a:pt x="6404009" y="0"/>
                  </a:lnTo>
                  <a:lnTo>
                    <a:pt x="6404009" y="36582"/>
                  </a:lnTo>
                  <a:lnTo>
                    <a:pt x="0" y="36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48385" y="10523943"/>
              <a:ext cx="6404610" cy="36830"/>
            </a:xfrm>
            <a:custGeom>
              <a:avLst/>
              <a:gdLst/>
              <a:ahLst/>
              <a:cxnLst/>
              <a:rect l="l" t="t" r="r" b="b"/>
              <a:pathLst>
                <a:path w="6404609" h="36829">
                  <a:moveTo>
                    <a:pt x="6404013" y="0"/>
                  </a:moveTo>
                  <a:lnTo>
                    <a:pt x="6396698" y="0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0" y="36588"/>
                  </a:lnTo>
                  <a:lnTo>
                    <a:pt x="7315" y="36588"/>
                  </a:lnTo>
                  <a:lnTo>
                    <a:pt x="7315" y="7327"/>
                  </a:lnTo>
                  <a:lnTo>
                    <a:pt x="6396698" y="7327"/>
                  </a:lnTo>
                  <a:lnTo>
                    <a:pt x="6396698" y="36588"/>
                  </a:lnTo>
                  <a:lnTo>
                    <a:pt x="6404013" y="36588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8392" y="7831594"/>
          <a:ext cx="4831080" cy="2436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114"/>
                <a:gridCol w="702310"/>
                <a:gridCol w="668020"/>
                <a:gridCol w="458470"/>
                <a:gridCol w="482600"/>
                <a:gridCol w="454660"/>
              </a:tblGrid>
              <a:tr h="149040"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Mode</a:t>
                      </a:r>
                      <a:r>
                        <a:rPr dirty="0" sz="70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Nam</a:t>
                      </a:r>
                      <a:r>
                        <a:rPr dirty="0" sz="700" b="1">
                          <a:latin typeface="Arial"/>
                          <a:cs typeface="Arial"/>
                        </a:rPr>
                        <a:t>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Trainin</a:t>
                      </a:r>
                      <a:r>
                        <a:rPr dirty="0" sz="70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Scor</a:t>
                      </a:r>
                      <a:r>
                        <a:rPr dirty="0" sz="700" b="1">
                          <a:latin typeface="Arial"/>
                          <a:cs typeface="Arial"/>
                        </a:rPr>
                        <a:t>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Testin</a:t>
                      </a:r>
                      <a:r>
                        <a:rPr dirty="0" sz="70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Scor</a:t>
                      </a:r>
                      <a:r>
                        <a:rPr dirty="0" sz="700" b="1">
                          <a:latin typeface="Arial"/>
                          <a:cs typeface="Arial"/>
                        </a:rPr>
                        <a:t>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5"/>
                        </a:lnSpc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70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Scor</a:t>
                      </a:r>
                      <a:r>
                        <a:rPr dirty="0" sz="700" b="1">
                          <a:latin typeface="Arial"/>
                          <a:cs typeface="Arial"/>
                        </a:rPr>
                        <a:t>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Precision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Recall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</a:tr>
              <a:tr h="19395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404495" algn="l"/>
                        </a:tabLst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0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Logistic Regression </a:t>
                      </a:r>
                      <a:r>
                        <a:rPr dirty="0" sz="700" spc="-5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 without balancing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0.956203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0.953800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0.957472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0.945920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0.814208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00" spc="4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Logistic Regression </a:t>
                      </a:r>
                      <a:r>
                        <a:rPr dirty="0" sz="700" spc="-5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 Random</a:t>
                      </a:r>
                      <a:r>
                        <a:rPr dirty="0" sz="7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Undersampling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0.957929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0.951833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0.952211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0.944798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0.807333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85420" algn="l"/>
                        </a:tabLst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2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Logistic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Regression </a:t>
                      </a:r>
                      <a:r>
                        <a:rPr dirty="0" sz="700" spc="-5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 Random Oversampling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0.955887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0.953106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0.953780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0.940253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0.812422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628650" algn="l"/>
                        </a:tabLst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3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Decision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Tree </a:t>
                      </a:r>
                      <a:r>
                        <a:rPr dirty="0" sz="700" spc="-5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without balancing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0.985000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0.986053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0.983797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0.939678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60680" algn="l"/>
                        </a:tabLst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4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Decision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Tree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5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Random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Undersampling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0.986341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0.986321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0.987743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0.945363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409575" algn="l"/>
                        </a:tabLst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5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Decision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Tree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5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 Random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Oversampling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0.986025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0.985986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0.988757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0.944099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999490" algn="l"/>
                        </a:tabLst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6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kNN</a:t>
                      </a:r>
                      <a:r>
                        <a:rPr dirty="0" sz="7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5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7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without</a:t>
                      </a:r>
                      <a:r>
                        <a:rPr dirty="0" sz="7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balancing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0.847743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0.832867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0.848565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0.825673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0.327878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731520" algn="l"/>
                        </a:tabLst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7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kNN</a:t>
                      </a:r>
                      <a:r>
                        <a:rPr dirty="0" sz="7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5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7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Random</a:t>
                      </a:r>
                      <a:r>
                        <a:rPr dirty="0" sz="7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Undersampling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0.841873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0.827462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0.831815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0.811347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0.309849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780415" algn="l"/>
                        </a:tabLst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8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kNN</a:t>
                      </a:r>
                      <a:r>
                        <a:rPr dirty="0" sz="7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5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7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Random</a:t>
                      </a:r>
                      <a:r>
                        <a:rPr dirty="0" sz="7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Oversampling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0.844206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0.840994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0.845036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0.824085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0.363975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565150" algn="l"/>
                        </a:tabLst>
                      </a:pPr>
                      <a:r>
                        <a:rPr dirty="0" sz="700" spc="-5" b="1">
                          <a:latin typeface="Arial"/>
                          <a:cs typeface="Arial"/>
                        </a:rPr>
                        <a:t>9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Random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Forest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5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without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balancing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0.989001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0.987200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0.988077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0.987587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0.948525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46075" algn="l"/>
                        </a:tabLst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10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Random</a:t>
                      </a:r>
                      <a:r>
                        <a:rPr dirty="0" sz="7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Forest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5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Random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Undersampling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0.989572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0.987779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0.987761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0.989185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0.951114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94970" algn="l"/>
                        </a:tabLst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11	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Random</a:t>
                      </a:r>
                      <a:r>
                        <a:rPr dirty="0" sz="7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Forest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5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Random</a:t>
                      </a:r>
                      <a:r>
                        <a:rPr dirty="0" sz="7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latin typeface="Arial MT"/>
                          <a:cs typeface="Arial MT"/>
                        </a:rPr>
                        <a:t>Oversampling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0.989205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0.990062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0.990062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0.990062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0.960248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848392" y="7537843"/>
            <a:ext cx="6404610" cy="212725"/>
            <a:chOff x="848392" y="7537843"/>
            <a:chExt cx="6404610" cy="212725"/>
          </a:xfrm>
        </p:grpSpPr>
        <p:sp>
          <p:nvSpPr>
            <p:cNvPr id="4" name="object 4"/>
            <p:cNvSpPr/>
            <p:nvPr/>
          </p:nvSpPr>
          <p:spPr>
            <a:xfrm>
              <a:off x="848392" y="7537843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8385" y="7537856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92158" y="123805"/>
            <a:ext cx="6960870" cy="3322954"/>
            <a:chOff x="292158" y="123805"/>
            <a:chExt cx="6960870" cy="3322954"/>
          </a:xfrm>
        </p:grpSpPr>
        <p:sp>
          <p:nvSpPr>
            <p:cNvPr id="7" name="object 7"/>
            <p:cNvSpPr/>
            <p:nvPr/>
          </p:nvSpPr>
          <p:spPr>
            <a:xfrm>
              <a:off x="848393" y="123805"/>
              <a:ext cx="6404610" cy="3322954"/>
            </a:xfrm>
            <a:custGeom>
              <a:avLst/>
              <a:gdLst/>
              <a:ahLst/>
              <a:cxnLst/>
              <a:rect l="l" t="t" r="r" b="b"/>
              <a:pathLst>
                <a:path w="6404609" h="3322954">
                  <a:moveTo>
                    <a:pt x="0" y="3322766"/>
                  </a:moveTo>
                  <a:lnTo>
                    <a:pt x="0" y="0"/>
                  </a:lnTo>
                  <a:lnTo>
                    <a:pt x="6404009" y="0"/>
                  </a:lnTo>
                  <a:lnTo>
                    <a:pt x="6404009" y="3322766"/>
                  </a:lnTo>
                  <a:lnTo>
                    <a:pt x="0" y="332276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385" y="123811"/>
              <a:ext cx="6404610" cy="3322954"/>
            </a:xfrm>
            <a:custGeom>
              <a:avLst/>
              <a:gdLst/>
              <a:ahLst/>
              <a:cxnLst/>
              <a:rect l="l" t="t" r="r" b="b"/>
              <a:pathLst>
                <a:path w="6404609" h="3322954">
                  <a:moveTo>
                    <a:pt x="6404013" y="0"/>
                  </a:moveTo>
                  <a:lnTo>
                    <a:pt x="6396698" y="0"/>
                  </a:lnTo>
                  <a:lnTo>
                    <a:pt x="6396698" y="3315474"/>
                  </a:lnTo>
                  <a:lnTo>
                    <a:pt x="0" y="3315474"/>
                  </a:lnTo>
                  <a:lnTo>
                    <a:pt x="0" y="3322790"/>
                  </a:lnTo>
                  <a:lnTo>
                    <a:pt x="6404013" y="3322790"/>
                  </a:lnTo>
                  <a:lnTo>
                    <a:pt x="6404013" y="3315474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123805"/>
              <a:ext cx="563552" cy="332278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92158" y="3805215"/>
            <a:ext cx="6960870" cy="3374390"/>
            <a:chOff x="292158" y="3805215"/>
            <a:chExt cx="6960870" cy="3374390"/>
          </a:xfrm>
        </p:grpSpPr>
        <p:sp>
          <p:nvSpPr>
            <p:cNvPr id="11" name="object 11"/>
            <p:cNvSpPr/>
            <p:nvPr/>
          </p:nvSpPr>
          <p:spPr>
            <a:xfrm>
              <a:off x="848393" y="3805220"/>
              <a:ext cx="6404610" cy="3374390"/>
            </a:xfrm>
            <a:custGeom>
              <a:avLst/>
              <a:gdLst/>
              <a:ahLst/>
              <a:cxnLst/>
              <a:rect l="l" t="t" r="r" b="b"/>
              <a:pathLst>
                <a:path w="6404609" h="3374390">
                  <a:moveTo>
                    <a:pt x="6404010" y="3373998"/>
                  </a:moveTo>
                  <a:lnTo>
                    <a:pt x="0" y="3373998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37399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48385" y="3805224"/>
              <a:ext cx="6404610" cy="3374390"/>
            </a:xfrm>
            <a:custGeom>
              <a:avLst/>
              <a:gdLst/>
              <a:ahLst/>
              <a:cxnLst/>
              <a:rect l="l" t="t" r="r" b="b"/>
              <a:pathLst>
                <a:path w="6404609" h="337439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366681"/>
                  </a:lnTo>
                  <a:lnTo>
                    <a:pt x="0" y="3366681"/>
                  </a:lnTo>
                  <a:lnTo>
                    <a:pt x="0" y="3373996"/>
                  </a:lnTo>
                  <a:lnTo>
                    <a:pt x="6396698" y="3373996"/>
                  </a:lnTo>
                  <a:lnTo>
                    <a:pt x="6404013" y="3373996"/>
                  </a:lnTo>
                  <a:lnTo>
                    <a:pt x="6404013" y="3366681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3805215"/>
              <a:ext cx="563552" cy="337400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72287" y="10430729"/>
            <a:ext cx="61982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study,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most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important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factor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prediction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performance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machine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should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able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predict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158" y="7537839"/>
            <a:ext cx="563552" cy="21225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48392" y="103806"/>
            <a:ext cx="6396990" cy="75977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5085">
              <a:lnSpc>
                <a:spcPct val="102499"/>
              </a:lnSpc>
              <a:spcBef>
                <a:spcPts val="7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Defining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Forest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Classifier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under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sampled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X_train_rus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y_train_ru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'n_estimators' is set to 200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'max_depth'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5</a:t>
            </a:r>
            <a:endParaRPr sz="750">
              <a:latin typeface="Courier New"/>
              <a:cs typeface="Courier New"/>
            </a:endParaRPr>
          </a:p>
          <a:p>
            <a:pPr marL="45085" marR="422783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'class_weight' is set to 'balanced'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'random_state'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 set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123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'Random Forest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-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 Random Undersampling'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11112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RandomForestClassifier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n_estimators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max_depth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5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class_weight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'balanced'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random_state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123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Evaluating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validation sets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827779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141345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rf_train_acc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rf_test_acc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F1 score,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Precision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3699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8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8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f1_score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8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r2_score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y_test_rus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adding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calculations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750">
              <a:latin typeface="Courier New"/>
              <a:cs typeface="Courier New"/>
            </a:endParaRPr>
          </a:p>
          <a:p>
            <a:pPr marL="45085" marR="73977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rf_train_acc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rf_test_acc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]: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i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))}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ignore_index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Train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forest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balanced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dataset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achieved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through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oversampling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Defining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Forest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Classifier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over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sampled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X_train_ros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y_train_ros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'n_estimators' is set to 200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'max_depth'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5</a:t>
            </a:r>
            <a:endParaRPr sz="750">
              <a:latin typeface="Courier New"/>
              <a:cs typeface="Courier New"/>
            </a:endParaRPr>
          </a:p>
          <a:p>
            <a:pPr marL="45085" marR="422783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'class_weight' is set to 'balanced'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'random_state'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 set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123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'Random Forest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-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 Random Oversampling'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11112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RandomForestClassifier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n_estimators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max_depth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5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class_weight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'balanced'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random_state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123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Evaluating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validation sets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827779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1413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rf_train_acc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rf_test_acc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F1 score,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Precision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369945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8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8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f1_score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8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r2_score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adding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calculations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750">
              <a:latin typeface="Courier New"/>
              <a:cs typeface="Courier New"/>
            </a:endParaRPr>
          </a:p>
          <a:p>
            <a:pPr marL="45085" marR="73977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rf_train_acc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rf_test_acc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]: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i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))}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model_eval_dict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ignore_index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Compare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performances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predictive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built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above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evaluate_df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158" y="7786680"/>
            <a:ext cx="556234" cy="256892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58" y="2056006"/>
            <a:ext cx="6960870" cy="2195830"/>
            <a:chOff x="292158" y="2056006"/>
            <a:chExt cx="6960870" cy="2195830"/>
          </a:xfrm>
        </p:grpSpPr>
        <p:sp>
          <p:nvSpPr>
            <p:cNvPr id="3" name="object 3"/>
            <p:cNvSpPr/>
            <p:nvPr/>
          </p:nvSpPr>
          <p:spPr>
            <a:xfrm>
              <a:off x="848393" y="2056011"/>
              <a:ext cx="6404610" cy="2195830"/>
            </a:xfrm>
            <a:custGeom>
              <a:avLst/>
              <a:gdLst/>
              <a:ahLst/>
              <a:cxnLst/>
              <a:rect l="l" t="t" r="r" b="b"/>
              <a:pathLst>
                <a:path w="6404609" h="2195829">
                  <a:moveTo>
                    <a:pt x="6404010" y="2195660"/>
                  </a:moveTo>
                  <a:lnTo>
                    <a:pt x="0" y="219566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9566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2056015"/>
              <a:ext cx="6404610" cy="2195830"/>
            </a:xfrm>
            <a:custGeom>
              <a:avLst/>
              <a:gdLst/>
              <a:ahLst/>
              <a:cxnLst/>
              <a:rect l="l" t="t" r="r" b="b"/>
              <a:pathLst>
                <a:path w="6404609" h="219582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188349"/>
                  </a:lnTo>
                  <a:lnTo>
                    <a:pt x="0" y="2188349"/>
                  </a:lnTo>
                  <a:lnTo>
                    <a:pt x="0" y="2195665"/>
                  </a:lnTo>
                  <a:lnTo>
                    <a:pt x="6396698" y="2195665"/>
                  </a:lnTo>
                  <a:lnTo>
                    <a:pt x="6404013" y="2195665"/>
                  </a:lnTo>
                  <a:lnTo>
                    <a:pt x="6404013" y="2188349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2056006"/>
              <a:ext cx="563552" cy="219566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92158" y="4881089"/>
            <a:ext cx="6960870" cy="3015615"/>
            <a:chOff x="292158" y="4881089"/>
            <a:chExt cx="6960870" cy="3015615"/>
          </a:xfrm>
        </p:grpSpPr>
        <p:sp>
          <p:nvSpPr>
            <p:cNvPr id="7" name="object 7"/>
            <p:cNvSpPr/>
            <p:nvPr/>
          </p:nvSpPr>
          <p:spPr>
            <a:xfrm>
              <a:off x="848393" y="4881094"/>
              <a:ext cx="6404610" cy="3015615"/>
            </a:xfrm>
            <a:custGeom>
              <a:avLst/>
              <a:gdLst/>
              <a:ahLst/>
              <a:cxnLst/>
              <a:rect l="l" t="t" r="r" b="b"/>
              <a:pathLst>
                <a:path w="6404609" h="3015615">
                  <a:moveTo>
                    <a:pt x="6404010" y="3015373"/>
                  </a:moveTo>
                  <a:lnTo>
                    <a:pt x="0" y="3015373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01537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385" y="4881105"/>
              <a:ext cx="6404610" cy="3015615"/>
            </a:xfrm>
            <a:custGeom>
              <a:avLst/>
              <a:gdLst/>
              <a:ahLst/>
              <a:cxnLst/>
              <a:rect l="l" t="t" r="r" b="b"/>
              <a:pathLst>
                <a:path w="6404609" h="301561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008045"/>
                  </a:lnTo>
                  <a:lnTo>
                    <a:pt x="0" y="3008045"/>
                  </a:lnTo>
                  <a:lnTo>
                    <a:pt x="0" y="3015373"/>
                  </a:lnTo>
                  <a:lnTo>
                    <a:pt x="6396698" y="3015373"/>
                  </a:lnTo>
                  <a:lnTo>
                    <a:pt x="6404013" y="3015373"/>
                  </a:lnTo>
                  <a:lnTo>
                    <a:pt x="6404013" y="3008045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4881089"/>
              <a:ext cx="563552" cy="301537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92158" y="8591756"/>
            <a:ext cx="6960870" cy="447040"/>
            <a:chOff x="292158" y="8591756"/>
            <a:chExt cx="6960870" cy="447040"/>
          </a:xfrm>
        </p:grpSpPr>
        <p:sp>
          <p:nvSpPr>
            <p:cNvPr id="11" name="object 11"/>
            <p:cNvSpPr/>
            <p:nvPr/>
          </p:nvSpPr>
          <p:spPr>
            <a:xfrm>
              <a:off x="848393" y="8591761"/>
              <a:ext cx="6404610" cy="447040"/>
            </a:xfrm>
            <a:custGeom>
              <a:avLst/>
              <a:gdLst/>
              <a:ahLst/>
              <a:cxnLst/>
              <a:rect l="l" t="t" r="r" b="b"/>
              <a:pathLst>
                <a:path w="6404609" h="447040">
                  <a:moveTo>
                    <a:pt x="6404010" y="446450"/>
                  </a:moveTo>
                  <a:lnTo>
                    <a:pt x="0" y="44645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4645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48385" y="8591765"/>
              <a:ext cx="6404610" cy="447040"/>
            </a:xfrm>
            <a:custGeom>
              <a:avLst/>
              <a:gdLst/>
              <a:ahLst/>
              <a:cxnLst/>
              <a:rect l="l" t="t" r="r" b="b"/>
              <a:pathLst>
                <a:path w="6404609" h="44704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439127"/>
                  </a:lnTo>
                  <a:lnTo>
                    <a:pt x="0" y="439127"/>
                  </a:lnTo>
                  <a:lnTo>
                    <a:pt x="0" y="446455"/>
                  </a:lnTo>
                  <a:lnTo>
                    <a:pt x="6396698" y="446455"/>
                  </a:lnTo>
                  <a:lnTo>
                    <a:pt x="6404013" y="446455"/>
                  </a:lnTo>
                  <a:lnTo>
                    <a:pt x="6404013" y="4391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8591756"/>
              <a:ext cx="563552" cy="446456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92158" y="9557846"/>
            <a:ext cx="6960870" cy="790575"/>
            <a:chOff x="292158" y="9557846"/>
            <a:chExt cx="6960870" cy="790575"/>
          </a:xfrm>
        </p:grpSpPr>
        <p:sp>
          <p:nvSpPr>
            <p:cNvPr id="15" name="object 15"/>
            <p:cNvSpPr/>
            <p:nvPr/>
          </p:nvSpPr>
          <p:spPr>
            <a:xfrm>
              <a:off x="848393" y="9557851"/>
              <a:ext cx="6404610" cy="790575"/>
            </a:xfrm>
            <a:custGeom>
              <a:avLst/>
              <a:gdLst/>
              <a:ahLst/>
              <a:cxnLst/>
              <a:rect l="l" t="t" r="r" b="b"/>
              <a:pathLst>
                <a:path w="6404609" h="790575">
                  <a:moveTo>
                    <a:pt x="6404010" y="790437"/>
                  </a:moveTo>
                  <a:lnTo>
                    <a:pt x="0" y="79043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79043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8385" y="9557854"/>
              <a:ext cx="6404610" cy="790575"/>
            </a:xfrm>
            <a:custGeom>
              <a:avLst/>
              <a:gdLst/>
              <a:ahLst/>
              <a:cxnLst/>
              <a:rect l="l" t="t" r="r" b="b"/>
              <a:pathLst>
                <a:path w="6404609" h="79057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783120"/>
                  </a:lnTo>
                  <a:lnTo>
                    <a:pt x="0" y="783120"/>
                  </a:lnTo>
                  <a:lnTo>
                    <a:pt x="0" y="790435"/>
                  </a:lnTo>
                  <a:lnTo>
                    <a:pt x="6396698" y="790435"/>
                  </a:lnTo>
                  <a:lnTo>
                    <a:pt x="6404013" y="790435"/>
                  </a:lnTo>
                  <a:lnTo>
                    <a:pt x="6404013" y="783120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9557846"/>
              <a:ext cx="563552" cy="79044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48392" y="116980"/>
            <a:ext cx="6396990" cy="10189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195" marR="303530">
              <a:lnSpc>
                <a:spcPct val="1321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positive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accurately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possible.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means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false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negatives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false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positives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supposed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minimal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possible.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further</a:t>
            </a:r>
            <a:r>
              <a:rPr dirty="0" sz="800">
                <a:latin typeface="Arial MT"/>
                <a:cs typeface="Arial MT"/>
              </a:rPr>
              <a:t> means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precision</a:t>
            </a:r>
            <a:r>
              <a:rPr dirty="0" sz="800">
                <a:latin typeface="Arial MT"/>
                <a:cs typeface="Arial MT"/>
              </a:rPr>
              <a:t> 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recall</a:t>
            </a:r>
            <a:r>
              <a:rPr dirty="0" sz="800">
                <a:latin typeface="Arial MT"/>
                <a:cs typeface="Arial MT"/>
              </a:rPr>
              <a:t> should be as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high</a:t>
            </a:r>
            <a:r>
              <a:rPr dirty="0" sz="800">
                <a:latin typeface="Arial MT"/>
                <a:cs typeface="Arial MT"/>
              </a:rPr>
              <a:t> as </a:t>
            </a:r>
            <a:r>
              <a:rPr dirty="0" sz="800" spc="-5">
                <a:latin typeface="Arial MT"/>
                <a:cs typeface="Arial MT"/>
              </a:rPr>
              <a:t>possible.</a:t>
            </a:r>
            <a:endParaRPr sz="800">
              <a:latin typeface="Arial MT"/>
              <a:cs typeface="Arial MT"/>
            </a:endParaRPr>
          </a:p>
          <a:p>
            <a:pPr marL="36195" marR="179705">
              <a:lnSpc>
                <a:spcPct val="132100"/>
              </a:lnSpc>
              <a:spcBef>
                <a:spcPts val="810"/>
              </a:spcBef>
            </a:pPr>
            <a:r>
              <a:rPr dirty="0" sz="800" spc="-5">
                <a:latin typeface="Arial MT"/>
                <a:cs typeface="Arial MT"/>
              </a:rPr>
              <a:t>There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another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factor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consider.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most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important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factor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which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company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loss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false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negatives.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because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if </a:t>
            </a:r>
            <a:r>
              <a:rPr dirty="0" sz="800">
                <a:latin typeface="Arial MT"/>
                <a:cs typeface="Arial MT"/>
              </a:rPr>
              <a:t> we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predict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churn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but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reality,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did,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company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churned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customers.</a:t>
            </a:r>
            <a:endParaRPr sz="80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305"/>
              </a:spcBef>
            </a:pPr>
            <a:r>
              <a:rPr dirty="0" sz="800">
                <a:latin typeface="Arial MT"/>
                <a:cs typeface="Arial MT"/>
              </a:rPr>
              <a:t>Hence,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observing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recall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factor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much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important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precision.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740"/>
              </a:spcBef>
            </a:pPr>
            <a:r>
              <a:rPr dirty="0" sz="1350" spc="10">
                <a:latin typeface="Arial MT"/>
                <a:cs typeface="Arial MT"/>
              </a:rPr>
              <a:t>Hyperparameter</a:t>
            </a:r>
            <a:r>
              <a:rPr dirty="0" sz="1350" spc="5">
                <a:latin typeface="Arial MT"/>
                <a:cs typeface="Arial MT"/>
              </a:rPr>
              <a:t> </a:t>
            </a:r>
            <a:r>
              <a:rPr dirty="0" sz="1350" spc="10">
                <a:latin typeface="Arial MT"/>
                <a:cs typeface="Arial MT"/>
              </a:rPr>
              <a:t>tuning</a:t>
            </a:r>
            <a:r>
              <a:rPr dirty="0" sz="1350" spc="5">
                <a:latin typeface="Arial MT"/>
                <a:cs typeface="Arial MT"/>
              </a:rPr>
              <a:t> </a:t>
            </a:r>
            <a:r>
              <a:rPr dirty="0" sz="1350" spc="10">
                <a:latin typeface="Arial MT"/>
                <a:cs typeface="Arial MT"/>
              </a:rPr>
              <a:t>using</a:t>
            </a:r>
            <a:r>
              <a:rPr dirty="0" sz="1350" spc="5">
                <a:latin typeface="Arial MT"/>
                <a:cs typeface="Arial MT"/>
              </a:rPr>
              <a:t> </a:t>
            </a:r>
            <a:r>
              <a:rPr dirty="0" sz="1350" spc="10">
                <a:latin typeface="Arial MT"/>
                <a:cs typeface="Arial MT"/>
              </a:rPr>
              <a:t>GridSearchCV</a:t>
            </a:r>
            <a:endParaRPr sz="1350">
              <a:latin typeface="Arial MT"/>
              <a:cs typeface="Arial MT"/>
            </a:endParaRPr>
          </a:p>
          <a:p>
            <a:pPr marL="36195" marR="394970">
              <a:lnSpc>
                <a:spcPct val="132100"/>
              </a:lnSpc>
              <a:spcBef>
                <a:spcPts val="930"/>
              </a:spcBef>
            </a:pPr>
            <a:r>
              <a:rPr dirty="0" sz="800">
                <a:latin typeface="Arial MT"/>
                <a:cs typeface="Arial MT"/>
              </a:rPr>
              <a:t>Choose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performs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robust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manner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good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accuracy,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precision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recall.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Especially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look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recall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value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because 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good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recall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value means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able</a:t>
            </a:r>
            <a:r>
              <a:rPr dirty="0" sz="800">
                <a:latin typeface="Arial MT"/>
                <a:cs typeface="Arial MT"/>
              </a:rPr>
              <a:t> 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accurately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classify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examples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customers who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churned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Define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your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 and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grid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Make sure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 use random_state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 as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base_rf_model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RandomForestClassifier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random_state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params_grid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{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'n_estimators'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400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50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'max_depth'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3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8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)}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Perform</a:t>
            </a:r>
            <a:r>
              <a:rPr dirty="0" sz="75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GridSearchCV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51117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grid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GridSearchCV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estimator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base_rf_model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param_grid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params_grid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scoring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'accuracy'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cv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grid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Display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best combination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obtained from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GridSearchCV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296989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best_n_estimators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best_params_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'n_estimators'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best_max_depth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best_params_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'max_depth'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26841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'The optimal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value of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n_estimators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is'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best_n_estimators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'The optimal value of max_depth is'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best_max_depth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36195" marR="4064635">
              <a:lnSpc>
                <a:spcPct val="102499"/>
              </a:lnSpc>
              <a:spcBef>
                <a:spcPts val="635"/>
              </a:spcBef>
            </a:pPr>
            <a:r>
              <a:rPr dirty="0" sz="750" spc="-5">
                <a:latin typeface="Courier New"/>
                <a:cs typeface="Courier New"/>
              </a:rPr>
              <a:t>The optimal value of n_estimators is 200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optimal value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 max_depth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 </a:t>
            </a:r>
            <a:r>
              <a:rPr dirty="0" sz="75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dirty="0" sz="800" spc="-5">
                <a:latin typeface="Arial MT"/>
                <a:cs typeface="Arial MT"/>
              </a:rPr>
              <a:t>Retrain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combination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parameters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obtained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from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GridSearchCV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 marR="171196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Re-fit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your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combination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obtained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GridSearchCV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Make sure to use random_state value as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RandomForestClassifier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n_estimators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best_n_estimators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max_depth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best_max_depth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class_weight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'balan </a:t>
            </a:r>
            <a:r>
              <a:rPr dirty="0" sz="750" spc="-434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best_rf_model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Evaluating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validation sets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54139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141345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rf_train_acc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rf_test_acc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F1 score,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Precision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3699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8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8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f1_score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8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r2_score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942079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'Training accuracy: 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rf_train_acc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'Testing accuracy: 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rf_test_acc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'f1 score: 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'Precision: 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'Recall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value: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55"/>
              </a:spcBef>
            </a:pPr>
            <a:r>
              <a:rPr dirty="0" sz="750" spc="-5">
                <a:latin typeface="Courier New"/>
                <a:cs typeface="Courier New"/>
              </a:rPr>
              <a:t>Training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 spc="42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0.9930102516309413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Testing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 spc="42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0.9903726708074534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f1</a:t>
            </a:r>
            <a:r>
              <a:rPr dirty="0" sz="750" spc="-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score:</a:t>
            </a:r>
            <a:r>
              <a:rPr dirty="0" sz="750" spc="4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0.9903816320198573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Precision:</a:t>
            </a:r>
            <a:r>
              <a:rPr dirty="0" sz="750" spc="40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0.9894606323620583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Recall</a:t>
            </a:r>
            <a:r>
              <a:rPr dirty="0" sz="750" spc="-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value:</a:t>
            </a:r>
            <a:r>
              <a:rPr dirty="0" sz="750" spc="42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0.9614906832298137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importance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features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according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optimal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defined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above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features</a:t>
            </a:r>
            <a:r>
              <a:rPr dirty="0" sz="750" spc="-2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feature_importances_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Courier New"/>
              <a:cs typeface="Courier New"/>
            </a:endParaRPr>
          </a:p>
          <a:p>
            <a:pPr marL="36195" marR="265430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Create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dataframe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importance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descending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order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so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highest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important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shown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start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dataframe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Display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obtained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2112010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features_df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DataFrame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({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'Feature'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'Importance'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features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})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features_df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features_df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sort_values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by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'Importance'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ascending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False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features_df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head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8392" y="168738"/>
          <a:ext cx="1705610" cy="2056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/>
                <a:gridCol w="912494"/>
                <a:gridCol w="558165"/>
              </a:tblGrid>
              <a:tr h="14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Feature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Importance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</a:tr>
              <a:tr h="193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180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fb_user_9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0.163005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156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av_rech_amt_data_9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0.128788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152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max_rech_data_9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0.124894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163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night_pck_user_9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0.110450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148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total_rech_data_9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0.087470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159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vol_2g_mb_8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0.036614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197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fb_user_8_1.0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0.035928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151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max_rech_data_8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0.026983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195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fb_user_7_1.0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0.018887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155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av_rech_amt_data_8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0.018397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72287" y="2387293"/>
            <a:ext cx="317182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 MT"/>
                <a:cs typeface="Arial MT"/>
              </a:rPr>
              <a:t>Assess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performance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evaluation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metrics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2158" y="2670791"/>
            <a:ext cx="2957195" cy="2393315"/>
            <a:chOff x="292158" y="2670791"/>
            <a:chExt cx="2957195" cy="2393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393" y="3146517"/>
              <a:ext cx="2400588" cy="19175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2670791"/>
              <a:ext cx="556234" cy="43913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92158" y="5166525"/>
            <a:ext cx="6960870" cy="2788920"/>
            <a:chOff x="292158" y="5166525"/>
            <a:chExt cx="6960870" cy="2788920"/>
          </a:xfrm>
        </p:grpSpPr>
        <p:sp>
          <p:nvSpPr>
            <p:cNvPr id="8" name="object 8"/>
            <p:cNvSpPr/>
            <p:nvPr/>
          </p:nvSpPr>
          <p:spPr>
            <a:xfrm>
              <a:off x="848393" y="5166529"/>
              <a:ext cx="6404610" cy="2788920"/>
            </a:xfrm>
            <a:custGeom>
              <a:avLst/>
              <a:gdLst/>
              <a:ahLst/>
              <a:cxnLst/>
              <a:rect l="l" t="t" r="r" b="b"/>
              <a:pathLst>
                <a:path w="6404609" h="2788920">
                  <a:moveTo>
                    <a:pt x="6404010" y="2788488"/>
                  </a:moveTo>
                  <a:lnTo>
                    <a:pt x="0" y="2788488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78848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8385" y="5166537"/>
              <a:ext cx="6404610" cy="2788920"/>
            </a:xfrm>
            <a:custGeom>
              <a:avLst/>
              <a:gdLst/>
              <a:ahLst/>
              <a:cxnLst/>
              <a:rect l="l" t="t" r="r" b="b"/>
              <a:pathLst>
                <a:path w="6404609" h="278892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781173"/>
                  </a:lnTo>
                  <a:lnTo>
                    <a:pt x="0" y="2781173"/>
                  </a:lnTo>
                  <a:lnTo>
                    <a:pt x="0" y="2788488"/>
                  </a:lnTo>
                  <a:lnTo>
                    <a:pt x="6396698" y="2788488"/>
                  </a:lnTo>
                  <a:lnTo>
                    <a:pt x="6404013" y="2788488"/>
                  </a:lnTo>
                  <a:lnTo>
                    <a:pt x="6404013" y="2781173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5166525"/>
              <a:ext cx="563552" cy="278849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48392" y="5197738"/>
            <a:ext cx="6396990" cy="4187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ROC-AUC</a:t>
            </a:r>
            <a:r>
              <a:rPr dirty="0" sz="750" spc="-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curve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45085" marR="2912745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probs_val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predict_proba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)[:,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probs_train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predict_proba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)[:,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427095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auc_val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roc_auc_score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probs_val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auc_train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roc_auc_score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probs_train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285559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fpr_val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tpr_val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_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roc_curve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probs_val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fpr_train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tpr_train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_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roc_curve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probs_train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73977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fpr_val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tpr_val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marker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'.'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label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f'Random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Forest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(validaiton)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(AUC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auc_val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:.3f})'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fpr_train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tpr_train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marker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'.'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label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f'Random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Forest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(train)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(AUC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=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{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auc_train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:.3f})'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], 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linestyle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'--'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color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'gray'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42709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xlabel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'False Positive Rate (1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-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Specificity)'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ylabel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'True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Positive Rate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(Sensitivity)'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legend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f'ROC Curve for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Random Forest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-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 Random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Oversampling'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 marL="36195" marR="3321685">
              <a:lnSpc>
                <a:spcPts val="1670"/>
              </a:lnSpc>
              <a:spcBef>
                <a:spcPts val="70"/>
              </a:spcBef>
            </a:pPr>
            <a:r>
              <a:rPr dirty="0" sz="750" spc="-5">
                <a:latin typeface="Courier New"/>
                <a:cs typeface="Courier New"/>
              </a:rPr>
              <a:t>[&lt;matplotlib.lines.Line2D at 0x1c2925dd2e0&gt;]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[&lt;matplotlib.lines.Line2D at 0x1c290d74940&gt;]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[&lt;matplotlib.lines.Line2D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at</a:t>
            </a:r>
            <a:r>
              <a:rPr dirty="0" sz="750" spc="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0x1c289d0afd0&gt;]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Text(0.5, 0, 'False Positive Rate (1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5">
                <a:latin typeface="Courier New"/>
                <a:cs typeface="Courier New"/>
              </a:rPr>
              <a:t>Specificity)')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Text(0,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0.5, 'True Positive Rate (Sensitivity)')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590"/>
              </a:spcBef>
            </a:pPr>
            <a:r>
              <a:rPr dirty="0" sz="750" spc="-5">
                <a:latin typeface="Courier New"/>
                <a:cs typeface="Courier New"/>
              </a:rPr>
              <a:t>&lt;matplotlib.legend.Legend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at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0x1c28cd7d1c0&gt;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Text(0.5, 1.0,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'ROC Curve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for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Random Forest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Random Oversampling')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158" y="123825"/>
            <a:ext cx="556234" cy="218834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52052" y="2674455"/>
            <a:ext cx="6396990" cy="432434"/>
          </a:xfrm>
          <a:prstGeom prst="rect">
            <a:avLst/>
          </a:prstGeom>
          <a:solidFill>
            <a:srgbClr val="F4F4F4"/>
          </a:solidFill>
          <a:ln w="7318">
            <a:solidFill>
              <a:srgbClr val="DFDFDF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confusion</a:t>
            </a:r>
            <a:r>
              <a:rPr dirty="0" sz="75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matrix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127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ConfusionMatrixDisplay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from_estimator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best_rf_model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cmap</a:t>
            </a:r>
            <a:r>
              <a:rPr dirty="0" sz="750" spc="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cm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Blues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7991609"/>
            <a:ext cx="556234" cy="148573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392" y="1207017"/>
            <a:ext cx="2825083" cy="203464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2158" y="3344127"/>
            <a:ext cx="6960870" cy="4304030"/>
            <a:chOff x="292158" y="3344127"/>
            <a:chExt cx="6960870" cy="4304030"/>
          </a:xfrm>
        </p:grpSpPr>
        <p:sp>
          <p:nvSpPr>
            <p:cNvPr id="4" name="object 4"/>
            <p:cNvSpPr/>
            <p:nvPr/>
          </p:nvSpPr>
          <p:spPr>
            <a:xfrm>
              <a:off x="848393" y="3344132"/>
              <a:ext cx="6404610" cy="1383665"/>
            </a:xfrm>
            <a:custGeom>
              <a:avLst/>
              <a:gdLst/>
              <a:ahLst/>
              <a:cxnLst/>
              <a:rect l="l" t="t" r="r" b="b"/>
              <a:pathLst>
                <a:path w="6404609" h="1383664">
                  <a:moveTo>
                    <a:pt x="6404010" y="1383266"/>
                  </a:moveTo>
                  <a:lnTo>
                    <a:pt x="0" y="1383266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38326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8385" y="3344138"/>
              <a:ext cx="6404610" cy="1383665"/>
            </a:xfrm>
            <a:custGeom>
              <a:avLst/>
              <a:gdLst/>
              <a:ahLst/>
              <a:cxnLst/>
              <a:rect l="l" t="t" r="r" b="b"/>
              <a:pathLst>
                <a:path w="6404609" h="138366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375943"/>
                  </a:lnTo>
                  <a:lnTo>
                    <a:pt x="0" y="1375943"/>
                  </a:lnTo>
                  <a:lnTo>
                    <a:pt x="0" y="1383271"/>
                  </a:lnTo>
                  <a:lnTo>
                    <a:pt x="6396698" y="1383271"/>
                  </a:lnTo>
                  <a:lnTo>
                    <a:pt x="6404013" y="1383271"/>
                  </a:lnTo>
                  <a:lnTo>
                    <a:pt x="6404013" y="1375943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3344127"/>
              <a:ext cx="563552" cy="13832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393" y="5612976"/>
              <a:ext cx="3666753" cy="203464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48392" y="3368021"/>
            <a:ext cx="6396990" cy="215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2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precision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recall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curve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probs_val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predict_proba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)[:,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thresholds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precision_recall_curve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probs_val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 marR="119697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f'Precision-Recall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Curve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ROC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Curve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Random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Forest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-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Random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Oversampling'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ylabel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'Precision'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xlabel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'Recall'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715"/>
              </a:spcBef>
            </a:pPr>
            <a:r>
              <a:rPr dirty="0" sz="750" spc="-5">
                <a:latin typeface="Courier New"/>
                <a:cs typeface="Courier New"/>
              </a:rPr>
              <a:t>[&lt;matplotlib.lines.Line2D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at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0x1c2926d2b50&gt;]</a:t>
            </a:r>
            <a:endParaRPr sz="750">
              <a:latin typeface="Courier New"/>
              <a:cs typeface="Courier New"/>
            </a:endParaRPr>
          </a:p>
          <a:p>
            <a:pPr marL="36195" marR="977265">
              <a:lnSpc>
                <a:spcPct val="185700"/>
              </a:lnSpc>
            </a:pPr>
            <a:r>
              <a:rPr dirty="0" sz="750" spc="-5">
                <a:latin typeface="Courier New"/>
                <a:cs typeface="Courier New"/>
              </a:rPr>
              <a:t>Text(0.5,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1.0,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'Precision-Recall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Curve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for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ROC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Curve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for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Random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Forest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Random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Oversampling')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Text(0,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0.5, 'Precision')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dirty="0" sz="750" spc="-5">
                <a:latin typeface="Courier New"/>
                <a:cs typeface="Courier New"/>
              </a:rPr>
              <a:t>Text(0.5,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0,</a:t>
            </a:r>
            <a:r>
              <a:rPr dirty="0" sz="750" spc="-2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'Recall')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2287" y="7810575"/>
            <a:ext cx="132334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10">
                <a:latin typeface="Arial MT"/>
                <a:cs typeface="Arial MT"/>
              </a:rPr>
              <a:t>Neural</a:t>
            </a:r>
            <a:r>
              <a:rPr dirty="0" sz="1350" spc="-40">
                <a:latin typeface="Arial MT"/>
                <a:cs typeface="Arial MT"/>
              </a:rPr>
              <a:t> </a:t>
            </a:r>
            <a:r>
              <a:rPr dirty="0" sz="1350" spc="10">
                <a:latin typeface="Arial MT"/>
                <a:cs typeface="Arial MT"/>
              </a:rPr>
              <a:t>Networks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2158" y="8460016"/>
            <a:ext cx="6960870" cy="2100580"/>
            <a:chOff x="292158" y="8460016"/>
            <a:chExt cx="6960870" cy="2100580"/>
          </a:xfrm>
        </p:grpSpPr>
        <p:sp>
          <p:nvSpPr>
            <p:cNvPr id="11" name="object 11"/>
            <p:cNvSpPr/>
            <p:nvPr/>
          </p:nvSpPr>
          <p:spPr>
            <a:xfrm>
              <a:off x="848393" y="8460016"/>
              <a:ext cx="6404610" cy="2100580"/>
            </a:xfrm>
            <a:custGeom>
              <a:avLst/>
              <a:gdLst/>
              <a:ahLst/>
              <a:cxnLst/>
              <a:rect l="l" t="t" r="r" b="b"/>
              <a:pathLst>
                <a:path w="6404609" h="2100579">
                  <a:moveTo>
                    <a:pt x="0" y="0"/>
                  </a:moveTo>
                  <a:lnTo>
                    <a:pt x="6404009" y="0"/>
                  </a:lnTo>
                  <a:lnTo>
                    <a:pt x="6404009" y="2100493"/>
                  </a:lnTo>
                  <a:lnTo>
                    <a:pt x="0" y="2100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48385" y="8460028"/>
              <a:ext cx="6404610" cy="2100580"/>
            </a:xfrm>
            <a:custGeom>
              <a:avLst/>
              <a:gdLst/>
              <a:ahLst/>
              <a:cxnLst/>
              <a:rect l="l" t="t" r="r" b="b"/>
              <a:pathLst>
                <a:path w="6404609" h="210057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100491"/>
                  </a:lnTo>
                  <a:lnTo>
                    <a:pt x="6404013" y="2100491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8460016"/>
              <a:ext cx="563552" cy="210051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48392" y="8176518"/>
            <a:ext cx="6396990" cy="2320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Arial MT"/>
                <a:cs typeface="Arial MT"/>
              </a:rPr>
              <a:t>Create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neural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network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defined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hyperparameters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 marR="16827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Define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a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a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neural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network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default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variable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hyperparameters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Note: The number of hidden layers is fixed at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  <a:p>
            <a:pPr marL="45085" marR="228346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number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neurons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second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hidden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layer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 fixed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64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Note: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output layer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activation function 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fixed as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'sigmoid'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148336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You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change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hyperparameters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mentioned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arguments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create_nn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So that you can use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them in GridSearchCV hyperparameter tuning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Feel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free 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modify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too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test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performance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You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add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more types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layers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like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Dropout, Batch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normalization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etc.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variable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hyperparameters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list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activation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hidden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layers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neuron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def</a:t>
            </a:r>
            <a:r>
              <a:rPr dirty="0" sz="750" spc="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create_nn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activation_function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'relu'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hidden1_neurons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256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learning_rate_value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0.001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input_dim</a:t>
            </a:r>
            <a:r>
              <a:rPr dirty="0" sz="750" spc="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Declare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instance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artificial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neural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network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'Sequential()'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method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</a:t>
            </a:r>
            <a:r>
              <a:rPr dirty="0" sz="750" spc="-3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3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Sequential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keras.Input is the input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layer of the neural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network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4763987"/>
            <a:ext cx="556234" cy="84898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92" y="123817"/>
            <a:ext cx="6404610" cy="2861945"/>
            <a:chOff x="848392" y="123817"/>
            <a:chExt cx="6404610" cy="2861945"/>
          </a:xfrm>
        </p:grpSpPr>
        <p:sp>
          <p:nvSpPr>
            <p:cNvPr id="3" name="object 3"/>
            <p:cNvSpPr/>
            <p:nvPr/>
          </p:nvSpPr>
          <p:spPr>
            <a:xfrm>
              <a:off x="848392" y="123817"/>
              <a:ext cx="6404610" cy="2861945"/>
            </a:xfrm>
            <a:custGeom>
              <a:avLst/>
              <a:gdLst/>
              <a:ahLst/>
              <a:cxnLst/>
              <a:rect l="l" t="t" r="r" b="b"/>
              <a:pathLst>
                <a:path w="6404609" h="2861945">
                  <a:moveTo>
                    <a:pt x="0" y="2861677"/>
                  </a:moveTo>
                  <a:lnTo>
                    <a:pt x="0" y="0"/>
                  </a:lnTo>
                  <a:lnTo>
                    <a:pt x="6404009" y="0"/>
                  </a:lnTo>
                  <a:lnTo>
                    <a:pt x="6404009" y="2861677"/>
                  </a:lnTo>
                  <a:lnTo>
                    <a:pt x="0" y="286167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123824"/>
              <a:ext cx="6404610" cy="2861945"/>
            </a:xfrm>
            <a:custGeom>
              <a:avLst/>
              <a:gdLst/>
              <a:ahLst/>
              <a:cxnLst/>
              <a:rect l="l" t="t" r="r" b="b"/>
              <a:pathLst>
                <a:path w="6404609" h="2861945">
                  <a:moveTo>
                    <a:pt x="6404013" y="0"/>
                  </a:moveTo>
                  <a:lnTo>
                    <a:pt x="6396698" y="0"/>
                  </a:lnTo>
                  <a:lnTo>
                    <a:pt x="6396698" y="2854375"/>
                  </a:lnTo>
                  <a:lnTo>
                    <a:pt x="7315" y="2854375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2854375"/>
                  </a:lnTo>
                  <a:lnTo>
                    <a:pt x="0" y="2861678"/>
                  </a:lnTo>
                  <a:lnTo>
                    <a:pt x="6404013" y="2861691"/>
                  </a:lnTo>
                  <a:lnTo>
                    <a:pt x="6404013" y="285437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884987" y="4469858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 h="0">
                <a:moveTo>
                  <a:pt x="0" y="0"/>
                </a:moveTo>
                <a:lnTo>
                  <a:pt x="3716716" y="0"/>
                </a:lnTo>
              </a:path>
            </a:pathLst>
          </a:custGeom>
          <a:ln w="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0416" y="4712266"/>
          <a:ext cx="3437254" cy="579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110"/>
                <a:gridCol w="1429385"/>
                <a:gridCol w="746759"/>
              </a:tblGrid>
              <a:tr h="172479">
                <a:tc>
                  <a:txBody>
                    <a:bodyPr/>
                    <a:lstStyle/>
                    <a:p>
                      <a:pPr marL="31750">
                        <a:lnSpc>
                          <a:spcPts val="844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dense</a:t>
                      </a:r>
                      <a:r>
                        <a:rPr dirty="0" sz="75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(Dense)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ts val="844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(None,</a:t>
                      </a:r>
                      <a:r>
                        <a:rPr dirty="0" sz="75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256)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844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50944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342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dense_1</a:t>
                      </a:r>
                      <a:r>
                        <a:rPr dirty="0" sz="75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(Dense)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(None,</a:t>
                      </a:r>
                      <a:r>
                        <a:rPr dirty="0" sz="75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64)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16448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</a:tr>
              <a:tr h="172479">
                <a:tc>
                  <a:txBody>
                    <a:bodyPr/>
                    <a:lstStyle/>
                    <a:p>
                      <a:pPr marL="31750">
                        <a:lnSpc>
                          <a:spcPts val="825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dense_2</a:t>
                      </a:r>
                      <a:r>
                        <a:rPr dirty="0" sz="75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(Dense)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ts val="825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(None,</a:t>
                      </a:r>
                      <a:r>
                        <a:rPr dirty="0" sz="75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1)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825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292158" y="3058691"/>
            <a:ext cx="6960870" cy="1149350"/>
            <a:chOff x="292158" y="3058691"/>
            <a:chExt cx="6960870" cy="1149350"/>
          </a:xfrm>
        </p:grpSpPr>
        <p:sp>
          <p:nvSpPr>
            <p:cNvPr id="8" name="object 8"/>
            <p:cNvSpPr/>
            <p:nvPr/>
          </p:nvSpPr>
          <p:spPr>
            <a:xfrm>
              <a:off x="848393" y="3058697"/>
              <a:ext cx="6404610" cy="1149350"/>
            </a:xfrm>
            <a:custGeom>
              <a:avLst/>
              <a:gdLst/>
              <a:ahLst/>
              <a:cxnLst/>
              <a:rect l="l" t="t" r="r" b="b"/>
              <a:pathLst>
                <a:path w="6404609" h="1149350">
                  <a:moveTo>
                    <a:pt x="6404010" y="1149062"/>
                  </a:moveTo>
                  <a:lnTo>
                    <a:pt x="0" y="114906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14906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8385" y="3058705"/>
              <a:ext cx="6404610" cy="1149350"/>
            </a:xfrm>
            <a:custGeom>
              <a:avLst/>
              <a:gdLst/>
              <a:ahLst/>
              <a:cxnLst/>
              <a:rect l="l" t="t" r="r" b="b"/>
              <a:pathLst>
                <a:path w="6404609" h="114935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141742"/>
                  </a:lnTo>
                  <a:lnTo>
                    <a:pt x="0" y="1141742"/>
                  </a:lnTo>
                  <a:lnTo>
                    <a:pt x="0" y="1149057"/>
                  </a:lnTo>
                  <a:lnTo>
                    <a:pt x="6396698" y="1149057"/>
                  </a:lnTo>
                  <a:lnTo>
                    <a:pt x="6404013" y="1149057"/>
                  </a:lnTo>
                  <a:lnTo>
                    <a:pt x="6404013" y="1141742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3058691"/>
              <a:ext cx="563552" cy="114906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48392" y="228228"/>
            <a:ext cx="6396990" cy="4487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73685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Add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hidden layer using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'add()'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'Dense()' methods</a:t>
            </a:r>
            <a:endParaRPr sz="750">
              <a:latin typeface="Courier New"/>
              <a:cs typeface="Courier New"/>
            </a:endParaRPr>
          </a:p>
          <a:p>
            <a:pPr algn="just" marL="27368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'units'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'hidden1_neurons'</a:t>
            </a:r>
            <a:r>
              <a:rPr dirty="0" sz="750" spc="4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neurons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hidde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 Set the 'activation' parameter to 'activation_function'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 specifies the activation function pa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add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Dense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units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hidden1_neurons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activation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activation_function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input_dim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input_dim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Add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hidden layer using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'add()'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'Dense()' methods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'units'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64</a:t>
            </a:r>
            <a:r>
              <a:rPr dirty="0" sz="750" spc="4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neurons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hidden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layer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'activation'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'activation_function'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activation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add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Dense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units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64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activation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activation_function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273685" marR="256984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Add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output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layer using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'add()'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'Dense()' methods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Note: Set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'units' parameter 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1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Binary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classification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'activation'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'sigmoid'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sigmoid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activation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used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output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la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add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Dense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units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2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activation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'sigmoid'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algn="just" marL="2736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Compile the model using the 'compile()' method</a:t>
            </a:r>
            <a:endParaRPr sz="750">
              <a:latin typeface="Courier New"/>
              <a:cs typeface="Courier New"/>
            </a:endParaRPr>
          </a:p>
          <a:p>
            <a:pPr algn="just" marL="27368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'loss'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'binary_crossentropy'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binary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crossentropy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loss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common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'metrics'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'accuracy'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records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along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l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 Set the 'optimizer' parameter to 'RMSprop' and set its 'learning_rate' parameter to 'learning_rate_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optimizer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RMSprop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learning_rate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learning_rate_value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algn="just" marL="2736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compile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loss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'binary_crossentropy'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optimizer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optimizer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metrics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'accuracy'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algn="just" marL="273685">
              <a:lnSpc>
                <a:spcPct val="100000"/>
              </a:lnSpc>
              <a:spcBef>
                <a:spcPts val="5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return</a:t>
            </a:r>
            <a:r>
              <a:rPr dirty="0" sz="750" spc="-6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a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default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neural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network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'create_nn'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nn1</a:t>
            </a:r>
            <a:r>
              <a:rPr dirty="0" sz="750" spc="-3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3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create_nn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245491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Capture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training history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'fit()'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method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Note: Set the 'validation_data'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 to (X_val, y_val)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'epochs'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10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scope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loss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computations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updates</a:t>
            </a:r>
            <a:endParaRPr sz="750">
              <a:latin typeface="Courier New"/>
              <a:cs typeface="Courier New"/>
            </a:endParaRPr>
          </a:p>
          <a:p>
            <a:pPr marL="45085" marR="560006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nn1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summary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) 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'\n'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nn1_history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nn1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validation_data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epochs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710"/>
              </a:spcBef>
            </a:pPr>
            <a:r>
              <a:rPr dirty="0" sz="750" spc="-5">
                <a:latin typeface="Courier New"/>
                <a:cs typeface="Courier New"/>
              </a:rPr>
              <a:t>Model:</a:t>
            </a:r>
            <a:r>
              <a:rPr dirty="0" sz="750" spc="-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"sequential"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93345">
              <a:lnSpc>
                <a:spcPct val="100000"/>
              </a:lnSpc>
              <a:tabLst>
                <a:tab pos="1694180" algn="l"/>
                <a:tab pos="3181350" algn="l"/>
              </a:tabLst>
            </a:pPr>
            <a:r>
              <a:rPr dirty="0" sz="750" spc="-5">
                <a:latin typeface="Courier New"/>
                <a:cs typeface="Courier New"/>
              </a:rPr>
              <a:t>Layer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(type)	Output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Shape	Param</a:t>
            </a:r>
            <a:r>
              <a:rPr dirty="0" sz="750" spc="-6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#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=================================================================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2287" y="5395348"/>
            <a:ext cx="3742690" cy="491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=================================================================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params: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67,457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Trainable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params:</a:t>
            </a:r>
            <a:r>
              <a:rPr dirty="0" sz="750" spc="-2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67,457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Non-trainable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params: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4987" y="5992183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 h="0">
                <a:moveTo>
                  <a:pt x="0" y="0"/>
                </a:moveTo>
                <a:lnTo>
                  <a:pt x="3716716" y="0"/>
                </a:lnTo>
              </a:path>
            </a:pathLst>
          </a:custGeom>
          <a:ln w="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92158" y="9821326"/>
            <a:ext cx="6960870" cy="739775"/>
            <a:chOff x="292158" y="9821326"/>
            <a:chExt cx="6960870" cy="739775"/>
          </a:xfrm>
        </p:grpSpPr>
        <p:sp>
          <p:nvSpPr>
            <p:cNvPr id="15" name="object 15"/>
            <p:cNvSpPr/>
            <p:nvPr/>
          </p:nvSpPr>
          <p:spPr>
            <a:xfrm>
              <a:off x="848393" y="9821326"/>
              <a:ext cx="6404610" cy="739775"/>
            </a:xfrm>
            <a:custGeom>
              <a:avLst/>
              <a:gdLst/>
              <a:ahLst/>
              <a:cxnLst/>
              <a:rect l="l" t="t" r="r" b="b"/>
              <a:pathLst>
                <a:path w="6404609" h="739775">
                  <a:moveTo>
                    <a:pt x="0" y="0"/>
                  </a:moveTo>
                  <a:lnTo>
                    <a:pt x="6404009" y="0"/>
                  </a:lnTo>
                  <a:lnTo>
                    <a:pt x="6404009" y="739197"/>
                  </a:lnTo>
                  <a:lnTo>
                    <a:pt x="0" y="739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8385" y="9821329"/>
              <a:ext cx="6404610" cy="739775"/>
            </a:xfrm>
            <a:custGeom>
              <a:avLst/>
              <a:gdLst/>
              <a:ahLst/>
              <a:cxnLst/>
              <a:rect l="l" t="t" r="r" b="b"/>
              <a:pathLst>
                <a:path w="6404609" h="739775">
                  <a:moveTo>
                    <a:pt x="6404013" y="0"/>
                  </a:moveTo>
                  <a:lnTo>
                    <a:pt x="6396698" y="0"/>
                  </a:lnTo>
                  <a:lnTo>
                    <a:pt x="0" y="12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739203"/>
                  </a:lnTo>
                  <a:lnTo>
                    <a:pt x="6404013" y="739203"/>
                  </a:lnTo>
                  <a:lnTo>
                    <a:pt x="6404013" y="7327"/>
                  </a:lnTo>
                  <a:lnTo>
                    <a:pt x="6404013" y="12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9821326"/>
              <a:ext cx="563552" cy="73920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48392" y="6215062"/>
            <a:ext cx="6396990" cy="4238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36195" marR="6223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3s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17.3322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0.8587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1.9244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0.9333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3.6307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0.9173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3.3091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0.9231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1.2669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0.9327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0.5523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0.9487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0.5069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0.9435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0.2461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0.9534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0.2408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0.9485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0.1744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0.9549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0.2058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0.9565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0.1870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0.9549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0.1882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0.9581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0.9744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0.9615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0.2522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0.9593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0.1370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0.9667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0.1808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0.9612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0.2213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0.9418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0.2310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0.9614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0.1079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0.9665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Convert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neural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network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history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object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a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frame 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view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specifics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-2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pandas</a:t>
            </a:r>
            <a:r>
              <a:rPr dirty="0" sz="750" spc="-2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dirty="0" sz="750" spc="-2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endParaRPr sz="750">
              <a:latin typeface="Courier New"/>
              <a:cs typeface="Courier New"/>
            </a:endParaRPr>
          </a:p>
          <a:p>
            <a:pPr marL="45085" marR="4056379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DataFrame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nn1_history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history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nn1_history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epoch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apply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lambda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8392" y="373667"/>
          <a:ext cx="2407920" cy="2245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710"/>
                <a:gridCol w="502920"/>
                <a:gridCol w="468630"/>
                <a:gridCol w="454025"/>
                <a:gridCol w="636269"/>
              </a:tblGrid>
              <a:tr h="339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361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epoch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loss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accuracy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val_loss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val_accuracy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</a:tr>
              <a:tr h="19395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17.332176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0.858676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1.924407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0.933267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3.630709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0.917339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3.309138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0.923133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1.266873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0.932671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0.552334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0.948667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0.506882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0.943470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0.246069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0.953400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0.240794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0.948537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0.174402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0.954867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0.205786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0.956536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0.187004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0.954867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0.188197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0.958069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0.974411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0.961533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0.252243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0.959336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0.136989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0.966667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b="1">
                          <a:latin typeface="Arial"/>
                          <a:cs typeface="Arial"/>
                        </a:rPr>
                        <a:t>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0.180839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0.961203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0.221286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0.941800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0.230999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0.961403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0.107923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0.966533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848392" y="123830"/>
            <a:ext cx="6404610" cy="168910"/>
            <a:chOff x="848392" y="123830"/>
            <a:chExt cx="6404610" cy="168910"/>
          </a:xfrm>
        </p:grpSpPr>
        <p:sp>
          <p:nvSpPr>
            <p:cNvPr id="4" name="object 4"/>
            <p:cNvSpPr/>
            <p:nvPr/>
          </p:nvSpPr>
          <p:spPr>
            <a:xfrm>
              <a:off x="848392" y="123830"/>
              <a:ext cx="6404610" cy="168910"/>
            </a:xfrm>
            <a:custGeom>
              <a:avLst/>
              <a:gdLst/>
              <a:ahLst/>
              <a:cxnLst/>
              <a:rect l="l" t="t" r="r" b="b"/>
              <a:pathLst>
                <a:path w="6404609" h="168910">
                  <a:moveTo>
                    <a:pt x="6404009" y="168327"/>
                  </a:moveTo>
                  <a:lnTo>
                    <a:pt x="0" y="168327"/>
                  </a:lnTo>
                  <a:lnTo>
                    <a:pt x="0" y="0"/>
                  </a:lnTo>
                  <a:lnTo>
                    <a:pt x="6404009" y="0"/>
                  </a:lnTo>
                  <a:lnTo>
                    <a:pt x="6404009" y="16832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8385" y="123837"/>
              <a:ext cx="6404610" cy="168910"/>
            </a:xfrm>
            <a:custGeom>
              <a:avLst/>
              <a:gdLst/>
              <a:ahLst/>
              <a:cxnLst/>
              <a:rect l="l" t="t" r="r" b="b"/>
              <a:pathLst>
                <a:path w="6404609" h="168910">
                  <a:moveTo>
                    <a:pt x="6404013" y="0"/>
                  </a:moveTo>
                  <a:lnTo>
                    <a:pt x="6396698" y="0"/>
                  </a:lnTo>
                  <a:lnTo>
                    <a:pt x="6396698" y="161010"/>
                  </a:lnTo>
                  <a:lnTo>
                    <a:pt x="7315" y="161010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161010"/>
                  </a:lnTo>
                  <a:lnTo>
                    <a:pt x="0" y="168338"/>
                  </a:lnTo>
                  <a:lnTo>
                    <a:pt x="7315" y="168338"/>
                  </a:lnTo>
                  <a:lnTo>
                    <a:pt x="6404013" y="168338"/>
                  </a:lnTo>
                  <a:lnTo>
                    <a:pt x="6404013" y="161010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72287" y="2782512"/>
            <a:ext cx="320611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Arial MT"/>
                <a:cs typeface="Arial MT"/>
              </a:rPr>
              <a:t>Plot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training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validation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accuracies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epoch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2158" y="3066010"/>
            <a:ext cx="6689725" cy="3103245"/>
            <a:chOff x="292158" y="3066010"/>
            <a:chExt cx="6689725" cy="31032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393" y="4134565"/>
              <a:ext cx="6133211" cy="20346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3066010"/>
              <a:ext cx="556234" cy="10319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92158" y="6557110"/>
            <a:ext cx="6960870" cy="673735"/>
            <a:chOff x="292158" y="6557110"/>
            <a:chExt cx="6960870" cy="673735"/>
          </a:xfrm>
        </p:grpSpPr>
        <p:sp>
          <p:nvSpPr>
            <p:cNvPr id="11" name="object 11"/>
            <p:cNvSpPr/>
            <p:nvPr/>
          </p:nvSpPr>
          <p:spPr>
            <a:xfrm>
              <a:off x="848393" y="6557115"/>
              <a:ext cx="6404610" cy="673735"/>
            </a:xfrm>
            <a:custGeom>
              <a:avLst/>
              <a:gdLst/>
              <a:ahLst/>
              <a:cxnLst/>
              <a:rect l="l" t="t" r="r" b="b"/>
              <a:pathLst>
                <a:path w="6404609" h="673734">
                  <a:moveTo>
                    <a:pt x="6404010" y="673335"/>
                  </a:moveTo>
                  <a:lnTo>
                    <a:pt x="0" y="673335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67333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48385" y="6557124"/>
              <a:ext cx="6404610" cy="673735"/>
            </a:xfrm>
            <a:custGeom>
              <a:avLst/>
              <a:gdLst/>
              <a:ahLst/>
              <a:cxnLst/>
              <a:rect l="l" t="t" r="r" b="b"/>
              <a:pathLst>
                <a:path w="6404609" h="67373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666013"/>
                  </a:lnTo>
                  <a:lnTo>
                    <a:pt x="0" y="666013"/>
                  </a:lnTo>
                  <a:lnTo>
                    <a:pt x="0" y="673328"/>
                  </a:lnTo>
                  <a:lnTo>
                    <a:pt x="6396698" y="673328"/>
                  </a:lnTo>
                  <a:lnTo>
                    <a:pt x="6404013" y="673328"/>
                  </a:lnTo>
                  <a:lnTo>
                    <a:pt x="6404013" y="666013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6557110"/>
              <a:ext cx="563552" cy="67334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92158" y="7976971"/>
            <a:ext cx="6960870" cy="2583815"/>
            <a:chOff x="292158" y="7976971"/>
            <a:chExt cx="6960870" cy="2583815"/>
          </a:xfrm>
        </p:grpSpPr>
        <p:sp>
          <p:nvSpPr>
            <p:cNvPr id="15" name="object 15"/>
            <p:cNvSpPr/>
            <p:nvPr/>
          </p:nvSpPr>
          <p:spPr>
            <a:xfrm>
              <a:off x="848393" y="7976976"/>
              <a:ext cx="6404610" cy="2583815"/>
            </a:xfrm>
            <a:custGeom>
              <a:avLst/>
              <a:gdLst/>
              <a:ahLst/>
              <a:cxnLst/>
              <a:rect l="l" t="t" r="r" b="b"/>
              <a:pathLst>
                <a:path w="6404609" h="2583815">
                  <a:moveTo>
                    <a:pt x="0" y="2583560"/>
                  </a:moveTo>
                  <a:lnTo>
                    <a:pt x="0" y="0"/>
                  </a:lnTo>
                  <a:lnTo>
                    <a:pt x="6404009" y="0"/>
                  </a:lnTo>
                  <a:lnTo>
                    <a:pt x="6404009" y="2583560"/>
                  </a:lnTo>
                  <a:lnTo>
                    <a:pt x="0" y="258356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8385" y="7976984"/>
              <a:ext cx="6404610" cy="2583815"/>
            </a:xfrm>
            <a:custGeom>
              <a:avLst/>
              <a:gdLst/>
              <a:ahLst/>
              <a:cxnLst/>
              <a:rect l="l" t="t" r="r" b="b"/>
              <a:pathLst>
                <a:path w="6404609" h="258381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583561"/>
                  </a:lnTo>
                  <a:lnTo>
                    <a:pt x="6404013" y="2583561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7976971"/>
              <a:ext cx="563552" cy="258356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48392" y="6273612"/>
            <a:ext cx="6396990" cy="4091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 MT"/>
                <a:cs typeface="Arial MT"/>
              </a:rPr>
              <a:t>Assess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performance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validation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Compute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final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'evaluate()'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method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performance_test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nn1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45085" marR="1025525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loss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value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model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validation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data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is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{}'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format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performance_test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accuracy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model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validation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data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is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{}'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format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performance_test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55"/>
              </a:spcBef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0.1079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0.9665</a:t>
            </a:r>
            <a:endParaRPr sz="750">
              <a:latin typeface="Courier New"/>
              <a:cs typeface="Courier New"/>
            </a:endParaRPr>
          </a:p>
          <a:p>
            <a:pPr marL="36195" marR="217805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The loss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value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model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validation data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0.10792262107133865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 accuracy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 the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model on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 validation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data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 0.966533362865448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Find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optimal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parameters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GridSearchCV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Initialize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a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basic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NN object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'KerasClassifier()' method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'build_fn'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'create_nn'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converts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'create_nn'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a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'KerasClass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base_grid_model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KerasClassifier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build_fn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create_nn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Define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a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list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'activation_function'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'hidden1_neurons'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store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grid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dict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parameters_grid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{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'activation_function'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 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'relu'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'sigmoid'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],</a:t>
            </a:r>
            <a:endParaRPr sz="750">
              <a:latin typeface="Courier New"/>
              <a:cs typeface="Courier New"/>
            </a:endParaRPr>
          </a:p>
          <a:p>
            <a:pPr marL="113157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'hidden1_neurons'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</a:t>
            </a:r>
            <a:r>
              <a:rPr dirty="0" sz="750" spc="-2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256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2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512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]}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algn="just"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Perform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a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grid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search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'GridSearchCV()'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method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obtain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a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grid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which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endParaRPr sz="750">
              <a:latin typeface="Courier New"/>
              <a:cs typeface="Courier New"/>
            </a:endParaRPr>
          </a:p>
          <a:p>
            <a:pPr algn="just" marL="4508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'estimator'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'base_grid_model'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-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estimator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'GridSe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'param_grid'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'parameters_grid'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grid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search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o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'cv'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 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2 -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number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folds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cross-validation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process</a:t>
            </a:r>
            <a:endParaRPr sz="750">
              <a:latin typeface="Courier New"/>
              <a:cs typeface="Courier New"/>
            </a:endParaRPr>
          </a:p>
          <a:p>
            <a:pPr algn="just" marL="450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'verbose'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4 -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helps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show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relevant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information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during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training</a:t>
            </a:r>
            <a:endParaRPr sz="750">
              <a:latin typeface="Courier New"/>
              <a:cs typeface="Courier New"/>
            </a:endParaRPr>
          </a:p>
          <a:p>
            <a:pPr algn="just"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grid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GridSearchCV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estimator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base_grid_model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param_grid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parameters_grid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cv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verbose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4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274129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Train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training 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'fit()' method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Note: Use the default batch size or set it 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32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 Set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'epochs'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 to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10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'validation_split'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isn't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particularly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required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since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cross-validation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already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place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grid_model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grid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validation_data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epochs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5711" y="111125"/>
            <a:ext cx="638937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set_index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328753"/>
            <a:ext cx="556234" cy="237863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52052" y="3069674"/>
            <a:ext cx="6396990" cy="1024890"/>
          </a:xfrm>
          <a:prstGeom prst="rect">
            <a:avLst/>
          </a:prstGeom>
          <a:solidFill>
            <a:srgbClr val="F4F4F4"/>
          </a:solidFill>
          <a:ln w="7318">
            <a:solidFill>
              <a:srgbClr val="DFDFDF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View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 accuracies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functions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epoch</a:t>
            </a:r>
            <a:endParaRPr sz="750">
              <a:latin typeface="Courier New"/>
              <a:cs typeface="Courier New"/>
            </a:endParaRPr>
          </a:p>
          <a:p>
            <a:pPr marL="4127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figure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figsize</a:t>
            </a:r>
            <a:r>
              <a:rPr dirty="0" sz="750" spc="-2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14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4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1275" marR="85788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lineplot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y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'accuracy'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color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'red'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label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'Training'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lineplot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y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'val_accuracy'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color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'blue'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label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'Validation'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xlabel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127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ylabel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'Accuracy'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127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'Accuracy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as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a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 Function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 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92" y="123801"/>
            <a:ext cx="6404610" cy="988694"/>
            <a:chOff x="848392" y="123801"/>
            <a:chExt cx="6404610" cy="988694"/>
          </a:xfrm>
        </p:grpSpPr>
        <p:sp>
          <p:nvSpPr>
            <p:cNvPr id="3" name="object 3"/>
            <p:cNvSpPr/>
            <p:nvPr/>
          </p:nvSpPr>
          <p:spPr>
            <a:xfrm>
              <a:off x="848392" y="123801"/>
              <a:ext cx="6404610" cy="988060"/>
            </a:xfrm>
            <a:custGeom>
              <a:avLst/>
              <a:gdLst/>
              <a:ahLst/>
              <a:cxnLst/>
              <a:rect l="l" t="t" r="r" b="b"/>
              <a:pathLst>
                <a:path w="6404609" h="988060">
                  <a:moveTo>
                    <a:pt x="0" y="988047"/>
                  </a:moveTo>
                  <a:lnTo>
                    <a:pt x="0" y="0"/>
                  </a:lnTo>
                  <a:lnTo>
                    <a:pt x="6404009" y="0"/>
                  </a:lnTo>
                  <a:lnTo>
                    <a:pt x="6404009" y="988047"/>
                  </a:lnTo>
                  <a:lnTo>
                    <a:pt x="0" y="9880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123811"/>
              <a:ext cx="6404610" cy="988694"/>
            </a:xfrm>
            <a:custGeom>
              <a:avLst/>
              <a:gdLst/>
              <a:ahLst/>
              <a:cxnLst/>
              <a:rect l="l" t="t" r="r" b="b"/>
              <a:pathLst>
                <a:path w="6404609" h="988694">
                  <a:moveTo>
                    <a:pt x="6404013" y="0"/>
                  </a:moveTo>
                  <a:lnTo>
                    <a:pt x="6396698" y="0"/>
                  </a:lnTo>
                  <a:lnTo>
                    <a:pt x="6396698" y="980757"/>
                  </a:lnTo>
                  <a:lnTo>
                    <a:pt x="7315" y="980757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980757"/>
                  </a:lnTo>
                  <a:lnTo>
                    <a:pt x="0" y="988047"/>
                  </a:lnTo>
                  <a:lnTo>
                    <a:pt x="6404013" y="988072"/>
                  </a:lnTo>
                  <a:lnTo>
                    <a:pt x="6404013" y="98075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55711" y="111125"/>
            <a:ext cx="6389370" cy="104082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7465" marR="2169160">
              <a:lnSpc>
                <a:spcPct val="102499"/>
              </a:lnSpc>
              <a:spcBef>
                <a:spcPts val="7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Print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optimal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 'activation_function'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'hidden1_neurons'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best_activation_function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grid_model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best_params_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'activation_function'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best_hidden1_neurons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grid_model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best_params_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'hidden1_neurons'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best_accuracy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grid_model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best_score_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37465" marR="1426210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'\n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optimal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value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convolution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filter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size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is'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best_activation_function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'\n 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optimal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value of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maxpooling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filter size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is'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best_hidden1_neurons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'\n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accuracy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model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with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these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optimal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parameters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is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best_accuracy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29209" marR="3035935">
              <a:lnSpc>
                <a:spcPct val="102499"/>
              </a:lnSpc>
              <a:spcBef>
                <a:spcPts val="635"/>
              </a:spcBef>
            </a:pPr>
            <a:r>
              <a:rPr dirty="0" sz="750" spc="-5">
                <a:latin typeface="Courier New"/>
                <a:cs typeface="Courier New"/>
              </a:rPr>
              <a:t>Fitting </a:t>
            </a:r>
            <a:r>
              <a:rPr dirty="0" sz="750">
                <a:latin typeface="Courier New"/>
                <a:cs typeface="Courier New"/>
              </a:rPr>
              <a:t>2 </a:t>
            </a:r>
            <a:r>
              <a:rPr dirty="0" sz="750" spc="-5">
                <a:latin typeface="Courier New"/>
                <a:cs typeface="Courier New"/>
              </a:rPr>
              <a:t>folds for each of </a:t>
            </a:r>
            <a:r>
              <a:rPr dirty="0" sz="750">
                <a:latin typeface="Courier New"/>
                <a:cs typeface="Courier New"/>
              </a:rPr>
              <a:t>4 </a:t>
            </a:r>
            <a:r>
              <a:rPr dirty="0" sz="750" spc="-5">
                <a:latin typeface="Courier New"/>
                <a:cs typeface="Courier New"/>
              </a:rPr>
              <a:t>candidates, totalling </a:t>
            </a:r>
            <a:r>
              <a:rPr dirty="0" sz="750">
                <a:latin typeface="Courier New"/>
                <a:cs typeface="Courier New"/>
              </a:rPr>
              <a:t>8 </a:t>
            </a:r>
            <a:r>
              <a:rPr dirty="0" sz="750" spc="-5">
                <a:latin typeface="Courier New"/>
                <a:cs typeface="Courier New"/>
              </a:rPr>
              <a:t>fits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19.3949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0.8144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24.9201</a:t>
            </a:r>
            <a:r>
              <a:rPr dirty="0" sz="750">
                <a:latin typeface="Courier New"/>
                <a:cs typeface="Courier New"/>
              </a:rPr>
              <a:t> -</a:t>
            </a:r>
            <a:endParaRPr sz="750">
              <a:latin typeface="Courier New"/>
              <a:cs typeface="Courier New"/>
            </a:endParaRPr>
          </a:p>
          <a:p>
            <a:pPr marL="29209" marR="520827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val_accuracy: 0.8760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29209" marR="6223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6.6738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0.8907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17.3067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0.8841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5.4613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0.9221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1.3309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0.9202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3.1665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0.9397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1.3434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0.9484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2.7974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0.9397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3.8083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0.9235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1.5298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0.9471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0.4481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0.9518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0.9202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0.9501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0.5050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0.9536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1.0730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0.9532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0.3312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0.9541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0.6579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0.9535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0.4271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0.9587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0.4687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0.9564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0.3873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0.9567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0.5301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0.9524</a:t>
            </a:r>
            <a:endParaRPr sz="750">
              <a:latin typeface="Courier New"/>
              <a:cs typeface="Courier New"/>
            </a:endParaRPr>
          </a:p>
          <a:p>
            <a:pPr marL="29209" marR="1148715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[CV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1/2]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END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activation_function=relu,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hidden1_neurons=256;,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score=0.952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time=</a:t>
            </a:r>
            <a:r>
              <a:rPr dirty="0" sz="750" spc="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15.1s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24.4181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0.8284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10.0306</a:t>
            </a:r>
            <a:r>
              <a:rPr dirty="0" sz="750">
                <a:latin typeface="Courier New"/>
                <a:cs typeface="Courier New"/>
              </a:rPr>
              <a:t> -</a:t>
            </a:r>
            <a:endParaRPr sz="750">
              <a:latin typeface="Courier New"/>
              <a:cs typeface="Courier New"/>
            </a:endParaRPr>
          </a:p>
          <a:p>
            <a:pPr marL="29209" marR="520827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val_accuracy: 0.9067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6.8263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0.8864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4.0768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0.9164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3.6345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0.9229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1.1892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0.8294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2.5894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0.9307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3.5591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0.9295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1.8877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0.9384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1.1102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0.9441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1.6167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0.9389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0.6635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0.9482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1.4854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0.9445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0.6655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0.9503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0.8412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0.9504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1.0973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0.9419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0.6363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0.9508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0.7854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0.9515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0.5704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0.9549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0.5020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0.9073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0.5192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0.9021</a:t>
            </a:r>
            <a:endParaRPr sz="750">
              <a:latin typeface="Courier New"/>
              <a:cs typeface="Courier New"/>
            </a:endParaRPr>
          </a:p>
          <a:p>
            <a:pPr marL="29209" marR="1148715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[CV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2/2]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END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activation_function=relu,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hidden1_neurons=256;,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score=0.902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time=</a:t>
            </a:r>
            <a:r>
              <a:rPr dirty="0" sz="750" spc="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14.3s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29209" marR="6223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32.0237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0.8112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2.3072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0.8267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7.1243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0.8888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7.9295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0.8937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3.5761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0.9197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1.9063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0.9389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3.1264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0.9336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1.1373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0.9389</a:t>
            </a:r>
            <a:endParaRPr sz="75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29209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1.8080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0.9409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0.6848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0.9425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287" y="111125"/>
            <a:ext cx="2141220" cy="3740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5080">
              <a:lnSpc>
                <a:spcPct val="102499"/>
              </a:lnSpc>
              <a:spcBef>
                <a:spcPts val="75"/>
              </a:spcBef>
            </a:pPr>
            <a:r>
              <a:rPr dirty="0" sz="750" spc="-5">
                <a:latin typeface="Courier New"/>
                <a:cs typeface="Courier New"/>
              </a:rPr>
              <a:t>&lt;class 'pandas.core.frame.DataFrame'&gt;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RangeIndex: 99999 entries, </a:t>
            </a:r>
            <a:r>
              <a:rPr dirty="0" sz="750">
                <a:latin typeface="Courier New"/>
                <a:cs typeface="Courier New"/>
              </a:rPr>
              <a:t>0 </a:t>
            </a:r>
            <a:r>
              <a:rPr dirty="0" sz="750" spc="-5">
                <a:latin typeface="Courier New"/>
                <a:cs typeface="Courier New"/>
              </a:rPr>
              <a:t>to 99998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Data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columns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(total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225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columns):</a:t>
            </a:r>
            <a:endParaRPr sz="75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4987" y="481960"/>
          <a:ext cx="2261870" cy="10064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"/>
                <a:gridCol w="171450"/>
                <a:gridCol w="1486535"/>
                <a:gridCol w="431800"/>
              </a:tblGrid>
              <a:tr h="179355">
                <a:tc>
                  <a:txBody>
                    <a:bodyPr/>
                    <a:lstStyle/>
                    <a:p>
                      <a:pPr marL="57150">
                        <a:lnSpc>
                          <a:spcPts val="844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#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44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Column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44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Dtype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777">
                <a:tc>
                  <a:txBody>
                    <a:bodyPr/>
                    <a:lstStyle/>
                    <a:p>
                      <a:pPr marL="57150">
                        <a:lnSpc>
                          <a:spcPts val="850"/>
                        </a:lnSpc>
                        <a:spcBef>
                          <a:spcPts val="375"/>
                        </a:spcBef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4762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50"/>
                        </a:lnSpc>
                        <a:spcBef>
                          <a:spcPts val="375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circle_id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4762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50"/>
                        </a:lnSpc>
                        <a:spcBef>
                          <a:spcPts val="375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4762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loc_og_t2o_mou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std_og_t2o_mou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loc_ic_t2o_mou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last_date_of_month_6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object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last_date_of_month_7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object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last_date_of_month_8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object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last_date_of_month_9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object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>
                          <a:latin typeface="Courier New"/>
                          <a:cs typeface="Courier New"/>
                        </a:rPr>
                        <a:t>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onnet_mou_6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onnet_mou_7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onnet_mou_8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onnet_mou_9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offnet_mou_6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offnet_mou_7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offnet_mou_8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offnet_mou_9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roam_ic_mou_6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roam_ic_mou_7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roam_ic_mou_8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roam_ic_mou_9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roam_og_mou_6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roam_og_mou_7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roam_og_mou_8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roam_og_mou_9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loc_og_t2t_mou_6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loc_og_t2t_mou_7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loc_og_t2t_mou_8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loc_og_t2t_mou_9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loc_og_t2m_mou_6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loc_og_t2m_mou_7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loc_og_t2m_mou_8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loc_og_t2m_mou_9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loc_og_t2f_mou_6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loc_og_t2f_mou_7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loc_og_t2f_mou_8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loc_og_t2f_mou_9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loc_og_t2c_mou_6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loc_og_t2c_mou_7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loc_og_t2c_mou_8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loc_og_t2c_mou_9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loc_og_mou_9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std_og_t2t_mou_6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std_og_t2t_mou_7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std_og_t2t_mou_8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std_og_t2t_mou_9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std_og_t2m_mou_6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std_og_t2m_mou_7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std_og_t2m_mou_8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std_og_t2m_mou_9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std_og_t2f_mou_6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std_og_t2f_mou_7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std_og_t2f_mou_8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std_og_t2f_mou_9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std_og_t2c_mou_6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std_og_t2c_mou_7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std_og_t2c_mou_8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std_og_t2c_mou_9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std_og_mou_9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isd_og_mou_6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isd_og_mou_7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isd_og_mou_8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isd_og_mou_9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spl_og_mou_6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spl_og_mou_7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spl_og_mou_8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spl_og_mou_9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og_others_6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og_others_7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og_others_8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og_others_9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total_og_mou_6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total_og_mou_7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571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total_og_mou_8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571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750">
                          <a:latin typeface="Courier New"/>
                          <a:cs typeface="Courier New"/>
                        </a:rPr>
                        <a:t>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total_og_mou_9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287" y="111125"/>
            <a:ext cx="6372860" cy="1044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1.0409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0.9440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0.4866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0.9448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0.8350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0.9492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0.2142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0.9488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0.2515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0.9539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0.1737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0.9545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0.2170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0.9525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0.2118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0.9565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0.3113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0.9521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0.1869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0.9591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0.2036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0.9551</a:t>
            </a:r>
            <a:endParaRPr sz="750">
              <a:latin typeface="Courier New"/>
              <a:cs typeface="Courier New"/>
            </a:endParaRPr>
          </a:p>
          <a:p>
            <a:pPr marL="12700" marR="1148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[CV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1/2]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END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activation_function=relu,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hidden1_neurons=512;,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score=0.955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time=</a:t>
            </a:r>
            <a:r>
              <a:rPr dirty="0" sz="750" spc="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16.2s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12700" marR="6223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22.3026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0.8031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1.6045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0.9007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6.5520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0.9023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1.4051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0.9348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3.0903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0.9243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0.7342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0.9375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0.7445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0.9332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0.2315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0.9445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0.4128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0.9403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0.2010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0.9251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0.2674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0.9377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0.2640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0.3684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0.9485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0.5433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0.4634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0.9496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0.5699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0.9449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0.4638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0.9523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0.1916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0.9572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0.2180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0.9508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0.3708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0.9245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0.3814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0.9225</a:t>
            </a:r>
            <a:endParaRPr sz="750">
              <a:latin typeface="Courier New"/>
              <a:cs typeface="Courier New"/>
            </a:endParaRPr>
          </a:p>
          <a:p>
            <a:pPr marL="12700" marR="1148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[CV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2/2]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END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activation_function=relu,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hidden1_neurons=512;,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score=0.923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time=</a:t>
            </a:r>
            <a:r>
              <a:rPr dirty="0" sz="750" spc="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13.4s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0.3982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0.8348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0.3229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0.8669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0.2806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0.8883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0.2599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0.8943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0.2330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0.9084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0.2180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0.9199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0.2112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0.9187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0.2374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0.9098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0.1925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0.9291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0.1835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0.9286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0.1845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0.9317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0.1902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0.9295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0.1768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0.9345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0.1901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0.9276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0.1732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0.9368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0.1779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0.1644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0.9409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0.1699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0.1620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0.9423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0.1731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0.9375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0.1809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0.9336</a:t>
            </a:r>
            <a:endParaRPr sz="750">
              <a:latin typeface="Courier New"/>
              <a:cs typeface="Courier New"/>
            </a:endParaRPr>
          </a:p>
          <a:p>
            <a:pPr marL="12700" marR="97663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[CV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1/2]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END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activation_function=sigmoid,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hidden1_neurons=256;,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score=0.934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time=</a:t>
            </a:r>
            <a:r>
              <a:rPr dirty="0" sz="750" spc="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14.8s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0.4024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0.8303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0.3380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0.8609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0.2909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0.8849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0.2527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0.2436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0.9043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0.2380</a:t>
            </a:r>
            <a:r>
              <a:rPr dirty="0" sz="750">
                <a:latin typeface="Courier New"/>
                <a:cs typeface="Courier New"/>
              </a:rPr>
              <a:t> - v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287" y="111125"/>
            <a:ext cx="6372860" cy="104451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265420">
              <a:lnSpc>
                <a:spcPct val="102499"/>
              </a:lnSpc>
              <a:spcBef>
                <a:spcPts val="75"/>
              </a:spcBef>
            </a:pPr>
            <a:r>
              <a:rPr dirty="0" sz="750" spc="-5">
                <a:latin typeface="Courier New"/>
                <a:cs typeface="Courier New"/>
              </a:rPr>
              <a:t>al_accuracy: 0.9093 </a:t>
            </a:r>
            <a:r>
              <a:rPr dirty="0" sz="750" spc="-44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0.2232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0.9141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0.2169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0.9165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0.2125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0.9200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0.2203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0.9155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0.2036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0.9267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0.1971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0.1970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0.9267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0.1934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0.9309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0.1862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0.9311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0.1767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0.9359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0.1796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0.9352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0.1848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0.9285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0.1742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0.9359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0.2070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0.9247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0.1983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0.9312</a:t>
            </a:r>
            <a:endParaRPr sz="750">
              <a:latin typeface="Courier New"/>
              <a:cs typeface="Courier New"/>
            </a:endParaRPr>
          </a:p>
          <a:p>
            <a:pPr marL="12700" marR="97663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[CV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2/2]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END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activation_function=sigmoid,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hidden1_neurons=256;,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score=0.931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time=</a:t>
            </a:r>
            <a:r>
              <a:rPr dirty="0" sz="750" spc="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15.0s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0.3752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0.8401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0.2852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0.8839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0.2587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0.8995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0.2173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0.9195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0.2134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0.9193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0.2170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0.9255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0.1955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0.9256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0.1861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0.9297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0.1853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0.9324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0.1835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0.9345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0.1776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0.9347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0.1745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0.9363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0.1727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0.9399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0.1677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0.9388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0.1598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0.9419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0.1549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0.1552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0.9447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0.1679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0.9381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0.1619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0.9436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0.1643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0.1694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0.9408</a:t>
            </a:r>
            <a:endParaRPr sz="750">
              <a:latin typeface="Courier New"/>
              <a:cs typeface="Courier New"/>
            </a:endParaRPr>
          </a:p>
          <a:p>
            <a:pPr marL="12700" marR="97663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[CV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1/2]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END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activation_function=sigmoid,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hidden1_neurons=512;,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score=0.941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time=</a:t>
            </a:r>
            <a:r>
              <a:rPr dirty="0" sz="750" spc="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16.3s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0.3832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0.8426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0.2962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0.8795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0.2626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0.8977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0.2368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0.2217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0.9171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0.1979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0.9251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0.2012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0.9253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0.2446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0.9097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0.1870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0.9317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0.1884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0.9284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0.1856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0.9329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0.1816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0.9353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0.1843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0.9319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0.1775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0.9357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0.1749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0.9379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0.1711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0.9350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0.1675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0.9395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0.1711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0.9341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0.1649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0.9400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0.1550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0.9431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0.1511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0.9441</a:t>
            </a:r>
            <a:endParaRPr sz="750">
              <a:latin typeface="Courier New"/>
              <a:cs typeface="Courier New"/>
            </a:endParaRPr>
          </a:p>
          <a:p>
            <a:pPr marL="12700" marR="97663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[CV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2/2]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END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activation_function=sigmoid,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hidden1_neurons=512;,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score=0.944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time=</a:t>
            </a:r>
            <a:r>
              <a:rPr dirty="0" sz="750" spc="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17.0s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58" y="4588335"/>
            <a:ext cx="6960870" cy="1727835"/>
            <a:chOff x="292158" y="4588335"/>
            <a:chExt cx="6960870" cy="1727835"/>
          </a:xfrm>
        </p:grpSpPr>
        <p:sp>
          <p:nvSpPr>
            <p:cNvPr id="3" name="object 3"/>
            <p:cNvSpPr/>
            <p:nvPr/>
          </p:nvSpPr>
          <p:spPr>
            <a:xfrm>
              <a:off x="848393" y="4588340"/>
              <a:ext cx="6404610" cy="1727835"/>
            </a:xfrm>
            <a:custGeom>
              <a:avLst/>
              <a:gdLst/>
              <a:ahLst/>
              <a:cxnLst/>
              <a:rect l="l" t="t" r="r" b="b"/>
              <a:pathLst>
                <a:path w="6404609" h="1727835">
                  <a:moveTo>
                    <a:pt x="6404010" y="1727253"/>
                  </a:moveTo>
                  <a:lnTo>
                    <a:pt x="0" y="1727253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72725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4588344"/>
              <a:ext cx="6404610" cy="1727835"/>
            </a:xfrm>
            <a:custGeom>
              <a:avLst/>
              <a:gdLst/>
              <a:ahLst/>
              <a:cxnLst/>
              <a:rect l="l" t="t" r="r" b="b"/>
              <a:pathLst>
                <a:path w="6404609" h="172783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719935"/>
                  </a:lnTo>
                  <a:lnTo>
                    <a:pt x="0" y="1719935"/>
                  </a:lnTo>
                  <a:lnTo>
                    <a:pt x="0" y="1727250"/>
                  </a:lnTo>
                  <a:lnTo>
                    <a:pt x="6396698" y="1727250"/>
                  </a:lnTo>
                  <a:lnTo>
                    <a:pt x="6404013" y="1727250"/>
                  </a:lnTo>
                  <a:lnTo>
                    <a:pt x="6404013" y="1719935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4588335"/>
              <a:ext cx="563552" cy="172725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48392" y="111125"/>
            <a:ext cx="6396990" cy="61633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36195" marR="5080">
              <a:lnSpc>
                <a:spcPts val="860"/>
              </a:lnSpc>
              <a:spcBef>
                <a:spcPts val="160"/>
              </a:spcBef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3s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0.3226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0.8667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0.2202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0.9163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0.2132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0.9194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0.1845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0.9308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0.1850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0.9321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0.1932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0.9257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0.1692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0.9395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0.1566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0.9444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0.1614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0.9425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0.1484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0.9493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0.1567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0.9435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0.1468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0.9444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0.1500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0.9464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0.1530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0.9434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0.1482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0.9491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0.1483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0.9470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0.1439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0.9484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0.1366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0.9510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0.1405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0.9485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0.1682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0.9476</a:t>
            </a:r>
            <a:endParaRPr sz="750">
              <a:latin typeface="Courier New"/>
              <a:cs typeface="Courier New"/>
            </a:endParaRPr>
          </a:p>
          <a:p>
            <a:pPr marL="93345" marR="3150235">
              <a:lnSpc>
                <a:spcPct val="204900"/>
              </a:lnSpc>
            </a:pPr>
            <a:r>
              <a:rPr dirty="0" sz="750" spc="-5">
                <a:latin typeface="Courier New"/>
                <a:cs typeface="Courier New"/>
              </a:rPr>
              <a:t>The optimal value of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convolution filter size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 sigmoid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 optimal value of maxpooling filter size is 512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9334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The accuracy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model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with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these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optimal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parameters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</a:t>
            </a:r>
            <a:r>
              <a:rPr dirty="0" sz="750" spc="4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0.9424706101417542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dirty="0" sz="800" spc="-5">
                <a:latin typeface="Arial MT"/>
                <a:cs typeface="Arial MT"/>
              </a:rPr>
              <a:t>Retrain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optimal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combination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hyperparameters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save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training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history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Use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'create_nn'</a:t>
            </a:r>
            <a:r>
              <a:rPr dirty="0" sz="750" spc="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dirty="0" sz="750" spc="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NN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750" spc="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optimal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'filter_size'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'pool_filter_size'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'activation_function'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'best_activation_function'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optimal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'hidden1_neurons'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'best_hidden1_neurons'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optimal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nn1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create_nn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activation_function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best_activation_function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hidden1_neurons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best_hidden1_neurons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245491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Capture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training history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'fit()'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method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Note: Set the 'validation_data'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 to (X_val, y_val)</a:t>
            </a:r>
            <a:endParaRPr sz="750">
              <a:latin typeface="Courier New"/>
              <a:cs typeface="Courier New"/>
            </a:endParaRPr>
          </a:p>
          <a:p>
            <a:pPr marL="45085" marR="348424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Note: Use the default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batch size or set 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 32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 Set the 'epochs' parameter to 10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nn1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summary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'\n'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 marR="1311910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nn1_history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nn1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validation_data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epochs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DataFrame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nn1_history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history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2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nn1_history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epoch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4987" y="356653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 h="0">
                <a:moveTo>
                  <a:pt x="0" y="0"/>
                </a:moveTo>
                <a:lnTo>
                  <a:pt x="3716716" y="0"/>
                </a:lnTo>
              </a:path>
            </a:pathLst>
          </a:custGeom>
          <a:ln w="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2287" y="111125"/>
            <a:ext cx="3742690" cy="491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Model:</a:t>
            </a:r>
            <a:r>
              <a:rPr dirty="0" sz="750" spc="-4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"sequential_10"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69850">
              <a:lnSpc>
                <a:spcPct val="100000"/>
              </a:lnSpc>
              <a:tabLst>
                <a:tab pos="1670685" algn="l"/>
                <a:tab pos="3157220" algn="l"/>
              </a:tabLst>
            </a:pPr>
            <a:r>
              <a:rPr dirty="0" sz="750" spc="-5">
                <a:latin typeface="Courier New"/>
                <a:cs typeface="Courier New"/>
              </a:rPr>
              <a:t>Layer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(type)	Output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Shape	Param</a:t>
            </a:r>
            <a:r>
              <a:rPr dirty="0" sz="750" spc="-6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#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=================================================================</a:t>
            </a:r>
            <a:endParaRPr sz="7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0416" y="599062"/>
          <a:ext cx="3494404" cy="579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685"/>
                <a:gridCol w="1400810"/>
                <a:gridCol w="803909"/>
              </a:tblGrid>
              <a:tr h="172479">
                <a:tc>
                  <a:txBody>
                    <a:bodyPr/>
                    <a:lstStyle/>
                    <a:p>
                      <a:pPr marL="31750">
                        <a:lnSpc>
                          <a:spcPts val="844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dense_30</a:t>
                      </a:r>
                      <a:r>
                        <a:rPr dirty="0" sz="75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(Dense)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844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(None,</a:t>
                      </a:r>
                      <a:r>
                        <a:rPr dirty="0" sz="75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512)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844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101888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342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dense_31</a:t>
                      </a:r>
                      <a:r>
                        <a:rPr dirty="0" sz="75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(Dense)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(None,</a:t>
                      </a:r>
                      <a:r>
                        <a:rPr dirty="0" sz="75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64)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32832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</a:tr>
              <a:tr h="172479">
                <a:tc>
                  <a:txBody>
                    <a:bodyPr/>
                    <a:lstStyle/>
                    <a:p>
                      <a:pPr marL="31750">
                        <a:lnSpc>
                          <a:spcPts val="825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dense_32</a:t>
                      </a:r>
                      <a:r>
                        <a:rPr dirty="0" sz="75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(Dense)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825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(None,</a:t>
                      </a:r>
                      <a:r>
                        <a:rPr dirty="0" sz="75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1)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825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72287" y="1282144"/>
            <a:ext cx="3742690" cy="491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=================================================================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params:</a:t>
            </a:r>
            <a:r>
              <a:rPr dirty="0" sz="750" spc="-2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134,785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Trainable</a:t>
            </a:r>
            <a:r>
              <a:rPr dirty="0" sz="750" spc="-2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params: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134,785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Non-trainable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params: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4987" y="1878978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 h="0">
                <a:moveTo>
                  <a:pt x="0" y="0"/>
                </a:moveTo>
                <a:lnTo>
                  <a:pt x="3716716" y="0"/>
                </a:lnTo>
              </a:path>
            </a:pathLst>
          </a:custGeom>
          <a:ln w="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2287" y="2101857"/>
            <a:ext cx="6372860" cy="375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3s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0.3135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0.8719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0.2284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0.9090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0.2123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0.9183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0.2045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0.9205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0.1862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0.9310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0.1728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0.1736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0.9385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0.1698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0.9402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0.1661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0.9388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0.1645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0.9441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0.1587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0.9445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0.1423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0.9494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0.1490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0.9478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0.1565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0.9472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0.1464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0.9493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0.1397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0.9504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0.1385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0.9485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0.1313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0.9508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0.1386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0.9491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0.1270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0.9523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Plot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training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validation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accuracies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epoch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2158" y="5993557"/>
            <a:ext cx="6689725" cy="3096260"/>
            <a:chOff x="292158" y="5993557"/>
            <a:chExt cx="6689725" cy="30962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393" y="7054793"/>
              <a:ext cx="6133211" cy="20346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5993557"/>
              <a:ext cx="556234" cy="102464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92158" y="9477339"/>
            <a:ext cx="6960870" cy="680720"/>
            <a:chOff x="292158" y="9477339"/>
            <a:chExt cx="6960870" cy="680720"/>
          </a:xfrm>
        </p:grpSpPr>
        <p:sp>
          <p:nvSpPr>
            <p:cNvPr id="12" name="object 12"/>
            <p:cNvSpPr/>
            <p:nvPr/>
          </p:nvSpPr>
          <p:spPr>
            <a:xfrm>
              <a:off x="848393" y="9477345"/>
              <a:ext cx="6404610" cy="680720"/>
            </a:xfrm>
            <a:custGeom>
              <a:avLst/>
              <a:gdLst/>
              <a:ahLst/>
              <a:cxnLst/>
              <a:rect l="l" t="t" r="r" b="b"/>
              <a:pathLst>
                <a:path w="6404609" h="680720">
                  <a:moveTo>
                    <a:pt x="6404010" y="680654"/>
                  </a:moveTo>
                  <a:lnTo>
                    <a:pt x="0" y="68065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68065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48385" y="9477349"/>
              <a:ext cx="6404610" cy="680720"/>
            </a:xfrm>
            <a:custGeom>
              <a:avLst/>
              <a:gdLst/>
              <a:ahLst/>
              <a:cxnLst/>
              <a:rect l="l" t="t" r="r" b="b"/>
              <a:pathLst>
                <a:path w="6404609" h="68072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673341"/>
                  </a:lnTo>
                  <a:lnTo>
                    <a:pt x="0" y="673341"/>
                  </a:lnTo>
                  <a:lnTo>
                    <a:pt x="0" y="680656"/>
                  </a:lnTo>
                  <a:lnTo>
                    <a:pt x="6396698" y="680656"/>
                  </a:lnTo>
                  <a:lnTo>
                    <a:pt x="6404013" y="680656"/>
                  </a:lnTo>
                  <a:lnTo>
                    <a:pt x="6404013" y="673341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9477339"/>
              <a:ext cx="563552" cy="6806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48392" y="9193841"/>
            <a:ext cx="6396990" cy="1355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Arial MT"/>
                <a:cs typeface="Arial MT"/>
              </a:rPr>
              <a:t>Evaluate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performance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testing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Compute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testing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'evaluate()'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method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performance_test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nn1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45085" marR="1369060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loss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value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model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test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data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is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{}'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format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performance_test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accuracy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model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test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data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is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{}'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format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performance_test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55"/>
              </a:spcBef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0.1270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0.9523</a:t>
            </a:r>
            <a:endParaRPr sz="750">
              <a:latin typeface="Courier New"/>
              <a:cs typeface="Courier New"/>
            </a:endParaRPr>
          </a:p>
          <a:p>
            <a:pPr marL="36195" marR="257810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The loss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value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 the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model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 the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test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data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 0.1270167976617813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 accuracy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 the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model on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 test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data is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0.9522666931152344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2052" y="5997223"/>
            <a:ext cx="6396990" cy="1017905"/>
          </a:xfrm>
          <a:prstGeom prst="rect">
            <a:avLst/>
          </a:prstGeom>
          <a:solidFill>
            <a:srgbClr val="F4F4F4"/>
          </a:solidFill>
          <a:ln w="7318">
            <a:solidFill>
              <a:srgbClr val="DFDFDF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View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 accuracies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functions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epoch</a:t>
            </a:r>
            <a:endParaRPr sz="750">
              <a:latin typeface="Courier New"/>
              <a:cs typeface="Courier New"/>
            </a:endParaRPr>
          </a:p>
          <a:p>
            <a:pPr marL="4127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figure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figsize</a:t>
            </a:r>
            <a:r>
              <a:rPr dirty="0" sz="750" spc="-2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14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4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1275" marR="85788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lineplot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y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'accuracy'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color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'red'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label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'Training'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lineplot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y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'val_accuracy'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color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'blue'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label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'Validation'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xlabel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127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ylabel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'Accuracy'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127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'Accuracy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as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a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 Function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 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58" y="1829121"/>
            <a:ext cx="6960870" cy="4069715"/>
            <a:chOff x="292158" y="1829121"/>
            <a:chExt cx="6960870" cy="4069715"/>
          </a:xfrm>
        </p:grpSpPr>
        <p:sp>
          <p:nvSpPr>
            <p:cNvPr id="3" name="object 3"/>
            <p:cNvSpPr/>
            <p:nvPr/>
          </p:nvSpPr>
          <p:spPr>
            <a:xfrm>
              <a:off x="848393" y="1829127"/>
              <a:ext cx="6404610" cy="4069715"/>
            </a:xfrm>
            <a:custGeom>
              <a:avLst/>
              <a:gdLst/>
              <a:ahLst/>
              <a:cxnLst/>
              <a:rect l="l" t="t" r="r" b="b"/>
              <a:pathLst>
                <a:path w="6404609" h="4069715">
                  <a:moveTo>
                    <a:pt x="6404010" y="4069291"/>
                  </a:moveTo>
                  <a:lnTo>
                    <a:pt x="0" y="4069291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06929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1829129"/>
              <a:ext cx="6404610" cy="4069715"/>
            </a:xfrm>
            <a:custGeom>
              <a:avLst/>
              <a:gdLst/>
              <a:ahLst/>
              <a:cxnLst/>
              <a:rect l="l" t="t" r="r" b="b"/>
              <a:pathLst>
                <a:path w="6404609" h="406971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4061980"/>
                  </a:lnTo>
                  <a:lnTo>
                    <a:pt x="0" y="4061980"/>
                  </a:lnTo>
                  <a:lnTo>
                    <a:pt x="0" y="4069296"/>
                  </a:lnTo>
                  <a:lnTo>
                    <a:pt x="6396698" y="4069296"/>
                  </a:lnTo>
                  <a:lnTo>
                    <a:pt x="6404013" y="4069296"/>
                  </a:lnTo>
                  <a:lnTo>
                    <a:pt x="6404013" y="4061980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1829121"/>
              <a:ext cx="563552" cy="406929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2287" y="235546"/>
            <a:ext cx="6381115" cy="1026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 MT"/>
                <a:cs typeface="Arial MT"/>
              </a:rPr>
              <a:t>Find the optimal parameters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using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RandomizedSearchCV</a:t>
            </a:r>
            <a:endParaRPr sz="1150">
              <a:latin typeface="Arial MT"/>
              <a:cs typeface="Arial MT"/>
            </a:endParaRPr>
          </a:p>
          <a:p>
            <a:pPr marL="12700" marR="192405">
              <a:lnSpc>
                <a:spcPct val="132100"/>
              </a:lnSpc>
              <a:spcBef>
                <a:spcPts val="680"/>
              </a:spcBef>
            </a:pPr>
            <a:r>
              <a:rPr dirty="0" sz="800" spc="-5">
                <a:latin typeface="Arial MT"/>
                <a:cs typeface="Arial MT"/>
              </a:rPr>
              <a:t>Randomized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search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cross-validation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technique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hyperparameter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optimization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machine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models.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alternative </a:t>
            </a:r>
            <a:r>
              <a:rPr dirty="0" sz="800">
                <a:latin typeface="Arial MT"/>
                <a:cs typeface="Arial MT"/>
              </a:rPr>
              <a:t> to </a:t>
            </a:r>
            <a:r>
              <a:rPr dirty="0" sz="800" spc="-5">
                <a:latin typeface="Arial MT"/>
                <a:cs typeface="Arial MT"/>
              </a:rPr>
              <a:t>grid</a:t>
            </a:r>
            <a:r>
              <a:rPr dirty="0" sz="800">
                <a:latin typeface="Arial MT"/>
                <a:cs typeface="Arial MT"/>
              </a:rPr>
              <a:t> search,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which </a:t>
            </a:r>
            <a:r>
              <a:rPr dirty="0" sz="800" spc="-5">
                <a:latin typeface="Arial MT"/>
                <a:cs typeface="Arial MT"/>
              </a:rPr>
              <a:t>exhaustively</a:t>
            </a:r>
            <a:r>
              <a:rPr dirty="0" sz="800">
                <a:latin typeface="Arial MT"/>
                <a:cs typeface="Arial MT"/>
              </a:rPr>
              <a:t> searches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through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possible </a:t>
            </a:r>
            <a:r>
              <a:rPr dirty="0" sz="800" spc="-5">
                <a:latin typeface="Arial MT"/>
                <a:cs typeface="Arial MT"/>
              </a:rPr>
              <a:t>combinations</a:t>
            </a:r>
            <a:r>
              <a:rPr dirty="0" sz="800">
                <a:latin typeface="Arial MT"/>
                <a:cs typeface="Arial MT"/>
              </a:rPr>
              <a:t> 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hyperparameters.</a:t>
            </a:r>
            <a:endParaRPr sz="800">
              <a:latin typeface="Arial MT"/>
              <a:cs typeface="Arial MT"/>
            </a:endParaRPr>
          </a:p>
          <a:p>
            <a:pPr marL="12700" marR="226695">
              <a:lnSpc>
                <a:spcPct val="132100"/>
              </a:lnSpc>
              <a:spcBef>
                <a:spcPts val="805"/>
              </a:spcBef>
            </a:pP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randomized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search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cross-validation,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instead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trying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every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combination,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fixed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number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combinations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hyperparameters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sampled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from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predefined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search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space.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approach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allows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efficient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exploration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hyperparameter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space,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especially</a:t>
            </a:r>
            <a:r>
              <a:rPr dirty="0" sz="800">
                <a:latin typeface="Arial MT"/>
                <a:cs typeface="Arial MT"/>
              </a:rPr>
              <a:t> when </a:t>
            </a:r>
            <a:r>
              <a:rPr dirty="0" sz="800" spc="-5">
                <a:latin typeface="Arial MT"/>
                <a:cs typeface="Arial MT"/>
              </a:rPr>
              <a:t>the </a:t>
            </a:r>
            <a:r>
              <a:rPr dirty="0" sz="800">
                <a:latin typeface="Arial MT"/>
                <a:cs typeface="Arial MT"/>
              </a:rPr>
              <a:t>search space is </a:t>
            </a:r>
            <a:r>
              <a:rPr dirty="0" sz="800" spc="-5">
                <a:latin typeface="Arial MT"/>
                <a:cs typeface="Arial MT"/>
              </a:rPr>
              <a:t>large.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understand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about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implementation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1875D1"/>
                </a:solidFill>
                <a:latin typeface="Arial MT"/>
                <a:cs typeface="Arial MT"/>
                <a:hlinkClick r:id="rId3"/>
              </a:rPr>
              <a:t>here</a:t>
            </a:r>
            <a:r>
              <a:rPr dirty="0" sz="800" spc="-5"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20955">
              <a:lnSpc>
                <a:spcPct val="100000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sklearn.model_selection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RandomizedSearchCV</a:t>
            </a:r>
            <a:endParaRPr sz="750">
              <a:latin typeface="Courier New"/>
              <a:cs typeface="Courier New"/>
            </a:endParaRPr>
          </a:p>
          <a:p>
            <a:pPr marL="20955">
              <a:lnSpc>
                <a:spcPct val="100000"/>
              </a:lnSpc>
              <a:spcBef>
                <a:spcPts val="20"/>
              </a:spcBef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dirty="0" sz="750" spc="-2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scipy.stats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dirty="0" sz="750" spc="-15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randint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2095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Define the parameter distribution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 randomized search</a:t>
            </a:r>
            <a:endParaRPr sz="750">
              <a:latin typeface="Courier New"/>
              <a:cs typeface="Courier New"/>
            </a:endParaRPr>
          </a:p>
          <a:p>
            <a:pPr marL="2095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parameters_dist</a:t>
            </a:r>
            <a:r>
              <a:rPr dirty="0" sz="750" spc="-3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3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249554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'activation_function'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'relu'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'sigmoid'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],</a:t>
            </a:r>
            <a:endParaRPr sz="750">
              <a:latin typeface="Courier New"/>
              <a:cs typeface="Courier New"/>
            </a:endParaRPr>
          </a:p>
          <a:p>
            <a:pPr marL="249554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'hidden1_neurons'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: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256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513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r>
              <a:rPr dirty="0" sz="750" spc="45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Range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 hidden1_neurons</a:t>
            </a:r>
            <a:endParaRPr sz="750">
              <a:latin typeface="Courier New"/>
              <a:cs typeface="Courier New"/>
            </a:endParaRPr>
          </a:p>
          <a:p>
            <a:pPr marL="20955">
              <a:lnSpc>
                <a:spcPct val="100000"/>
              </a:lnSpc>
              <a:spcBef>
                <a:spcPts val="20"/>
              </a:spcBef>
            </a:pP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2095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Initialize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a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basic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NN object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'KerasClassifier()' method</a:t>
            </a:r>
            <a:endParaRPr sz="750">
              <a:latin typeface="Courier New"/>
              <a:cs typeface="Courier New"/>
            </a:endParaRPr>
          </a:p>
          <a:p>
            <a:pPr marL="2095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base_random_model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KerasClassifier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build_fn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create_nn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2095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Perform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randomized search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'RandomizedSearchCV()'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method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20955" marR="508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'estimator'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'base_random_model'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-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estimator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'Rand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'param_distributions'</a:t>
            </a:r>
            <a:r>
              <a:rPr dirty="0" sz="75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'parameters_dist'</a:t>
            </a:r>
            <a:r>
              <a:rPr dirty="0" sz="75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75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parameters</a:t>
            </a:r>
            <a:r>
              <a:rPr dirty="0" sz="750" spc="3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search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'cv'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 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2 -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number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folds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cross-validation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process</a:t>
            </a:r>
            <a:endParaRPr sz="750">
              <a:latin typeface="Courier New"/>
              <a:cs typeface="Courier New"/>
            </a:endParaRPr>
          </a:p>
          <a:p>
            <a:pPr marL="20955" marR="29083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'n_iter'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2 -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settings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that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sampled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'verbose'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 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4 -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helps show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relevant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information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during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training</a:t>
            </a:r>
            <a:endParaRPr sz="750">
              <a:latin typeface="Courier New"/>
              <a:cs typeface="Courier New"/>
            </a:endParaRPr>
          </a:p>
          <a:p>
            <a:pPr marL="2095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'random_state'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0 -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helps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generate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consistent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results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across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multiple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runs</a:t>
            </a:r>
            <a:endParaRPr sz="750">
              <a:latin typeface="Courier New"/>
              <a:cs typeface="Courier New"/>
            </a:endParaRPr>
          </a:p>
          <a:p>
            <a:pPr marL="2095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randomized_search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RandomizedSearchCV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estimator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base_random_model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param_distributions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parameters_dist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cv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20955" marR="274955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Train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training 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'fit()' method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 Set the 'epochs' parameter to 10</a:t>
            </a:r>
            <a:endParaRPr sz="750">
              <a:latin typeface="Courier New"/>
              <a:cs typeface="Courier New"/>
            </a:endParaRPr>
          </a:p>
          <a:p>
            <a:pPr marL="2095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randomized_model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randomized_search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validation_data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epochs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20955" marR="1834514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Print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optimal values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 'activation_function'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'hidden1_neurons'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best_activation_function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randomized_model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best_params_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'activation_function'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best_hidden1_neurons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randomized_model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best_params_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'hidden1_neurons'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best_accuracy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randomized_model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best_score_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20955" marR="154876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'\nThe optimal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value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activation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function is'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best_activation_function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'\nThe</a:t>
            </a:r>
            <a:r>
              <a:rPr dirty="0" sz="750" spc="6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optimal</a:t>
            </a:r>
            <a:r>
              <a:rPr dirty="0" sz="750" spc="6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value</a:t>
            </a:r>
            <a:r>
              <a:rPr dirty="0" sz="750" spc="7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 spc="6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hidden1_neurons</a:t>
            </a:r>
            <a:r>
              <a:rPr dirty="0" sz="750" spc="6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is'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7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best_hidden1_neurons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'\nThe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accuracy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model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with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these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optimal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parameters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is'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best_accuracy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12700" marR="3044190">
              <a:lnSpc>
                <a:spcPct val="102499"/>
              </a:lnSpc>
              <a:spcBef>
                <a:spcPts val="635"/>
              </a:spcBef>
            </a:pPr>
            <a:r>
              <a:rPr dirty="0" sz="750" spc="-5">
                <a:latin typeface="Courier New"/>
                <a:cs typeface="Courier New"/>
              </a:rPr>
              <a:t>Fitting </a:t>
            </a:r>
            <a:r>
              <a:rPr dirty="0" sz="750">
                <a:latin typeface="Courier New"/>
                <a:cs typeface="Courier New"/>
              </a:rPr>
              <a:t>2 </a:t>
            </a:r>
            <a:r>
              <a:rPr dirty="0" sz="750" spc="-5">
                <a:latin typeface="Courier New"/>
                <a:cs typeface="Courier New"/>
              </a:rPr>
              <a:t>folds for each of </a:t>
            </a:r>
            <a:r>
              <a:rPr dirty="0" sz="750">
                <a:latin typeface="Courier New"/>
                <a:cs typeface="Courier New"/>
              </a:rPr>
              <a:t>2 </a:t>
            </a:r>
            <a:r>
              <a:rPr dirty="0" sz="750" spc="-5">
                <a:latin typeface="Courier New"/>
                <a:cs typeface="Courier New"/>
              </a:rPr>
              <a:t>candidates, totalling </a:t>
            </a:r>
            <a:r>
              <a:rPr dirty="0" sz="750">
                <a:latin typeface="Courier New"/>
                <a:cs typeface="Courier New"/>
              </a:rPr>
              <a:t>4 </a:t>
            </a:r>
            <a:r>
              <a:rPr dirty="0" sz="750" spc="-5">
                <a:latin typeface="Courier New"/>
                <a:cs typeface="Courier New"/>
              </a:rPr>
              <a:t>fits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12700" marR="70485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8ms/step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24.5423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0.8288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8.7985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0.8535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12700" marR="13335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8.4459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0.8791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3.5396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0.8987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12700" marR="13335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3.7389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0.9207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2.6675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0.9302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12700" marR="13335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2.8307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0.9281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1.4636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12700" marR="13335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1.8598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0.9395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0.8353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0.9303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12700" marR="13335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1.5220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0.9444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0.3790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12700" marR="13335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1.1190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0.9499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2.6912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0.9349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12700" marR="13335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0.8916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0.9493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0.4868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12700" marR="13335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0.6531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0.9525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4.8035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0.9142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12700" marR="13335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0.6525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0.9496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0.2986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0.2880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0.9487</a:t>
            </a:r>
            <a:endParaRPr sz="750">
              <a:latin typeface="Courier New"/>
              <a:cs typeface="Courier New"/>
            </a:endParaRPr>
          </a:p>
          <a:p>
            <a:pPr marL="12700" marR="115697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[CV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1/2]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END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activation_function=relu,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hidden1_neurons=303;,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score=0.949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time=</a:t>
            </a:r>
            <a:r>
              <a:rPr dirty="0" sz="750" spc="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15.1s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12700" marR="70485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19.5885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0.8268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4.0262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0.8794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12700" marR="13335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6.6112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0.8668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1.9245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0.9203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287" y="111125"/>
            <a:ext cx="6372860" cy="1044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5.1969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0.9040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1.3843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0.9048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2.6130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0.9215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1.5806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0.8949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2.7454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0.9213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5.4457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0.9158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1.8075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0.9335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1.4372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0.9346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0.7985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0.9395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1.4129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0.9089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0.2531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0.9423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0.3111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0.9492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0.1687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0.9477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0.1985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0.9499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0.1724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0.9489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0.2395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0.9575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0.2184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0.9591</a:t>
            </a:r>
            <a:endParaRPr sz="750">
              <a:latin typeface="Courier New"/>
              <a:cs typeface="Courier New"/>
            </a:endParaRPr>
          </a:p>
          <a:p>
            <a:pPr marL="12700" marR="1148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[CV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2/2]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END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activation_function=relu,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hidden1_neurons=303;,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score=0.959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time=</a:t>
            </a:r>
            <a:r>
              <a:rPr dirty="0" sz="750" spc="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15.2s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0.3798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0.8396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0.2869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0.8854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0.2522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0.9011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0.2463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0.9038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0.2139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0.9196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0.2261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0.9175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0.1935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0.9296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0.1810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0.1864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0.9300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0.1832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0.9286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0.1766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0.9347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0.2219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0.9149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0.1703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0.9396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0.1673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0.9398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0.1677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0.9411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0.1705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0.9346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0.1600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0.9425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0.1760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0.1604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0.9425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0.1641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0s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0.1726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0.9399</a:t>
            </a:r>
            <a:endParaRPr sz="750">
              <a:latin typeface="Courier New"/>
              <a:cs typeface="Courier New"/>
            </a:endParaRPr>
          </a:p>
          <a:p>
            <a:pPr marL="12700" marR="97663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[CV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1/2]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END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activation_function=sigmoid,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hidden1_neurons=448;,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score=0.940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time=</a:t>
            </a:r>
            <a:r>
              <a:rPr dirty="0" sz="750" spc="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16.6s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0.3704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0.8446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0.2885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0.8855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0.2597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0.8980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0.2384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0.2228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0.9161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0.2103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0.9212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0.2030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0.9228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0.3112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0.8611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0.1951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0.9283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0.1775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0.1869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0.9309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0.1750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0.9333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0.1789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0.9324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0.1733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0.9379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0.1748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0.9351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0.1761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0.9345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0.1742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0.9371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0.1659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0.9403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0.1676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0.9385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0.1632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0.9429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235/235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0.1633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0.9423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58" y="4822538"/>
            <a:ext cx="6960870" cy="1727835"/>
            <a:chOff x="292158" y="4822538"/>
            <a:chExt cx="6960870" cy="1727835"/>
          </a:xfrm>
        </p:grpSpPr>
        <p:sp>
          <p:nvSpPr>
            <p:cNvPr id="3" name="object 3"/>
            <p:cNvSpPr/>
            <p:nvPr/>
          </p:nvSpPr>
          <p:spPr>
            <a:xfrm>
              <a:off x="848393" y="4822545"/>
              <a:ext cx="6404610" cy="1727835"/>
            </a:xfrm>
            <a:custGeom>
              <a:avLst/>
              <a:gdLst/>
              <a:ahLst/>
              <a:cxnLst/>
              <a:rect l="l" t="t" r="r" b="b"/>
              <a:pathLst>
                <a:path w="6404609" h="1727834">
                  <a:moveTo>
                    <a:pt x="6404010" y="1727253"/>
                  </a:moveTo>
                  <a:lnTo>
                    <a:pt x="0" y="1727253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72725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4822557"/>
              <a:ext cx="6404610" cy="1727835"/>
            </a:xfrm>
            <a:custGeom>
              <a:avLst/>
              <a:gdLst/>
              <a:ahLst/>
              <a:cxnLst/>
              <a:rect l="l" t="t" r="r" b="b"/>
              <a:pathLst>
                <a:path w="6404609" h="172783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1719922"/>
                  </a:lnTo>
                  <a:lnTo>
                    <a:pt x="0" y="1719922"/>
                  </a:lnTo>
                  <a:lnTo>
                    <a:pt x="0" y="1727250"/>
                  </a:lnTo>
                  <a:lnTo>
                    <a:pt x="6396698" y="1727250"/>
                  </a:lnTo>
                  <a:lnTo>
                    <a:pt x="6404013" y="1727250"/>
                  </a:lnTo>
                  <a:lnTo>
                    <a:pt x="6404013" y="1719922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4822538"/>
              <a:ext cx="563552" cy="17272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48392" y="111125"/>
            <a:ext cx="6396990" cy="639762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36195" marR="977265">
              <a:lnSpc>
                <a:spcPts val="860"/>
              </a:lnSpc>
              <a:spcBef>
                <a:spcPts val="160"/>
              </a:spcBef>
            </a:pPr>
            <a:r>
              <a:rPr dirty="0" sz="750" spc="-5">
                <a:latin typeface="Courier New"/>
                <a:cs typeface="Courier New"/>
              </a:rPr>
              <a:t>[CV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2/2]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END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activation_function=sigmoid,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hidden1_neurons=448;,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score=0.942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time=</a:t>
            </a:r>
            <a:r>
              <a:rPr dirty="0" sz="750" spc="2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16.2s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36195" marR="62230">
              <a:lnSpc>
                <a:spcPts val="919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3s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17.8767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0.8492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0.9165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0.9229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ts val="890"/>
              </a:lnSpc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3.5144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0.9223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0.6915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0.9465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1.2697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0.9403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0.4611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0.9527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0.8261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0.9471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0.4179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0.9497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0.4394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0.9497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0.1798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0.9503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0.2755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0.9547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0.2637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0.9597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0.2991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0.9566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0.2419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0.9375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0.1963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0.9617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0.1983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0.9650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0.1646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0.9616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0.2713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0.9674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36195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0.1569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0.9617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0.1241</a:t>
            </a:r>
            <a:r>
              <a:rPr dirty="0" sz="750">
                <a:latin typeface="Courier New"/>
                <a:cs typeface="Courier New"/>
              </a:rPr>
              <a:t> -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0.9596</a:t>
            </a:r>
            <a:endParaRPr sz="750">
              <a:latin typeface="Courier New"/>
              <a:cs typeface="Courier New"/>
            </a:endParaRPr>
          </a:p>
          <a:p>
            <a:pPr marL="36195" marR="3607435">
              <a:lnSpc>
                <a:spcPct val="204900"/>
              </a:lnSpc>
            </a:pPr>
            <a:r>
              <a:rPr dirty="0" sz="750" spc="-5">
                <a:latin typeface="Courier New"/>
                <a:cs typeface="Courier New"/>
              </a:rPr>
              <a:t>The optimal value of activation function is relu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optimal value of hidden1_neurons is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303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750" spc="-5">
                <a:latin typeface="Courier New"/>
                <a:cs typeface="Courier New"/>
              </a:rPr>
              <a:t>The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accuracy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model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with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these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optimal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parameters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0.9538700878620148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Retrain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optimal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hyperparameters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45085">
              <a:lnSpc>
                <a:spcPct val="102499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Use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'create_nn'</a:t>
            </a:r>
            <a:r>
              <a:rPr dirty="0" sz="750" spc="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dirty="0" sz="750" spc="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NN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750" spc="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optimal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5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'filter_size'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'pool_filter_size'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'activation_function'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'best_activation_function'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optimal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'hidden1_neurons'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'best_hidden1_neurons'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-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This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specifies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optimal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nn2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create_nn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45085" marR="2454910">
              <a:lnSpc>
                <a:spcPct val="102499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Capture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training history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'fit()'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method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Note: Set the 'validation_data'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parameter to (X_val, y_val)</a:t>
            </a:r>
            <a:endParaRPr sz="750">
              <a:latin typeface="Courier New"/>
              <a:cs typeface="Courier New"/>
            </a:endParaRPr>
          </a:p>
          <a:p>
            <a:pPr marL="45085" marR="3484245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Note: Use the default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batch size or set 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 32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Note: Set the 'epochs' parameter to 10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nn2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summary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'\n'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 marR="1311910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nn2_history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nn2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validation_data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epochs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DataFrame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nn2_history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history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r>
              <a:rPr dirty="0" sz="750" spc="-2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nn2_history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epoch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4987" y="356652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 h="0">
                <a:moveTo>
                  <a:pt x="0" y="0"/>
                </a:moveTo>
                <a:lnTo>
                  <a:pt x="3716716" y="0"/>
                </a:lnTo>
              </a:path>
            </a:pathLst>
          </a:custGeom>
          <a:ln w="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2287" y="111125"/>
            <a:ext cx="3742690" cy="491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Model:</a:t>
            </a:r>
            <a:r>
              <a:rPr dirty="0" sz="750" spc="-4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"sequential_16"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69850">
              <a:lnSpc>
                <a:spcPct val="100000"/>
              </a:lnSpc>
              <a:tabLst>
                <a:tab pos="1670685" algn="l"/>
                <a:tab pos="3157220" algn="l"/>
              </a:tabLst>
            </a:pPr>
            <a:r>
              <a:rPr dirty="0" sz="750" spc="-5">
                <a:latin typeface="Courier New"/>
                <a:cs typeface="Courier New"/>
              </a:rPr>
              <a:t>Layer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(type)	Output</a:t>
            </a:r>
            <a:r>
              <a:rPr dirty="0" sz="750" spc="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Shape	Param</a:t>
            </a:r>
            <a:r>
              <a:rPr dirty="0" sz="750" spc="-6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#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=================================================================</a:t>
            </a:r>
            <a:endParaRPr sz="7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0416" y="599061"/>
          <a:ext cx="3437254" cy="579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685"/>
                <a:gridCol w="1400810"/>
                <a:gridCol w="746759"/>
              </a:tblGrid>
              <a:tr h="172479">
                <a:tc>
                  <a:txBody>
                    <a:bodyPr/>
                    <a:lstStyle/>
                    <a:p>
                      <a:pPr marL="31750">
                        <a:lnSpc>
                          <a:spcPts val="844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dense_48</a:t>
                      </a:r>
                      <a:r>
                        <a:rPr dirty="0" sz="75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(Dense)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844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(None,</a:t>
                      </a:r>
                      <a:r>
                        <a:rPr dirty="0" sz="75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256)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844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50944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342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dense_49</a:t>
                      </a:r>
                      <a:r>
                        <a:rPr dirty="0" sz="75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(Dense)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(None,</a:t>
                      </a:r>
                      <a:r>
                        <a:rPr dirty="0" sz="75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64)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16448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</a:tr>
              <a:tr h="172479">
                <a:tc>
                  <a:txBody>
                    <a:bodyPr/>
                    <a:lstStyle/>
                    <a:p>
                      <a:pPr marL="31750">
                        <a:lnSpc>
                          <a:spcPts val="825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dense_50</a:t>
                      </a:r>
                      <a:r>
                        <a:rPr dirty="0" sz="75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(Dense)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825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(None,</a:t>
                      </a:r>
                      <a:r>
                        <a:rPr dirty="0" sz="75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750" spc="-5">
                          <a:latin typeface="Courier New"/>
                          <a:cs typeface="Courier New"/>
                        </a:rPr>
                        <a:t>1)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825"/>
                        </a:lnSpc>
                        <a:spcBef>
                          <a:spcPts val="430"/>
                        </a:spcBef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65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5461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72287" y="1282143"/>
            <a:ext cx="3742690" cy="491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=================================================================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params: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67,457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Trainable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params:</a:t>
            </a:r>
            <a:r>
              <a:rPr dirty="0" sz="750" spc="-2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67,457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Non-trainable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params:</a:t>
            </a:r>
            <a:r>
              <a:rPr dirty="0" sz="750" spc="-3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0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4987" y="1878977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 h="0">
                <a:moveTo>
                  <a:pt x="0" y="0"/>
                </a:moveTo>
                <a:lnTo>
                  <a:pt x="3716716" y="0"/>
                </a:lnTo>
              </a:path>
            </a:pathLst>
          </a:custGeom>
          <a:ln w="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2287" y="2101856"/>
            <a:ext cx="6372860" cy="375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1/10</a:t>
            </a:r>
            <a:endParaRPr sz="750">
              <a:latin typeface="Courier New"/>
              <a:cs typeface="Courier New"/>
            </a:endParaRPr>
          </a:p>
          <a:p>
            <a:pPr marL="12700" marR="6223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3s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5ms/step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14.4502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0.8481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1.1784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0.8756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2.8505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0.9155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0.7926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0.9383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3/10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0.9255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0.9369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0.6097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0.9379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0.3576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0.9457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0.3855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0.9495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5/10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0.3718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0.9517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0.2465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6/10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0.1969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0.9549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0.1790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0.9592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0.2066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0.9569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0.1425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0.9641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8/10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0.1593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0.9591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0.2441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0.9599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0.1565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0.9616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0.1204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Epoch</a:t>
            </a:r>
            <a:r>
              <a:rPr dirty="0" sz="750" spc="-5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10/10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2s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4ms/step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0.1625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0.9629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val_loss: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0.1373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- v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al_accuracy: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0.9651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Plot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training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validation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accuracies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epoch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2158" y="5993557"/>
            <a:ext cx="6689725" cy="3096260"/>
            <a:chOff x="292158" y="5993557"/>
            <a:chExt cx="6689725" cy="30962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393" y="7054793"/>
              <a:ext cx="6133211" cy="20346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5993557"/>
              <a:ext cx="556234" cy="102464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92158" y="9477339"/>
            <a:ext cx="6960870" cy="680720"/>
            <a:chOff x="292158" y="9477339"/>
            <a:chExt cx="6960870" cy="680720"/>
          </a:xfrm>
        </p:grpSpPr>
        <p:sp>
          <p:nvSpPr>
            <p:cNvPr id="12" name="object 12"/>
            <p:cNvSpPr/>
            <p:nvPr/>
          </p:nvSpPr>
          <p:spPr>
            <a:xfrm>
              <a:off x="848393" y="9477345"/>
              <a:ext cx="6404610" cy="680720"/>
            </a:xfrm>
            <a:custGeom>
              <a:avLst/>
              <a:gdLst/>
              <a:ahLst/>
              <a:cxnLst/>
              <a:rect l="l" t="t" r="r" b="b"/>
              <a:pathLst>
                <a:path w="6404609" h="680720">
                  <a:moveTo>
                    <a:pt x="6404010" y="680654"/>
                  </a:moveTo>
                  <a:lnTo>
                    <a:pt x="0" y="68065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68065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48385" y="9477349"/>
              <a:ext cx="6404610" cy="680720"/>
            </a:xfrm>
            <a:custGeom>
              <a:avLst/>
              <a:gdLst/>
              <a:ahLst/>
              <a:cxnLst/>
              <a:rect l="l" t="t" r="r" b="b"/>
              <a:pathLst>
                <a:path w="6404609" h="68072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673341"/>
                  </a:lnTo>
                  <a:lnTo>
                    <a:pt x="0" y="673341"/>
                  </a:lnTo>
                  <a:lnTo>
                    <a:pt x="0" y="680656"/>
                  </a:lnTo>
                  <a:lnTo>
                    <a:pt x="6396698" y="680656"/>
                  </a:lnTo>
                  <a:lnTo>
                    <a:pt x="6404013" y="680656"/>
                  </a:lnTo>
                  <a:lnTo>
                    <a:pt x="6404013" y="673341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9477339"/>
              <a:ext cx="563552" cy="6806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48392" y="9193841"/>
            <a:ext cx="6396990" cy="1355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Arial MT"/>
                <a:cs typeface="Arial MT"/>
              </a:rPr>
              <a:t>Evaluate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performance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testing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Compute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testing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'evaluate()'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method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performance_test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nn2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evaluate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45085" marR="1369060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loss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value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model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test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data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is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{}'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format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performance_test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accuracy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model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test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data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is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{}'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format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performance_test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]))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55"/>
              </a:spcBef>
            </a:pPr>
            <a:r>
              <a:rPr dirty="0" sz="750" spc="-5">
                <a:latin typeface="Courier New"/>
                <a:cs typeface="Courier New"/>
              </a:rPr>
              <a:t>469/469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[==============================]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1s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2ms/step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loss: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0.1373</a:t>
            </a:r>
            <a:r>
              <a:rPr dirty="0" sz="750">
                <a:latin typeface="Courier New"/>
                <a:cs typeface="Courier New"/>
              </a:rPr>
              <a:t> - </a:t>
            </a:r>
            <a:r>
              <a:rPr dirty="0" sz="750" spc="-5">
                <a:latin typeface="Courier New"/>
                <a:cs typeface="Courier New"/>
              </a:rPr>
              <a:t>accuracy: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0.9651</a:t>
            </a:r>
            <a:endParaRPr sz="750">
              <a:latin typeface="Courier New"/>
              <a:cs typeface="Courier New"/>
            </a:endParaRPr>
          </a:p>
          <a:p>
            <a:pPr marL="36195" marR="257810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The loss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value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 the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model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 the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test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data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 0.1373116374015808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 accuracy of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 model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 the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test data is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0.96506667137146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2052" y="5997223"/>
            <a:ext cx="6396990" cy="1017905"/>
          </a:xfrm>
          <a:prstGeom prst="rect">
            <a:avLst/>
          </a:prstGeom>
          <a:solidFill>
            <a:srgbClr val="F4F4F4"/>
          </a:solidFill>
          <a:ln w="7318">
            <a:solidFill>
              <a:srgbClr val="DFDFDF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View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 accuracies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functions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epoch</a:t>
            </a:r>
            <a:endParaRPr sz="750">
              <a:latin typeface="Courier New"/>
              <a:cs typeface="Courier New"/>
            </a:endParaRPr>
          </a:p>
          <a:p>
            <a:pPr marL="4127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figure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figsize</a:t>
            </a:r>
            <a:r>
              <a:rPr dirty="0" sz="750" spc="-2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14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4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1275" marR="85788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lineplot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y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'accuracy'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color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'red'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label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'Training'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lineplot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hist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x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y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'val_accuracy'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color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'blue'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label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'Validation'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xlabel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127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ylabel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'Accuracy'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127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'Accuracy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as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a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 Function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 Epoch'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58" y="7318272"/>
            <a:ext cx="6960870" cy="725170"/>
            <a:chOff x="292158" y="7318272"/>
            <a:chExt cx="6960870" cy="725170"/>
          </a:xfrm>
        </p:grpSpPr>
        <p:sp>
          <p:nvSpPr>
            <p:cNvPr id="3" name="object 3"/>
            <p:cNvSpPr/>
            <p:nvPr/>
          </p:nvSpPr>
          <p:spPr>
            <a:xfrm>
              <a:off x="892302" y="7757413"/>
              <a:ext cx="4574540" cy="7620"/>
            </a:xfrm>
            <a:custGeom>
              <a:avLst/>
              <a:gdLst/>
              <a:ahLst/>
              <a:cxnLst/>
              <a:rect l="l" t="t" r="r" b="b"/>
              <a:pathLst>
                <a:path w="4574540" h="7620">
                  <a:moveTo>
                    <a:pt x="4574286" y="0"/>
                  </a:moveTo>
                  <a:lnTo>
                    <a:pt x="4574286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4574286" y="7327"/>
                  </a:lnTo>
                  <a:lnTo>
                    <a:pt x="4574286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93" y="7318279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8385" y="7318285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7318272"/>
              <a:ext cx="563552" cy="2122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7567114"/>
              <a:ext cx="600147" cy="475726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976464" y="51356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38"/>
                </a:lnTo>
                <a:lnTo>
                  <a:pt x="11391" y="35090"/>
                </a:lnTo>
                <a:lnTo>
                  <a:pt x="18300" y="36588"/>
                </a:lnTo>
                <a:lnTo>
                  <a:pt x="25209" y="35090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6464" y="67457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27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6464" y="83559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37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37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6464" y="99660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38"/>
                </a:lnTo>
                <a:lnTo>
                  <a:pt x="11391" y="35090"/>
                </a:lnTo>
                <a:lnTo>
                  <a:pt x="18300" y="36588"/>
                </a:lnTo>
                <a:lnTo>
                  <a:pt x="25209" y="35090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6464" y="115761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18300"/>
                </a:moveTo>
                <a:lnTo>
                  <a:pt x="35090" y="11391"/>
                </a:lnTo>
                <a:lnTo>
                  <a:pt x="32270" y="7327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6464" y="147965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588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6464" y="164066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18300"/>
                </a:moveTo>
                <a:lnTo>
                  <a:pt x="35090" y="11391"/>
                </a:lnTo>
                <a:lnTo>
                  <a:pt x="32270" y="7327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86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292158" y="3153836"/>
            <a:ext cx="6960870" cy="556260"/>
            <a:chOff x="292158" y="3153836"/>
            <a:chExt cx="6960870" cy="556260"/>
          </a:xfrm>
        </p:grpSpPr>
        <p:sp>
          <p:nvSpPr>
            <p:cNvPr id="16" name="object 16"/>
            <p:cNvSpPr/>
            <p:nvPr/>
          </p:nvSpPr>
          <p:spPr>
            <a:xfrm>
              <a:off x="848393" y="3153843"/>
              <a:ext cx="6404610" cy="556260"/>
            </a:xfrm>
            <a:custGeom>
              <a:avLst/>
              <a:gdLst/>
              <a:ahLst/>
              <a:cxnLst/>
              <a:rect l="l" t="t" r="r" b="b"/>
              <a:pathLst>
                <a:path w="6404609" h="556260">
                  <a:moveTo>
                    <a:pt x="6404010" y="556234"/>
                  </a:moveTo>
                  <a:lnTo>
                    <a:pt x="0" y="556234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55623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8385" y="3153854"/>
              <a:ext cx="6404610" cy="556260"/>
            </a:xfrm>
            <a:custGeom>
              <a:avLst/>
              <a:gdLst/>
              <a:ahLst/>
              <a:cxnLst/>
              <a:rect l="l" t="t" r="r" b="b"/>
              <a:pathLst>
                <a:path w="6404609" h="55626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548906"/>
                  </a:lnTo>
                  <a:lnTo>
                    <a:pt x="0" y="548906"/>
                  </a:lnTo>
                  <a:lnTo>
                    <a:pt x="0" y="556234"/>
                  </a:lnTo>
                  <a:lnTo>
                    <a:pt x="6396698" y="556234"/>
                  </a:lnTo>
                  <a:lnTo>
                    <a:pt x="6404013" y="556234"/>
                  </a:lnTo>
                  <a:lnTo>
                    <a:pt x="6404013" y="548906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3153836"/>
              <a:ext cx="563552" cy="55624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92158" y="4229710"/>
            <a:ext cx="6960870" cy="3015615"/>
            <a:chOff x="292158" y="4229710"/>
            <a:chExt cx="6960870" cy="3015615"/>
          </a:xfrm>
        </p:grpSpPr>
        <p:sp>
          <p:nvSpPr>
            <p:cNvPr id="20" name="object 20"/>
            <p:cNvSpPr/>
            <p:nvPr/>
          </p:nvSpPr>
          <p:spPr>
            <a:xfrm>
              <a:off x="848393" y="4229717"/>
              <a:ext cx="6404610" cy="3015615"/>
            </a:xfrm>
            <a:custGeom>
              <a:avLst/>
              <a:gdLst/>
              <a:ahLst/>
              <a:cxnLst/>
              <a:rect l="l" t="t" r="r" b="b"/>
              <a:pathLst>
                <a:path w="6404609" h="3015615">
                  <a:moveTo>
                    <a:pt x="6404010" y="3015373"/>
                  </a:moveTo>
                  <a:lnTo>
                    <a:pt x="0" y="3015373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01537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48385" y="4229722"/>
              <a:ext cx="6404610" cy="3015615"/>
            </a:xfrm>
            <a:custGeom>
              <a:avLst/>
              <a:gdLst/>
              <a:ahLst/>
              <a:cxnLst/>
              <a:rect l="l" t="t" r="r" b="b"/>
              <a:pathLst>
                <a:path w="6404609" h="301561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008058"/>
                  </a:lnTo>
                  <a:lnTo>
                    <a:pt x="0" y="3008058"/>
                  </a:lnTo>
                  <a:lnTo>
                    <a:pt x="0" y="3015373"/>
                  </a:lnTo>
                  <a:lnTo>
                    <a:pt x="6396698" y="3015373"/>
                  </a:lnTo>
                  <a:lnTo>
                    <a:pt x="6404013" y="3015373"/>
                  </a:lnTo>
                  <a:lnTo>
                    <a:pt x="6404013" y="3008058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4229710"/>
              <a:ext cx="563552" cy="301538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92158" y="8438060"/>
            <a:ext cx="6960870" cy="1727835"/>
            <a:chOff x="292158" y="8438060"/>
            <a:chExt cx="6960870" cy="1727835"/>
          </a:xfrm>
        </p:grpSpPr>
        <p:sp>
          <p:nvSpPr>
            <p:cNvPr id="24" name="object 24"/>
            <p:cNvSpPr/>
            <p:nvPr/>
          </p:nvSpPr>
          <p:spPr>
            <a:xfrm>
              <a:off x="848393" y="8438066"/>
              <a:ext cx="6404610" cy="1727835"/>
            </a:xfrm>
            <a:custGeom>
              <a:avLst/>
              <a:gdLst/>
              <a:ahLst/>
              <a:cxnLst/>
              <a:rect l="l" t="t" r="r" b="b"/>
              <a:pathLst>
                <a:path w="6404609" h="1727834">
                  <a:moveTo>
                    <a:pt x="6404010" y="1727253"/>
                  </a:moveTo>
                  <a:lnTo>
                    <a:pt x="0" y="1727253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172725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48385" y="8438070"/>
              <a:ext cx="6404610" cy="1727835"/>
            </a:xfrm>
            <a:custGeom>
              <a:avLst/>
              <a:gdLst/>
              <a:ahLst/>
              <a:cxnLst/>
              <a:rect l="l" t="t" r="r" b="b"/>
              <a:pathLst>
                <a:path w="6404609" h="1727834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1719935"/>
                  </a:lnTo>
                  <a:lnTo>
                    <a:pt x="0" y="1719935"/>
                  </a:lnTo>
                  <a:lnTo>
                    <a:pt x="0" y="1727250"/>
                  </a:lnTo>
                  <a:lnTo>
                    <a:pt x="6396698" y="1727250"/>
                  </a:lnTo>
                  <a:lnTo>
                    <a:pt x="6404013" y="1727250"/>
                  </a:lnTo>
                  <a:lnTo>
                    <a:pt x="6404013" y="1719935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158" y="8438060"/>
              <a:ext cx="563552" cy="172725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48392" y="184313"/>
            <a:ext cx="6396990" cy="10371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Arial"/>
                <a:cs typeface="Arial"/>
              </a:rPr>
              <a:t>Checklist:</a:t>
            </a:r>
            <a:endParaRPr sz="800">
              <a:latin typeface="Arial"/>
              <a:cs typeface="Arial"/>
            </a:endParaRPr>
          </a:p>
          <a:p>
            <a:pPr marL="241300" marR="3034665">
              <a:lnSpc>
                <a:spcPct val="132100"/>
              </a:lnSpc>
              <a:spcBef>
                <a:spcPts val="805"/>
              </a:spcBef>
            </a:pPr>
            <a:r>
              <a:rPr dirty="0" sz="800" spc="-5">
                <a:latin typeface="Arial MT"/>
                <a:cs typeface="Arial MT"/>
              </a:rPr>
              <a:t>Importing</a:t>
            </a:r>
            <a:r>
              <a:rPr dirty="0" sz="800">
                <a:latin typeface="Arial MT"/>
                <a:cs typeface="Arial MT"/>
              </a:rPr>
              <a:t> necessary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libraries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machine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deep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 </a:t>
            </a:r>
            <a:r>
              <a:rPr dirty="0" sz="800">
                <a:latin typeface="Arial MT"/>
                <a:cs typeface="Arial MT"/>
              </a:rPr>
              <a:t> Preprocessed</a:t>
            </a:r>
            <a:r>
              <a:rPr dirty="0" sz="800" spc="-5">
                <a:latin typeface="Arial MT"/>
                <a:cs typeface="Arial MT"/>
              </a:rPr>
              <a:t> 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10"/>
              </a:spcBef>
            </a:pPr>
            <a:r>
              <a:rPr dirty="0" sz="800" spc="-5">
                <a:latin typeface="Arial MT"/>
                <a:cs typeface="Arial MT"/>
              </a:rPr>
              <a:t>Divided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 </a:t>
            </a:r>
            <a:r>
              <a:rPr dirty="0" sz="800" spc="-5">
                <a:latin typeface="Arial MT"/>
                <a:cs typeface="Arial MT"/>
              </a:rPr>
              <a:t>into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train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 test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splits</a:t>
            </a:r>
            <a:endParaRPr sz="8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05"/>
              </a:spcBef>
            </a:pPr>
            <a:r>
              <a:rPr dirty="0" sz="800" spc="-5">
                <a:latin typeface="Arial MT"/>
                <a:cs typeface="Arial MT"/>
              </a:rPr>
              <a:t>Handled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class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imbalance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undersampling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oversampling</a:t>
            </a:r>
            <a:endParaRPr sz="800">
              <a:latin typeface="Arial MT"/>
              <a:cs typeface="Arial MT"/>
            </a:endParaRPr>
          </a:p>
          <a:p>
            <a:pPr marL="241300" marR="303530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Built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evaluated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machine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such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logistic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regression,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decision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trees,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KNN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forest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models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with</a:t>
            </a:r>
            <a:r>
              <a:rPr dirty="0" sz="800">
                <a:latin typeface="Arial MT"/>
                <a:cs typeface="Arial MT"/>
              </a:rPr>
              <a:t> and </a:t>
            </a:r>
            <a:r>
              <a:rPr dirty="0" sz="800" spc="-5">
                <a:latin typeface="Arial MT"/>
                <a:cs typeface="Arial MT"/>
              </a:rPr>
              <a:t>without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treating</a:t>
            </a:r>
            <a:r>
              <a:rPr dirty="0" sz="800">
                <a:latin typeface="Arial MT"/>
                <a:cs typeface="Arial MT"/>
              </a:rPr>
              <a:t> class </a:t>
            </a:r>
            <a:r>
              <a:rPr dirty="0" sz="800" spc="-5">
                <a:latin typeface="Arial MT"/>
                <a:cs typeface="Arial MT"/>
              </a:rPr>
              <a:t>imbalance</a:t>
            </a:r>
            <a:endParaRPr sz="8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10"/>
              </a:spcBef>
            </a:pPr>
            <a:r>
              <a:rPr dirty="0" sz="800" spc="-5">
                <a:latin typeface="Arial MT"/>
                <a:cs typeface="Arial MT"/>
              </a:rPr>
              <a:t>Tuned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best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machine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GridSearchCV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optimal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hyperparameters</a:t>
            </a:r>
            <a:endParaRPr sz="8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309"/>
              </a:spcBef>
            </a:pPr>
            <a:r>
              <a:rPr dirty="0" sz="800" spc="-5">
                <a:latin typeface="Arial MT"/>
                <a:cs typeface="Arial MT"/>
              </a:rPr>
              <a:t>Built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evaluated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neural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network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tuned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its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hyperparameters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using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GridSearchCV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RandomizedSearchCV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740"/>
              </a:spcBef>
            </a:pPr>
            <a:r>
              <a:rPr dirty="0" sz="1350" spc="15">
                <a:latin typeface="Arial MT"/>
                <a:cs typeface="Arial MT"/>
              </a:rPr>
              <a:t>Task</a:t>
            </a:r>
            <a:r>
              <a:rPr dirty="0" sz="1350">
                <a:latin typeface="Arial MT"/>
                <a:cs typeface="Arial MT"/>
              </a:rPr>
              <a:t> </a:t>
            </a:r>
            <a:r>
              <a:rPr dirty="0" sz="1350" spc="10">
                <a:latin typeface="Arial MT"/>
                <a:cs typeface="Arial MT"/>
              </a:rPr>
              <a:t>6:</a:t>
            </a:r>
            <a:r>
              <a:rPr dirty="0" sz="1350">
                <a:latin typeface="Arial MT"/>
                <a:cs typeface="Arial MT"/>
              </a:rPr>
              <a:t> </a:t>
            </a:r>
            <a:r>
              <a:rPr dirty="0" sz="1350" spc="10">
                <a:latin typeface="Arial MT"/>
                <a:cs typeface="Arial MT"/>
              </a:rPr>
              <a:t>Business</a:t>
            </a:r>
            <a:r>
              <a:rPr dirty="0" sz="1350">
                <a:latin typeface="Arial MT"/>
                <a:cs typeface="Arial MT"/>
              </a:rPr>
              <a:t> </a:t>
            </a:r>
            <a:r>
              <a:rPr dirty="0" sz="1350" spc="10">
                <a:latin typeface="Arial MT"/>
                <a:cs typeface="Arial MT"/>
              </a:rPr>
              <a:t>Insights:</a:t>
            </a:r>
            <a:r>
              <a:rPr dirty="0" sz="1350">
                <a:latin typeface="Arial MT"/>
                <a:cs typeface="Arial MT"/>
              </a:rPr>
              <a:t> </a:t>
            </a:r>
            <a:r>
              <a:rPr dirty="0" sz="1350" spc="10">
                <a:latin typeface="Arial MT"/>
                <a:cs typeface="Arial MT"/>
              </a:rPr>
              <a:t>Misclassification</a:t>
            </a:r>
            <a:r>
              <a:rPr dirty="0" sz="1350">
                <a:latin typeface="Arial MT"/>
                <a:cs typeface="Arial MT"/>
              </a:rPr>
              <a:t> </a:t>
            </a:r>
            <a:r>
              <a:rPr dirty="0" sz="1350" spc="10">
                <a:latin typeface="Arial MT"/>
                <a:cs typeface="Arial MT"/>
              </a:rPr>
              <a:t>Costs</a:t>
            </a:r>
            <a:endParaRPr sz="1350">
              <a:latin typeface="Arial MT"/>
              <a:cs typeface="Arial MT"/>
            </a:endParaRPr>
          </a:p>
          <a:p>
            <a:pPr marL="36195" marR="231775">
              <a:lnSpc>
                <a:spcPct val="132100"/>
              </a:lnSpc>
              <a:spcBef>
                <a:spcPts val="925"/>
              </a:spcBef>
            </a:pPr>
            <a:r>
              <a:rPr dirty="0" sz="800">
                <a:latin typeface="Arial MT"/>
                <a:cs typeface="Arial MT"/>
              </a:rPr>
              <a:t>Our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first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step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understand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current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profitability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telecomminucation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program,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estimate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impact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our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model.</a:t>
            </a:r>
            <a:r>
              <a:rPr dirty="0" sz="800">
                <a:latin typeface="Arial MT"/>
                <a:cs typeface="Arial MT"/>
              </a:rPr>
              <a:t> We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going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 use </a:t>
            </a:r>
            <a:r>
              <a:rPr dirty="0" sz="800" spc="-5">
                <a:latin typeface="Arial MT"/>
                <a:cs typeface="Arial MT"/>
              </a:rPr>
              <a:t>misclassification</a:t>
            </a:r>
            <a:r>
              <a:rPr dirty="0" sz="800">
                <a:latin typeface="Arial MT"/>
                <a:cs typeface="Arial MT"/>
              </a:rPr>
              <a:t> costs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 study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impact.</a:t>
            </a:r>
            <a:endParaRPr sz="800">
              <a:latin typeface="Arial MT"/>
              <a:cs typeface="Arial MT"/>
            </a:endParaRPr>
          </a:p>
          <a:p>
            <a:pPr marL="36195" marR="161925">
              <a:lnSpc>
                <a:spcPct val="132100"/>
              </a:lnSpc>
              <a:spcBef>
                <a:spcPts val="805"/>
              </a:spcBef>
            </a:pP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going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\\$500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approximation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company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loss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false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negative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cost,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\\\$300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company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loss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false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positive </a:t>
            </a:r>
            <a:r>
              <a:rPr dirty="0" sz="800">
                <a:latin typeface="Arial MT"/>
                <a:cs typeface="Arial MT"/>
              </a:rPr>
              <a:t> cost. </a:t>
            </a:r>
            <a:r>
              <a:rPr dirty="0" sz="800" spc="-5">
                <a:latin typeface="Arial MT"/>
                <a:cs typeface="Arial MT"/>
              </a:rPr>
              <a:t>Note: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interested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finding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best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cut-off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will</a:t>
            </a:r>
            <a:r>
              <a:rPr dirty="0" sz="800">
                <a:latin typeface="Arial MT"/>
                <a:cs typeface="Arial MT"/>
              </a:rPr>
              <a:t> maximize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benefit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 </a:t>
            </a:r>
            <a:r>
              <a:rPr dirty="0" sz="800" spc="-5">
                <a:latin typeface="Arial MT"/>
                <a:cs typeface="Arial MT"/>
              </a:rPr>
              <a:t>our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machine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learning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Define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false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positive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false negative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missclassification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here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fn_cost</a:t>
            </a:r>
            <a:r>
              <a:rPr dirty="0" sz="750" spc="-4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4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500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fp_cost</a:t>
            </a:r>
            <a:r>
              <a:rPr dirty="0" sz="750" spc="-4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4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300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 marL="36195" marR="587375">
              <a:lnSpc>
                <a:spcPts val="980"/>
              </a:lnSpc>
              <a:spcBef>
                <a:spcPts val="695"/>
              </a:spcBef>
            </a:pPr>
            <a:r>
              <a:rPr dirty="0" sz="950" spc="15">
                <a:latin typeface="Arial MT"/>
                <a:cs typeface="Arial MT"/>
              </a:rPr>
              <a:t>We</a:t>
            </a:r>
            <a:r>
              <a:rPr dirty="0" sz="950" spc="5">
                <a:latin typeface="Arial MT"/>
                <a:cs typeface="Arial MT"/>
              </a:rPr>
              <a:t> will</a:t>
            </a:r>
            <a:r>
              <a:rPr dirty="0" sz="950" spc="10">
                <a:latin typeface="Arial MT"/>
                <a:cs typeface="Arial MT"/>
              </a:rPr>
              <a:t> use the </a:t>
            </a:r>
            <a:r>
              <a:rPr dirty="0" sz="950" spc="5">
                <a:latin typeface="Arial MT"/>
                <a:cs typeface="Arial MT"/>
              </a:rPr>
              <a:t>optimal</a:t>
            </a:r>
            <a:r>
              <a:rPr dirty="0" sz="950" spc="10">
                <a:latin typeface="Arial MT"/>
                <a:cs typeface="Arial MT"/>
              </a:rPr>
              <a:t> model</a:t>
            </a:r>
            <a:r>
              <a:rPr dirty="0" sz="950" spc="5">
                <a:latin typeface="Arial MT"/>
                <a:cs typeface="Arial MT"/>
              </a:rPr>
              <a:t> </a:t>
            </a:r>
            <a:r>
              <a:rPr dirty="0" sz="950" spc="10">
                <a:latin typeface="Arial MT"/>
                <a:cs typeface="Arial MT"/>
              </a:rPr>
              <a:t>and </a:t>
            </a:r>
            <a:r>
              <a:rPr dirty="0" sz="950" spc="5">
                <a:latin typeface="Arial MT"/>
                <a:cs typeface="Arial MT"/>
              </a:rPr>
              <a:t>its</a:t>
            </a:r>
            <a:r>
              <a:rPr dirty="0" sz="950" spc="10">
                <a:latin typeface="Arial MT"/>
                <a:cs typeface="Arial MT"/>
              </a:rPr>
              <a:t> corresponding data</a:t>
            </a:r>
            <a:r>
              <a:rPr dirty="0" sz="950" spc="5">
                <a:latin typeface="Arial MT"/>
                <a:cs typeface="Arial MT"/>
              </a:rPr>
              <a:t> </a:t>
            </a:r>
            <a:r>
              <a:rPr dirty="0" sz="950" spc="10">
                <a:latin typeface="Arial MT"/>
                <a:cs typeface="Arial MT"/>
              </a:rPr>
              <a:t>set </a:t>
            </a:r>
            <a:r>
              <a:rPr dirty="0" sz="950" spc="5">
                <a:latin typeface="Arial MT"/>
                <a:cs typeface="Arial MT"/>
              </a:rPr>
              <a:t>that</a:t>
            </a:r>
            <a:r>
              <a:rPr dirty="0" sz="950" spc="10">
                <a:latin typeface="Arial MT"/>
                <a:cs typeface="Arial MT"/>
              </a:rPr>
              <a:t> was implemented </a:t>
            </a:r>
            <a:r>
              <a:rPr dirty="0" sz="950" spc="5">
                <a:latin typeface="Arial MT"/>
                <a:cs typeface="Arial MT"/>
              </a:rPr>
              <a:t>in </a:t>
            </a:r>
            <a:r>
              <a:rPr dirty="0" sz="950" spc="10">
                <a:latin typeface="Arial MT"/>
                <a:cs typeface="Arial MT"/>
              </a:rPr>
              <a:t>the GridSearchCV </a:t>
            </a:r>
            <a:r>
              <a:rPr dirty="0" sz="950" spc="15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section. Let's first </a:t>
            </a:r>
            <a:r>
              <a:rPr dirty="0" sz="950" spc="10">
                <a:latin typeface="Arial MT"/>
                <a:cs typeface="Arial MT"/>
              </a:rPr>
              <a:t>see</a:t>
            </a:r>
            <a:r>
              <a:rPr dirty="0" sz="950" spc="5">
                <a:latin typeface="Arial MT"/>
                <a:cs typeface="Arial MT"/>
              </a:rPr>
              <a:t> </a:t>
            </a:r>
            <a:r>
              <a:rPr dirty="0" sz="950" spc="10">
                <a:latin typeface="Arial MT"/>
                <a:cs typeface="Arial MT"/>
              </a:rPr>
              <a:t>the</a:t>
            </a:r>
            <a:r>
              <a:rPr dirty="0" sz="950" spc="5">
                <a:latin typeface="Arial MT"/>
                <a:cs typeface="Arial MT"/>
              </a:rPr>
              <a:t> </a:t>
            </a:r>
            <a:r>
              <a:rPr dirty="0" sz="950" spc="10">
                <a:latin typeface="Arial MT"/>
                <a:cs typeface="Arial MT"/>
              </a:rPr>
              <a:t>performance</a:t>
            </a:r>
            <a:r>
              <a:rPr dirty="0" sz="950" spc="5">
                <a:latin typeface="Arial MT"/>
                <a:cs typeface="Arial MT"/>
              </a:rPr>
              <a:t> </a:t>
            </a:r>
            <a:r>
              <a:rPr dirty="0" sz="950" spc="10">
                <a:latin typeface="Arial MT"/>
                <a:cs typeface="Arial MT"/>
              </a:rPr>
              <a:t>metrics</a:t>
            </a:r>
            <a:r>
              <a:rPr dirty="0" sz="950" spc="5">
                <a:latin typeface="Arial MT"/>
                <a:cs typeface="Arial MT"/>
              </a:rPr>
              <a:t> of </a:t>
            </a:r>
            <a:r>
              <a:rPr dirty="0" sz="950" spc="10">
                <a:latin typeface="Arial MT"/>
                <a:cs typeface="Arial MT"/>
              </a:rPr>
              <a:t>the</a:t>
            </a:r>
            <a:r>
              <a:rPr dirty="0" sz="950" spc="5">
                <a:latin typeface="Arial MT"/>
                <a:cs typeface="Arial MT"/>
              </a:rPr>
              <a:t> trained </a:t>
            </a:r>
            <a:r>
              <a:rPr dirty="0" sz="950" spc="10">
                <a:latin typeface="Arial MT"/>
                <a:cs typeface="Arial MT"/>
              </a:rPr>
              <a:t>model.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optimal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machine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learning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that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you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obtained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GridSearchCV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section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correspon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'Random Forest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-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 Random Oversampling'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11112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RandomForestClassifier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n_estimators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150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max_depth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7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class_weight</a:t>
            </a:r>
            <a:r>
              <a:rPr dirty="0" sz="75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'balanced'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random_state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123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optimal_rf_model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Evaluating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accuracy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 validation sets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3699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optimal_rf_model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optimal_rf_model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14134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rf_train_acc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rf_test_acc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accuracy_score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F1 score,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Precision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Recall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 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369945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8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8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f1_score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8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r2_score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y_test_ros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y_pred_test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creating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a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dataframe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 compare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performance 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different models</a:t>
            </a:r>
            <a:endParaRPr sz="750">
              <a:latin typeface="Courier New"/>
              <a:cs typeface="Courier New"/>
            </a:endParaRPr>
          </a:p>
          <a:p>
            <a:pPr marL="45085" marR="11112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new_model_eval_data</a:t>
            </a:r>
            <a:r>
              <a:rPr dirty="0" sz="750" spc="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model_name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tree_train_acc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tree_test_acc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f_score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precision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recall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]]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new_evaluate_df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DataFrame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new_model_eval_data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'Model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Name'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'Training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Score'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'Testing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Score'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endParaRPr sz="750">
              <a:latin typeface="Courier New"/>
              <a:cs typeface="Courier New"/>
            </a:endParaRPr>
          </a:p>
          <a:p>
            <a:pPr marL="244665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'F1</a:t>
            </a:r>
            <a:r>
              <a:rPr dirty="0" sz="750" spc="-1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Score'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'Precision'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'Recall'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new_evaluate_df</a:t>
            </a:r>
            <a:endParaRPr sz="750">
              <a:latin typeface="Courier New"/>
              <a:cs typeface="Courier New"/>
            </a:endParaRPr>
          </a:p>
          <a:p>
            <a:pPr marL="89535" marR="1815464" indent="1199515">
              <a:lnSpc>
                <a:spcPct val="185200"/>
              </a:lnSpc>
              <a:spcBef>
                <a:spcPts val="340"/>
              </a:spcBef>
              <a:tabLst>
                <a:tab pos="2386965" algn="l"/>
                <a:tab pos="2811145" algn="l"/>
                <a:tab pos="4314190" algn="l"/>
              </a:tabLst>
            </a:pPr>
            <a:r>
              <a:rPr dirty="0" sz="700" spc="-15" b="1">
                <a:latin typeface="Arial"/>
                <a:cs typeface="Arial"/>
              </a:rPr>
              <a:t>Mode</a:t>
            </a:r>
            <a:r>
              <a:rPr dirty="0" sz="700" spc="-5" b="1">
                <a:latin typeface="Arial"/>
                <a:cs typeface="Arial"/>
              </a:rPr>
              <a:t>l</a:t>
            </a:r>
            <a:r>
              <a:rPr dirty="0" sz="700" spc="-5" b="1">
                <a:latin typeface="Arial"/>
                <a:cs typeface="Arial"/>
              </a:rPr>
              <a:t> </a:t>
            </a:r>
            <a:r>
              <a:rPr dirty="0" sz="700" spc="-15" b="1">
                <a:latin typeface="Arial"/>
                <a:cs typeface="Arial"/>
              </a:rPr>
              <a:t>Nam</a:t>
            </a:r>
            <a:r>
              <a:rPr dirty="0" sz="700" spc="-5" b="1">
                <a:latin typeface="Arial"/>
                <a:cs typeface="Arial"/>
              </a:rPr>
              <a:t>e</a:t>
            </a:r>
            <a:r>
              <a:rPr dirty="0" sz="700" b="1">
                <a:latin typeface="Arial"/>
                <a:cs typeface="Arial"/>
              </a:rPr>
              <a:t>   </a:t>
            </a:r>
            <a:r>
              <a:rPr dirty="0" sz="700" spc="-90" b="1">
                <a:latin typeface="Arial"/>
                <a:cs typeface="Arial"/>
              </a:rPr>
              <a:t> </a:t>
            </a:r>
            <a:r>
              <a:rPr dirty="0" sz="700" spc="-10" b="1">
                <a:latin typeface="Arial"/>
                <a:cs typeface="Arial"/>
              </a:rPr>
              <a:t>Trainin</a:t>
            </a:r>
            <a:r>
              <a:rPr dirty="0" sz="700" spc="-10" b="1">
                <a:latin typeface="Arial"/>
                <a:cs typeface="Arial"/>
              </a:rPr>
              <a:t>g</a:t>
            </a:r>
            <a:r>
              <a:rPr dirty="0" sz="700" spc="-5" b="1">
                <a:latin typeface="Arial"/>
                <a:cs typeface="Arial"/>
              </a:rPr>
              <a:t> </a:t>
            </a:r>
            <a:r>
              <a:rPr dirty="0" sz="700" spc="-10" b="1">
                <a:latin typeface="Arial"/>
                <a:cs typeface="Arial"/>
              </a:rPr>
              <a:t>Scor</a:t>
            </a:r>
            <a:r>
              <a:rPr dirty="0" sz="700" spc="-5" b="1">
                <a:latin typeface="Arial"/>
                <a:cs typeface="Arial"/>
              </a:rPr>
              <a:t>e</a:t>
            </a:r>
            <a:r>
              <a:rPr dirty="0" sz="700" b="1">
                <a:latin typeface="Arial"/>
                <a:cs typeface="Arial"/>
              </a:rPr>
              <a:t>   </a:t>
            </a:r>
            <a:r>
              <a:rPr dirty="0" sz="700" spc="-90" b="1">
                <a:latin typeface="Arial"/>
                <a:cs typeface="Arial"/>
              </a:rPr>
              <a:t> </a:t>
            </a:r>
            <a:r>
              <a:rPr dirty="0" sz="700" spc="-10" b="1">
                <a:latin typeface="Arial"/>
                <a:cs typeface="Arial"/>
              </a:rPr>
              <a:t>Testin</a:t>
            </a:r>
            <a:r>
              <a:rPr dirty="0" sz="700" spc="-10" b="1">
                <a:latin typeface="Arial"/>
                <a:cs typeface="Arial"/>
              </a:rPr>
              <a:t>g</a:t>
            </a:r>
            <a:r>
              <a:rPr dirty="0" sz="700" spc="-5" b="1">
                <a:latin typeface="Arial"/>
                <a:cs typeface="Arial"/>
              </a:rPr>
              <a:t> </a:t>
            </a:r>
            <a:r>
              <a:rPr dirty="0" sz="700" spc="-10" b="1">
                <a:latin typeface="Arial"/>
                <a:cs typeface="Arial"/>
              </a:rPr>
              <a:t>Scor</a:t>
            </a:r>
            <a:r>
              <a:rPr dirty="0" sz="700" spc="-5" b="1">
                <a:latin typeface="Arial"/>
                <a:cs typeface="Arial"/>
              </a:rPr>
              <a:t>e</a:t>
            </a:r>
            <a:r>
              <a:rPr dirty="0" sz="700" b="1">
                <a:latin typeface="Arial"/>
                <a:cs typeface="Arial"/>
              </a:rPr>
              <a:t>   </a:t>
            </a:r>
            <a:r>
              <a:rPr dirty="0" sz="700" spc="-90" b="1">
                <a:latin typeface="Arial"/>
                <a:cs typeface="Arial"/>
              </a:rPr>
              <a:t> </a:t>
            </a:r>
            <a:r>
              <a:rPr dirty="0" sz="700" spc="-15" b="1">
                <a:latin typeface="Arial"/>
                <a:cs typeface="Arial"/>
              </a:rPr>
              <a:t>F</a:t>
            </a:r>
            <a:r>
              <a:rPr dirty="0" sz="700" spc="-5" b="1">
                <a:latin typeface="Arial"/>
                <a:cs typeface="Arial"/>
              </a:rPr>
              <a:t>1</a:t>
            </a:r>
            <a:r>
              <a:rPr dirty="0" sz="700" spc="-5" b="1">
                <a:latin typeface="Arial"/>
                <a:cs typeface="Arial"/>
              </a:rPr>
              <a:t> </a:t>
            </a:r>
            <a:r>
              <a:rPr dirty="0" sz="700" spc="-10" b="1">
                <a:latin typeface="Arial"/>
                <a:cs typeface="Arial"/>
              </a:rPr>
              <a:t>Scor</a:t>
            </a:r>
            <a:r>
              <a:rPr dirty="0" sz="700" spc="-5" b="1">
                <a:latin typeface="Arial"/>
                <a:cs typeface="Arial"/>
              </a:rPr>
              <a:t>e</a:t>
            </a:r>
            <a:r>
              <a:rPr dirty="0" sz="700" b="1">
                <a:latin typeface="Arial"/>
                <a:cs typeface="Arial"/>
              </a:rPr>
              <a:t>   </a:t>
            </a:r>
            <a:r>
              <a:rPr dirty="0" sz="700" spc="-90" b="1">
                <a:latin typeface="Arial"/>
                <a:cs typeface="Arial"/>
              </a:rPr>
              <a:t> </a:t>
            </a:r>
            <a:r>
              <a:rPr dirty="0" sz="700" spc="-10" b="1">
                <a:latin typeface="Arial"/>
                <a:cs typeface="Arial"/>
              </a:rPr>
              <a:t>Precisio</a:t>
            </a:r>
            <a:r>
              <a:rPr dirty="0" sz="700" spc="-10" b="1">
                <a:latin typeface="Arial"/>
                <a:cs typeface="Arial"/>
              </a:rPr>
              <a:t>n</a:t>
            </a:r>
            <a:r>
              <a:rPr dirty="0" sz="700" b="1">
                <a:latin typeface="Arial"/>
                <a:cs typeface="Arial"/>
              </a:rPr>
              <a:t>	</a:t>
            </a:r>
            <a:r>
              <a:rPr dirty="0" sz="700" spc="-10" b="1">
                <a:latin typeface="Arial"/>
                <a:cs typeface="Arial"/>
              </a:rPr>
              <a:t>Recal</a:t>
            </a:r>
            <a:r>
              <a:rPr dirty="0" sz="700" spc="-5" b="1">
                <a:latin typeface="Arial"/>
                <a:cs typeface="Arial"/>
              </a:rPr>
              <a:t>l  </a:t>
            </a:r>
            <a:r>
              <a:rPr dirty="0" sz="700" spc="-5" b="1">
                <a:latin typeface="Arial"/>
                <a:cs typeface="Arial"/>
              </a:rPr>
              <a:t>0</a:t>
            </a:r>
            <a:r>
              <a:rPr dirty="0" sz="700" spc="509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Random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Forest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-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Random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Oversampling	1.0	0.986025</a:t>
            </a:r>
            <a:r>
              <a:rPr dirty="0" sz="700" spc="175">
                <a:latin typeface="Arial MT"/>
                <a:cs typeface="Arial MT"/>
              </a:rPr>
              <a:t> </a:t>
            </a:r>
            <a:r>
              <a:rPr dirty="0" sz="700" spc="18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0.989748</a:t>
            </a:r>
            <a:r>
              <a:rPr dirty="0" sz="700" spc="260">
                <a:latin typeface="Arial MT"/>
                <a:cs typeface="Arial MT"/>
              </a:rPr>
              <a:t> </a:t>
            </a:r>
            <a:r>
              <a:rPr dirty="0" sz="700" spc="26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0.990056</a:t>
            </a:r>
            <a:r>
              <a:rPr dirty="0" sz="700" spc="6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0.959006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465"/>
              </a:spcBef>
            </a:pPr>
            <a:r>
              <a:rPr dirty="0" sz="950" spc="15">
                <a:latin typeface="Arial MT"/>
                <a:cs typeface="Arial MT"/>
              </a:rPr>
              <a:t>We </a:t>
            </a:r>
            <a:r>
              <a:rPr dirty="0" sz="950" spc="10">
                <a:latin typeface="Arial MT"/>
                <a:cs typeface="Arial MT"/>
              </a:rPr>
              <a:t>now</a:t>
            </a:r>
            <a:r>
              <a:rPr dirty="0" sz="950" spc="20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calculate</a:t>
            </a:r>
            <a:r>
              <a:rPr dirty="0" sz="950" spc="15">
                <a:latin typeface="Arial MT"/>
                <a:cs typeface="Arial MT"/>
              </a:rPr>
              <a:t> </a:t>
            </a:r>
            <a:r>
              <a:rPr dirty="0" sz="950" spc="10">
                <a:latin typeface="Arial MT"/>
                <a:cs typeface="Arial MT"/>
              </a:rPr>
              <a:t>the</a:t>
            </a:r>
            <a:r>
              <a:rPr dirty="0" sz="950" spc="20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current</a:t>
            </a:r>
            <a:r>
              <a:rPr dirty="0" sz="950" spc="20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misclassification</a:t>
            </a:r>
            <a:r>
              <a:rPr dirty="0" sz="950" spc="15">
                <a:latin typeface="Arial MT"/>
                <a:cs typeface="Arial MT"/>
              </a:rPr>
              <a:t> </a:t>
            </a:r>
            <a:r>
              <a:rPr dirty="0" sz="950" spc="10">
                <a:latin typeface="Arial MT"/>
                <a:cs typeface="Arial MT"/>
              </a:rPr>
              <a:t>cost</a:t>
            </a:r>
            <a:r>
              <a:rPr dirty="0" sz="950" spc="20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in</a:t>
            </a:r>
            <a:r>
              <a:rPr dirty="0" sz="950" spc="15">
                <a:latin typeface="Arial MT"/>
                <a:cs typeface="Arial MT"/>
              </a:rPr>
              <a:t> </a:t>
            </a:r>
            <a:r>
              <a:rPr dirty="0" sz="950" spc="10">
                <a:latin typeface="Arial MT"/>
                <a:cs typeface="Arial MT"/>
              </a:rPr>
              <a:t>the</a:t>
            </a:r>
            <a:r>
              <a:rPr dirty="0" sz="950" spc="20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validation</a:t>
            </a:r>
            <a:r>
              <a:rPr dirty="0" sz="950" spc="20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set.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Obtain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false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positive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false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negative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classifications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from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your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cf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confusion_matrix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optimal_rf_model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Matrix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form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confusion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matrix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45085" marR="5314315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fp_count</a:t>
            </a:r>
            <a:r>
              <a:rPr dirty="0" sz="750" spc="-4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3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cf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fn_count</a:t>
            </a:r>
            <a:r>
              <a:rPr dirty="0" sz="750" spc="-4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3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cf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total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misclassification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FP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FP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count</a:t>
            </a:r>
            <a:endParaRPr sz="750">
              <a:latin typeface="Courier New"/>
              <a:cs typeface="Courier New"/>
            </a:endParaRPr>
          </a:p>
          <a:p>
            <a:pPr marL="45085" marR="2684145">
              <a:lnSpc>
                <a:spcPct val="2049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misclassification_cost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fp_count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*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fp_cost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fn_count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*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fn_cost </a:t>
            </a:r>
            <a:r>
              <a:rPr dirty="0" sz="750" spc="-44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'Number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 False Positives: %d'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%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fp_count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'Number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 False Negatives: %d'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%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fn_count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'Prediction Misclassification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Cost: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%.2f'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%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misclassification_cost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36195" marR="4693920">
              <a:lnSpc>
                <a:spcPct val="102499"/>
              </a:lnSpc>
              <a:spcBef>
                <a:spcPts val="635"/>
              </a:spcBef>
            </a:pPr>
            <a:r>
              <a:rPr dirty="0" sz="750" spc="-5">
                <a:latin typeface="Courier New"/>
                <a:cs typeface="Courier New"/>
              </a:rPr>
              <a:t>Number of False Positives: 97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Number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False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Negatives: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98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Prediction</a:t>
            </a:r>
            <a:r>
              <a:rPr dirty="0" sz="750" spc="-1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Misclassification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Cost: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78100.00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58" y="511725"/>
            <a:ext cx="6960870" cy="673735"/>
            <a:chOff x="292158" y="511725"/>
            <a:chExt cx="6960870" cy="673735"/>
          </a:xfrm>
        </p:grpSpPr>
        <p:sp>
          <p:nvSpPr>
            <p:cNvPr id="3" name="object 3"/>
            <p:cNvSpPr/>
            <p:nvPr/>
          </p:nvSpPr>
          <p:spPr>
            <a:xfrm>
              <a:off x="848393" y="511732"/>
              <a:ext cx="6404610" cy="673735"/>
            </a:xfrm>
            <a:custGeom>
              <a:avLst/>
              <a:gdLst/>
              <a:ahLst/>
              <a:cxnLst/>
              <a:rect l="l" t="t" r="r" b="b"/>
              <a:pathLst>
                <a:path w="6404609" h="673735">
                  <a:moveTo>
                    <a:pt x="6404010" y="673335"/>
                  </a:moveTo>
                  <a:lnTo>
                    <a:pt x="0" y="673335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67333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511733"/>
              <a:ext cx="6404610" cy="673735"/>
            </a:xfrm>
            <a:custGeom>
              <a:avLst/>
              <a:gdLst/>
              <a:ahLst/>
              <a:cxnLst/>
              <a:rect l="l" t="t" r="r" b="b"/>
              <a:pathLst>
                <a:path w="6404609" h="67373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666026"/>
                  </a:lnTo>
                  <a:lnTo>
                    <a:pt x="0" y="666026"/>
                  </a:lnTo>
                  <a:lnTo>
                    <a:pt x="0" y="673341"/>
                  </a:lnTo>
                  <a:lnTo>
                    <a:pt x="6396698" y="673341"/>
                  </a:lnTo>
                  <a:lnTo>
                    <a:pt x="6404013" y="673341"/>
                  </a:lnTo>
                  <a:lnTo>
                    <a:pt x="6404013" y="666026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511725"/>
              <a:ext cx="563552" cy="67334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92158" y="1258249"/>
            <a:ext cx="6960870" cy="7868284"/>
            <a:chOff x="292158" y="1258249"/>
            <a:chExt cx="6960870" cy="7868284"/>
          </a:xfrm>
        </p:grpSpPr>
        <p:sp>
          <p:nvSpPr>
            <p:cNvPr id="7" name="object 7"/>
            <p:cNvSpPr/>
            <p:nvPr/>
          </p:nvSpPr>
          <p:spPr>
            <a:xfrm>
              <a:off x="848393" y="1258256"/>
              <a:ext cx="6404610" cy="5833745"/>
            </a:xfrm>
            <a:custGeom>
              <a:avLst/>
              <a:gdLst/>
              <a:ahLst/>
              <a:cxnLst/>
              <a:rect l="l" t="t" r="r" b="b"/>
              <a:pathLst>
                <a:path w="6404609" h="5833745">
                  <a:moveTo>
                    <a:pt x="6404010" y="5833138"/>
                  </a:moveTo>
                  <a:lnTo>
                    <a:pt x="0" y="5833138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583313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385" y="1258264"/>
              <a:ext cx="6404610" cy="5833745"/>
            </a:xfrm>
            <a:custGeom>
              <a:avLst/>
              <a:gdLst/>
              <a:ahLst/>
              <a:cxnLst/>
              <a:rect l="l" t="t" r="r" b="b"/>
              <a:pathLst>
                <a:path w="6404609" h="5833745">
                  <a:moveTo>
                    <a:pt x="6404013" y="0"/>
                  </a:moveTo>
                  <a:lnTo>
                    <a:pt x="6396698" y="0"/>
                  </a:lnTo>
                  <a:lnTo>
                    <a:pt x="6396698" y="7315"/>
                  </a:lnTo>
                  <a:lnTo>
                    <a:pt x="6396698" y="5825820"/>
                  </a:lnTo>
                  <a:lnTo>
                    <a:pt x="7315" y="5825820"/>
                  </a:lnTo>
                  <a:lnTo>
                    <a:pt x="7315" y="7315"/>
                  </a:lnTo>
                  <a:lnTo>
                    <a:pt x="6396698" y="7315"/>
                  </a:lnTo>
                  <a:lnTo>
                    <a:pt x="6396698" y="0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0" y="5825820"/>
                  </a:lnTo>
                  <a:lnTo>
                    <a:pt x="0" y="5833135"/>
                  </a:lnTo>
                  <a:lnTo>
                    <a:pt x="7315" y="5833135"/>
                  </a:lnTo>
                  <a:lnTo>
                    <a:pt x="6396698" y="5833135"/>
                  </a:lnTo>
                  <a:lnTo>
                    <a:pt x="6404013" y="5833135"/>
                  </a:lnTo>
                  <a:lnTo>
                    <a:pt x="6404013" y="5825820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393" y="7127982"/>
              <a:ext cx="2825083" cy="19980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1258249"/>
              <a:ext cx="556234" cy="583313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48392" y="228227"/>
            <a:ext cx="6405245" cy="68218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30"/>
              </a:spcBef>
            </a:pPr>
            <a:r>
              <a:rPr dirty="0" sz="950" spc="15">
                <a:latin typeface="Arial MT"/>
                <a:cs typeface="Arial MT"/>
              </a:rPr>
              <a:t>We</a:t>
            </a:r>
            <a:r>
              <a:rPr dirty="0" sz="950" spc="10">
                <a:latin typeface="Arial MT"/>
                <a:cs typeface="Arial MT"/>
              </a:rPr>
              <a:t> now</a:t>
            </a:r>
            <a:r>
              <a:rPr dirty="0" sz="950" spc="15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calculate</a:t>
            </a:r>
            <a:r>
              <a:rPr dirty="0" sz="950" spc="15">
                <a:latin typeface="Arial MT"/>
                <a:cs typeface="Arial MT"/>
              </a:rPr>
              <a:t> </a:t>
            </a:r>
            <a:r>
              <a:rPr dirty="0" sz="950" spc="10">
                <a:latin typeface="Arial MT"/>
                <a:cs typeface="Arial MT"/>
              </a:rPr>
              <a:t>the </a:t>
            </a:r>
            <a:r>
              <a:rPr dirty="0" sz="950" spc="5">
                <a:latin typeface="Arial MT"/>
                <a:cs typeface="Arial MT"/>
              </a:rPr>
              <a:t>misclassification</a:t>
            </a:r>
            <a:r>
              <a:rPr dirty="0" sz="950" spc="15">
                <a:latin typeface="Arial MT"/>
                <a:cs typeface="Arial MT"/>
              </a:rPr>
              <a:t> </a:t>
            </a:r>
            <a:r>
              <a:rPr dirty="0" sz="950" spc="10">
                <a:latin typeface="Arial MT"/>
                <a:cs typeface="Arial MT"/>
              </a:rPr>
              <a:t>cost</a:t>
            </a:r>
            <a:r>
              <a:rPr dirty="0" sz="950" spc="15">
                <a:latin typeface="Arial MT"/>
                <a:cs typeface="Arial MT"/>
              </a:rPr>
              <a:t> </a:t>
            </a:r>
            <a:r>
              <a:rPr dirty="0" sz="950" spc="10">
                <a:latin typeface="Arial MT"/>
                <a:cs typeface="Arial MT"/>
              </a:rPr>
              <a:t>as</a:t>
            </a:r>
            <a:r>
              <a:rPr dirty="0" sz="950" spc="15">
                <a:latin typeface="Arial MT"/>
                <a:cs typeface="Arial MT"/>
              </a:rPr>
              <a:t> we</a:t>
            </a:r>
            <a:r>
              <a:rPr dirty="0" sz="950" spc="10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raise</a:t>
            </a:r>
            <a:r>
              <a:rPr dirty="0" sz="950" spc="15">
                <a:latin typeface="Arial MT"/>
                <a:cs typeface="Arial MT"/>
              </a:rPr>
              <a:t> </a:t>
            </a:r>
            <a:r>
              <a:rPr dirty="0" sz="950" spc="10">
                <a:latin typeface="Arial MT"/>
                <a:cs typeface="Arial MT"/>
              </a:rPr>
              <a:t>the</a:t>
            </a:r>
            <a:r>
              <a:rPr dirty="0" sz="950" spc="15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cut-off</a:t>
            </a:r>
            <a:r>
              <a:rPr dirty="0" sz="950" spc="15">
                <a:latin typeface="Arial MT"/>
                <a:cs typeface="Arial MT"/>
              </a:rPr>
              <a:t> </a:t>
            </a:r>
            <a:r>
              <a:rPr dirty="0" sz="950" spc="10">
                <a:latin typeface="Arial MT"/>
                <a:cs typeface="Arial MT"/>
              </a:rPr>
              <a:t>value from</a:t>
            </a:r>
            <a:r>
              <a:rPr dirty="0" sz="950" spc="15">
                <a:latin typeface="Arial MT"/>
                <a:cs typeface="Arial MT"/>
              </a:rPr>
              <a:t> 0 </a:t>
            </a:r>
            <a:r>
              <a:rPr dirty="0" sz="950" spc="5">
                <a:latin typeface="Arial MT"/>
                <a:cs typeface="Arial MT"/>
              </a:rPr>
              <a:t>to</a:t>
            </a:r>
            <a:r>
              <a:rPr dirty="0" sz="950" spc="10">
                <a:latin typeface="Arial MT"/>
                <a:cs typeface="Arial MT"/>
              </a:rPr>
              <a:t> </a:t>
            </a:r>
            <a:r>
              <a:rPr dirty="0" sz="950" spc="5">
                <a:latin typeface="Arial MT"/>
                <a:cs typeface="Arial MT"/>
              </a:rPr>
              <a:t>1.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Predict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probabilities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retain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only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positive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outcomes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lr_probs_train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optimal_rf_model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predict_proba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)[:,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Predict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probabilities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retain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them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only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positive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outcomes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lr_probs_val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optimal_rf_model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predict_proba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)[:,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store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misclassification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costs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different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cut-off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probability</a:t>
            </a:r>
            <a:endParaRPr sz="750">
              <a:latin typeface="Courier New"/>
              <a:cs typeface="Courier New"/>
            </a:endParaRPr>
          </a:p>
          <a:p>
            <a:pPr marL="45085" marR="5494020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cost_train</a:t>
            </a:r>
            <a:r>
              <a:rPr dirty="0" sz="750" spc="-4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4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[] </a:t>
            </a:r>
            <a:r>
              <a:rPr dirty="0" sz="750" spc="-434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cost_val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spc="-1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cutoff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0.01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):</a:t>
            </a:r>
            <a:endParaRPr sz="750">
              <a:latin typeface="Courier New"/>
              <a:cs typeface="Courier New"/>
            </a:endParaRPr>
          </a:p>
          <a:p>
            <a:pPr marL="273685" marR="508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classification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predictions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probabilities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obtained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cut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Get the false positive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false negative count from the predictions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misclassification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append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cost_train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array</a:t>
            </a:r>
            <a:endParaRPr sz="750">
              <a:latin typeface="Courier New"/>
              <a:cs typeface="Courier New"/>
            </a:endParaRPr>
          </a:p>
          <a:p>
            <a:pPr marL="273685" marR="3149600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curr_preds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where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lr_probs_train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&gt;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cutoff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curr_cf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confusion_matrix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curr_preds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curr_fp_count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curr_cf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curr_fn_count</a:t>
            </a:r>
            <a:r>
              <a:rPr dirty="0" sz="750" spc="-2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curr_cf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2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273685" marR="1605915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curr_misclassification_cost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curr_fp_count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fp_cost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curr_fn_count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fn_cost </a:t>
            </a:r>
            <a:r>
              <a:rPr dirty="0" sz="750" spc="-434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cost_train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curr_misclassification_cost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273685" marR="508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classification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predictions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using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probabilities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obtained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validation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c </a:t>
            </a:r>
            <a:r>
              <a:rPr dirty="0" sz="750" spc="-434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Get the false positive 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false negative count from the predictions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misclassification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append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cost_val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array</a:t>
            </a:r>
            <a:endParaRPr sz="750">
              <a:latin typeface="Courier New"/>
              <a:cs typeface="Courier New"/>
            </a:endParaRPr>
          </a:p>
          <a:p>
            <a:pPr marL="273685" marR="3263900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curr_preds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where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lr_probs_val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&gt;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cutoff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curr_cf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confusion_matrix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y_test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curr_preds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curr_fp_count</a:t>
            </a:r>
            <a:r>
              <a:rPr dirty="0" sz="75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curr_cf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curr_fn_count</a:t>
            </a:r>
            <a:r>
              <a:rPr dirty="0" sz="750" spc="-2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curr_cf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2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273685" marR="1605915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curr_misclassification_cost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curr_fp_count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fp_cost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curr_fn_count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fn_cost </a:t>
            </a:r>
            <a:r>
              <a:rPr dirty="0" sz="750" spc="-434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cost_val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curr_misclassification_cost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Get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X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(cut-off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values)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cutoffs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arange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0.01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ourier New"/>
              <a:cs typeface="Courier New"/>
            </a:endParaRPr>
          </a:p>
          <a:p>
            <a:pPr marL="45085" marR="3435350">
              <a:lnSpc>
                <a:spcPct val="102499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Plot misclassification cost against cut-off value </a:t>
            </a:r>
            <a:r>
              <a:rPr dirty="0" sz="750" spc="-44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cutoffs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cost_train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label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'Training'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plot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cutoffs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cost_val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label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'Validaiton'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xlabel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'Cut-off'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23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ylabel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'Misclassification</a:t>
            </a:r>
            <a:r>
              <a:rPr dirty="0" sz="75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Cost'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 marR="5665470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legend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) 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Find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minimum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misclassification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cost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its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associated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cut-off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value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based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75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training</a:t>
            </a: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best_cost</a:t>
            </a:r>
            <a:r>
              <a:rPr dirty="0" sz="750" spc="-3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min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cost_train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best_cutoff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cutoffs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cost_train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index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best_cost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#apply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the cut-off value to the validation data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best_valcost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cost_val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cost_train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index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best_cost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ourier New"/>
              <a:cs typeface="Courier New"/>
            </a:endParaRPr>
          </a:p>
          <a:p>
            <a:pPr marL="45085" marR="5080">
              <a:lnSpc>
                <a:spcPct val="102499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'Best Misclassification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Cost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training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is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%.2f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at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Cut-off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%.3f'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%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best_cost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best_cutoff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));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'Applying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that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cut-off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to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validation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data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results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in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Misclassification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Cost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%.2f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'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%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best_valcost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2158" y="9462701"/>
            <a:ext cx="6960870" cy="790575"/>
            <a:chOff x="292158" y="9462701"/>
            <a:chExt cx="6960870" cy="790575"/>
          </a:xfrm>
        </p:grpSpPr>
        <p:sp>
          <p:nvSpPr>
            <p:cNvPr id="13" name="object 13"/>
            <p:cNvSpPr/>
            <p:nvPr/>
          </p:nvSpPr>
          <p:spPr>
            <a:xfrm>
              <a:off x="848393" y="9462708"/>
              <a:ext cx="6404610" cy="790575"/>
            </a:xfrm>
            <a:custGeom>
              <a:avLst/>
              <a:gdLst/>
              <a:ahLst/>
              <a:cxnLst/>
              <a:rect l="l" t="t" r="r" b="b"/>
              <a:pathLst>
                <a:path w="6404609" h="790575">
                  <a:moveTo>
                    <a:pt x="6404010" y="790437"/>
                  </a:moveTo>
                  <a:lnTo>
                    <a:pt x="0" y="79043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79043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48385" y="9462719"/>
              <a:ext cx="6404610" cy="790575"/>
            </a:xfrm>
            <a:custGeom>
              <a:avLst/>
              <a:gdLst/>
              <a:ahLst/>
              <a:cxnLst/>
              <a:rect l="l" t="t" r="r" b="b"/>
              <a:pathLst>
                <a:path w="6404609" h="79057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783120"/>
                  </a:lnTo>
                  <a:lnTo>
                    <a:pt x="0" y="783120"/>
                  </a:lnTo>
                  <a:lnTo>
                    <a:pt x="0" y="790435"/>
                  </a:lnTo>
                  <a:lnTo>
                    <a:pt x="6396698" y="790435"/>
                  </a:lnTo>
                  <a:lnTo>
                    <a:pt x="6404013" y="790435"/>
                  </a:lnTo>
                  <a:lnTo>
                    <a:pt x="6404013" y="783120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9462701"/>
              <a:ext cx="563552" cy="79044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48392" y="9135290"/>
            <a:ext cx="6396990" cy="1274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Best Misclassification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Cost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training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 1155.00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at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Cut-off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0.860</a:t>
            </a:r>
            <a:endParaRPr sz="7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Applying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that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cut-off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the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validation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data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results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Misclassification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Cost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1147.00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 getting total time taken by the notebook to run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ourier New"/>
              <a:cs typeface="Courier New"/>
            </a:endParaRPr>
          </a:p>
          <a:p>
            <a:pPr marL="45085" marR="4399280">
              <a:lnSpc>
                <a:spcPct val="102499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end_time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datetime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datetime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now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total_time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1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end_time</a:t>
            </a:r>
            <a:r>
              <a:rPr dirty="0" sz="75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-</a:t>
            </a:r>
            <a:r>
              <a:rPr dirty="0" sz="750" spc="-1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start_time</a:t>
            </a:r>
            <a:endParaRPr sz="750">
              <a:latin typeface="Courier New"/>
              <a:cs typeface="Courier New"/>
            </a:endParaRPr>
          </a:p>
          <a:p>
            <a:pPr marL="36195" marR="3484245" indent="8255">
              <a:lnSpc>
                <a:spcPct val="172900"/>
              </a:lnSpc>
              <a:spcBef>
                <a:spcPts val="28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"Total time taken by notebook:"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total_time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time taken by notebook: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0:16:39.964241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466" y="111125"/>
            <a:ext cx="1684020" cy="1044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loc_ic_t2t_mou_6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loc_ic_t2t_mou_7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loc_ic_t2t_mou_8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loc_ic_t2t_mou_9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loc_ic_t2m_mou_6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loc_ic_t2m_mou_7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loc_ic_t2m_mou_8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loc_ic_t2m_mou_9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loc_ic_t2f_mou_6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loc_ic_t2f_mou_7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loc_ic_t2f_mou_8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loc_ic_t2f_mou_9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loc_ic_mou_6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loc_ic_mou_7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loc_ic_mou_8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8450" algn="l"/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loc_ic_mou_9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std_ic_t2t_mou_6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std_ic_t2t_mou_7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std_ic_t2t_mou_8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std_ic_t2t_mou_9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std_ic_t2m_mou_6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std_ic_t2m_mou_7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std_ic_t2m_mou_8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std_ic_t2m_mou_9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std_ic_t2f_mou_6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std_ic_t2f_mou_7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std_ic_t2f_mou_8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std_ic_t2f_mou_9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std_ic_t2o_mou_6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std_ic_t2o_mou_7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std_ic_t2o_mou_8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std_ic_t2o_mou_9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std_ic_mou_6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std_ic_mou_7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std_ic_mou_8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std_ic_mou_9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total_ic_mou_6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total_ic_mou_7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total_ic_mou_8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total_ic_mou_9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spl_ic_mou_6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spl_ic_mou_7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spl_ic_mou_8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spl_ic_mou_9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isd_ic_mou_6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isd_ic_mou_7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isd_ic_mou_8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isd_ic_mou_9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ic_others_6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ic_others_7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ic_others_8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ic_others_9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total_rech_num_6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total_rech_num_7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total_rech_num_8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total_rech_num_9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total_rech_amt_6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total_rech_amt_7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total_rech_amt_8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total_rech_amt_9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max_rech_amt_6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max_rech_amt_7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max_rech_amt_8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max_rech_amt_9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date_of_last_rech_6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date_of_last_rech_7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date_of_last_rech_8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date_of_last_rech_9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last_day_rch_amt_6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last_day_rch_amt_7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last_day_rch_amt_8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last_day_rch_amt_9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date_of_last_rech_data_6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date_of_last_rech_data_7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date_of_last_rech_data_8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date_of_last_rech_data_9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total_rech_data_6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total_rech_data_7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total_rech_data_8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total_rech_data_9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max_rech_data_6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max_rech_data_7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max_rech_data_8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max_rech_data_9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count_rech_2g_6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count_rech_2g_7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count_rech_2g_8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count_rech_2g_9</a:t>
            </a:r>
            <a:endParaRPr sz="750">
              <a:latin typeface="Courier New"/>
              <a:cs typeface="Courier New"/>
            </a:endParaRPr>
          </a:p>
          <a:p>
            <a:pPr marL="298450" indent="-286385">
              <a:lnSpc>
                <a:spcPct val="100000"/>
              </a:lnSpc>
              <a:spcBef>
                <a:spcPts val="25"/>
              </a:spcBef>
              <a:buAutoNum type="arabicPlain" startAt="84"/>
              <a:tabLst>
                <a:tab pos="299085" algn="l"/>
              </a:tabLst>
            </a:pPr>
            <a:r>
              <a:rPr dirty="0" sz="750" spc="-5">
                <a:latin typeface="Courier New"/>
                <a:cs typeface="Courier New"/>
              </a:rPr>
              <a:t>count_rech_3g_6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2004" y="111125"/>
            <a:ext cx="426084" cy="104451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75"/>
              </a:spcBef>
            </a:pP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object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object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object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object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int64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object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object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object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object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  </a:t>
            </a:r>
            <a:r>
              <a:rPr dirty="0" sz="750" spc="-5">
                <a:latin typeface="Courier New"/>
                <a:cs typeface="Courier New"/>
              </a:rPr>
              <a:t>float6</a:t>
            </a:r>
            <a:r>
              <a:rPr dirty="0" sz="750">
                <a:latin typeface="Courier New"/>
                <a:cs typeface="Courier New"/>
              </a:rPr>
              <a:t>4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6464" y="37805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37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37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76464" y="53906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38"/>
                </a:lnTo>
                <a:lnTo>
                  <a:pt x="11391" y="35090"/>
                </a:lnTo>
                <a:lnTo>
                  <a:pt x="18300" y="36588"/>
                </a:lnTo>
                <a:lnTo>
                  <a:pt x="25209" y="35090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6464" y="70007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27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6464" y="86109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37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37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2287" y="45255"/>
            <a:ext cx="4987290" cy="895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 MT"/>
                <a:cs typeface="Arial MT"/>
              </a:rPr>
              <a:t>Checklist:</a:t>
            </a:r>
            <a:endParaRPr sz="800">
              <a:latin typeface="Arial MT"/>
              <a:cs typeface="Arial MT"/>
            </a:endParaRPr>
          </a:p>
          <a:p>
            <a:pPr marL="217170" marR="533400">
              <a:lnSpc>
                <a:spcPct val="132100"/>
              </a:lnSpc>
              <a:spcBef>
                <a:spcPts val="805"/>
              </a:spcBef>
            </a:pPr>
            <a:r>
              <a:rPr dirty="0" sz="800">
                <a:latin typeface="Arial MT"/>
                <a:cs typeface="Arial MT"/>
              </a:rPr>
              <a:t>Chose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optimal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model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calculated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current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misclassification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cost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validation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Calculated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misclassification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cost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cut-off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value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from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0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  <a:p>
            <a:pPr marL="217170" marR="5080">
              <a:lnSpc>
                <a:spcPct val="132100"/>
              </a:lnSpc>
            </a:pPr>
            <a:r>
              <a:rPr dirty="0" sz="800" spc="-5">
                <a:latin typeface="Arial MT"/>
                <a:cs typeface="Arial MT"/>
              </a:rPr>
              <a:t>Found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minimum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misclassification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cost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associated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best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cut-off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value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based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training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Applyied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same </a:t>
            </a:r>
            <a:r>
              <a:rPr dirty="0" sz="800" spc="-5">
                <a:latin typeface="Arial MT"/>
                <a:cs typeface="Arial MT"/>
              </a:rPr>
              <a:t>cut-off</a:t>
            </a:r>
            <a:r>
              <a:rPr dirty="0" sz="800">
                <a:latin typeface="Arial MT"/>
                <a:cs typeface="Arial MT"/>
              </a:rPr>
              <a:t> to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validation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0416" y="130654"/>
          <a:ext cx="2236470" cy="607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/>
                <a:gridCol w="1315085"/>
                <a:gridCol w="661035"/>
              </a:tblGrid>
              <a:tr h="110269">
                <a:tc>
                  <a:txBody>
                    <a:bodyPr/>
                    <a:lstStyle/>
                    <a:p>
                      <a:pPr algn="ctr" marR="17145">
                        <a:lnSpc>
                          <a:spcPts val="77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173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7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count_rech_3g_7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77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442">
                <a:tc>
                  <a:txBody>
                    <a:bodyPr/>
                    <a:lstStyle/>
                    <a:p>
                      <a:pPr algn="ctr" marR="1714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174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count_rech_3g_8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175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count_rech_3g_9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176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177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178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179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180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vol_2g_mb_6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181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vol_2g_mb_7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182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vol_2g_mb_8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183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vol_2g_mb_9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184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vol_3g_mb_6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185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vol_3g_mb_7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186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vol_3g_mb_8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187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vol_3g_mb_9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188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arpu_3g_6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189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arpu_3g_7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190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arpu_3g_8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191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arpu_3g_9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192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arpu_2g_6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193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arpu_2g_7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194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arpu_2g_8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195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arpu_2g_9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196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night_pck_user_6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197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night_pck_user_7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198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night_pck_user_8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199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night_pck_user_9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monthly_2g_6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201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monthly_2g_7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202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monthly_2g_8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203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monthly_2g_9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204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sachet_2g_6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205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sachet_2g_7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206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sachet_2g_8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207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sachet_2g_9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208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monthly_3g_6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209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monthly_3g_7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210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monthly_3g_8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211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monthly_3g_9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212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sachet_3g_6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213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sachet_3g_7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214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sachet_3g_8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215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sachet_3g_9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216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fb_user_6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217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fb_user_7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218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fb_user_8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219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fb_user_9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220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aon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int64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221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aug_vbc_3g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222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jul_vbc_3g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algn="ctr" marR="1714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223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jun_vbc_3g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algn="ctr" marR="1714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224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sep_vbc_3g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float64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392" y="7216809"/>
          <a:ext cx="6404610" cy="2199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/>
                <a:gridCol w="443865"/>
                <a:gridCol w="785494"/>
                <a:gridCol w="790575"/>
                <a:gridCol w="751840"/>
                <a:gridCol w="1015364"/>
                <a:gridCol w="1015364"/>
                <a:gridCol w="1229994"/>
              </a:tblGrid>
              <a:tr h="14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circle_id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loc_og_t2o_mou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std_og_t2o_mou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loc_ic_t2o_mou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last_date_of_month_6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last_date_of_month_7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765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last_date_of_month_8</a:t>
                      </a:r>
                      <a:r>
                        <a:rPr dirty="0" sz="700" spc="43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last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</a:tr>
              <a:tr h="19395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count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99999.0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98981.0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98981.0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98981.0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99999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99398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98899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unique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01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top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6/30/2014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7/31/2014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8/31/2014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freq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99999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99398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98899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mean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109.0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L="794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std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794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min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109.0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L="794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25%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109.0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794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50%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109.0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L="794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  <a:tr h="190290"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75%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109.0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794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solidFill>
                      <a:srgbClr val="F4F4F4"/>
                    </a:solidFill>
                  </a:tcPr>
                </a:tc>
              </a:tr>
              <a:tr h="143031">
                <a:tc>
                  <a:txBody>
                    <a:bodyPr/>
                    <a:lstStyle/>
                    <a:p>
                      <a:pPr algn="r" marR="36195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109.0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L="794385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dirty="0" sz="700" spc="-10">
                          <a:latin typeface="Arial MT"/>
                          <a:cs typeface="Arial MT"/>
                        </a:rPr>
                        <a:t>NaN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35560"/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2158" y="6813271"/>
            <a:ext cx="6960870" cy="2839720"/>
            <a:chOff x="292158" y="6813271"/>
            <a:chExt cx="6960870" cy="28397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9550527"/>
              <a:ext cx="6960244" cy="1024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2158" y="9550528"/>
              <a:ext cx="6957059" cy="3810"/>
            </a:xfrm>
            <a:custGeom>
              <a:avLst/>
              <a:gdLst/>
              <a:ahLst/>
              <a:cxnLst/>
              <a:rect l="l" t="t" r="r" b="b"/>
              <a:pathLst>
                <a:path w="6957059" h="3809">
                  <a:moveTo>
                    <a:pt x="0" y="0"/>
                  </a:moveTo>
                  <a:lnTo>
                    <a:pt x="6956584" y="0"/>
                  </a:lnTo>
                  <a:lnTo>
                    <a:pt x="6956584" y="3659"/>
                  </a:lnTo>
                  <a:lnTo>
                    <a:pt x="0" y="3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AA">
                <a:alpha val="7058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1929" y="9550539"/>
              <a:ext cx="6741159" cy="80645"/>
            </a:xfrm>
            <a:custGeom>
              <a:avLst/>
              <a:gdLst/>
              <a:ahLst/>
              <a:cxnLst/>
              <a:rect l="l" t="t" r="r" b="b"/>
              <a:pathLst>
                <a:path w="6741159" h="80645">
                  <a:moveTo>
                    <a:pt x="6740690" y="495"/>
                  </a:moveTo>
                  <a:lnTo>
                    <a:pt x="6737020" y="495"/>
                  </a:lnTo>
                  <a:lnTo>
                    <a:pt x="6737020" y="0"/>
                  </a:lnTo>
                  <a:lnTo>
                    <a:pt x="3670" y="0"/>
                  </a:lnTo>
                  <a:lnTo>
                    <a:pt x="3670" y="495"/>
                  </a:lnTo>
                  <a:lnTo>
                    <a:pt x="0" y="495"/>
                  </a:lnTo>
                  <a:lnTo>
                    <a:pt x="0" y="80505"/>
                  </a:lnTo>
                  <a:lnTo>
                    <a:pt x="3670" y="80505"/>
                  </a:lnTo>
                  <a:lnTo>
                    <a:pt x="3670" y="3657"/>
                  </a:lnTo>
                  <a:lnTo>
                    <a:pt x="6737020" y="3657"/>
                  </a:lnTo>
                  <a:lnTo>
                    <a:pt x="6737020" y="80505"/>
                  </a:lnTo>
                  <a:lnTo>
                    <a:pt x="6740690" y="80505"/>
                  </a:lnTo>
                  <a:lnTo>
                    <a:pt x="6740690" y="3657"/>
                  </a:lnTo>
                  <a:lnTo>
                    <a:pt x="6740690" y="3035"/>
                  </a:lnTo>
                  <a:lnTo>
                    <a:pt x="6740690" y="495"/>
                  </a:lnTo>
                  <a:close/>
                </a:path>
              </a:pathLst>
            </a:custGeom>
            <a:solidFill>
              <a:srgbClr val="AAAAAA">
                <a:alpha val="1568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304" y="9550528"/>
              <a:ext cx="219566" cy="1024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3641" y="9550539"/>
              <a:ext cx="227329" cy="102235"/>
            </a:xfrm>
            <a:custGeom>
              <a:avLst/>
              <a:gdLst/>
              <a:ahLst/>
              <a:cxnLst/>
              <a:rect l="l" t="t" r="r" b="b"/>
              <a:pathLst>
                <a:path w="227329" h="102234">
                  <a:moveTo>
                    <a:pt x="226885" y="0"/>
                  </a:moveTo>
                  <a:lnTo>
                    <a:pt x="223227" y="0"/>
                  </a:lnTo>
                  <a:lnTo>
                    <a:pt x="223227" y="495"/>
                  </a:lnTo>
                  <a:lnTo>
                    <a:pt x="219557" y="495"/>
                  </a:lnTo>
                  <a:lnTo>
                    <a:pt x="219557" y="0"/>
                  </a:lnTo>
                  <a:lnTo>
                    <a:pt x="7315" y="0"/>
                  </a:lnTo>
                  <a:lnTo>
                    <a:pt x="3657" y="0"/>
                  </a:lnTo>
                  <a:lnTo>
                    <a:pt x="3657" y="495"/>
                  </a:lnTo>
                  <a:lnTo>
                    <a:pt x="0" y="495"/>
                  </a:lnTo>
                  <a:lnTo>
                    <a:pt x="0" y="3035"/>
                  </a:lnTo>
                  <a:lnTo>
                    <a:pt x="0" y="7315"/>
                  </a:lnTo>
                  <a:lnTo>
                    <a:pt x="7315" y="7315"/>
                  </a:lnTo>
                  <a:lnTo>
                    <a:pt x="7315" y="3657"/>
                  </a:lnTo>
                  <a:lnTo>
                    <a:pt x="219557" y="3657"/>
                  </a:lnTo>
                  <a:lnTo>
                    <a:pt x="219557" y="102095"/>
                  </a:lnTo>
                  <a:lnTo>
                    <a:pt x="226885" y="102095"/>
                  </a:lnTo>
                  <a:lnTo>
                    <a:pt x="226885" y="3657"/>
                  </a:lnTo>
                  <a:lnTo>
                    <a:pt x="226885" y="3035"/>
                  </a:lnTo>
                  <a:lnTo>
                    <a:pt x="226885" y="0"/>
                  </a:lnTo>
                  <a:close/>
                </a:path>
              </a:pathLst>
            </a:custGeom>
            <a:solidFill>
              <a:srgbClr val="AAAAAA">
                <a:alpha val="70587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623" y="9557846"/>
              <a:ext cx="204928" cy="878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0963" y="9554187"/>
              <a:ext cx="212725" cy="95250"/>
            </a:xfrm>
            <a:custGeom>
              <a:avLst/>
              <a:gdLst/>
              <a:ahLst/>
              <a:cxnLst/>
              <a:rect l="l" t="t" r="r" b="b"/>
              <a:pathLst>
                <a:path w="212725" h="95250">
                  <a:moveTo>
                    <a:pt x="208587" y="95145"/>
                  </a:moveTo>
                  <a:lnTo>
                    <a:pt x="3659" y="95145"/>
                  </a:lnTo>
                  <a:lnTo>
                    <a:pt x="0" y="91485"/>
                  </a:lnTo>
                  <a:lnTo>
                    <a:pt x="0" y="3659"/>
                  </a:lnTo>
                  <a:lnTo>
                    <a:pt x="3659" y="0"/>
                  </a:lnTo>
                  <a:lnTo>
                    <a:pt x="208587" y="0"/>
                  </a:lnTo>
                  <a:lnTo>
                    <a:pt x="212247" y="3659"/>
                  </a:lnTo>
                  <a:lnTo>
                    <a:pt x="3659" y="3659"/>
                  </a:lnTo>
                  <a:lnTo>
                    <a:pt x="3659" y="7318"/>
                  </a:lnTo>
                  <a:lnTo>
                    <a:pt x="7318" y="7318"/>
                  </a:lnTo>
                  <a:lnTo>
                    <a:pt x="7318" y="87826"/>
                  </a:lnTo>
                  <a:lnTo>
                    <a:pt x="3659" y="87826"/>
                  </a:lnTo>
                  <a:lnTo>
                    <a:pt x="3659" y="91485"/>
                  </a:lnTo>
                  <a:lnTo>
                    <a:pt x="212247" y="91485"/>
                  </a:lnTo>
                  <a:lnTo>
                    <a:pt x="208587" y="95145"/>
                  </a:lnTo>
                  <a:close/>
                </a:path>
                <a:path w="212725" h="95250">
                  <a:moveTo>
                    <a:pt x="7318" y="7318"/>
                  </a:moveTo>
                  <a:lnTo>
                    <a:pt x="3659" y="7318"/>
                  </a:lnTo>
                  <a:lnTo>
                    <a:pt x="3659" y="3659"/>
                  </a:lnTo>
                  <a:lnTo>
                    <a:pt x="7318" y="3659"/>
                  </a:lnTo>
                  <a:lnTo>
                    <a:pt x="7318" y="7318"/>
                  </a:lnTo>
                  <a:close/>
                </a:path>
                <a:path w="212725" h="95250">
                  <a:moveTo>
                    <a:pt x="204928" y="7318"/>
                  </a:moveTo>
                  <a:lnTo>
                    <a:pt x="7318" y="7318"/>
                  </a:lnTo>
                  <a:lnTo>
                    <a:pt x="7318" y="3659"/>
                  </a:lnTo>
                  <a:lnTo>
                    <a:pt x="204928" y="3659"/>
                  </a:lnTo>
                  <a:lnTo>
                    <a:pt x="204928" y="7318"/>
                  </a:lnTo>
                  <a:close/>
                </a:path>
                <a:path w="212725" h="95250">
                  <a:moveTo>
                    <a:pt x="208587" y="91485"/>
                  </a:moveTo>
                  <a:lnTo>
                    <a:pt x="204928" y="91485"/>
                  </a:lnTo>
                  <a:lnTo>
                    <a:pt x="204928" y="3659"/>
                  </a:lnTo>
                  <a:lnTo>
                    <a:pt x="208587" y="3659"/>
                  </a:lnTo>
                  <a:lnTo>
                    <a:pt x="208587" y="7318"/>
                  </a:lnTo>
                  <a:lnTo>
                    <a:pt x="212247" y="7318"/>
                  </a:lnTo>
                  <a:lnTo>
                    <a:pt x="212247" y="87826"/>
                  </a:lnTo>
                  <a:lnTo>
                    <a:pt x="208587" y="87826"/>
                  </a:lnTo>
                  <a:lnTo>
                    <a:pt x="208587" y="91485"/>
                  </a:lnTo>
                  <a:close/>
                </a:path>
                <a:path w="212725" h="95250">
                  <a:moveTo>
                    <a:pt x="212247" y="7318"/>
                  </a:moveTo>
                  <a:lnTo>
                    <a:pt x="208587" y="7318"/>
                  </a:lnTo>
                  <a:lnTo>
                    <a:pt x="208587" y="3659"/>
                  </a:lnTo>
                  <a:lnTo>
                    <a:pt x="212247" y="3659"/>
                  </a:lnTo>
                  <a:lnTo>
                    <a:pt x="212247" y="7318"/>
                  </a:lnTo>
                  <a:close/>
                </a:path>
                <a:path w="212725" h="95250">
                  <a:moveTo>
                    <a:pt x="7318" y="91485"/>
                  </a:moveTo>
                  <a:lnTo>
                    <a:pt x="3659" y="91485"/>
                  </a:lnTo>
                  <a:lnTo>
                    <a:pt x="3659" y="87826"/>
                  </a:lnTo>
                  <a:lnTo>
                    <a:pt x="7318" y="87826"/>
                  </a:lnTo>
                  <a:lnTo>
                    <a:pt x="7318" y="91485"/>
                  </a:lnTo>
                  <a:close/>
                </a:path>
                <a:path w="212725" h="95250">
                  <a:moveTo>
                    <a:pt x="204928" y="91485"/>
                  </a:moveTo>
                  <a:lnTo>
                    <a:pt x="7318" y="91485"/>
                  </a:lnTo>
                  <a:lnTo>
                    <a:pt x="7318" y="87826"/>
                  </a:lnTo>
                  <a:lnTo>
                    <a:pt x="204928" y="87826"/>
                  </a:lnTo>
                  <a:lnTo>
                    <a:pt x="204928" y="91485"/>
                  </a:lnTo>
                  <a:close/>
                </a:path>
                <a:path w="212725" h="95250">
                  <a:moveTo>
                    <a:pt x="212247" y="91485"/>
                  </a:moveTo>
                  <a:lnTo>
                    <a:pt x="208587" y="91485"/>
                  </a:lnTo>
                  <a:lnTo>
                    <a:pt x="208587" y="87826"/>
                  </a:lnTo>
                  <a:lnTo>
                    <a:pt x="212247" y="87826"/>
                  </a:lnTo>
                  <a:lnTo>
                    <a:pt x="212247" y="91485"/>
                  </a:ln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9550528"/>
              <a:ext cx="102464" cy="1024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6279" y="9550528"/>
              <a:ext cx="106123" cy="1024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48393" y="6813271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0" y="322030"/>
                  </a:moveTo>
                  <a:lnTo>
                    <a:pt x="0" y="32203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2203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8385" y="6813283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14706"/>
                  </a:lnTo>
                  <a:lnTo>
                    <a:pt x="0" y="314706"/>
                  </a:lnTo>
                  <a:lnTo>
                    <a:pt x="0" y="322021"/>
                  </a:lnTo>
                  <a:lnTo>
                    <a:pt x="6396698" y="322021"/>
                  </a:lnTo>
                  <a:lnTo>
                    <a:pt x="6404013" y="322021"/>
                  </a:lnTo>
                  <a:lnTo>
                    <a:pt x="6404013" y="314706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292158" y="10011616"/>
            <a:ext cx="6960870" cy="322580"/>
            <a:chOff x="292158" y="10011616"/>
            <a:chExt cx="6960870" cy="322580"/>
          </a:xfrm>
        </p:grpSpPr>
        <p:sp>
          <p:nvSpPr>
            <p:cNvPr id="17" name="object 17"/>
            <p:cNvSpPr/>
            <p:nvPr/>
          </p:nvSpPr>
          <p:spPr>
            <a:xfrm>
              <a:off x="848393" y="10011617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0" y="322030"/>
                  </a:moveTo>
                  <a:lnTo>
                    <a:pt x="0" y="32203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2203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48385" y="10011626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14706"/>
                  </a:lnTo>
                  <a:lnTo>
                    <a:pt x="0" y="314706"/>
                  </a:lnTo>
                  <a:lnTo>
                    <a:pt x="0" y="322033"/>
                  </a:lnTo>
                  <a:lnTo>
                    <a:pt x="6396698" y="322033"/>
                  </a:lnTo>
                  <a:lnTo>
                    <a:pt x="6404013" y="322033"/>
                  </a:lnTo>
                  <a:lnTo>
                    <a:pt x="6404013" y="314706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158" y="10011616"/>
              <a:ext cx="563552" cy="32203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48392" y="9728118"/>
            <a:ext cx="6396990" cy="829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Arial MT"/>
                <a:cs typeface="Arial MT"/>
              </a:rPr>
              <a:t>Create </a:t>
            </a:r>
            <a:r>
              <a:rPr dirty="0" sz="800">
                <a:latin typeface="Arial MT"/>
                <a:cs typeface="Arial MT"/>
              </a:rPr>
              <a:t>a copy of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original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backup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original</a:t>
            </a:r>
            <a:r>
              <a:rPr dirty="0" sz="750" spc="-3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3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copy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>
                <a:latin typeface="Arial MT"/>
                <a:cs typeface="Arial MT"/>
              </a:rPr>
              <a:t>Analyze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different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types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present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158" y="6813270"/>
            <a:ext cx="563552" cy="32203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48392" y="6193104"/>
            <a:ext cx="6396990" cy="9010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6195" marR="3893185">
              <a:lnSpc>
                <a:spcPct val="102499"/>
              </a:lnSpc>
              <a:spcBef>
                <a:spcPts val="75"/>
              </a:spcBef>
            </a:pPr>
            <a:r>
              <a:rPr dirty="0" sz="750" spc="-5">
                <a:latin typeface="Courier New"/>
                <a:cs typeface="Courier New"/>
              </a:rPr>
              <a:t>dtypes: float64(179), int64(34), object(12)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memory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usage: 171.7+</a:t>
            </a:r>
            <a:r>
              <a:rPr dirty="0" sz="750" spc="-1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MB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Display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summary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statistics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2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analysis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75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statistics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describe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include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'all'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158" y="7171895"/>
            <a:ext cx="556234" cy="23786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58" y="255564"/>
            <a:ext cx="6960870" cy="4076700"/>
            <a:chOff x="292158" y="255564"/>
            <a:chExt cx="6960870" cy="4076700"/>
          </a:xfrm>
        </p:grpSpPr>
        <p:sp>
          <p:nvSpPr>
            <p:cNvPr id="3" name="object 3"/>
            <p:cNvSpPr/>
            <p:nvPr/>
          </p:nvSpPr>
          <p:spPr>
            <a:xfrm>
              <a:off x="848393" y="255565"/>
              <a:ext cx="6404610" cy="4076700"/>
            </a:xfrm>
            <a:custGeom>
              <a:avLst/>
              <a:gdLst/>
              <a:ahLst/>
              <a:cxnLst/>
              <a:rect l="l" t="t" r="r" b="b"/>
              <a:pathLst>
                <a:path w="6404609" h="4076700">
                  <a:moveTo>
                    <a:pt x="6404010" y="4076609"/>
                  </a:moveTo>
                  <a:lnTo>
                    <a:pt x="0" y="4076609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07660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8385" y="255574"/>
              <a:ext cx="6404610" cy="4076700"/>
            </a:xfrm>
            <a:custGeom>
              <a:avLst/>
              <a:gdLst/>
              <a:ahLst/>
              <a:cxnLst/>
              <a:rect l="l" t="t" r="r" b="b"/>
              <a:pathLst>
                <a:path w="6404609" h="407670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4069283"/>
                  </a:lnTo>
                  <a:lnTo>
                    <a:pt x="0" y="4069283"/>
                  </a:lnTo>
                  <a:lnTo>
                    <a:pt x="0" y="4076611"/>
                  </a:lnTo>
                  <a:lnTo>
                    <a:pt x="6396698" y="4076611"/>
                  </a:lnTo>
                  <a:lnTo>
                    <a:pt x="6404013" y="4076611"/>
                  </a:lnTo>
                  <a:lnTo>
                    <a:pt x="6404013" y="4069283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255564"/>
              <a:ext cx="563552" cy="407661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48392" y="286777"/>
            <a:ext cx="6396990" cy="4670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create column name list by types of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id_cols</a:t>
            </a:r>
            <a:r>
              <a:rPr dirty="0" sz="750" spc="-3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3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'circle_id'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date_cols</a:t>
            </a:r>
            <a:r>
              <a:rPr dirty="0" sz="750" spc="-2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-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'last_date_of_month_6'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endParaRPr sz="750">
              <a:latin typeface="Courier New"/>
              <a:cs typeface="Courier New"/>
            </a:endParaRPr>
          </a:p>
          <a:p>
            <a:pPr marL="788035" marR="4056379">
              <a:lnSpc>
                <a:spcPct val="102499"/>
              </a:lnSpc>
            </a:pP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'last_date_of_month_7'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'last_date_of_month_8'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'last_date_of_month_9'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'date_of_last_rech_6'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'date_of_last_rech_7'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'date_of_last_rech_8'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'date_of_last_rech_9'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'date_of_last_rech_data_6'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'date_of_last_rech_data_7'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'date_of_last_rech_data_8'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 spc="-44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'date_of_last_rech_data_9'</a:t>
            </a:r>
            <a:endParaRPr sz="75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20"/>
              </a:spcBef>
            </a:pP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cat_cols</a:t>
            </a:r>
            <a:r>
              <a:rPr dirty="0" sz="750" spc="-2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dirty="0" sz="750" spc="42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'night_pck_user_6'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</a:t>
            </a:r>
            <a:endParaRPr sz="750">
              <a:latin typeface="Courier New"/>
              <a:cs typeface="Courier New"/>
            </a:endParaRPr>
          </a:p>
          <a:p>
            <a:pPr marL="788035" marR="4513580">
              <a:lnSpc>
                <a:spcPct val="102499"/>
              </a:lnSpc>
            </a:pP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'night_pck_user_7'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, 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'night_pck_user_8'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, 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'night_pck_user_9'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, 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'fb_user_6'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'fb_user_7'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'fb_user_8'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, 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'fb_user_9'</a:t>
            </a:r>
            <a:endParaRPr sz="75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25"/>
              </a:spcBef>
            </a:pP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num_cols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=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007F00"/>
                </a:solidFill>
                <a:latin typeface="Courier New"/>
                <a:cs typeface="Courier New"/>
              </a:rPr>
              <a:t>if</a:t>
            </a:r>
            <a:r>
              <a:rPr dirty="0" sz="750" b="1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column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not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id_cols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date_cols</a:t>
            </a:r>
            <a:r>
              <a:rPr dirty="0" sz="75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cat_cols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print the number of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columns in each list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"#ID</a:t>
            </a:r>
            <a:r>
              <a:rPr dirty="0" sz="75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cols: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%d\n#Date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cols:%d\n#Numeric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cols:%d\n#Category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B92020"/>
                </a:solidFill>
                <a:latin typeface="Courier New"/>
                <a:cs typeface="Courier New"/>
              </a:rPr>
              <a:t>cols:%d"</a:t>
            </a:r>
            <a:r>
              <a:rPr dirty="0" sz="75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%</a:t>
            </a:r>
            <a:r>
              <a:rPr dirty="0" sz="750" spc="5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id_cols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date_cols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),</a:t>
            </a:r>
            <a:r>
              <a:rPr dirty="0" sz="750" spc="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check if we have missed any column or not</a:t>
            </a:r>
            <a:endParaRPr sz="75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id_cols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date_cols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num_cols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+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cat_cols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)</a:t>
            </a:r>
            <a:r>
              <a:rPr dirty="0" sz="750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==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])</a:t>
            </a:r>
            <a:endParaRPr sz="750">
              <a:latin typeface="Courier New"/>
              <a:cs typeface="Courier New"/>
            </a:endParaRPr>
          </a:p>
          <a:p>
            <a:pPr marL="36195" marR="5379720">
              <a:lnSpc>
                <a:spcPct val="102499"/>
              </a:lnSpc>
              <a:spcBef>
                <a:spcPts val="635"/>
              </a:spcBef>
            </a:pPr>
            <a:r>
              <a:rPr dirty="0" sz="750" spc="-5">
                <a:latin typeface="Courier New"/>
                <a:cs typeface="Courier New"/>
              </a:rPr>
              <a:t>#ID</a:t>
            </a:r>
            <a:r>
              <a:rPr dirty="0" sz="750" spc="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cols:</a:t>
            </a:r>
            <a:r>
              <a:rPr dirty="0" sz="750" spc="440">
                <a:latin typeface="Courier New"/>
                <a:cs typeface="Courier New"/>
              </a:rPr>
              <a:t> </a:t>
            </a:r>
            <a:r>
              <a:rPr dirty="0" sz="750">
                <a:latin typeface="Courier New"/>
                <a:cs typeface="Courier New"/>
              </a:rPr>
              <a:t>1 </a:t>
            </a:r>
            <a:r>
              <a:rPr dirty="0" sz="750" spc="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#Date cols:12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#Numeric</a:t>
            </a:r>
            <a:r>
              <a:rPr dirty="0" sz="750" spc="-65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cols:204 </a:t>
            </a:r>
            <a:r>
              <a:rPr dirty="0" sz="750" spc="-434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#Category cols:8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True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287" y="5102593"/>
            <a:ext cx="231394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5">
                <a:latin typeface="Arial MT"/>
                <a:cs typeface="Arial MT"/>
              </a:rPr>
              <a:t>Handling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missing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values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6464" y="637037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51"/>
                </a:lnTo>
                <a:lnTo>
                  <a:pt x="11391" y="35090"/>
                </a:lnTo>
                <a:lnTo>
                  <a:pt x="18300" y="36601"/>
                </a:lnTo>
                <a:lnTo>
                  <a:pt x="25209" y="35090"/>
                </a:lnTo>
                <a:lnTo>
                  <a:pt x="31051" y="31051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6464" y="679486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300"/>
                </a:moveTo>
                <a:lnTo>
                  <a:pt x="35090" y="11391"/>
                </a:lnTo>
                <a:lnTo>
                  <a:pt x="32270" y="7315"/>
                </a:lnTo>
                <a:lnTo>
                  <a:pt x="31051" y="5549"/>
                </a:lnTo>
                <a:lnTo>
                  <a:pt x="25209" y="1511"/>
                </a:lnTo>
                <a:lnTo>
                  <a:pt x="18300" y="0"/>
                </a:lnTo>
                <a:lnTo>
                  <a:pt x="11391" y="1511"/>
                </a:lnTo>
                <a:lnTo>
                  <a:pt x="5549" y="5549"/>
                </a:lnTo>
                <a:lnTo>
                  <a:pt x="1511" y="11391"/>
                </a:lnTo>
                <a:lnTo>
                  <a:pt x="0" y="18300"/>
                </a:lnTo>
                <a:lnTo>
                  <a:pt x="1511" y="25209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209"/>
                </a:lnTo>
                <a:lnTo>
                  <a:pt x="36601" y="18300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6464" y="721936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601" y="18288"/>
                </a:moveTo>
                <a:lnTo>
                  <a:pt x="35090" y="11379"/>
                </a:lnTo>
                <a:lnTo>
                  <a:pt x="32270" y="7315"/>
                </a:lnTo>
                <a:lnTo>
                  <a:pt x="31051" y="5537"/>
                </a:lnTo>
                <a:lnTo>
                  <a:pt x="25209" y="1498"/>
                </a:lnTo>
                <a:lnTo>
                  <a:pt x="18300" y="0"/>
                </a:lnTo>
                <a:lnTo>
                  <a:pt x="11391" y="1498"/>
                </a:lnTo>
                <a:lnTo>
                  <a:pt x="5549" y="5537"/>
                </a:lnTo>
                <a:lnTo>
                  <a:pt x="1511" y="11379"/>
                </a:lnTo>
                <a:lnTo>
                  <a:pt x="0" y="18288"/>
                </a:lnTo>
                <a:lnTo>
                  <a:pt x="1511" y="25196"/>
                </a:lnTo>
                <a:lnTo>
                  <a:pt x="5549" y="31038"/>
                </a:lnTo>
                <a:lnTo>
                  <a:pt x="11391" y="35077"/>
                </a:lnTo>
                <a:lnTo>
                  <a:pt x="18300" y="36588"/>
                </a:lnTo>
                <a:lnTo>
                  <a:pt x="25209" y="35077"/>
                </a:lnTo>
                <a:lnTo>
                  <a:pt x="31051" y="31038"/>
                </a:lnTo>
                <a:lnTo>
                  <a:pt x="32270" y="29273"/>
                </a:lnTo>
                <a:lnTo>
                  <a:pt x="35090" y="25196"/>
                </a:lnTo>
                <a:lnTo>
                  <a:pt x="36601" y="18288"/>
                </a:lnTo>
                <a:close/>
              </a:path>
            </a:pathLst>
          </a:custGeom>
          <a:solidFill>
            <a:srgbClr val="000000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848392" y="7881826"/>
            <a:ext cx="6404610" cy="439420"/>
            <a:chOff x="848392" y="7881826"/>
            <a:chExt cx="6404610" cy="439420"/>
          </a:xfrm>
        </p:grpSpPr>
        <p:sp>
          <p:nvSpPr>
            <p:cNvPr id="12" name="object 12"/>
            <p:cNvSpPr/>
            <p:nvPr/>
          </p:nvSpPr>
          <p:spPr>
            <a:xfrm>
              <a:off x="848392" y="7881826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0" y="439132"/>
                  </a:moveTo>
                  <a:lnTo>
                    <a:pt x="0" y="439132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43913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48385" y="7881835"/>
              <a:ext cx="6404610" cy="439420"/>
            </a:xfrm>
            <a:custGeom>
              <a:avLst/>
              <a:gdLst/>
              <a:ahLst/>
              <a:cxnLst/>
              <a:rect l="l" t="t" r="r" b="b"/>
              <a:pathLst>
                <a:path w="6404609" h="43942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431812"/>
                  </a:lnTo>
                  <a:lnTo>
                    <a:pt x="0" y="431812"/>
                  </a:lnTo>
                  <a:lnTo>
                    <a:pt x="0" y="439127"/>
                  </a:lnTo>
                  <a:lnTo>
                    <a:pt x="6396698" y="439127"/>
                  </a:lnTo>
                  <a:lnTo>
                    <a:pt x="6404013" y="439127"/>
                  </a:lnTo>
                  <a:lnTo>
                    <a:pt x="6404013" y="431812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72287" y="8337533"/>
            <a:ext cx="1169670" cy="21304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75"/>
              </a:spcBef>
            </a:pPr>
            <a:r>
              <a:rPr dirty="0" sz="750" spc="-5">
                <a:latin typeface="Courier New"/>
                <a:cs typeface="Courier New"/>
              </a:rPr>
              <a:t>circle_id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loc_og_t2o_mou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std_og_t2o_mou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loc_ic_t2o_mou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last_date_of_month_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last_date_of_month_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last_date_of_month_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last_date_of_month_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arpu_6</a:t>
            </a:r>
            <a:endParaRPr sz="750">
              <a:latin typeface="Courier New"/>
              <a:cs typeface="Courier New"/>
            </a:endParaRPr>
          </a:p>
          <a:p>
            <a:pPr marL="12700" marR="462280">
              <a:lnSpc>
                <a:spcPct val="102499"/>
              </a:lnSpc>
            </a:pPr>
            <a:r>
              <a:rPr dirty="0" sz="750" spc="-5">
                <a:latin typeface="Courier New"/>
                <a:cs typeface="Courier New"/>
              </a:rPr>
              <a:t>arpu_7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arpu_8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arpu_9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onnet_mou_6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onnet_mou_7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onnet_mou_8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onnet_mou_9 </a:t>
            </a:r>
            <a:r>
              <a:rPr dirty="0" sz="750" spc="-44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offnet_mou_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offnet_mou_</a:t>
            </a:r>
            <a:r>
              <a:rPr dirty="0" sz="750">
                <a:latin typeface="Courier New"/>
                <a:cs typeface="Courier New"/>
              </a:rPr>
              <a:t>7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30468" y="8337533"/>
            <a:ext cx="483234" cy="2130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1.018010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1.018010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1.018010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0.601006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1.100011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1.659017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158" y="7881825"/>
            <a:ext cx="563552" cy="43913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48392" y="5578319"/>
            <a:ext cx="6396990" cy="2701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latin typeface="Arial MT"/>
                <a:cs typeface="Arial MT"/>
              </a:rPr>
              <a:t>Details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on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Missing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Values</a:t>
            </a:r>
            <a:endParaRPr sz="1150">
              <a:latin typeface="Arial MT"/>
              <a:cs typeface="Arial MT"/>
            </a:endParaRPr>
          </a:p>
          <a:p>
            <a:pPr marL="36195" marR="231140">
              <a:lnSpc>
                <a:spcPct val="132100"/>
              </a:lnSpc>
              <a:spcBef>
                <a:spcPts val="680"/>
              </a:spcBef>
            </a:pPr>
            <a:r>
              <a:rPr dirty="0" sz="800" spc="-5">
                <a:latin typeface="Arial MT"/>
                <a:cs typeface="Arial MT"/>
              </a:rPr>
              <a:t>There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several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types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features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present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set.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Some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information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look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value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treatment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given</a:t>
            </a:r>
            <a:r>
              <a:rPr dirty="0" sz="800" spc="-5">
                <a:latin typeface="Arial MT"/>
                <a:cs typeface="Arial MT"/>
              </a:rPr>
              <a:t> below:</a:t>
            </a:r>
            <a:endParaRPr sz="800">
              <a:latin typeface="Arial MT"/>
              <a:cs typeface="Arial MT"/>
            </a:endParaRPr>
          </a:p>
          <a:p>
            <a:pPr marL="241300" marR="287655">
              <a:lnSpc>
                <a:spcPct val="132100"/>
              </a:lnSpc>
              <a:spcBef>
                <a:spcPts val="805"/>
              </a:spcBef>
            </a:pPr>
            <a:r>
              <a:rPr dirty="0" sz="800" spc="-5">
                <a:latin typeface="Arial MT"/>
                <a:cs typeface="Arial MT"/>
              </a:rPr>
              <a:t>If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columns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corresponding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'Recharging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service'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because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did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recharge that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month.</a:t>
            </a:r>
            <a:endParaRPr sz="800">
              <a:latin typeface="Arial MT"/>
              <a:cs typeface="Arial MT"/>
            </a:endParaRPr>
          </a:p>
          <a:p>
            <a:pPr marL="241300" marR="196850">
              <a:lnSpc>
                <a:spcPct val="132100"/>
              </a:lnSpc>
              <a:spcBef>
                <a:spcPts val="810"/>
              </a:spcBef>
            </a:pPr>
            <a:r>
              <a:rPr dirty="0" sz="800" spc="-5">
                <a:latin typeface="Arial MT"/>
                <a:cs typeface="Arial MT"/>
              </a:rPr>
              <a:t>If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columns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corresponding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'Call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Internet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service'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more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70%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values,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drop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those 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from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set.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not,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you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use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MICE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technique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impute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those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entries.</a:t>
            </a:r>
            <a:endParaRPr sz="800">
              <a:latin typeface="Arial MT"/>
              <a:cs typeface="Arial MT"/>
            </a:endParaRPr>
          </a:p>
          <a:p>
            <a:pPr marL="241300" marR="236220">
              <a:lnSpc>
                <a:spcPct val="132100"/>
              </a:lnSpc>
              <a:spcBef>
                <a:spcPts val="805"/>
              </a:spcBef>
            </a:pPr>
            <a:r>
              <a:rPr dirty="0" sz="800" spc="-5">
                <a:latin typeface="Arial MT"/>
                <a:cs typeface="Arial MT"/>
              </a:rPr>
              <a:t>If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missing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categorical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variables,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means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another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scheme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that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customer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has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availed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from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 telecomminucation</a:t>
            </a:r>
            <a:r>
              <a:rPr dirty="0" sz="800">
                <a:latin typeface="Arial MT"/>
                <a:cs typeface="Arial MT"/>
              </a:rPr>
              <a:t> service.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</a:pPr>
            <a:r>
              <a:rPr dirty="0" sz="800" spc="-5">
                <a:latin typeface="Arial MT"/>
                <a:cs typeface="Arial MT"/>
              </a:rPr>
              <a:t>Find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ratio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 missing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values</a:t>
            </a:r>
            <a:r>
              <a:rPr dirty="0" sz="800">
                <a:latin typeface="Arial MT"/>
                <a:cs typeface="Arial MT"/>
              </a:rPr>
              <a:t> 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each column 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data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set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</a:pPr>
            <a:r>
              <a:rPr dirty="0" sz="75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look at missing value ratio</a:t>
            </a:r>
            <a:r>
              <a:rPr dirty="0" sz="75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750" spc="-5" i="1">
                <a:solidFill>
                  <a:srgbClr val="3F7F7F"/>
                </a:solidFill>
                <a:latin typeface="Courier New"/>
                <a:cs typeface="Courier New"/>
              </a:rPr>
              <a:t>in each column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ourier New"/>
              <a:cs typeface="Courier New"/>
            </a:endParaRPr>
          </a:p>
          <a:p>
            <a:pPr marL="45085">
              <a:lnSpc>
                <a:spcPct val="100000"/>
              </a:lnSpc>
            </a:pP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isna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()</a:t>
            </a:r>
            <a:r>
              <a:rPr dirty="0" sz="750" spc="-15">
                <a:solidFill>
                  <a:srgbClr val="0054A9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*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100</a:t>
            </a:r>
            <a:r>
              <a:rPr dirty="0" sz="750" spc="-15">
                <a:solidFill>
                  <a:srgbClr val="008700"/>
                </a:solidFill>
                <a:latin typeface="Courier New"/>
                <a:cs typeface="Courier New"/>
              </a:rPr>
              <a:t> </a:t>
            </a:r>
            <a:r>
              <a:rPr dirty="0" sz="750" b="1">
                <a:solidFill>
                  <a:srgbClr val="A921FF"/>
                </a:solidFill>
                <a:latin typeface="Courier New"/>
                <a:cs typeface="Courier New"/>
              </a:rPr>
              <a:t>/</a:t>
            </a:r>
            <a:r>
              <a:rPr dirty="0" sz="750" spc="-10" b="1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churn</a:t>
            </a:r>
            <a:r>
              <a:rPr dirty="0" sz="750" spc="-5" b="1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dirty="0" sz="750" spc="-5">
                <a:solidFill>
                  <a:srgbClr val="202020"/>
                </a:solidFill>
                <a:latin typeface="Courier New"/>
                <a:cs typeface="Courier New"/>
              </a:rPr>
              <a:t>shape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[</a:t>
            </a:r>
            <a:r>
              <a:rPr dirty="0" sz="750" spc="-5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750" spc="-5">
                <a:solidFill>
                  <a:srgbClr val="0054A9"/>
                </a:solidFill>
                <a:latin typeface="Courier New"/>
                <a:cs typeface="Courier New"/>
              </a:rPr>
              <a:t>]</a:t>
            </a:r>
            <a:endParaRPr sz="750">
              <a:latin typeface="Courier New"/>
              <a:cs typeface="Courier New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158" y="8357551"/>
            <a:ext cx="556234" cy="22029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287" y="111125"/>
            <a:ext cx="940435" cy="104451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75"/>
              </a:spcBef>
            </a:pPr>
            <a:r>
              <a:rPr dirty="0" sz="750" spc="-5">
                <a:latin typeface="Courier New"/>
                <a:cs typeface="Courier New"/>
              </a:rPr>
              <a:t>offnet_mou_8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offnet_mou_9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roam_ic_mou_6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roam_ic_mou_7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roam_ic_mou_8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roam_ic_mou_9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roam_og_mou_6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roam_og_mou_7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roam_og_mou_8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roam_og_mou_9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loc_og_t2t_mou_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loc_og_t2t_mou_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loc_og_t2t_mou_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loc_og_t2t_mou_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loc_og_t2m_mou_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loc_og_t2m_mou_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loc_og_t2m_mou_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loc_og_t2m_mou_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loc_og_t2f_mou_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loc_og_t2f_mou_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loc_og_t2f_mou_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loc_og_t2f_mou_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loc_og_t2c_mou_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loc_og_t2c_mou_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loc_og_t2c_mou_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loc_og_t2c_mou_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std_og_t2t_mou_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std_og_t2t_mou_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std_og_t2t_mou_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std_og_t2t_mou_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std_og_t2m_mou_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std_og_t2m_mou_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std_og_t2m_mou_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std_og_t2m_mou_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std_og_t2f_mou_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std_og_t2f_mou_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std_og_t2f_mou_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std_og_t2f_mou_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std_og_t2c_mou_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std_og_t2c_mou_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std_og_t2c_mou_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std_og_t2c_mou_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isd_og_mou_9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spl_og_mou_9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og_others_6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og_others_7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og_others_8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og_others_9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total_og_mou_6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total_og_mou_7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total_og_mou_8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total_og_mou_9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loc_ic_t2t_mou_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loc_ic_t2t_mou_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loc_ic_t2t_mou_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loc_ic_t2t_mou_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loc_ic_t2m_mou_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loc_ic_t2m_mou_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loc_ic_t2m_mou_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loc_ic_t2m_mou_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loc_ic_t2f_mou_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loc_ic_t2f_mou_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loc_ic_t2f_mou_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loc_ic_t2f_mou_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loc_ic_mou_6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loc_ic_mou_7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loc_ic_mou_8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loc_ic_mou_9 </a:t>
            </a:r>
            <a:r>
              <a:rPr dirty="0" sz="750">
                <a:latin typeface="Courier New"/>
                <a:cs typeface="Courier New"/>
              </a:rPr>
              <a:t> </a:t>
            </a:r>
            <a:r>
              <a:rPr dirty="0" sz="750" spc="-5">
                <a:latin typeface="Courier New"/>
                <a:cs typeface="Courier New"/>
              </a:rPr>
              <a:t>std_ic_t2t_mou_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std_ic_t2t_mou_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std_ic_t2t_mou_</a:t>
            </a:r>
            <a:r>
              <a:rPr dirty="0" sz="750">
                <a:latin typeface="Courier New"/>
                <a:cs typeface="Courier New"/>
              </a:rPr>
              <a:t>8  </a:t>
            </a:r>
            <a:r>
              <a:rPr dirty="0" sz="750" spc="-5">
                <a:latin typeface="Courier New"/>
                <a:cs typeface="Courier New"/>
              </a:rPr>
              <a:t>std_ic_t2t_mou_</a:t>
            </a:r>
            <a:r>
              <a:rPr dirty="0" sz="750">
                <a:latin typeface="Courier New"/>
                <a:cs typeface="Courier New"/>
              </a:rPr>
              <a:t>9  </a:t>
            </a:r>
            <a:r>
              <a:rPr dirty="0" sz="750" spc="-5">
                <a:latin typeface="Courier New"/>
                <a:cs typeface="Courier New"/>
              </a:rPr>
              <a:t>std_ic_t2m_mou_</a:t>
            </a:r>
            <a:r>
              <a:rPr dirty="0" sz="750">
                <a:latin typeface="Courier New"/>
                <a:cs typeface="Courier New"/>
              </a:rPr>
              <a:t>6  </a:t>
            </a:r>
            <a:r>
              <a:rPr dirty="0" sz="750" spc="-5">
                <a:latin typeface="Courier New"/>
                <a:cs typeface="Courier New"/>
              </a:rPr>
              <a:t>std_ic_t2m_mou_</a:t>
            </a:r>
            <a:r>
              <a:rPr dirty="0" sz="750">
                <a:latin typeface="Courier New"/>
                <a:cs typeface="Courier New"/>
              </a:rPr>
              <a:t>7  </a:t>
            </a:r>
            <a:r>
              <a:rPr dirty="0" sz="750" spc="-5">
                <a:latin typeface="Courier New"/>
                <a:cs typeface="Courier New"/>
              </a:rPr>
              <a:t>std_ic_t2m_mou_</a:t>
            </a:r>
            <a:r>
              <a:rPr dirty="0" sz="750"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0468" y="111125"/>
            <a:ext cx="483234" cy="1044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0.000000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7.745077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3.937039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50" spc="-5">
                <a:latin typeface="Courier New"/>
                <a:cs typeface="Courier New"/>
              </a:rPr>
              <a:t>3.859039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50" spc="-5">
                <a:latin typeface="Courier New"/>
                <a:cs typeface="Courier New"/>
              </a:rPr>
              <a:t>5.378054</a:t>
            </a:r>
            <a:endParaRPr sz="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3237" y="130654"/>
          <a:ext cx="2179320" cy="1040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8285"/>
                <a:gridCol w="660400"/>
              </a:tblGrid>
              <a:tr h="110269">
                <a:tc>
                  <a:txBody>
                    <a:bodyPr/>
                    <a:lstStyle/>
                    <a:p>
                      <a:pPr marL="31750">
                        <a:lnSpc>
                          <a:spcPts val="77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std_ic_t2m_mou_9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70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7.745077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442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std_ic_t2f_mou_6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3.937039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std_ic_t2f_mou_7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3.859039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std_ic_t2f_mou_8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5.378054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std_ic_t2f_mou_9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7.745077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std_ic_t2o_mou_6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3.937039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std_ic_t2o_mou_7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3.859039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std_ic_t2o_mou_8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5.378054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std_ic_t2o_mou_9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7.745077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std_ic_mou_6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3.937039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std_ic_mou_7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3.859039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std_ic_mou_8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5.378054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std_ic_mou_9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7.745077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total_ic_mou_6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total_ic_mou_7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total_ic_mou_8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total_ic_mou_9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spl_ic_mou_6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3.937039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spl_ic_mou_7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3.859039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spl_ic_mou_8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5.378054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spl_ic_mou_9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7.745077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isd_ic_mou_6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3.937039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isd_ic_mou_7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3.859039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isd_ic_mou_8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5.378054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isd_ic_mou_9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7.745077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ic_others_6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3.937039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ic_others_7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3.859039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ic_others_8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5.378054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ic_others_9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7.745077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total_rech_num_6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total_rech_num_7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total_rech_num_8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total_rech_num_9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total_rech_amt_6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total_rech_amt_7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total_rech_amt_8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total_rech_amt_9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max_rech_amt_6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max_rech_amt_7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max_rech_amt_8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max_rech_amt_9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date_of_last_rech_6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1.607016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date_of_last_rech_7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1.767018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date_of_last_rech_8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3.622036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date_of_last_rech_9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4.760048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last_day_rch_amt_6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last_day_rch_amt_7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last_day_rch_amt_8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last_day_rch_amt_9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date_of_last_rech_data_6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74.846748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date_of_last_rech_data_7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74.428744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date_of_last_rech_data_8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73.660737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date_of_last_rech_data_9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74.077741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74.846748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74.428744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73.660737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total_rech_data_9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74.077741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74.846748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74.428744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73.660737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max_rech_data_9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74.077741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count_rech_2g_6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74.846748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count_rech_2g_7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74.428744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count_rech_2g_8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73.660737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count_rech_2g_9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74.077741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count_rech_3g_6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74.846748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count_rech_3g_7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74.428744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count_rech_3g_8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73.660737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count_rech_3g_9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74.077741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74.846748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74.428744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73.660737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av_rech_amt_data_9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74.077741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vol_2g_mb_6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vol_2g_mb_7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vol_2g_mb_8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vol_2g_mb_9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vol_3g_mb_6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vol_3g_mb_7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vol_3g_mb_8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vol_3g_mb_9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0.000000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arpu_3g_6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74.846748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arpu_3g_7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74.428744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arpu_3g_8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73.660737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arpu_3g_9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74.077741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arpu_2g_6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74.846748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arpu_2g_7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74.428744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arpu_2g_8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19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73.660737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arpu_2g_9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95"/>
                        </a:lnSpc>
                      </a:pPr>
                      <a:r>
                        <a:rPr dirty="0" sz="750" spc="-5">
                          <a:latin typeface="Courier New"/>
                          <a:cs typeface="Courier New"/>
                        </a:rPr>
                        <a:t>74.077741</a:t>
                      </a:r>
                      <a:endParaRPr sz="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75D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2023-10-31T15:35:02Z</dcterms:created>
  <dcterms:modified xsi:type="dcterms:W3CDTF">2023-10-31T15:35:02Z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2023-10-31T00:00:00Z</vt:filetime>
  </property>
  <property fmtid="{D5CDD505-2E9C-101B-9397-08002B2CF9AE}" pid="3" name="Creator">
    <vt:lpwstr>wkhtmltopdf 0.12.5</vt:lpwstr>
  </property>
  <property fmtid="{D5CDD505-2E9C-101B-9397-08002B2CF9AE}" pid="4" name="LastSaved">
    <vt:filetime>2023-10-31T00:00:00Z</vt:filetime>
  </property>
</Properties>
</file>