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  <p:sldMasterId id="2147483684" r:id="rId5"/>
    <p:sldMasterId id="214748368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Old Standard TT"/>
      <p:regular r:id="rId39"/>
      <p:bold r:id="rId40"/>
      <p: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ldStandardTT-bold.fntdata"/><Relationship Id="rId20" Type="http://schemas.openxmlformats.org/officeDocument/2006/relationships/slide" Target="slides/slide13.xml"/><Relationship Id="rId41" Type="http://schemas.openxmlformats.org/officeDocument/2006/relationships/font" Target="fonts/OldStandardTT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Roboto-regular.fntdata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italic.fntdata"/><Relationship Id="rId14" Type="http://schemas.openxmlformats.org/officeDocument/2006/relationships/slide" Target="slides/slide7.xml"/><Relationship Id="rId36" Type="http://schemas.openxmlformats.org/officeDocument/2006/relationships/font" Target="fonts/Roboto-bold.fntdata"/><Relationship Id="rId17" Type="http://schemas.openxmlformats.org/officeDocument/2006/relationships/slide" Target="slides/slide10.xml"/><Relationship Id="rId39" Type="http://schemas.openxmlformats.org/officeDocument/2006/relationships/font" Target="fonts/OldStandardTT-regular.fntdata"/><Relationship Id="rId16" Type="http://schemas.openxmlformats.org/officeDocument/2006/relationships/slide" Target="slides/slide9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3b143cff3_2_53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23b143cff3_2_53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3b143cff3_2_135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23b143cff3_2_135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3b143cff3_2_140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23b143cff3_2_140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3b143cff3_2_145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23b143cff3_2_145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3b143cff3_2_150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23b143cff3_2_150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4f51b23f0_0_8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24f51b23f0_0_8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3b143cff3_2_155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123b143cff3_2_155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4f51b23f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4f51b23f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3b143cff3_2_160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23b143cff3_2_160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3b143cff3_6_1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123b143cff3_6_11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3b143cff3_2_165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123b143cff3_2_165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3b143cff3_2_59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23b143cff3_2_59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23b143cff3_6_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123b143cff3_6_5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5a45fb6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25a45fb6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3b143cff3_7_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123b143cff3_7_0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3b143cff3_2_17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123b143cff3_2_170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3b143cff3_0_2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123b143cff3_0_21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3b143cff3_0_27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123b143cff3_0_27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3b143cff3_2_175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123b143cff3_2_175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3b143cff3_2_180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123b143cff3_2_180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3b143cff3_2_63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23b143cff3_2_63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3b143cff3_0_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23b143cff3_0_0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3b143cff3_0_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23b143cff3_0_5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3b143cff3_2_120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23b143cff3_2_120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3b143cff3_2_125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23b143cff3_2_125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3b143cff3_7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3b143cff3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3b143cff3_2_130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23b143cff3_2_130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idx="1" type="subTitle"/>
          </p:nvPr>
        </p:nvSpPr>
        <p:spPr>
          <a:xfrm>
            <a:off x="512640" y="1893240"/>
            <a:ext cx="8118000" cy="7056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"/>
          <p:cNvSpPr txBox="1"/>
          <p:nvPr>
            <p:ph idx="1" type="subTitle"/>
          </p:nvPr>
        </p:nvSpPr>
        <p:spPr>
          <a:xfrm>
            <a:off x="512640" y="1893240"/>
            <a:ext cx="8118000" cy="7056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3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33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5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3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6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6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36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3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3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37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8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8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38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38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38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38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3280" cy="17110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641880" y="3597480"/>
            <a:ext cx="38952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/>
          <p:nvPr/>
        </p:nvSpPr>
        <p:spPr>
          <a:xfrm>
            <a:off x="0" y="5045760"/>
            <a:ext cx="9143280" cy="9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6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Relationship Id="rId4" Type="http://schemas.openxmlformats.org/officeDocument/2006/relationships/image" Target="../media/image10.jpg"/><Relationship Id="rId5" Type="http://schemas.openxmlformats.org/officeDocument/2006/relationships/image" Target="../media/image2.jpg"/><Relationship Id="rId6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leadingindia.ai/internshipproject" TargetMode="External"/><Relationship Id="rId4" Type="http://schemas.openxmlformats.org/officeDocument/2006/relationships/hyperlink" Target="https://opencv.org/multiple-object-tracking-in-realtime/" TargetMode="External"/><Relationship Id="rId5" Type="http://schemas.openxmlformats.org/officeDocument/2006/relationships/hyperlink" Target="https://towardsdatascience.com/implementing-real-time-object-detection-system-using-pytorch-and-opencv-70bac41148f7" TargetMode="External"/><Relationship Id="rId6" Type="http://schemas.openxmlformats.org/officeDocument/2006/relationships/hyperlink" Target="https://www.mdpi.com/1424-8220/22/2/464/pdf" TargetMode="External"/><Relationship Id="rId7" Type="http://schemas.openxmlformats.org/officeDocument/2006/relationships/hyperlink" Target="https://www.researchgate.net/publication/351411017_Real-Time_Object_Detection_Using_YOLO_A_Review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1880" y="170640"/>
            <a:ext cx="2999160" cy="199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9"/>
          <p:cNvSpPr/>
          <p:nvPr/>
        </p:nvSpPr>
        <p:spPr>
          <a:xfrm>
            <a:off x="512990" y="2362875"/>
            <a:ext cx="81180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NBA Accredited</a:t>
            </a: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4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A.P. Shah Institute of Technology,</a:t>
            </a: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4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G.B.Road, Kasarvadavli, Thane(W), Mumbai-400615</a:t>
            </a: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4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MUMBAI</a:t>
            </a: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4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Year 2021-2022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8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1.4 Scope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8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topic mainly focuses on Real Time Object Detection related to Road: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of pedestrians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of vehicles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of other roadway objects i.e. traffic signs and lights, etc.</a:t>
            </a:r>
            <a:endParaRPr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7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9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1.5 Technology stack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9"/>
          <p:cNvSpPr/>
          <p:nvPr/>
        </p:nvSpPr>
        <p:spPr>
          <a:xfrm>
            <a:off x="597500" y="1181650"/>
            <a:ext cx="33987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requirements: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Frontend-Flask, HTML, CSS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 - Python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OpenCV library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 v5 algorithm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Open-source dataset</a:t>
            </a:r>
            <a:r>
              <a:rPr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0" i="0" lang="e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9"/>
          <p:cNvSpPr/>
          <p:nvPr/>
        </p:nvSpPr>
        <p:spPr>
          <a:xfrm>
            <a:off x="4842225" y="1181750"/>
            <a:ext cx="36378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requirements: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GPU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Nvidia driver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 - 8GB or more</a:t>
            </a:r>
            <a:r>
              <a:rPr b="0" i="0" lang="e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0"/>
          <p:cNvSpPr/>
          <p:nvPr/>
        </p:nvSpPr>
        <p:spPr>
          <a:xfrm>
            <a:off x="512640" y="1893240"/>
            <a:ext cx="416736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2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Project Design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50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 Proposed System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51"/>
          <p:cNvSpPr/>
          <p:nvPr/>
        </p:nvSpPr>
        <p:spPr>
          <a:xfrm>
            <a:off x="240535" y="1416740"/>
            <a:ext cx="85197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proposed method uses </a:t>
            </a:r>
            <a:r>
              <a:rPr lang="en" sz="2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Yolo v5 </a:t>
            </a:r>
            <a:r>
              <a:rPr lang="en" sz="2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develop a system model which consists of multilayers to classify the given objects into any of the defined classes. </a:t>
            </a:r>
            <a:endParaRPr sz="2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schemes then use multiple images and detect the objects from these images, labeling them with their respective class label.</a:t>
            </a:r>
            <a:endParaRPr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2"/>
          <p:cNvSpPr/>
          <p:nvPr/>
        </p:nvSpPr>
        <p:spPr>
          <a:xfrm>
            <a:off x="312160" y="268660"/>
            <a:ext cx="85197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Proposed System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p52"/>
          <p:cNvCxnSpPr>
            <a:endCxn id="240" idx="5"/>
          </p:cNvCxnSpPr>
          <p:nvPr/>
        </p:nvCxnSpPr>
        <p:spPr>
          <a:xfrm>
            <a:off x="2462118" y="2633793"/>
            <a:ext cx="1074600" cy="518700"/>
          </a:xfrm>
          <a:prstGeom prst="bentConnector4">
            <a:avLst>
              <a:gd fmla="val 43090" name="adj1"/>
              <a:gd fmla="val 84448" name="adj2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52"/>
          <p:cNvCxnSpPr>
            <a:stCxn id="242" idx="6"/>
            <a:endCxn id="243" idx="2"/>
          </p:cNvCxnSpPr>
          <p:nvPr/>
        </p:nvCxnSpPr>
        <p:spPr>
          <a:xfrm flipH="1" rot="10800000">
            <a:off x="2576375" y="1400175"/>
            <a:ext cx="702300" cy="1233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52"/>
          <p:cNvCxnSpPr>
            <a:stCxn id="245" idx="3"/>
            <a:endCxn id="246" idx="2"/>
          </p:cNvCxnSpPr>
          <p:nvPr/>
        </p:nvCxnSpPr>
        <p:spPr>
          <a:xfrm flipH="1" rot="10800000">
            <a:off x="4634900" y="1240575"/>
            <a:ext cx="586200" cy="159600"/>
          </a:xfrm>
          <a:prstGeom prst="bentConnector3">
            <a:avLst>
              <a:gd fmla="val 5995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" name="Google Shape;247;p52"/>
          <p:cNvCxnSpPr>
            <a:stCxn id="248" idx="3"/>
            <a:endCxn id="249" idx="2"/>
          </p:cNvCxnSpPr>
          <p:nvPr/>
        </p:nvCxnSpPr>
        <p:spPr>
          <a:xfrm flipH="1" rot="10800000">
            <a:off x="4744500" y="2529975"/>
            <a:ext cx="474900" cy="561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52"/>
          <p:cNvCxnSpPr>
            <a:stCxn id="248" idx="3"/>
            <a:endCxn id="251" idx="2"/>
          </p:cNvCxnSpPr>
          <p:nvPr/>
        </p:nvCxnSpPr>
        <p:spPr>
          <a:xfrm flipH="1" rot="10800000">
            <a:off x="4744500" y="2958675"/>
            <a:ext cx="476700" cy="1323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52"/>
          <p:cNvCxnSpPr>
            <a:stCxn id="248" idx="3"/>
            <a:endCxn id="253" idx="2"/>
          </p:cNvCxnSpPr>
          <p:nvPr/>
        </p:nvCxnSpPr>
        <p:spPr>
          <a:xfrm>
            <a:off x="4744500" y="3090975"/>
            <a:ext cx="476400" cy="5445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54" name="Google Shape;254;p52"/>
          <p:cNvGrpSpPr/>
          <p:nvPr/>
        </p:nvGrpSpPr>
        <p:grpSpPr>
          <a:xfrm>
            <a:off x="5221100" y="1080975"/>
            <a:ext cx="1356300" cy="319200"/>
            <a:chOff x="5592550" y="1018950"/>
            <a:chExt cx="1356300" cy="319200"/>
          </a:xfrm>
        </p:grpSpPr>
        <p:sp>
          <p:nvSpPr>
            <p:cNvPr id="255" name="Google Shape;255;p52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Person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" name="Google Shape;246;p52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52"/>
          <p:cNvGrpSpPr/>
          <p:nvPr/>
        </p:nvGrpSpPr>
        <p:grpSpPr>
          <a:xfrm>
            <a:off x="3278600" y="1240575"/>
            <a:ext cx="1356300" cy="319200"/>
            <a:chOff x="3650050" y="1476150"/>
            <a:chExt cx="1356300" cy="319200"/>
          </a:xfrm>
        </p:grpSpPr>
        <p:sp>
          <p:nvSpPr>
            <p:cNvPr id="245" name="Google Shape;245;p52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Pedestrians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" name="Google Shape;243;p52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Google Shape;257;p52"/>
          <p:cNvGrpSpPr/>
          <p:nvPr/>
        </p:nvGrpSpPr>
        <p:grpSpPr>
          <a:xfrm>
            <a:off x="1214100" y="2474175"/>
            <a:ext cx="1362275" cy="319200"/>
            <a:chOff x="1596750" y="2412150"/>
            <a:chExt cx="1362275" cy="319200"/>
          </a:xfrm>
        </p:grpSpPr>
        <p:sp>
          <p:nvSpPr>
            <p:cNvPr id="258" name="Google Shape;258;p52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Class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" name="Google Shape;242;p52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" name="Google Shape;259;p52"/>
          <p:cNvGrpSpPr/>
          <p:nvPr/>
        </p:nvGrpSpPr>
        <p:grpSpPr>
          <a:xfrm>
            <a:off x="3388200" y="2931375"/>
            <a:ext cx="1356300" cy="319200"/>
            <a:chOff x="3650050" y="3348150"/>
            <a:chExt cx="1356300" cy="319200"/>
          </a:xfrm>
        </p:grpSpPr>
        <p:sp>
          <p:nvSpPr>
            <p:cNvPr id="248" name="Google Shape;248;p52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Vehicles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0" name="Google Shape;240;p52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2"/>
          <p:cNvGrpSpPr/>
          <p:nvPr/>
        </p:nvGrpSpPr>
        <p:grpSpPr>
          <a:xfrm>
            <a:off x="5221303" y="2799100"/>
            <a:ext cx="1334599" cy="319200"/>
            <a:chOff x="5592550" y="2890950"/>
            <a:chExt cx="1356300" cy="319200"/>
          </a:xfrm>
        </p:grpSpPr>
        <p:sp>
          <p:nvSpPr>
            <p:cNvPr id="261" name="Google Shape;261;p52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Ambulance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" name="Google Shape;251;p52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52"/>
          <p:cNvGrpSpPr/>
          <p:nvPr/>
        </p:nvGrpSpPr>
        <p:grpSpPr>
          <a:xfrm>
            <a:off x="5220828" y="3475925"/>
            <a:ext cx="1484729" cy="319200"/>
            <a:chOff x="5592550" y="3805350"/>
            <a:chExt cx="1466688" cy="319200"/>
          </a:xfrm>
        </p:grpSpPr>
        <p:sp>
          <p:nvSpPr>
            <p:cNvPr id="263" name="Google Shape;263;p52"/>
            <p:cNvSpPr/>
            <p:nvPr/>
          </p:nvSpPr>
          <p:spPr>
            <a:xfrm>
              <a:off x="5766538" y="3805350"/>
              <a:ext cx="1292700" cy="3192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Bus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" name="Google Shape;253;p52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52"/>
          <p:cNvGrpSpPr/>
          <p:nvPr/>
        </p:nvGrpSpPr>
        <p:grpSpPr>
          <a:xfrm>
            <a:off x="5219527" y="2370425"/>
            <a:ext cx="1334531" cy="319200"/>
            <a:chOff x="5549050" y="1334550"/>
            <a:chExt cx="1396538" cy="319200"/>
          </a:xfrm>
        </p:grpSpPr>
        <p:sp>
          <p:nvSpPr>
            <p:cNvPr id="265" name="Google Shape;265;p52"/>
            <p:cNvSpPr/>
            <p:nvPr/>
          </p:nvSpPr>
          <p:spPr>
            <a:xfrm>
              <a:off x="5763288" y="13345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Car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" name="Google Shape;249;p52"/>
            <p:cNvSpPr/>
            <p:nvPr/>
          </p:nvSpPr>
          <p:spPr>
            <a:xfrm>
              <a:off x="5549050" y="14071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6" name="Google Shape;266;p52"/>
          <p:cNvCxnSpPr>
            <a:endCxn id="267" idx="2"/>
          </p:cNvCxnSpPr>
          <p:nvPr/>
        </p:nvCxnSpPr>
        <p:spPr>
          <a:xfrm flipH="1" rot="-5400000">
            <a:off x="2562925" y="3466200"/>
            <a:ext cx="1174500" cy="4140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8" name="Google Shape;268;p52"/>
          <p:cNvGrpSpPr/>
          <p:nvPr/>
        </p:nvGrpSpPr>
        <p:grpSpPr>
          <a:xfrm>
            <a:off x="3357175" y="4100850"/>
            <a:ext cx="1418400" cy="319200"/>
            <a:chOff x="3650050" y="3348150"/>
            <a:chExt cx="1418400" cy="319200"/>
          </a:xfrm>
        </p:grpSpPr>
        <p:sp>
          <p:nvSpPr>
            <p:cNvPr id="269" name="Google Shape;269;p52"/>
            <p:cNvSpPr/>
            <p:nvPr/>
          </p:nvSpPr>
          <p:spPr>
            <a:xfrm>
              <a:off x="3893350" y="3348150"/>
              <a:ext cx="11751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Animals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" name="Google Shape;267;p52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52"/>
          <p:cNvGrpSpPr/>
          <p:nvPr/>
        </p:nvGrpSpPr>
        <p:grpSpPr>
          <a:xfrm>
            <a:off x="5220960" y="3123850"/>
            <a:ext cx="1334464" cy="319200"/>
            <a:chOff x="3650050" y="3348150"/>
            <a:chExt cx="1356300" cy="319200"/>
          </a:xfrm>
        </p:grpSpPr>
        <p:sp>
          <p:nvSpPr>
            <p:cNvPr id="271" name="Google Shape;271;p52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Truck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" name="Google Shape;272;p52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3" name="Google Shape;273;p52"/>
          <p:cNvCxnSpPr>
            <a:stCxn id="248" idx="3"/>
            <a:endCxn id="272" idx="2"/>
          </p:cNvCxnSpPr>
          <p:nvPr/>
        </p:nvCxnSpPr>
        <p:spPr>
          <a:xfrm>
            <a:off x="4744500" y="3090975"/>
            <a:ext cx="476400" cy="1926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4" name="Google Shape;274;p52"/>
          <p:cNvCxnSpPr>
            <a:stCxn id="269" idx="3"/>
            <a:endCxn id="275" idx="1"/>
          </p:cNvCxnSpPr>
          <p:nvPr/>
        </p:nvCxnSpPr>
        <p:spPr>
          <a:xfrm>
            <a:off x="4775575" y="4260450"/>
            <a:ext cx="621300" cy="2052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p52"/>
          <p:cNvCxnSpPr>
            <a:stCxn id="269" idx="3"/>
          </p:cNvCxnSpPr>
          <p:nvPr/>
        </p:nvCxnSpPr>
        <p:spPr>
          <a:xfrm flipH="1" rot="10800000">
            <a:off x="4775575" y="4129050"/>
            <a:ext cx="610800" cy="13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7" name="Google Shape;277;p52"/>
          <p:cNvGrpSpPr/>
          <p:nvPr/>
        </p:nvGrpSpPr>
        <p:grpSpPr>
          <a:xfrm>
            <a:off x="5220828" y="3958950"/>
            <a:ext cx="1484729" cy="319200"/>
            <a:chOff x="5592550" y="3805350"/>
            <a:chExt cx="1466688" cy="319200"/>
          </a:xfrm>
        </p:grpSpPr>
        <p:sp>
          <p:nvSpPr>
            <p:cNvPr id="278" name="Google Shape;278;p52"/>
            <p:cNvSpPr/>
            <p:nvPr/>
          </p:nvSpPr>
          <p:spPr>
            <a:xfrm>
              <a:off x="5766538" y="3805350"/>
              <a:ext cx="1292700" cy="3192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Cat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9" name="Google Shape;279;p52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52"/>
          <p:cNvGrpSpPr/>
          <p:nvPr/>
        </p:nvGrpSpPr>
        <p:grpSpPr>
          <a:xfrm>
            <a:off x="5220828" y="4305950"/>
            <a:ext cx="1484729" cy="319200"/>
            <a:chOff x="5592550" y="3805350"/>
            <a:chExt cx="1466688" cy="319200"/>
          </a:xfrm>
        </p:grpSpPr>
        <p:sp>
          <p:nvSpPr>
            <p:cNvPr id="275" name="Google Shape;275;p52"/>
            <p:cNvSpPr/>
            <p:nvPr/>
          </p:nvSpPr>
          <p:spPr>
            <a:xfrm>
              <a:off x="5766538" y="3805350"/>
              <a:ext cx="1292700" cy="3192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Dog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1" name="Google Shape;281;p52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52"/>
          <p:cNvGrpSpPr/>
          <p:nvPr/>
        </p:nvGrpSpPr>
        <p:grpSpPr>
          <a:xfrm>
            <a:off x="5220828" y="1941750"/>
            <a:ext cx="1484729" cy="319200"/>
            <a:chOff x="5592550" y="3805350"/>
            <a:chExt cx="1466688" cy="319200"/>
          </a:xfrm>
        </p:grpSpPr>
        <p:sp>
          <p:nvSpPr>
            <p:cNvPr id="283" name="Google Shape;283;p52"/>
            <p:cNvSpPr/>
            <p:nvPr/>
          </p:nvSpPr>
          <p:spPr>
            <a:xfrm>
              <a:off x="5766538" y="3805350"/>
              <a:ext cx="1292700" cy="3192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Traffic light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4" name="Google Shape;284;p52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52"/>
          <p:cNvGrpSpPr/>
          <p:nvPr/>
        </p:nvGrpSpPr>
        <p:grpSpPr>
          <a:xfrm>
            <a:off x="5220828" y="1601625"/>
            <a:ext cx="1484729" cy="319200"/>
            <a:chOff x="5592550" y="3805350"/>
            <a:chExt cx="1466688" cy="319200"/>
          </a:xfrm>
        </p:grpSpPr>
        <p:sp>
          <p:nvSpPr>
            <p:cNvPr id="286" name="Google Shape;286;p52"/>
            <p:cNvSpPr/>
            <p:nvPr/>
          </p:nvSpPr>
          <p:spPr>
            <a:xfrm>
              <a:off x="5766538" y="3805350"/>
              <a:ext cx="1292700" cy="3192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Traffic sign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p52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52"/>
          <p:cNvGrpSpPr/>
          <p:nvPr/>
        </p:nvGrpSpPr>
        <p:grpSpPr>
          <a:xfrm>
            <a:off x="3301328" y="1746563"/>
            <a:ext cx="1484729" cy="319200"/>
            <a:chOff x="5592550" y="3805350"/>
            <a:chExt cx="1466688" cy="319200"/>
          </a:xfrm>
        </p:grpSpPr>
        <p:sp>
          <p:nvSpPr>
            <p:cNvPr id="289" name="Google Shape;289;p52"/>
            <p:cNvSpPr/>
            <p:nvPr/>
          </p:nvSpPr>
          <p:spPr>
            <a:xfrm>
              <a:off x="5766538" y="3805350"/>
              <a:ext cx="1292700" cy="3192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Traffic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0" name="Google Shape;290;p52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1" name="Google Shape;291;p52"/>
          <p:cNvCxnSpPr>
            <a:stCxn id="289" idx="3"/>
            <a:endCxn id="287" idx="2"/>
          </p:cNvCxnSpPr>
          <p:nvPr/>
        </p:nvCxnSpPr>
        <p:spPr>
          <a:xfrm flipH="1" rot="10800000">
            <a:off x="4786056" y="1761263"/>
            <a:ext cx="434700" cy="1449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2" name="Google Shape;292;p52"/>
          <p:cNvCxnSpPr>
            <a:stCxn id="289" idx="3"/>
            <a:endCxn id="284" idx="2"/>
          </p:cNvCxnSpPr>
          <p:nvPr/>
        </p:nvCxnSpPr>
        <p:spPr>
          <a:xfrm>
            <a:off x="4786056" y="1906163"/>
            <a:ext cx="434700" cy="1953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" name="Google Shape;293;p52"/>
          <p:cNvCxnSpPr>
            <a:stCxn id="242" idx="6"/>
            <a:endCxn id="290" idx="2"/>
          </p:cNvCxnSpPr>
          <p:nvPr/>
        </p:nvCxnSpPr>
        <p:spPr>
          <a:xfrm flipH="1" rot="10800000">
            <a:off x="2576375" y="1906275"/>
            <a:ext cx="725100" cy="7275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3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Design (Flow Of Modules)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53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6776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Flask run command will call app.py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76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App.py- It will initiate the process of frontend</a:t>
            </a:r>
            <a:r>
              <a:rPr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to take input from users</a:t>
            </a:r>
            <a:r>
              <a:rPr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76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Detect.py- This file is responsible for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detection of objects </a:t>
            </a:r>
            <a:endParaRPr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36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Download.html and run/detect- This will create a download button on frontend for downloading the output file</a:t>
            </a:r>
            <a:r>
              <a:rPr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b="0" i="0" lang="e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4"/>
          <p:cNvSpPr txBox="1"/>
          <p:nvPr>
            <p:ph type="title"/>
          </p:nvPr>
        </p:nvSpPr>
        <p:spPr>
          <a:xfrm>
            <a:off x="312275" y="331569"/>
            <a:ext cx="8118000" cy="67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 2.3 Block Diagram 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5" name="Google Shape;30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50" y="1204200"/>
            <a:ext cx="8070474" cy="357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5"/>
          <p:cNvSpPr/>
          <p:nvPr/>
        </p:nvSpPr>
        <p:spPr>
          <a:xfrm>
            <a:off x="369360" y="2762640"/>
            <a:ext cx="5534640" cy="621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200" u="none" cap="none" strike="noStrike">
                <a:solidFill>
                  <a:srgbClr val="FFFBF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3. Implementation</a:t>
            </a:r>
            <a:endParaRPr b="1" i="0" sz="4200" u="none" cap="none" strike="noStrike">
              <a:solidFill>
                <a:srgbClr val="FFFBF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11" name="Google Shape;311;p55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6"/>
          <p:cNvSpPr/>
          <p:nvPr/>
        </p:nvSpPr>
        <p:spPr>
          <a:xfrm>
            <a:off x="311760" y="444960"/>
            <a:ext cx="85197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56"/>
          <p:cNvSpPr/>
          <p:nvPr/>
        </p:nvSpPr>
        <p:spPr>
          <a:xfrm>
            <a:off x="311750" y="653152"/>
            <a:ext cx="85197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outcome of object detection project is to recognize and locate all trained objects in a frame related to road.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detection is implemented in two ways: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○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streaming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○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images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upload image or video that is to be detected through the web application and get the desired output with certain accuracy 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7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200" u="none" cap="none" strike="noStrike">
                <a:solidFill>
                  <a:srgbClr val="FFFBF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5. Result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57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0"/>
          <p:cNvSpPr/>
          <p:nvPr/>
        </p:nvSpPr>
        <p:spPr>
          <a:xfrm>
            <a:off x="512640" y="275400"/>
            <a:ext cx="8118000" cy="4761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Project Report on</a:t>
            </a: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Object Detection</a:t>
            </a: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in partial fulfillment of the degree of</a:t>
            </a:r>
            <a:b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Engineering(Sem-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8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TECHNOLOGY</a:t>
            </a:r>
            <a:endParaRPr b="1" i="0" sz="1800" u="none" cap="none" strike="noStrike">
              <a:solidFill>
                <a:srgbClr val="FFFB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Snehal Shanbhag - 19104008</a:t>
            </a: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Pranjali Shimpi - 19104017</a:t>
            </a: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Akansha Rawat - 19104007</a:t>
            </a: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</a:t>
            </a: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Sonal Jain</a:t>
            </a:r>
            <a:endParaRPr sz="1800">
              <a:solidFill>
                <a:srgbClr val="FFFB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Charul Singh</a:t>
            </a:r>
            <a:endParaRPr sz="1800">
              <a:solidFill>
                <a:srgbClr val="FFFB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</a:t>
            </a: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8"/>
          <p:cNvSpPr/>
          <p:nvPr/>
        </p:nvSpPr>
        <p:spPr>
          <a:xfrm>
            <a:off x="311760" y="444960"/>
            <a:ext cx="85197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 interface: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58"/>
          <p:cNvSpPr/>
          <p:nvPr/>
        </p:nvSpPr>
        <p:spPr>
          <a:xfrm>
            <a:off x="311760" y="1171440"/>
            <a:ext cx="85197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400" y="1365950"/>
            <a:ext cx="528637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700" y="1596250"/>
            <a:ext cx="5334000" cy="282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9"/>
          <p:cNvSpPr txBox="1"/>
          <p:nvPr/>
        </p:nvSpPr>
        <p:spPr>
          <a:xfrm>
            <a:off x="709450" y="672100"/>
            <a:ext cx="71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Output on frontend: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825" y="387750"/>
            <a:ext cx="1970501" cy="157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2900" y="387750"/>
            <a:ext cx="2049500" cy="1574724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60"/>
          <p:cNvSpPr/>
          <p:nvPr/>
        </p:nvSpPr>
        <p:spPr>
          <a:xfrm>
            <a:off x="3765775" y="857250"/>
            <a:ext cx="1601700" cy="65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60"/>
          <p:cNvSpPr/>
          <p:nvPr/>
        </p:nvSpPr>
        <p:spPr>
          <a:xfrm>
            <a:off x="3771150" y="2938450"/>
            <a:ext cx="1601700" cy="65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0225" y="2307400"/>
            <a:ext cx="2142175" cy="19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0825" y="2268375"/>
            <a:ext cx="2214425" cy="19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1"/>
          <p:cNvSpPr/>
          <p:nvPr/>
        </p:nvSpPr>
        <p:spPr>
          <a:xfrm>
            <a:off x="512640" y="1893240"/>
            <a:ext cx="81180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200" u="none" cap="none" strike="noStrike">
                <a:solidFill>
                  <a:srgbClr val="FFFBF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6. Conclusion and Future Scope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61"/>
          <p:cNvSpPr/>
          <p:nvPr/>
        </p:nvSpPr>
        <p:spPr>
          <a:xfrm>
            <a:off x="512640" y="3840480"/>
            <a:ext cx="81180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2"/>
          <p:cNvSpPr/>
          <p:nvPr/>
        </p:nvSpPr>
        <p:spPr>
          <a:xfrm>
            <a:off x="401250" y="297550"/>
            <a:ext cx="83415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62"/>
          <p:cNvSpPr/>
          <p:nvPr/>
        </p:nvSpPr>
        <p:spPr>
          <a:xfrm>
            <a:off x="312150" y="909851"/>
            <a:ext cx="8519700" cy="3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Being a unified object detection model that is simple to construct and train in correspondence with its simple loss-function, YOLO can train the entire model in parallel. </a:t>
            </a:r>
            <a:endParaRPr sz="22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 is also better at generalizing Object representation compared with other object detection models and can be recommended for real-time object detection. </a:t>
            </a:r>
            <a:endParaRPr sz="22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</a:t>
            </a:r>
            <a:r>
              <a:rPr lang="en" sz="2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Yolo v3, v5, and v5 version - Yolov5 turned out to be the best algorithm taking less time and giving max accuracy. </a:t>
            </a:r>
            <a:endParaRPr sz="22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3"/>
          <p:cNvSpPr/>
          <p:nvPr/>
        </p:nvSpPr>
        <p:spPr>
          <a:xfrm>
            <a:off x="449025" y="455150"/>
            <a:ext cx="83415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63"/>
          <p:cNvSpPr/>
          <p:nvPr/>
        </p:nvSpPr>
        <p:spPr>
          <a:xfrm>
            <a:off x="489950" y="1326700"/>
            <a:ext cx="8341500" cy="3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used in 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Biometric recognition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Surveillance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cars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Lane detection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Medical analysis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4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References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64"/>
          <p:cNvSpPr/>
          <p:nvPr/>
        </p:nvSpPr>
        <p:spPr>
          <a:xfrm>
            <a:off x="311750" y="1171451"/>
            <a:ext cx="8519700" cy="3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solidFill>
                  <a:srgbClr val="1155CC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https://leadingindia.ai/internshipproject</a:t>
            </a:r>
            <a:endParaRPr sz="22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solidFill>
                  <a:srgbClr val="1155CC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https://opencv.org/multiple-object-tracking-in-realtime/</a:t>
            </a:r>
            <a:endParaRPr sz="22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solidFill>
                  <a:srgbClr val="1155CC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https://towardsdatascience.com/implementing-real-time-object-detection-system-using-pytorch-and-opencv-70bac41148f7</a:t>
            </a:r>
            <a:endParaRPr sz="22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solidFill>
                  <a:srgbClr val="1155CC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https://www.mdpi.com/1424-8220/22/2/464/pdf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solidFill>
                  <a:srgbClr val="1155CC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https://www.researchgate.net/publication/351411017_Real-Time_Object_Detection_Using_YOLO_A_Review</a:t>
            </a:r>
            <a:endParaRPr sz="22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5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2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65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1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1.Project Conception and Initiation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1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2"/>
          <p:cNvSpPr/>
          <p:nvPr/>
        </p:nvSpPr>
        <p:spPr>
          <a:xfrm>
            <a:off x="311760" y="444960"/>
            <a:ext cx="85197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2"/>
          <p:cNvSpPr/>
          <p:nvPr/>
        </p:nvSpPr>
        <p:spPr>
          <a:xfrm>
            <a:off x="171925" y="444950"/>
            <a:ext cx="8373600" cy="4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detection is a technology that detects the semantic objects of a class in digital images and videos. One of its real-time applications is self -driving cars.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this, our task is to detect multiple objects from an image. The most common object to detect in this application is the car, motorcycle, and pedestrian and other objects in a roadway.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locating the objects in the image we use Object Localization and have to locate more than one object in real-time systems.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3"/>
          <p:cNvSpPr/>
          <p:nvPr/>
        </p:nvSpPr>
        <p:spPr>
          <a:xfrm>
            <a:off x="311760" y="444960"/>
            <a:ext cx="85197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3"/>
          <p:cNvSpPr/>
          <p:nvPr/>
        </p:nvSpPr>
        <p:spPr>
          <a:xfrm>
            <a:off x="311750" y="444952"/>
            <a:ext cx="8519700" cy="41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various techniques for object detection, they can be split up into two categories, first is the algorithms based on Classifications. CNN and RNN come under this category.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second category is the algorithms based on Regressions. The YOLO method comes under this category.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YOLO algorithm is fast as compared to other classification algorithms.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4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 Objectives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4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identify and locate one or more effective targets from still image or video data. It comprehensively includes a variety of important techniques, such as image processing, pattern recognition, artificial intelligence and machine learning.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automate the recognition and extraction process.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detect the object segment from the video frame. 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76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ld Standard TT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classify the features in order to recognize the objects detected.</a:t>
            </a:r>
            <a:r>
              <a:rPr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788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5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 Literature Review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5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932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075" y="1592600"/>
            <a:ext cx="7942676" cy="31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6"/>
          <p:cNvPicPr preferRelativeResize="0"/>
          <p:nvPr/>
        </p:nvPicPr>
        <p:blipFill rotWithShape="1">
          <a:blip r:embed="rId3">
            <a:alphaModFix/>
          </a:blip>
          <a:srcRect b="2334" l="0" r="4997" t="0"/>
          <a:stretch/>
        </p:blipFill>
        <p:spPr>
          <a:xfrm>
            <a:off x="1461400" y="-12"/>
            <a:ext cx="6090201" cy="497672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6"/>
          <p:cNvSpPr txBox="1"/>
          <p:nvPr/>
        </p:nvSpPr>
        <p:spPr>
          <a:xfrm>
            <a:off x="157600" y="415500"/>
            <a:ext cx="9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7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1.3 Problem Definition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7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make a ML project on Real Time Object Detection with the best algorithm such that the project focuses on accuracy of the output, detection of 10 classes or as much as we can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