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9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9" r:id="rId4"/>
    <p:sldId id="257" r:id="rId5"/>
    <p:sldId id="260" r:id="rId6"/>
    <p:sldId id="258" r:id="rId7"/>
    <p:sldId id="261" r:id="rId8"/>
    <p:sldId id="274" r:id="rId9"/>
    <p:sldId id="272" r:id="rId10"/>
    <p:sldId id="264" r:id="rId11"/>
    <p:sldId id="275" r:id="rId12"/>
    <p:sldId id="270" r:id="rId13"/>
    <p:sldId id="271" r:id="rId14"/>
    <p:sldId id="268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B1D0B-D1C2-4C18-8D75-A92E338E64FF}" v="2" dt="2023-12-16T01:42:41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404" autoAdjust="0"/>
  </p:normalViewPr>
  <p:slideViewPr>
    <p:cSldViewPr snapToGrid="0">
      <p:cViewPr>
        <p:scale>
          <a:sx n="81" d="100"/>
          <a:sy n="81" d="100"/>
        </p:scale>
        <p:origin x="46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ima Vijay" userId="601482bb1d6e4f73" providerId="LiveId" clId="{BF8B1D0B-D1C2-4C18-8D75-A92E338E64FF}"/>
    <pc:docChg chg="custSel modSld">
      <pc:chgData name="Garima Vijay" userId="601482bb1d6e4f73" providerId="LiveId" clId="{BF8B1D0B-D1C2-4C18-8D75-A92E338E64FF}" dt="2023-12-16T01:42:50.041" v="11" actId="14100"/>
      <pc:docMkLst>
        <pc:docMk/>
      </pc:docMkLst>
      <pc:sldChg chg="addSp delSp modSp mod">
        <pc:chgData name="Garima Vijay" userId="601482bb1d6e4f73" providerId="LiveId" clId="{BF8B1D0B-D1C2-4C18-8D75-A92E338E64FF}" dt="2023-12-16T01:42:50.041" v="11" actId="14100"/>
        <pc:sldMkLst>
          <pc:docMk/>
          <pc:sldMk cId="3396169951" sldId="272"/>
        </pc:sldMkLst>
        <pc:picChg chg="add mod">
          <ac:chgData name="Garima Vijay" userId="601482bb1d6e4f73" providerId="LiveId" clId="{BF8B1D0B-D1C2-4C18-8D75-A92E338E64FF}" dt="2023-12-16T01:42:50.041" v="11" actId="14100"/>
          <ac:picMkLst>
            <pc:docMk/>
            <pc:sldMk cId="3396169951" sldId="272"/>
            <ac:picMk id="2" creationId="{EE45732F-0E89-EF01-D801-0C28878DE34A}"/>
          </ac:picMkLst>
        </pc:picChg>
        <pc:picChg chg="add mod">
          <ac:chgData name="Garima Vijay" userId="601482bb1d6e4f73" providerId="LiveId" clId="{BF8B1D0B-D1C2-4C18-8D75-A92E338E64FF}" dt="2023-12-16T01:42:46.123" v="10" actId="1037"/>
          <ac:picMkLst>
            <pc:docMk/>
            <pc:sldMk cId="3396169951" sldId="272"/>
            <ac:picMk id="3" creationId="{90ACD2A2-3CD7-31BA-037A-CE7AE63A1BAE}"/>
          </ac:picMkLst>
        </pc:picChg>
        <pc:picChg chg="del">
          <ac:chgData name="Garima Vijay" userId="601482bb1d6e4f73" providerId="LiveId" clId="{BF8B1D0B-D1C2-4C18-8D75-A92E338E64FF}" dt="2023-12-16T01:42:40.814" v="6" actId="478"/>
          <ac:picMkLst>
            <pc:docMk/>
            <pc:sldMk cId="3396169951" sldId="272"/>
            <ac:picMk id="6" creationId="{E15F7DC0-A2AC-C725-31E1-F404B6E87C29}"/>
          </ac:picMkLst>
        </pc:picChg>
        <pc:picChg chg="del">
          <ac:chgData name="Garima Vijay" userId="601482bb1d6e4f73" providerId="LiveId" clId="{BF8B1D0B-D1C2-4C18-8D75-A92E338E64FF}" dt="2023-12-16T01:42:16.368" v="0" actId="478"/>
          <ac:picMkLst>
            <pc:docMk/>
            <pc:sldMk cId="3396169951" sldId="272"/>
            <ac:picMk id="7" creationId="{6001987A-1D77-9119-44AA-804CF71C053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028960894251907"/>
          <c:y val="3.7049632337619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Missing values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Sheet2!$A$2:$A$19</c:f>
              <c:strCache>
                <c:ptCount val="18"/>
                <c:pt idx="0">
                  <c:v>ID</c:v>
                </c:pt>
                <c:pt idx="1">
                  <c:v>Name</c:v>
                </c:pt>
                <c:pt idx="2">
                  <c:v>host_id</c:v>
                </c:pt>
                <c:pt idx="3">
                  <c:v>host_name</c:v>
                </c:pt>
                <c:pt idx="4">
                  <c:v>neighbourhood_group</c:v>
                </c:pt>
                <c:pt idx="5">
                  <c:v>neighbourhood</c:v>
                </c:pt>
                <c:pt idx="6">
                  <c:v>latitude</c:v>
                </c:pt>
                <c:pt idx="7">
                  <c:v>longitude</c:v>
                </c:pt>
                <c:pt idx="8">
                  <c:v>room_type</c:v>
                </c:pt>
                <c:pt idx="9">
                  <c:v>price</c:v>
                </c:pt>
                <c:pt idx="10">
                  <c:v>minimum_nights</c:v>
                </c:pt>
                <c:pt idx="11">
                  <c:v>number_of_reviews</c:v>
                </c:pt>
                <c:pt idx="12">
                  <c:v>last_review</c:v>
                </c:pt>
                <c:pt idx="13">
                  <c:v>reviews_per_month</c:v>
                </c:pt>
                <c:pt idx="14">
                  <c:v>calculated_host_listings_count</c:v>
                </c:pt>
                <c:pt idx="15">
                  <c:v>availability_365</c:v>
                </c:pt>
                <c:pt idx="16">
                  <c:v>number_of_reviews_Ltm</c:v>
                </c:pt>
                <c:pt idx="17">
                  <c:v>city</c:v>
                </c:pt>
              </c:strCache>
            </c:strRef>
          </c:cat>
          <c: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13</c:v>
                </c:pt>
                <c:pt idx="4">
                  <c:v>135647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49085</c:v>
                </c:pt>
                <c:pt idx="13">
                  <c:v>49085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D-479E-9AD1-F073D16D5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29121600"/>
        <c:axId val="531562848"/>
        <c:axId val="0"/>
      </c:bar3DChart>
      <c:catAx>
        <c:axId val="52912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Columns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562848"/>
        <c:crosses val="autoZero"/>
        <c:auto val="1"/>
        <c:lblAlgn val="ctr"/>
        <c:lblOffset val="100"/>
        <c:noMultiLvlLbl val="0"/>
      </c:catAx>
      <c:valAx>
        <c:axId val="53156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Missing</a:t>
                </a:r>
                <a:r>
                  <a:rPr lang="en-US" baseline="0"/>
                  <a:t> Values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2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28ACB1-4332-E470-EF87-8AEC053A7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0214C-2937-A346-DE09-22C3F960C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A1BBD-7A70-4590-905F-1D3C86C2EC1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A51FC-82D9-2F28-28FB-64C6D84A07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515AE-F94A-6876-432C-C87602F29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0AC69-70A8-44A2-B351-83FC3FDC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75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5314-2595-487C-8095-AEB242BF25F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89D7-F73B-4E31-AD22-0BB5474C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89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EC2-A6AC-BBE5-3D0F-E3555F2BC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DFBAB-9C1C-0193-56A7-AEB86F9D9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49AE-1617-8101-7BA2-E025B772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2AC8-5D1B-CCD6-18DE-395204F8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EB4F-C034-0DE7-8B39-A7CD7E6F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18FD-FC63-8390-B8E7-54C28B1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C70A5-0EDF-6F02-A1DB-BEF54283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161F-5642-D4D1-778E-7DD23F90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C8C2-6B62-F0B0-155D-871BA46B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9C2F-5155-8D5F-5B3E-FABF72FA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8253E-9D09-85DB-51F9-6EDDDEA28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C98E3-B155-48EC-A292-842A1B7AE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0FDF-C860-33CB-9CFD-EF4B392D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04C6-ECD2-561F-D3EA-C61ACB93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DBB8-9B94-BAEC-692B-0EF6C675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4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E53D-4520-A19A-855B-46BE945D2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9E7BA-52F9-E8EF-AC01-01912608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0BF1-18D8-85D3-B7A9-38F6C134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7D0-72EC-13CA-801B-9999AA0B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03A8-1C12-4487-D120-CCDC8409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4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C885-067B-F512-59E3-2C87A3E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02A4-FB62-7BE3-1F8A-14035D1A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BC0A-3A56-54D3-F9F5-64C64F01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195D-73DD-ADCE-ACE8-FD6BEEAD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A603-227E-25A6-D96E-609F8F97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998F-7364-98F0-70F4-0B094EC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72C6-1440-4C2B-1F71-773EB540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9BEE-26CF-9084-4DF6-17EDF3B0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97A8C-AB12-BE76-73D3-1AA2947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4F3C-8AC8-74C2-B4B6-8A697190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4E57-F9AC-3DCB-70E4-65083A1A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F472-3C20-5B36-C47B-C4D690E45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21C8B-4B03-88CF-0A64-62391E0E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B8817-CC58-F118-2CDA-11E1A306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BDB77-F06E-0838-976E-56DC5C0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49A5-4CF8-CF5B-BFE3-E7295F3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8F84-EC7C-55E9-22DC-30489A77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347AF-77AE-FAC7-3077-683EA729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846-C06D-8B6F-8A8A-9179A341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A0B18-8F97-554C-7036-25AD0DFF8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713DE-5823-6A7C-EF4D-ACE56EB0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C7057-AFE7-D31B-F5F3-582952EF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3060-7771-14B2-FDD8-8F66D23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7B7DC-E799-0B7F-D4EE-9DD67A33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0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0728-769C-96C8-9485-3C2582B0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62BBD-4D27-1D12-EC35-DD061038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1502D-15ED-3748-87A5-541D898A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F17AE-5238-6179-4195-13DC27D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3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E0660-C158-1007-50C2-05AB88DF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7C694-7CF1-DE94-13C4-72CFA67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B1BE-F1D6-D989-0CDD-D7DCCE3F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8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39F-2505-E131-D695-EDC4CFE3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1730-5C87-E3C7-8FD5-DB6FAC60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FEC51-A084-A6D7-C59B-4D80F260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93CED-4495-AED6-AD61-07C3E9C5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80F06-26BB-6C6E-F2B4-6B7B60DD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3F44-FA67-7AB1-598A-19165633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3422-1180-E62B-7792-94746331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2BF2-4F55-5DA8-E2B5-DA9A2ACE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7A6A-D529-F1A1-DB9A-F77F13D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B14C2-33CF-6368-084C-54FB390B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E30D-8F88-53F8-1241-9988C71E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0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9DCE-B373-7BA0-E553-BCCF6598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C257B-B5D8-3F77-1852-50D0A70EB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118A-1B48-CA94-523A-AD8D9351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02294-1AAD-7DFC-85CF-47CEDE3D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4FEB0-7A79-B9C0-3A52-09EAAE76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FA24E-3740-83D8-C839-0837CFD1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742E-5EC6-ACA4-F09A-33F71CC3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B685A-53E1-0E5A-5F0E-BE12DEB93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3C22-14FF-D64C-493A-07B43AC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A5EF-3EA9-05FE-7459-892157A6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1A66-D9D7-4F2B-2CB9-8A4F09D3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0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4CF90-E979-7C1D-17EC-67C227BFA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9E66-C273-ACEB-53AC-9778674E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06B6-E119-49A5-AE46-FF6A410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B1B4-15D8-DE93-6DEC-F288C4E6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4FE8-8BC6-44B7-B149-BE2D3A1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67FF-29B4-CF6F-0823-E757F96A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C39F-0640-40C0-C1D7-E2990B97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DED6-A22A-050D-B5B7-1D047FE7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7A4A-9054-F3A1-307A-E0FFE88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BC884-90E7-7365-FD5B-4920C7C2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6B6-71C5-CEB4-2F48-D156FAE4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3FC7-5BA2-4843-6B98-0D8C7DCF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6E407-3CD7-CE26-C924-1935711C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95FC-DD14-A9A2-0DCA-74FFFB8A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396E9-6A80-4273-5B92-3F058771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40CB-D518-8600-390F-BFD7F295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A7A9-79E0-A855-CDCD-02E29E0F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AF425-F1E4-EAF5-0F4C-70118529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9863E-6C11-C983-FD2A-93C706F5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20563-1522-E118-D8D9-9280D8FEC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D154-1D1C-807D-5E78-316C8036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6B978-7B41-150A-9DCF-18D4F40B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224DE-3747-546D-7C3C-A49251E5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E907F-2E7E-F7FA-D08D-EC78C5A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E2CD-CFA9-82A5-231D-C9B0FFA4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19437-03CA-BCF1-D2EE-C51F4E80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E2CC7-28F7-4B9E-CDE9-FAAEFE58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8B08F-41B7-EA80-29D5-14EEF7AD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2CD9E-1DE4-7C8B-C7A7-F16D536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3237A-47F8-CE3B-F718-10921158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092B9-C180-6548-A53D-33694C47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8824-29D8-3A7C-21BC-3945C30D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EF8C-B88F-18E5-713F-2ECB978C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26BD9-E7EF-B604-4A75-4A26D041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C1C8E-F0F1-E0D6-38A3-2FF72314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765F-2153-A325-50F5-7AF132DF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C5F6-E8F4-FB76-15C5-FEC4064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92F5-4387-58F8-6756-8C75B68E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3EC9D-F2FC-9ED4-154F-486C2D5D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CCE92-24B3-FCC7-C154-191FA5F0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CEE1-BB54-9C58-C307-B569A40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8024-9255-4F8D-3582-9A74A3F3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247D9-56DE-E769-C621-469AFCE2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1477C-4291-C402-8EC5-A7C085A1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DBB7-FF59-24A7-FA12-1610C81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C103-3C96-B9BC-BD62-8DB00AC8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E77E-8FB0-7364-945B-6829494E3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2499-6A5B-16B9-944F-AC7EB3A2B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EBBEC-0F0A-6BCE-0045-798D7248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8CD3-88A8-0ADC-59E3-F4F90295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05AD-6872-BDF4-D6D9-D423B20E7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9F08-EB06-FF83-622A-77EEE1D29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EFEE3-EEDA-61C0-7DAA-707369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30CB-5089-0654-229A-9DBBFCF0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25" y="1253789"/>
            <a:ext cx="4620584" cy="192795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7E10-B248-9D48-7852-9AB0B843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525" y="3181738"/>
            <a:ext cx="4620584" cy="125378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cs typeface="Times New Roman" panose="02020603050405020304" pitchFamily="18" charset="0"/>
              </a:rPr>
              <a:t>Team Members:-</a:t>
            </a:r>
          </a:p>
          <a:p>
            <a:pPr algn="l"/>
            <a:r>
              <a:rPr lang="en-US" sz="1800" dirty="0">
                <a:cs typeface="Times New Roman" panose="02020603050405020304" pitchFamily="18" charset="0"/>
              </a:rPr>
              <a:t>Garima Vijay, Pranjali Desai, </a:t>
            </a:r>
            <a:r>
              <a:rPr lang="en-US" sz="1800" dirty="0" err="1">
                <a:cs typeface="Times New Roman" panose="02020603050405020304" pitchFamily="18" charset="0"/>
              </a:rPr>
              <a:t>Pravalika</a:t>
            </a:r>
            <a:r>
              <a:rPr lang="en-US" sz="1800" dirty="0">
                <a:cs typeface="Times New Roman" panose="02020603050405020304" pitchFamily="18" charset="0"/>
              </a:rPr>
              <a:t> Thota, </a:t>
            </a:r>
            <a:r>
              <a:rPr lang="en-US" sz="1800" dirty="0" err="1">
                <a:cs typeface="Times New Roman" panose="02020603050405020304" pitchFamily="18" charset="0"/>
              </a:rPr>
              <a:t>Sindhuja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Arivukkarasu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cs typeface="Times New Roman" panose="02020603050405020304" pitchFamily="18" charset="0"/>
              </a:rPr>
              <a:t>Vinmathi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Iyappan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D085186-73E8-6087-8410-17BF2FE0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Airbnb unveils global rebrand with symbol 'of belonging' | Campaign US">
            <a:extLst>
              <a:ext uri="{FF2B5EF4-FFF2-40B4-BE49-F238E27FC236}">
                <a16:creationId xmlns:a16="http://schemas.microsoft.com/office/drawing/2014/main" id="{CEE090A5-13C5-5E16-4137-F013AFA64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2" r="19550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53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1103CD1-DA46-785E-EB29-4094B48C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896E01-7B30-9165-04A6-798A8EBE3D67}"/>
              </a:ext>
            </a:extLst>
          </p:cNvPr>
          <p:cNvSpPr>
            <a:spLocks/>
          </p:cNvSpPr>
          <p:nvPr/>
        </p:nvSpPr>
        <p:spPr>
          <a:xfrm>
            <a:off x="637033" y="3165669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E5DEB8A-C87B-CE0F-7328-0D078AF3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1" y="4130534"/>
            <a:ext cx="5471160" cy="20243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22DD5F-CC58-D504-3CD3-7B95B282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6" y="1621767"/>
            <a:ext cx="9529100" cy="2431038"/>
          </a:xfrm>
        </p:spPr>
        <p:txBody>
          <a:bodyPr>
            <a:normAutofit fontScale="850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Predictor Coefficients: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Availability_365 (0.08):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additional unit of availability increases the 'Price' by 0.08 units.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228600" algn="l"/>
                <a:tab pos="457200" algn="l"/>
              </a:tabLst>
            </a:pPr>
            <a:endParaRPr lang="en-US" sz="1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Minimum_nights (-0.57):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increase in minimum nights results in a decrease of 0.57 units in 'Price.’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228600" algn="l"/>
                <a:tab pos="457200" algn="l"/>
              </a:tabLst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Number_of_reviews (-0.21):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additional review is associated with a 0.21 unit decrease in 'Price.’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228600" algn="l"/>
                <a:tab pos="457200" algn="l"/>
              </a:tabLst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Room_type_Private</a:t>
            </a: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room (-98.92):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Listings with a private room type have a lower 'Price' by 98.92 units compared to other room types.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0F518-FB99-4A83-C474-7A6150C08D9A}"/>
              </a:ext>
            </a:extLst>
          </p:cNvPr>
          <p:cNvSpPr txBox="1"/>
          <p:nvPr/>
        </p:nvSpPr>
        <p:spPr>
          <a:xfrm>
            <a:off x="6462709" y="4146083"/>
            <a:ext cx="491130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defTabSz="237744">
              <a:spcAft>
                <a:spcPts val="600"/>
              </a:spcAft>
            </a:pPr>
            <a:r>
              <a:rPr lang="en-US" sz="18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Simplifying the Final Model from 34 to 4 variables improves interpretability and practicality for price prediction. Despite a slight RMSE increase (137.07 to 140.14), this trade-off aligns with prioritizing a model better suited for real-world applications in predicting prices.</a:t>
            </a:r>
          </a:p>
        </p:txBody>
      </p:sp>
    </p:spTree>
    <p:extLst>
      <p:ext uri="{BB962C8B-B14F-4D97-AF65-F5344CB8AC3E}">
        <p14:creationId xmlns:p14="http://schemas.microsoft.com/office/powerpoint/2010/main" val="409300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C1DFE1-9C3A-9C5B-E2DC-569A5F8E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5" y="2134969"/>
            <a:ext cx="4953775" cy="36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3E9E6-3C31-1FA1-E26F-0772750C8779}"/>
              </a:ext>
            </a:extLst>
          </p:cNvPr>
          <p:cNvSpPr txBox="1"/>
          <p:nvPr/>
        </p:nvSpPr>
        <p:spPr>
          <a:xfrm>
            <a:off x="671602" y="194781"/>
            <a:ext cx="542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Classification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D8BA0-BBE6-D8B5-6A4D-9FD308E75F15}"/>
              </a:ext>
            </a:extLst>
          </p:cNvPr>
          <p:cNvSpPr txBox="1"/>
          <p:nvPr/>
        </p:nvSpPr>
        <p:spPr>
          <a:xfrm>
            <a:off x="591666" y="1027357"/>
            <a:ext cx="11008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 To discern the most suitable room type for the host's listings by considering various relevant parameters.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119E0-1C0D-2567-C52E-9B5C618747EC}"/>
              </a:ext>
            </a:extLst>
          </p:cNvPr>
          <p:cNvSpPr/>
          <p:nvPr/>
        </p:nvSpPr>
        <p:spPr>
          <a:xfrm>
            <a:off x="591666" y="1896051"/>
            <a:ext cx="5079874" cy="10283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336E8-ACE6-CF9B-4987-50CE29F56913}"/>
              </a:ext>
            </a:extLst>
          </p:cNvPr>
          <p:cNvSpPr txBox="1"/>
          <p:nvPr/>
        </p:nvSpPr>
        <p:spPr>
          <a:xfrm>
            <a:off x="1074743" y="1920911"/>
            <a:ext cx="48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 indicators as per variable importance chart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A39143-460C-080F-7BA3-D06064B04BCD}"/>
              </a:ext>
            </a:extLst>
          </p:cNvPr>
          <p:cNvGraphicFramePr>
            <a:graphicFrameLocks noGrp="1"/>
          </p:cNvGraphicFramePr>
          <p:nvPr/>
        </p:nvGraphicFramePr>
        <p:xfrm>
          <a:off x="6725264" y="2467878"/>
          <a:ext cx="4352664" cy="292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491">
                  <a:extLst>
                    <a:ext uri="{9D8B030D-6E8A-4147-A177-3AD203B41FA5}">
                      <a16:colId xmlns:a16="http://schemas.microsoft.com/office/drawing/2014/main" val="1737052847"/>
                    </a:ext>
                  </a:extLst>
                </a:gridCol>
                <a:gridCol w="1216173">
                  <a:extLst>
                    <a:ext uri="{9D8B030D-6E8A-4147-A177-3AD203B41FA5}">
                      <a16:colId xmlns:a16="http://schemas.microsoft.com/office/drawing/2014/main" val="190188023"/>
                    </a:ext>
                  </a:extLst>
                </a:gridCol>
              </a:tblGrid>
              <a:tr h="489629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71350"/>
                  </a:ext>
                </a:extLst>
              </a:tr>
              <a:tr h="84511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Random forest </a:t>
                      </a:r>
                    </a:p>
                    <a:p>
                      <a:pPr algn="l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n_estimators</a:t>
                      </a:r>
                      <a:r>
                        <a:rPr lang="en-US" sz="1800" dirty="0"/>
                        <a:t> = 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96878"/>
                  </a:ext>
                </a:extLst>
              </a:tr>
              <a:tr h="110367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Grid search </a:t>
                      </a:r>
                    </a:p>
                    <a:p>
                      <a:pPr algn="l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max_depth</a:t>
                      </a:r>
                      <a:r>
                        <a:rPr lang="en-US" sz="1800" dirty="0"/>
                        <a:t> = 10, </a:t>
                      </a:r>
                      <a:r>
                        <a:rPr lang="en-US" sz="1800" dirty="0" err="1"/>
                        <a:t>min_impurity</a:t>
                      </a:r>
                      <a:r>
                        <a:rPr lang="en-US" sz="1800" dirty="0"/>
                        <a:t> = 0, </a:t>
                      </a:r>
                      <a:r>
                        <a:rPr lang="en-US" sz="1800" dirty="0" err="1"/>
                        <a:t>min_samples_split</a:t>
                      </a:r>
                      <a:r>
                        <a:rPr lang="en-US" sz="1800" dirty="0"/>
                        <a:t> = 2000)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0.8449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5268"/>
                  </a:ext>
                </a:extLst>
              </a:tr>
              <a:tr h="489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Boosted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47398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1C00F41-2183-02EA-9F8E-80449F8E4AE6}"/>
              </a:ext>
            </a:extLst>
          </p:cNvPr>
          <p:cNvSpPr/>
          <p:nvPr/>
        </p:nvSpPr>
        <p:spPr>
          <a:xfrm>
            <a:off x="6520461" y="4762155"/>
            <a:ext cx="4737474" cy="7635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B32DD-3818-5119-F4C1-40186DFEBDE3}"/>
              </a:ext>
            </a:extLst>
          </p:cNvPr>
          <p:cNvSpPr txBox="1"/>
          <p:nvPr/>
        </p:nvSpPr>
        <p:spPr>
          <a:xfrm>
            <a:off x="6646608" y="2074587"/>
            <a:ext cx="48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 comparisons</a:t>
            </a:r>
          </a:p>
        </p:txBody>
      </p:sp>
    </p:spTree>
    <p:extLst>
      <p:ext uri="{BB962C8B-B14F-4D97-AF65-F5344CB8AC3E}">
        <p14:creationId xmlns:p14="http://schemas.microsoft.com/office/powerpoint/2010/main" val="225548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86B2435-B306-BA1F-461A-DE984B85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8" y="1954708"/>
            <a:ext cx="11005063" cy="23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456E6F5-AAEF-6983-1C03-BF7C5F515C52}"/>
              </a:ext>
            </a:extLst>
          </p:cNvPr>
          <p:cNvSpPr/>
          <p:nvPr/>
        </p:nvSpPr>
        <p:spPr>
          <a:xfrm rot="19607631">
            <a:off x="485201" y="2648418"/>
            <a:ext cx="2872596" cy="21360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81D2FE-322C-83B9-6D07-88138DCA9EAC}"/>
              </a:ext>
            </a:extLst>
          </p:cNvPr>
          <p:cNvSpPr/>
          <p:nvPr/>
        </p:nvSpPr>
        <p:spPr>
          <a:xfrm rot="16200000">
            <a:off x="3163330" y="3240935"/>
            <a:ext cx="1402106" cy="12653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F28E4B-1C0C-68E6-DB94-F24B4D80B315}"/>
              </a:ext>
            </a:extLst>
          </p:cNvPr>
          <p:cNvSpPr/>
          <p:nvPr/>
        </p:nvSpPr>
        <p:spPr>
          <a:xfrm rot="16200000">
            <a:off x="4493303" y="3236779"/>
            <a:ext cx="1334123" cy="13416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8D3D0D-DF53-95F5-019A-0333CD5D7516}"/>
              </a:ext>
            </a:extLst>
          </p:cNvPr>
          <p:cNvSpPr/>
          <p:nvPr/>
        </p:nvSpPr>
        <p:spPr>
          <a:xfrm rot="19607631">
            <a:off x="5801661" y="2409790"/>
            <a:ext cx="2835398" cy="2696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DF9779-B98B-403A-9819-ECFBF4B8398E}"/>
              </a:ext>
            </a:extLst>
          </p:cNvPr>
          <p:cNvSpPr/>
          <p:nvPr/>
        </p:nvSpPr>
        <p:spPr>
          <a:xfrm rot="13264826">
            <a:off x="8514413" y="2750687"/>
            <a:ext cx="3112840" cy="218562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336A7-11A9-F3E5-E5FB-A88CDD766D1E}"/>
              </a:ext>
            </a:extLst>
          </p:cNvPr>
          <p:cNvSpPr txBox="1"/>
          <p:nvPr/>
        </p:nvSpPr>
        <p:spPr>
          <a:xfrm>
            <a:off x="593468" y="1853565"/>
            <a:ext cx="307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Irrespective of the cities, private room is preferred when </a:t>
            </a:r>
            <a:r>
              <a:rPr lang="en-US" sz="1400" b="1" dirty="0"/>
              <a:t>prices are less than $65.5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328A2-5C24-724C-07C8-D156E8966410}"/>
              </a:ext>
            </a:extLst>
          </p:cNvPr>
          <p:cNvSpPr txBox="1"/>
          <p:nvPr/>
        </p:nvSpPr>
        <p:spPr>
          <a:xfrm>
            <a:off x="3050952" y="4570286"/>
            <a:ext cx="1486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 New York, with prices between $65.5 and $85.5</a:t>
            </a:r>
            <a:r>
              <a:rPr lang="en-US" sz="1400" dirty="0"/>
              <a:t>, private rooms are preferred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2FCDF-F4CD-DBB0-DBB5-96181FAEA44A}"/>
              </a:ext>
            </a:extLst>
          </p:cNvPr>
          <p:cNvSpPr txBox="1"/>
          <p:nvPr/>
        </p:nvSpPr>
        <p:spPr>
          <a:xfrm>
            <a:off x="4551643" y="4642632"/>
            <a:ext cx="148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 other cities, with prices between $65.5 and $85.5</a:t>
            </a:r>
            <a:r>
              <a:rPr lang="en-US" sz="1400" dirty="0"/>
              <a:t>, entire home apartments are preferred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A308B1-FD3E-BE6E-3AC4-717ADA595BB1}"/>
              </a:ext>
            </a:extLst>
          </p:cNvPr>
          <p:cNvSpPr txBox="1"/>
          <p:nvPr/>
        </p:nvSpPr>
        <p:spPr>
          <a:xfrm>
            <a:off x="6255841" y="1139922"/>
            <a:ext cx="5591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other cities, with prices between $ 85.5 and $121.5</a:t>
            </a:r>
            <a:r>
              <a:rPr lang="en-US" sz="1400" dirty="0"/>
              <a:t>, entire home apartments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</a:t>
            </a:r>
            <a:r>
              <a:rPr lang="en-US" sz="1400" b="1" dirty="0"/>
              <a:t>in New York, if minimum nights is less than 6.5 than users are indifferent between entire home or private</a:t>
            </a:r>
            <a:r>
              <a:rPr lang="en-US" sz="1400" dirty="0"/>
              <a:t>. But if they plan to stay for more, then entire home is preferred.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040E0-9E88-0BE5-C07B-A55C7CC59DAB}"/>
              </a:ext>
            </a:extLst>
          </p:cNvPr>
          <p:cNvSpPr txBox="1"/>
          <p:nvPr/>
        </p:nvSpPr>
        <p:spPr>
          <a:xfrm>
            <a:off x="9464362" y="5074894"/>
            <a:ext cx="2134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prices greater than $85.5</a:t>
            </a:r>
            <a:r>
              <a:rPr lang="en-US" sz="1400" dirty="0"/>
              <a:t>, entire home is preferred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279BC-A9F8-576E-4B94-F3DE4368A07F}"/>
              </a:ext>
            </a:extLst>
          </p:cNvPr>
          <p:cNvSpPr txBox="1"/>
          <p:nvPr/>
        </p:nvSpPr>
        <p:spPr>
          <a:xfrm>
            <a:off x="593468" y="320990"/>
            <a:ext cx="96078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Price dominates as the key factor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250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9B075-FBBF-AA02-FB2C-441DDEB3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40" y="457201"/>
            <a:ext cx="3888526" cy="7150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9D55F-B004-8D57-7366-270C2C0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38" y="1493507"/>
            <a:ext cx="3888528" cy="429332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0:-“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ighly reviewed dwellings”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This cluster includes houses with </a:t>
            </a:r>
            <a:r>
              <a:rPr lang="en-US" sz="1600" b="1" dirty="0"/>
              <a:t>high review counts</a:t>
            </a:r>
            <a:r>
              <a:rPr lang="en-US" sz="1600" dirty="0"/>
              <a:t> and a low number of private rooms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City: Asheville, Columbus, Nashville, New Orleans, Pacific Grove, Portland, Salem, San Mateo County, Santa Cruz County, Seattle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Cluster 1:-"Diverse Accommodations Hub“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cluster represents cities with a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wide variety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listings in terms of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room types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but has a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lower overall review count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indicating a diverse range of options.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City:  Los Angeles, New York City</a:t>
            </a:r>
          </a:p>
          <a:p>
            <a:pPr marL="0" marR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marR="0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dirty="0"/>
          </a:p>
        </p:txBody>
      </p:sp>
      <p:pic>
        <p:nvPicPr>
          <p:cNvPr id="12" name="Picture 11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261F49C7-647B-422B-64B7-E0BD3C95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73" y="2107474"/>
            <a:ext cx="7324901" cy="30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3C5DDA-B652-1548-74D6-2EAB7D84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05" y="1319598"/>
            <a:ext cx="4069775" cy="4933155"/>
          </a:xfrm>
        </p:spPr>
        <p:txBody>
          <a:bodyPr anchor="t">
            <a:normAutofit/>
          </a:bodyPr>
          <a:lstStyle/>
          <a:p>
            <a:pPr marL="0" marR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effectLst/>
              </a:rPr>
              <a:t>Cluster 2:-“Extended Stay Options”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This cluster comprises houses </a:t>
            </a:r>
            <a:r>
              <a:rPr lang="en-US" sz="1600" b="1" dirty="0">
                <a:effectLst/>
              </a:rPr>
              <a:t>for </a:t>
            </a:r>
            <a:r>
              <a:rPr lang="en-US" sz="1600" b="1" dirty="0"/>
              <a:t>maximum number of nights</a:t>
            </a:r>
            <a:r>
              <a:rPr lang="en-US" sz="1600" dirty="0">
                <a:effectLst/>
              </a:rPr>
              <a:t> with </a:t>
            </a:r>
            <a:r>
              <a:rPr lang="en-US" sz="1600" b="1" dirty="0">
                <a:effectLst/>
              </a:rPr>
              <a:t>budget friendly price</a:t>
            </a:r>
            <a:r>
              <a:rPr lang="en-US" sz="1600" dirty="0">
                <a:effectLst/>
              </a:rPr>
              <a:t>, suggesting a preference for accommodations suitable for extended stays.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</a:rPr>
              <a:t>City: Boston, Cambridge, Chicago, Denver, Jersey City, Oakland, San Francisco, Santa Clara County, Washington D.C. </a:t>
            </a:r>
          </a:p>
          <a:p>
            <a:pPr marL="0" marR="0" indent="0" defTabSz="91440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effectLst/>
            </a:endParaRPr>
          </a:p>
          <a:p>
            <a:pPr marL="0" marR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/>
              <a:t>Cluster  3:-</a:t>
            </a:r>
            <a:r>
              <a:rPr lang="en-US" sz="1600" b="1" dirty="0">
                <a:effectLst/>
              </a:rPr>
              <a:t>"Upscale Retreats"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This cluster includes houses with </a:t>
            </a:r>
            <a:r>
              <a:rPr lang="en-US" sz="1600" b="1" dirty="0">
                <a:effectLst/>
              </a:rPr>
              <a:t>higher prices</a:t>
            </a:r>
            <a:r>
              <a:rPr lang="en-US" sz="1600" dirty="0">
                <a:effectLst/>
              </a:rPr>
              <a:t> and a </a:t>
            </a:r>
            <a:r>
              <a:rPr lang="en-US" sz="1600" b="1" dirty="0">
                <a:effectLst/>
              </a:rPr>
              <a:t>lower minimum nights &amp; and listings</a:t>
            </a:r>
            <a:r>
              <a:rPr lang="en-US" sz="1600" dirty="0">
                <a:effectLst/>
              </a:rPr>
              <a:t>, indicating a focus on luxurious accommodations.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City: Austin, Broward County, Clark County, Rhode Island, San Diego, Twin Cities MSA</a:t>
            </a:r>
          </a:p>
          <a:p>
            <a:endParaRPr lang="en-US" sz="1100" dirty="0"/>
          </a:p>
        </p:txBody>
      </p:sp>
      <p:pic>
        <p:nvPicPr>
          <p:cNvPr id="9" name="Picture 8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87B22C1D-016D-046E-7763-86EA577D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79" y="1888139"/>
            <a:ext cx="7207513" cy="347634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D7BD7D-0260-E451-8966-7B3898A994DE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261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B2548-6DA5-DF5C-F1DB-873B2788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509" y="507375"/>
            <a:ext cx="4840010" cy="897618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CDB8-197A-ED35-3540-C87B81E4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911" y="1507166"/>
            <a:ext cx="6897209" cy="3909565"/>
          </a:xfrm>
        </p:spPr>
        <p:txBody>
          <a:bodyPr>
            <a:noAutofit/>
          </a:bodyPr>
          <a:lstStyle/>
          <a:p>
            <a:r>
              <a:rPr lang="en-US" sz="1800" dirty="0"/>
              <a:t>Hosts belonging to diverse accommodation hubs, can take steps towards getting customer reviews to stand out from the crowd.</a:t>
            </a:r>
          </a:p>
          <a:p>
            <a:r>
              <a:rPr lang="en-US" sz="1800" dirty="0"/>
              <a:t>Hosts belonging to upscale retreats, can provide a personalized experience to the customers that encourages customers to leave positive reviews.</a:t>
            </a:r>
          </a:p>
          <a:p>
            <a:r>
              <a:rPr lang="en-US" sz="1800" dirty="0"/>
              <a:t>Hosts belonging to extended stay, can showcase their amenities to attract the guests.</a:t>
            </a:r>
          </a:p>
          <a:p>
            <a:r>
              <a:rPr lang="en-US" sz="1800" dirty="0"/>
              <a:t>To set a competitive price, the host can make sure the property is available throughout the year. If the host offers private rooms, it is better to consider pricing them a bit lower than other room types to attract more guests.</a:t>
            </a:r>
          </a:p>
          <a:p>
            <a:r>
              <a:rPr lang="en-US" sz="1800" dirty="0"/>
              <a:t>For hosts looking to sub-lease a private room, it is recommended to set prices below $65.5, except in New York, where users are willing to pay between $65.5 and $85.5.</a:t>
            </a:r>
          </a:p>
          <a:p>
            <a:pPr marL="0" indent="0">
              <a:buNone/>
            </a:pPr>
            <a:r>
              <a:rPr lang="en-US" sz="1800" dirty="0"/>
              <a:t>Regularly evaluate and adjust pricing based on market trends and guest feedback to ensure competitiveness and appeal for your Airbnb listings.</a:t>
            </a:r>
          </a:p>
        </p:txBody>
      </p:sp>
      <p:pic>
        <p:nvPicPr>
          <p:cNvPr id="4" name="Picture 3" descr="Four wooden houses with different sizes">
            <a:extLst>
              <a:ext uri="{FF2B5EF4-FFF2-40B4-BE49-F238E27FC236}">
                <a16:creationId xmlns:a16="http://schemas.microsoft.com/office/drawing/2014/main" id="{85E4774A-3A31-CE65-A5D3-48442B504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2" r="14254" b="-1"/>
          <a:stretch/>
        </p:blipFill>
        <p:spPr>
          <a:xfrm>
            <a:off x="20" y="511633"/>
            <a:ext cx="3587891" cy="5834734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2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AAC10-3211-AA38-59D0-630A312D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What is Airbnb?</a:t>
            </a:r>
          </a:p>
        </p:txBody>
      </p:sp>
      <p:pic>
        <p:nvPicPr>
          <p:cNvPr id="8" name="Picture 7" descr="Four wooden houses with different sizes">
            <a:extLst>
              <a:ext uri="{FF2B5EF4-FFF2-40B4-BE49-F238E27FC236}">
                <a16:creationId xmlns:a16="http://schemas.microsoft.com/office/drawing/2014/main" id="{FF2F3B8A-D68F-3AA4-A751-7D339427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2" r="1425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5EA2-FF30-4454-FB5F-50C99441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628464"/>
            <a:ext cx="4840010" cy="450236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Airbnb is an online marketplace that connects people who want to rent out their property with people who are looking for accommodations, typically for short stays.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Airbnb makes the bulk of its revenue by charging fees to both guests and hosts</a:t>
            </a:r>
            <a:r>
              <a:rPr lang="en-US" sz="2000" b="0" i="0" dirty="0">
                <a:effectLst/>
                <a:latin typeface="SourceSansPr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Airbnb seeks to optimize pricing strategies amid rising demand and supply. Utilizing a diverse dataset, predicting factors impacting pricing, user preferences, and market demand proves complex.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The challenge prompts the need for a robust predictive modeling solution, analyzing historical data to empower hosts with insights for effective pricing optimization and enhanced user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ourceSansPro"/>
            </a:endParaRP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12CD-7EC4-D01F-EBAB-57098ABE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C90B2-0BE3-2476-EC77-3662CE6C5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99" y="183098"/>
            <a:ext cx="4985495" cy="16061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C8041-0C15-8DDC-2D12-63CB57D1A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57" y="2262530"/>
            <a:ext cx="7843502" cy="19722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we analyze the trends in the short-term rental market?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How can hosts establish competitive Airbnb rates?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we determine the popular room types for hosting strategies?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Can we uncover the different patterns in the listings?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E88FA-E7B5-33CC-07D9-DD626349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97" y="133011"/>
            <a:ext cx="2942646" cy="249364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7D87B5-1A59-5465-C5F9-84A12F1E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A3740-1D6A-52F0-DD43-D9A83172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506" y="543794"/>
            <a:ext cx="4840010" cy="987814"/>
          </a:xfrm>
        </p:spPr>
        <p:txBody>
          <a:bodyPr>
            <a:normAutofit/>
          </a:bodyPr>
          <a:lstStyle/>
          <a:p>
            <a:r>
              <a:rPr lang="en-US" dirty="0"/>
              <a:t>The Data Set</a:t>
            </a:r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8AAA6880-F3A6-102F-E2EC-3923AD104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241225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97FB-B2AA-E382-7DA5-2FA2D7B5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281" y="1362269"/>
            <a:ext cx="8561068" cy="4857555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was obtained from Kaggle.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ID: Listing ID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Listing Name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Host_id: Id of the host 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Host_name: name of the host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Neighbourhood_group: It is a broader grouping or category of neighborhoods where the listing is situated.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Neighbourhood: It is a community where the listing is situated in a city/town.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Latitude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Longitude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Room_type: Type of accommodation is being offered.</a:t>
            </a:r>
          </a:p>
          <a:p>
            <a:endParaRPr lang="en-US" sz="1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B9BB-6293-5581-3438-E9B94CF5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eriodic table of elements">
            <a:extLst>
              <a:ext uri="{FF2B5EF4-FFF2-40B4-BE49-F238E27FC236}">
                <a16:creationId xmlns:a16="http://schemas.microsoft.com/office/drawing/2014/main" id="{22658D19-C324-70D1-46F5-AFBACAD26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5" r="19255"/>
          <a:stretch/>
        </p:blipFill>
        <p:spPr>
          <a:xfrm>
            <a:off x="21" y="10"/>
            <a:ext cx="3312522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A2FE-20B2-F362-F256-B6B39AB9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653" y="1085850"/>
            <a:ext cx="8136145" cy="5091113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Price: The price per night host is decided in USD.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Minimum_nights: Minimum number of nights that are required to book a listing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Number_of_reviews:-The total no of reviews a listing has 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Last_review: Last date when the listing was rented.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Reviews_per_month: The total number of reviews a listing receives in a month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Calculated_host_listings_count: Number of Listings per host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Availabilty_365: The number of days a listing is available in a year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Number_of_Reviews_Itm: The total number of reviews a listing has in the last 12 months.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City: The city the listing is located in.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C48B-635C-4549-0EC6-9B6DC6AD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E1E1-7A4F-50BC-2C40-E41361A6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8" y="371797"/>
            <a:ext cx="9998441" cy="1206594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B7F1-56B0-B0C0-31B6-A44E2DFB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4A9DB9-539A-FFE4-24D4-644FA914F15A}"/>
              </a:ext>
            </a:extLst>
          </p:cNvPr>
          <p:cNvSpPr txBox="1">
            <a:spLocks/>
          </p:cNvSpPr>
          <p:nvPr/>
        </p:nvSpPr>
        <p:spPr>
          <a:xfrm>
            <a:off x="5919939" y="2172468"/>
            <a:ext cx="5041647" cy="3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Dropped </a:t>
            </a:r>
            <a:r>
              <a:rPr lang="en-US" sz="2000" dirty="0"/>
              <a:t>the columns that are </a:t>
            </a:r>
            <a:r>
              <a:rPr lang="en-US" sz="2000" b="1" dirty="0"/>
              <a:t>not useful </a:t>
            </a:r>
            <a:r>
              <a:rPr lang="en-US" sz="2000" dirty="0"/>
              <a:t>for the analysis - </a:t>
            </a:r>
            <a:r>
              <a:rPr lang="en-US" sz="2000" dirty="0" err="1"/>
              <a:t>ID,name</a:t>
            </a:r>
            <a:r>
              <a:rPr lang="en-US" sz="2000" dirty="0"/>
              <a:t>, </a:t>
            </a:r>
            <a:r>
              <a:rPr lang="en-US" sz="2000" dirty="0" err="1"/>
              <a:t>Hostid</a:t>
            </a:r>
            <a:r>
              <a:rPr lang="en-US" sz="2000" dirty="0"/>
              <a:t>, Host name</a:t>
            </a:r>
          </a:p>
          <a:p>
            <a:r>
              <a:rPr lang="en-US" sz="2000" dirty="0"/>
              <a:t>Dropped the </a:t>
            </a:r>
            <a:r>
              <a:rPr lang="en-US" sz="2000" dirty="0" err="1"/>
              <a:t>Last_review</a:t>
            </a:r>
            <a:r>
              <a:rPr lang="en-US" sz="2000" dirty="0"/>
              <a:t>, </a:t>
            </a:r>
            <a:r>
              <a:rPr lang="en-US" sz="2000" dirty="0" err="1"/>
              <a:t>neighbourhood_groups</a:t>
            </a:r>
            <a:r>
              <a:rPr lang="en-US" sz="2000" dirty="0"/>
              <a:t>, and </a:t>
            </a:r>
            <a:r>
              <a:rPr lang="en-US" sz="2000" dirty="0" err="1"/>
              <a:t>reviews_per_month</a:t>
            </a:r>
            <a:r>
              <a:rPr lang="en-US" sz="2000" dirty="0"/>
              <a:t> columns due to of </a:t>
            </a:r>
            <a:r>
              <a:rPr lang="en-US" sz="2000" b="1" dirty="0"/>
              <a:t>missing values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Removed outliers </a:t>
            </a:r>
            <a:r>
              <a:rPr lang="en-US" sz="2000" dirty="0"/>
              <a:t>in the 'Price' variable by setting upper and lower bounds based on percentiles.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B56024-31EE-B39A-79FB-A44BEB456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063464"/>
              </p:ext>
            </p:extLst>
          </p:nvPr>
        </p:nvGraphicFramePr>
        <p:xfrm>
          <a:off x="1044801" y="2300287"/>
          <a:ext cx="4660717" cy="293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15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49C72516-431A-2125-EF7B-5C2C63701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234" y="1288501"/>
            <a:ext cx="4072981" cy="2504524"/>
          </a:xfrm>
          <a:prstGeom prst="rect">
            <a:avLst/>
          </a:prstGeom>
        </p:spPr>
      </p:pic>
      <p:pic>
        <p:nvPicPr>
          <p:cNvPr id="6" name="Content Placeholder 3" descr="A graph of different types of rooms&#10;&#10;Description automatically generated">
            <a:extLst>
              <a:ext uri="{FF2B5EF4-FFF2-40B4-BE49-F238E27FC236}">
                <a16:creationId xmlns:a16="http://schemas.microsoft.com/office/drawing/2014/main" id="{698442E0-DECA-2231-EDDA-8C3D004B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954" y="1307424"/>
            <a:ext cx="4489450" cy="2316424"/>
          </a:xfrm>
          <a:prstGeom prst="rect">
            <a:avLst/>
          </a:prstGeom>
        </p:spPr>
      </p:pic>
      <p:pic>
        <p:nvPicPr>
          <p:cNvPr id="5" name="Picture 4" descr="A graph of numbers and a number of listing&#10;&#10;Description automatically generated">
            <a:extLst>
              <a:ext uri="{FF2B5EF4-FFF2-40B4-BE49-F238E27FC236}">
                <a16:creationId xmlns:a16="http://schemas.microsoft.com/office/drawing/2014/main" id="{5E2F6BA9-4133-445D-6B28-DADB4AB59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379" y="4141001"/>
            <a:ext cx="4072981" cy="2508067"/>
          </a:xfrm>
          <a:prstGeom prst="rect">
            <a:avLst/>
          </a:prstGeom>
        </p:spPr>
      </p:pic>
      <p:pic>
        <p:nvPicPr>
          <p:cNvPr id="7" name="Picture 6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2EFDCFF-01DF-ECD5-6C24-29F01F10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2665" y="4141001"/>
            <a:ext cx="4665819" cy="2370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6D69-D146-7F33-ED73-609412C8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7557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9A9CD-E21F-A45F-80EF-2DA88A8A874A}"/>
              </a:ext>
            </a:extLst>
          </p:cNvPr>
          <p:cNvSpPr txBox="1"/>
          <p:nvPr/>
        </p:nvSpPr>
        <p:spPr>
          <a:xfrm>
            <a:off x="2023954" y="1125331"/>
            <a:ext cx="21339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Average price across each 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1183E-AF69-17F2-8056-727D24E8FF46}"/>
              </a:ext>
            </a:extLst>
          </p:cNvPr>
          <p:cNvSpPr txBox="1"/>
          <p:nvPr/>
        </p:nvSpPr>
        <p:spPr>
          <a:xfrm>
            <a:off x="2279871" y="3966573"/>
            <a:ext cx="21339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Number of listings in each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3DE1A-3D23-6DB6-3CC7-A62C309439D8}"/>
              </a:ext>
            </a:extLst>
          </p:cNvPr>
          <p:cNvSpPr txBox="1"/>
          <p:nvPr/>
        </p:nvSpPr>
        <p:spPr>
          <a:xfrm>
            <a:off x="7748584" y="1141481"/>
            <a:ext cx="23529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Room type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0E799-153A-13CA-210F-6BD69556DB80}"/>
              </a:ext>
            </a:extLst>
          </p:cNvPr>
          <p:cNvSpPr txBox="1"/>
          <p:nvPr/>
        </p:nvSpPr>
        <p:spPr>
          <a:xfrm>
            <a:off x="7950301" y="3932068"/>
            <a:ext cx="23927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Distribution of listings across cities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245FB-95ED-F23B-D6D0-2634355489DD}"/>
              </a:ext>
            </a:extLst>
          </p:cNvPr>
          <p:cNvSpPr/>
          <p:nvPr/>
        </p:nvSpPr>
        <p:spPr>
          <a:xfrm>
            <a:off x="1391262" y="4105071"/>
            <a:ext cx="457666" cy="18212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BBA28-F731-BB45-492C-7DC1DE6F0DE8}"/>
              </a:ext>
            </a:extLst>
          </p:cNvPr>
          <p:cNvSpPr/>
          <p:nvPr/>
        </p:nvSpPr>
        <p:spPr>
          <a:xfrm>
            <a:off x="7142169" y="1307424"/>
            <a:ext cx="699241" cy="23164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with blue circles&#10;&#10;Description automatically generated">
            <a:extLst>
              <a:ext uri="{FF2B5EF4-FFF2-40B4-BE49-F238E27FC236}">
                <a16:creationId xmlns:a16="http://schemas.microsoft.com/office/drawing/2014/main" id="{EE45732F-0E89-EF01-D801-0C28878D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914401"/>
            <a:ext cx="4690242" cy="5100144"/>
          </a:xfrm>
          <a:prstGeom prst="rect">
            <a:avLst/>
          </a:prstGeom>
        </p:spPr>
      </p:pic>
      <p:pic>
        <p:nvPicPr>
          <p:cNvPr id="3" name="Picture 2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90ACD2A2-3CD7-31BA-037A-CE7AE63A1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62" y="1181100"/>
            <a:ext cx="5448978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16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B279-7544-A608-C5BB-D4878E16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37" y="127951"/>
            <a:ext cx="10624707" cy="810863"/>
          </a:xfrm>
        </p:spPr>
        <p:txBody>
          <a:bodyPr>
            <a:noAutofit/>
          </a:bodyPr>
          <a:lstStyle/>
          <a:p>
            <a:pPr defTabSz="457200"/>
            <a:r>
              <a:rPr lang="en-US" sz="4000" dirty="0">
                <a:latin typeface="+mn-lt"/>
                <a:ea typeface="+mn-ea"/>
                <a:cs typeface="+mn-cs"/>
              </a:rPr>
              <a:t>Price Prediction Using Multiple Linear Regression</a:t>
            </a:r>
          </a:p>
        </p:txBody>
      </p:sp>
      <p:pic>
        <p:nvPicPr>
          <p:cNvPr id="4" name="Picture 3" descr="A graph with text overlay&#10;&#10;Description automatically generated">
            <a:extLst>
              <a:ext uri="{FF2B5EF4-FFF2-40B4-BE49-F238E27FC236}">
                <a16:creationId xmlns:a16="http://schemas.microsoft.com/office/drawing/2014/main" id="{977124CD-2AFE-1361-B0F1-A636FC4F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6" y="2089178"/>
            <a:ext cx="5417418" cy="4035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4C7AB-B02A-6DB1-28AE-C1C4AE4A7A83}"/>
              </a:ext>
            </a:extLst>
          </p:cNvPr>
          <p:cNvSpPr txBox="1"/>
          <p:nvPr/>
        </p:nvSpPr>
        <p:spPr>
          <a:xfrm>
            <a:off x="560333" y="1637689"/>
            <a:ext cx="27174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Importance Plot: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70791-2DBD-AF4B-416F-AC423C97FD06}"/>
              </a:ext>
            </a:extLst>
          </p:cNvPr>
          <p:cNvSpPr txBox="1"/>
          <p:nvPr/>
        </p:nvSpPr>
        <p:spPr>
          <a:xfrm>
            <a:off x="591666" y="1027357"/>
            <a:ext cx="11008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 Empower hosts with strategic pricing for competitive Airbnb rates through strategic pricing models.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1CA98-8C97-F570-0607-C6C359AF6CD9}"/>
              </a:ext>
            </a:extLst>
          </p:cNvPr>
          <p:cNvSpPr/>
          <p:nvPr/>
        </p:nvSpPr>
        <p:spPr>
          <a:xfrm>
            <a:off x="530851" y="2095564"/>
            <a:ext cx="5493944" cy="6812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5B4956-7948-EB9D-6FDD-CEA45E8AB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23200"/>
              </p:ext>
            </p:extLst>
          </p:nvPr>
        </p:nvGraphicFramePr>
        <p:xfrm>
          <a:off x="7062589" y="3123850"/>
          <a:ext cx="4170755" cy="217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316">
                  <a:extLst>
                    <a:ext uri="{9D8B030D-6E8A-4147-A177-3AD203B41FA5}">
                      <a16:colId xmlns:a16="http://schemas.microsoft.com/office/drawing/2014/main" val="3372103134"/>
                    </a:ext>
                  </a:extLst>
                </a:gridCol>
                <a:gridCol w="1333439">
                  <a:extLst>
                    <a:ext uri="{9D8B030D-6E8A-4147-A177-3AD203B41FA5}">
                      <a16:colId xmlns:a16="http://schemas.microsoft.com/office/drawing/2014/main" val="2031932582"/>
                    </a:ext>
                  </a:extLst>
                </a:gridCol>
              </a:tblGrid>
              <a:tr h="723841">
                <a:tc>
                  <a:txBody>
                    <a:bodyPr/>
                    <a:lstStyle/>
                    <a:p>
                      <a:r>
                        <a:rPr lang="en-US" sz="1800" dirty="0"/>
                        <a:t>Multiple Linear Regression </a:t>
                      </a:r>
                    </a:p>
                  </a:txBody>
                  <a:tcPr marL="157822" marR="157822" marT="78911" marB="7891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RMSE</a:t>
                      </a:r>
                    </a:p>
                  </a:txBody>
                  <a:tcPr marL="157822" marR="157822" marT="78911" marB="78911"/>
                </a:tc>
                <a:extLst>
                  <a:ext uri="{0D108BD9-81ED-4DB2-BD59-A6C34878D82A}">
                    <a16:rowId xmlns:a16="http://schemas.microsoft.com/office/drawing/2014/main" val="860229037"/>
                  </a:ext>
                </a:extLst>
              </a:tr>
              <a:tr h="723841">
                <a:tc>
                  <a:txBody>
                    <a:bodyPr/>
                    <a:lstStyle/>
                    <a:p>
                      <a:r>
                        <a:rPr lang="en-US" sz="1800" dirty="0"/>
                        <a:t>Base Model with 34 variables</a:t>
                      </a:r>
                    </a:p>
                  </a:txBody>
                  <a:tcPr marL="157822" marR="157822" marT="78911" marB="789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137.07</a:t>
                      </a:r>
                    </a:p>
                  </a:txBody>
                  <a:tcPr marL="157822" marR="157822" marT="78911" marB="78911"/>
                </a:tc>
                <a:extLst>
                  <a:ext uri="{0D108BD9-81ED-4DB2-BD59-A6C34878D82A}">
                    <a16:rowId xmlns:a16="http://schemas.microsoft.com/office/drawing/2014/main" val="132978473"/>
                  </a:ext>
                </a:extLst>
              </a:tr>
              <a:tr h="723841">
                <a:tc>
                  <a:txBody>
                    <a:bodyPr/>
                    <a:lstStyle/>
                    <a:p>
                      <a:r>
                        <a:rPr lang="en-US" sz="1800"/>
                        <a:t>Final Model with 4 variables </a:t>
                      </a:r>
                    </a:p>
                  </a:txBody>
                  <a:tcPr marL="157822" marR="157822" marT="78911" marB="789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140.14</a:t>
                      </a:r>
                    </a:p>
                  </a:txBody>
                  <a:tcPr marL="157822" marR="157822" marT="78911" marB="78911"/>
                </a:tc>
                <a:extLst>
                  <a:ext uri="{0D108BD9-81ED-4DB2-BD59-A6C34878D82A}">
                    <a16:rowId xmlns:a16="http://schemas.microsoft.com/office/drawing/2014/main" val="3535873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63AA496-CC6A-52C2-B0F4-9727BB2AAAA1}"/>
              </a:ext>
            </a:extLst>
          </p:cNvPr>
          <p:cNvSpPr txBox="1"/>
          <p:nvPr/>
        </p:nvSpPr>
        <p:spPr>
          <a:xfrm>
            <a:off x="6946075" y="2837618"/>
            <a:ext cx="609456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Performance Comparison:</a:t>
            </a:r>
          </a:p>
        </p:txBody>
      </p:sp>
    </p:spTree>
    <p:extLst>
      <p:ext uri="{BB962C8B-B14F-4D97-AF65-F5344CB8AC3E}">
        <p14:creationId xmlns:p14="http://schemas.microsoft.com/office/powerpoint/2010/main" val="40617368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1216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SourceSansPro</vt:lpstr>
      <vt:lpstr>Symbol</vt:lpstr>
      <vt:lpstr>Times New Roman</vt:lpstr>
      <vt:lpstr>Custom Design</vt:lpstr>
      <vt:lpstr>Office Theme</vt:lpstr>
      <vt:lpstr>Airbnb</vt:lpstr>
      <vt:lpstr>What is Airbnb?</vt:lpstr>
      <vt:lpstr>Research Questions</vt:lpstr>
      <vt:lpstr>The Data Set</vt:lpstr>
      <vt:lpstr>PowerPoint Presentation</vt:lpstr>
      <vt:lpstr>Data pre-processing</vt:lpstr>
      <vt:lpstr>Data Visualization</vt:lpstr>
      <vt:lpstr>PowerPoint Presentation</vt:lpstr>
      <vt:lpstr>Price Prediction Using Multiple Linear Regression</vt:lpstr>
      <vt:lpstr>Results</vt:lpstr>
      <vt:lpstr>PowerPoint Presentation</vt:lpstr>
      <vt:lpstr>PowerPoint Presentation</vt:lpstr>
      <vt:lpstr>Clustering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Pranjali Dholakia</dc:creator>
  <cp:lastModifiedBy>Garima Vijay</cp:lastModifiedBy>
  <cp:revision>4</cp:revision>
  <dcterms:created xsi:type="dcterms:W3CDTF">2023-12-15T17:04:41Z</dcterms:created>
  <dcterms:modified xsi:type="dcterms:W3CDTF">2023-12-16T01:42:51Z</dcterms:modified>
</cp:coreProperties>
</file>