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7F605-3953-48EF-8B17-236E3B058A0F}" v="5" dt="2024-11-16T04:16:3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12/31/2024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12/31/2024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82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12/31/2024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050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12/31/2024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5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12/31/2024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3272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12/31/2024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24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12/31/2024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84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12/31/2024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3892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12/31/2024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98822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12/31/2024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2709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12/31/2024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7399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12/31/2024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716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xgboost/" TargetMode="External"/><Relationship Id="rId2" Type="http://schemas.openxmlformats.org/officeDocument/2006/relationships/hyperlink" Target="https://www.nvidia.com/en-in/glossary/xgboost" TargetMode="External"/><Relationship Id="rId1" Type="http://schemas.openxmlformats.org/officeDocument/2006/relationships/slideLayout" Target="../slideLayouts/slideLayout2.xml"/><Relationship Id="rId6" Type="http://schemas.openxmlformats.org/officeDocument/2006/relationships/hyperlink" Target="https://www.foodstorm.com/blog/feature-spotlight-dynamic-delivery-times" TargetMode="External"/><Relationship Id="rId5" Type="http://schemas.openxmlformats.org/officeDocument/2006/relationships/hyperlink" Target="https://ieeexplore.ieee.org/document/8955108" TargetMode="External"/><Relationship Id="rId4" Type="http://schemas.openxmlformats.org/officeDocument/2006/relationships/hyperlink" Target="https://www.researchgate.net/publication/349514304_Effect_of_weather_on_online_food_ord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468962-6189-43AD-BB02-A6F88AD0E5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F2E68D-E9CA-4A00-AE2B-17BCDFABC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FF25C3D2-64CE-829E-9B13-E5A8A1EBB547}"/>
              </a:ext>
            </a:extLst>
          </p:cNvPr>
          <p:cNvPicPr>
            <a:picLocks noChangeAspect="1"/>
          </p:cNvPicPr>
          <p:nvPr/>
        </p:nvPicPr>
        <p:blipFill>
          <a:blip r:embed="rId2">
            <a:alphaModFix amt="30000"/>
          </a:blip>
          <a:srcRect t="18022" b="3306"/>
          <a:stretch/>
        </p:blipFill>
        <p:spPr>
          <a:xfrm>
            <a:off x="20" y="-4069"/>
            <a:ext cx="12191980" cy="6858000"/>
          </a:xfrm>
          <a:prstGeom prst="rect">
            <a:avLst/>
          </a:prstGeom>
        </p:spPr>
      </p:pic>
      <p:sp>
        <p:nvSpPr>
          <p:cNvPr id="2" name="Title 1">
            <a:extLst>
              <a:ext uri="{FF2B5EF4-FFF2-40B4-BE49-F238E27FC236}">
                <a16:creationId xmlns:a16="http://schemas.microsoft.com/office/drawing/2014/main" id="{15F23736-2244-1C37-5328-EDE4A92B3977}"/>
              </a:ext>
            </a:extLst>
          </p:cNvPr>
          <p:cNvSpPr>
            <a:spLocks noGrp="1"/>
          </p:cNvSpPr>
          <p:nvPr>
            <p:ph type="ctrTitle"/>
          </p:nvPr>
        </p:nvSpPr>
        <p:spPr>
          <a:xfrm>
            <a:off x="888693" y="838200"/>
            <a:ext cx="9242442" cy="3531847"/>
          </a:xfrm>
        </p:spPr>
        <p:txBody>
          <a:bodyPr anchor="t">
            <a:normAutofit/>
          </a:bodyPr>
          <a:lstStyle/>
          <a:p>
            <a:pPr algn="ctr"/>
            <a:r>
              <a:rPr lang="en-IN" u="sng" dirty="0">
                <a:solidFill>
                  <a:schemeClr val="accent1">
                    <a:lumMod val="50000"/>
                  </a:schemeClr>
                </a:solidFill>
              </a:rPr>
              <a:t>DYNAMIC FOOD</a:t>
            </a:r>
            <a:r>
              <a:rPr lang="en-IN" sz="1100" u="sng" dirty="0">
                <a:solidFill>
                  <a:schemeClr val="accent1">
                    <a:lumMod val="50000"/>
                  </a:schemeClr>
                </a:solidFill>
              </a:rPr>
              <a:t/>
            </a:r>
            <a:br>
              <a:rPr lang="en-IN" sz="1100" u="sng" dirty="0">
                <a:solidFill>
                  <a:schemeClr val="accent1">
                    <a:lumMod val="50000"/>
                  </a:schemeClr>
                </a:solidFill>
              </a:rPr>
            </a:br>
            <a:r>
              <a:rPr lang="en-IN" sz="1100" u="sng" dirty="0">
                <a:solidFill>
                  <a:schemeClr val="accent1">
                    <a:lumMod val="50000"/>
                  </a:schemeClr>
                </a:solidFill>
              </a:rPr>
              <a:t/>
            </a:r>
            <a:br>
              <a:rPr lang="en-IN" sz="1100" u="sng" dirty="0">
                <a:solidFill>
                  <a:schemeClr val="accent1">
                    <a:lumMod val="50000"/>
                  </a:schemeClr>
                </a:solidFill>
              </a:rPr>
            </a:br>
            <a:r>
              <a:rPr lang="en-IN" u="sng" dirty="0">
                <a:solidFill>
                  <a:schemeClr val="accent1">
                    <a:lumMod val="50000"/>
                  </a:schemeClr>
                </a:solidFill>
              </a:rPr>
              <a:t>DELIVERY RESPONSE</a:t>
            </a:r>
            <a:r>
              <a:rPr lang="en-IN" sz="1100" u="sng" dirty="0">
                <a:solidFill>
                  <a:schemeClr val="accent1">
                    <a:lumMod val="50000"/>
                  </a:schemeClr>
                </a:solidFill>
              </a:rPr>
              <a:t/>
            </a:r>
            <a:br>
              <a:rPr lang="en-IN" sz="1100" u="sng" dirty="0">
                <a:solidFill>
                  <a:schemeClr val="accent1">
                    <a:lumMod val="50000"/>
                  </a:schemeClr>
                </a:solidFill>
              </a:rPr>
            </a:br>
            <a:r>
              <a:rPr lang="en-IN" sz="1100" u="sng" dirty="0">
                <a:solidFill>
                  <a:schemeClr val="accent1">
                    <a:lumMod val="50000"/>
                  </a:schemeClr>
                </a:solidFill>
              </a:rPr>
              <a:t/>
            </a:r>
            <a:br>
              <a:rPr lang="en-IN" sz="1100" u="sng" dirty="0">
                <a:solidFill>
                  <a:schemeClr val="accent1">
                    <a:lumMod val="50000"/>
                  </a:schemeClr>
                </a:solidFill>
              </a:rPr>
            </a:br>
            <a:r>
              <a:rPr lang="en-IN" u="sng" dirty="0">
                <a:solidFill>
                  <a:schemeClr val="accent1">
                    <a:lumMod val="50000"/>
                  </a:schemeClr>
                </a:solidFill>
              </a:rPr>
              <a:t>TIME CALCULATOR</a:t>
            </a:r>
          </a:p>
        </p:txBody>
      </p:sp>
      <p:sp>
        <p:nvSpPr>
          <p:cNvPr id="3" name="Subtitle 2">
            <a:extLst>
              <a:ext uri="{FF2B5EF4-FFF2-40B4-BE49-F238E27FC236}">
                <a16:creationId xmlns:a16="http://schemas.microsoft.com/office/drawing/2014/main" id="{56B42528-49A9-2132-F73C-C028001486F7}"/>
              </a:ext>
            </a:extLst>
          </p:cNvPr>
          <p:cNvSpPr>
            <a:spLocks noGrp="1"/>
          </p:cNvSpPr>
          <p:nvPr>
            <p:ph type="subTitle" idx="1"/>
          </p:nvPr>
        </p:nvSpPr>
        <p:spPr>
          <a:xfrm>
            <a:off x="367743" y="4995171"/>
            <a:ext cx="10386271" cy="1052266"/>
          </a:xfrm>
        </p:spPr>
        <p:txBody>
          <a:bodyPr>
            <a:normAutofit lnSpcReduction="10000"/>
          </a:bodyPr>
          <a:lstStyle/>
          <a:p>
            <a:r>
              <a:rPr lang="en-IN" dirty="0">
                <a:solidFill>
                  <a:schemeClr val="accent1">
                    <a:lumMod val="75000"/>
                  </a:schemeClr>
                </a:solidFill>
              </a:rPr>
              <a:t>GAUTAM : 102203498 </a:t>
            </a:r>
          </a:p>
          <a:p>
            <a:r>
              <a:rPr lang="en-IN" dirty="0">
                <a:solidFill>
                  <a:schemeClr val="accent1">
                    <a:lumMod val="75000"/>
                  </a:schemeClr>
                </a:solidFill>
              </a:rPr>
              <a:t>PRANJAL : 102203972						 DATE : 25 NOVEMBER 2024</a:t>
            </a:r>
          </a:p>
        </p:txBody>
      </p:sp>
      <p:sp>
        <p:nvSpPr>
          <p:cNvPr id="13" name="Rectangle 12">
            <a:extLst>
              <a:ext uri="{FF2B5EF4-FFF2-40B4-BE49-F238E27FC236}">
                <a16:creationId xmlns:a16="http://schemas.microsoft.com/office/drawing/2014/main" id="{7E1304CE-399E-4EFB-AC6F-CA3ABE76C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B346787-55AA-410B-9763-FB4DF19D58B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4228F0-C94A-49D1-98AF-F8C229FF09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9911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5F0E5C-AB75-49D9-8D9B-727A524E40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963A92-0A9C-F20A-CE0E-C120357CE8CF}"/>
              </a:ext>
            </a:extLst>
          </p:cNvPr>
          <p:cNvSpPr txBox="1"/>
          <p:nvPr/>
        </p:nvSpPr>
        <p:spPr>
          <a:xfrm>
            <a:off x="11058818" y="521429"/>
            <a:ext cx="614886" cy="6001643"/>
          </a:xfrm>
          <a:prstGeom prst="rect">
            <a:avLst/>
          </a:prstGeom>
          <a:noFill/>
        </p:spPr>
        <p:txBody>
          <a:bodyPr wrap="square" rtlCol="0">
            <a:spAutoFit/>
          </a:bodyPr>
          <a:lstStyle/>
          <a:p>
            <a:r>
              <a:rPr lang="en-IN" sz="2400" dirty="0"/>
              <a:t>M</a:t>
            </a:r>
          </a:p>
          <a:p>
            <a:r>
              <a:rPr lang="en-IN" sz="2400" dirty="0"/>
              <a:t>A</a:t>
            </a:r>
          </a:p>
          <a:p>
            <a:r>
              <a:rPr lang="en-IN" sz="2400" dirty="0"/>
              <a:t>C</a:t>
            </a:r>
          </a:p>
          <a:p>
            <a:r>
              <a:rPr lang="en-IN" sz="2400" dirty="0"/>
              <a:t>H</a:t>
            </a:r>
          </a:p>
          <a:p>
            <a:r>
              <a:rPr lang="en-IN" sz="2400" dirty="0"/>
              <a:t>I</a:t>
            </a:r>
          </a:p>
          <a:p>
            <a:r>
              <a:rPr lang="en-IN" sz="2400" dirty="0"/>
              <a:t>N</a:t>
            </a:r>
          </a:p>
          <a:p>
            <a:r>
              <a:rPr lang="en-IN" sz="2400" dirty="0"/>
              <a:t>E</a:t>
            </a:r>
          </a:p>
          <a:p>
            <a:endParaRPr lang="en-IN" sz="2400" dirty="0"/>
          </a:p>
          <a:p>
            <a:r>
              <a:rPr lang="en-IN" sz="2400" dirty="0"/>
              <a:t>L</a:t>
            </a:r>
          </a:p>
          <a:p>
            <a:r>
              <a:rPr lang="en-IN" sz="2400" dirty="0"/>
              <a:t>E</a:t>
            </a:r>
          </a:p>
          <a:p>
            <a:r>
              <a:rPr lang="en-IN" sz="2400" dirty="0"/>
              <a:t>A</a:t>
            </a:r>
          </a:p>
          <a:p>
            <a:r>
              <a:rPr lang="en-IN" sz="2400" dirty="0"/>
              <a:t>R</a:t>
            </a:r>
          </a:p>
          <a:p>
            <a:r>
              <a:rPr lang="en-IN" sz="2400" dirty="0"/>
              <a:t>N</a:t>
            </a:r>
          </a:p>
          <a:p>
            <a:r>
              <a:rPr lang="en-IN" sz="2400" dirty="0"/>
              <a:t>I</a:t>
            </a:r>
          </a:p>
          <a:p>
            <a:r>
              <a:rPr lang="en-IN" sz="2400" dirty="0"/>
              <a:t>N</a:t>
            </a:r>
          </a:p>
          <a:p>
            <a:r>
              <a:rPr lang="en-IN" sz="2400" dirty="0"/>
              <a:t>G</a:t>
            </a:r>
          </a:p>
        </p:txBody>
      </p:sp>
    </p:spTree>
    <p:extLst>
      <p:ext uri="{BB962C8B-B14F-4D97-AF65-F5344CB8AC3E}">
        <p14:creationId xmlns:p14="http://schemas.microsoft.com/office/powerpoint/2010/main" val="74252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37B-9F4E-A17C-B4AE-CE903695F696}"/>
              </a:ext>
            </a:extLst>
          </p:cNvPr>
          <p:cNvSpPr>
            <a:spLocks noGrp="1"/>
          </p:cNvSpPr>
          <p:nvPr>
            <p:ph type="title"/>
          </p:nvPr>
        </p:nvSpPr>
        <p:spPr/>
        <p:txBody>
          <a:bodyPr/>
          <a:lstStyle/>
          <a:p>
            <a:r>
              <a:rPr lang="en-IN" u="sng"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892BA3D8-96F9-8696-D442-B536EEF35ED6}"/>
              </a:ext>
            </a:extLst>
          </p:cNvPr>
          <p:cNvSpPr>
            <a:spLocks noGrp="1"/>
          </p:cNvSpPr>
          <p:nvPr>
            <p:ph sz="half" idx="1"/>
          </p:nvPr>
        </p:nvSpPr>
        <p:spPr>
          <a:xfrm>
            <a:off x="418391" y="1756064"/>
            <a:ext cx="5151136" cy="4291444"/>
          </a:xfrm>
        </p:spPr>
        <p:txBody>
          <a:bodyPr/>
          <a:lstStyle/>
          <a:p>
            <a:r>
              <a:rPr lang="en-IN" dirty="0"/>
              <a:t>PURPOSE</a:t>
            </a:r>
            <a:endParaRPr lang="en-IN" sz="1400" dirty="0"/>
          </a:p>
        </p:txBody>
      </p:sp>
      <p:sp>
        <p:nvSpPr>
          <p:cNvPr id="4" name="Content Placeholder 3">
            <a:extLst>
              <a:ext uri="{FF2B5EF4-FFF2-40B4-BE49-F238E27FC236}">
                <a16:creationId xmlns:a16="http://schemas.microsoft.com/office/drawing/2014/main" id="{CF15F87C-8374-4E63-30A0-3BC7EC8E6721}"/>
              </a:ext>
            </a:extLst>
          </p:cNvPr>
          <p:cNvSpPr>
            <a:spLocks noGrp="1"/>
          </p:cNvSpPr>
          <p:nvPr>
            <p:ph sz="half" idx="2"/>
          </p:nvPr>
        </p:nvSpPr>
        <p:spPr>
          <a:xfrm>
            <a:off x="5569527" y="1756065"/>
            <a:ext cx="5252174" cy="4291444"/>
          </a:xfrm>
        </p:spPr>
        <p:txBody>
          <a:bodyPr/>
          <a:lstStyle/>
          <a:p>
            <a:r>
              <a:rPr lang="en-IN" dirty="0"/>
              <a:t>OBJECTIVE</a:t>
            </a:r>
          </a:p>
        </p:txBody>
      </p:sp>
      <p:sp>
        <p:nvSpPr>
          <p:cNvPr id="5" name="Date Placeholder 4">
            <a:extLst>
              <a:ext uri="{FF2B5EF4-FFF2-40B4-BE49-F238E27FC236}">
                <a16:creationId xmlns:a16="http://schemas.microsoft.com/office/drawing/2014/main" id="{1BFBC94D-3F38-E9B2-9401-ED313E1F4B4F}"/>
              </a:ext>
            </a:extLst>
          </p:cNvPr>
          <p:cNvSpPr>
            <a:spLocks noGrp="1"/>
          </p:cNvSpPr>
          <p:nvPr>
            <p:ph type="dt" sz="half" idx="10"/>
          </p:nvPr>
        </p:nvSpPr>
        <p:spPr/>
        <p:txBody>
          <a:bodyPr/>
          <a:lstStyle/>
          <a:p>
            <a:r>
              <a:rPr lang="en-US" dirty="0"/>
              <a:t>25/11/24</a:t>
            </a:r>
          </a:p>
        </p:txBody>
      </p:sp>
      <p:sp>
        <p:nvSpPr>
          <p:cNvPr id="6" name="Footer Placeholder 5">
            <a:extLst>
              <a:ext uri="{FF2B5EF4-FFF2-40B4-BE49-F238E27FC236}">
                <a16:creationId xmlns:a16="http://schemas.microsoft.com/office/drawing/2014/main" id="{9BB1E4DB-1D15-7E89-C7E8-69F45B31F3C4}"/>
              </a:ext>
            </a:extLst>
          </p:cNvPr>
          <p:cNvSpPr>
            <a:spLocks noGrp="1"/>
          </p:cNvSpPr>
          <p:nvPr>
            <p:ph type="ftr" sz="quarter" idx="11"/>
          </p:nvPr>
        </p:nvSpPr>
        <p:spPr>
          <a:xfrm rot="5400000">
            <a:off x="8811738" y="2440586"/>
            <a:ext cx="4971833" cy="951908"/>
          </a:xfrm>
        </p:spPr>
        <p:txBody>
          <a:bodyPr/>
          <a:lstStyle/>
          <a:p>
            <a:r>
              <a:rPr lang="en-US" sz="1100" i="0" u="none" strike="noStrike" dirty="0">
                <a:solidFill>
                  <a:srgbClr val="000000"/>
                </a:solidFill>
                <a:effectLst/>
              </a:rPr>
              <a:t>Applications like </a:t>
            </a:r>
            <a:r>
              <a:rPr lang="en-US" sz="1100" i="0" u="none" strike="noStrike" dirty="0" err="1">
                <a:solidFill>
                  <a:srgbClr val="000000"/>
                </a:solidFill>
                <a:effectLst/>
              </a:rPr>
              <a:t>BlinkiT</a:t>
            </a:r>
            <a:r>
              <a:rPr lang="en-US" sz="1100" i="0" u="none" strike="noStrike" dirty="0">
                <a:solidFill>
                  <a:srgbClr val="000000"/>
                </a:solidFill>
                <a:effectLst/>
              </a:rPr>
              <a:t>, Zomato and Swiggy use only traffic predictions, not several other factors like weather conditions, type of vehicle, age of the person.</a:t>
            </a:r>
            <a:endParaRPr lang="en-US" sz="1100" dirty="0"/>
          </a:p>
        </p:txBody>
      </p:sp>
      <p:sp>
        <p:nvSpPr>
          <p:cNvPr id="7" name="Slide Number Placeholder 6">
            <a:extLst>
              <a:ext uri="{FF2B5EF4-FFF2-40B4-BE49-F238E27FC236}">
                <a16:creationId xmlns:a16="http://schemas.microsoft.com/office/drawing/2014/main" id="{A70512AD-C91B-A3B7-D349-6F8E3A672106}"/>
              </a:ext>
            </a:extLst>
          </p:cNvPr>
          <p:cNvSpPr>
            <a:spLocks noGrp="1"/>
          </p:cNvSpPr>
          <p:nvPr>
            <p:ph type="sldNum" sz="quarter" idx="12"/>
          </p:nvPr>
        </p:nvSpPr>
        <p:spPr/>
        <p:txBody>
          <a:bodyPr/>
          <a:lstStyle/>
          <a:p>
            <a:fld id="{81D2C36F-4504-47C0-B82F-A167342A2754}" type="slidenum">
              <a:rPr lang="en-US" smtClean="0"/>
              <a:t>2</a:t>
            </a:fld>
            <a:endParaRPr lang="en-US"/>
          </a:p>
        </p:txBody>
      </p:sp>
      <p:sp>
        <p:nvSpPr>
          <p:cNvPr id="8" name="TextBox 7">
            <a:extLst>
              <a:ext uri="{FF2B5EF4-FFF2-40B4-BE49-F238E27FC236}">
                <a16:creationId xmlns:a16="http://schemas.microsoft.com/office/drawing/2014/main" id="{ADAB3AD5-B541-EFD7-221F-72018E66A072}"/>
              </a:ext>
            </a:extLst>
          </p:cNvPr>
          <p:cNvSpPr txBox="1"/>
          <p:nvPr/>
        </p:nvSpPr>
        <p:spPr>
          <a:xfrm>
            <a:off x="418390" y="2150918"/>
            <a:ext cx="5151135" cy="1815882"/>
          </a:xfrm>
          <a:prstGeom prst="rect">
            <a:avLst/>
          </a:prstGeom>
          <a:noFill/>
        </p:spPr>
        <p:txBody>
          <a:bodyPr wrap="square" rtlCol="0">
            <a:spAutoFit/>
          </a:bodyPr>
          <a:lstStyle/>
          <a:p>
            <a:r>
              <a:rPr lang="en-US" sz="1600" dirty="0"/>
              <a:t>The project aims to develop a machine learning model that accurately predicts food delivery times, addressing one of the most crucial aspects of customer satisfaction in the food delivery industry. By predicting delivery time more precisely, businesses can improve operational efficiency, reduce customer wait times, and provide more accurate delivery estimates.</a:t>
            </a:r>
            <a:endParaRPr lang="en-IN" sz="1600" dirty="0"/>
          </a:p>
        </p:txBody>
      </p:sp>
      <p:sp>
        <p:nvSpPr>
          <p:cNvPr id="10" name="TextBox 9">
            <a:extLst>
              <a:ext uri="{FF2B5EF4-FFF2-40B4-BE49-F238E27FC236}">
                <a16:creationId xmlns:a16="http://schemas.microsoft.com/office/drawing/2014/main" id="{7D8F885B-740C-F8DA-D9FF-A4ABC3127C46}"/>
              </a:ext>
            </a:extLst>
          </p:cNvPr>
          <p:cNvSpPr txBox="1"/>
          <p:nvPr/>
        </p:nvSpPr>
        <p:spPr>
          <a:xfrm>
            <a:off x="5569527" y="2150918"/>
            <a:ext cx="5252174" cy="1815882"/>
          </a:xfrm>
          <a:prstGeom prst="rect">
            <a:avLst/>
          </a:prstGeom>
          <a:noFill/>
        </p:spPr>
        <p:txBody>
          <a:bodyPr wrap="square" rtlCol="0">
            <a:spAutoFit/>
          </a:bodyPr>
          <a:lstStyle/>
          <a:p>
            <a:r>
              <a:rPr lang="en-US" sz="1600" dirty="0"/>
              <a:t>To enhance the accuracy of delivery time estimates and to examine the influence of factors that impact delivery speed, such as traffic, weather, and delivery personnel characteristics. This model could eventually be deployed to provide real-time estimates to customers, factoring in dynamic data from weather and traffic conditions. It can also predicted delays, helping owners make data-driven decisions.</a:t>
            </a:r>
            <a:endParaRPr lang="en-IN" sz="1600" dirty="0"/>
          </a:p>
        </p:txBody>
      </p:sp>
      <p:pic>
        <p:nvPicPr>
          <p:cNvPr id="17" name="Picture 16">
            <a:extLst>
              <a:ext uri="{FF2B5EF4-FFF2-40B4-BE49-F238E27FC236}">
                <a16:creationId xmlns:a16="http://schemas.microsoft.com/office/drawing/2014/main" id="{1409AF5B-4203-8389-886A-2F7D082B4D58}"/>
              </a:ext>
            </a:extLst>
          </p:cNvPr>
          <p:cNvPicPr>
            <a:picLocks noChangeAspect="1"/>
          </p:cNvPicPr>
          <p:nvPr/>
        </p:nvPicPr>
        <p:blipFill>
          <a:blip r:embed="rId2"/>
          <a:stretch>
            <a:fillRect/>
          </a:stretch>
        </p:blipFill>
        <p:spPr>
          <a:xfrm>
            <a:off x="360804" y="4084359"/>
            <a:ext cx="8741632" cy="1470787"/>
          </a:xfrm>
          <a:prstGeom prst="rect">
            <a:avLst/>
          </a:prstGeom>
        </p:spPr>
      </p:pic>
      <p:pic>
        <p:nvPicPr>
          <p:cNvPr id="19" name="Picture 18">
            <a:extLst>
              <a:ext uri="{FF2B5EF4-FFF2-40B4-BE49-F238E27FC236}">
                <a16:creationId xmlns:a16="http://schemas.microsoft.com/office/drawing/2014/main" id="{D25BCA06-7C96-5A38-D298-E76323643148}"/>
              </a:ext>
            </a:extLst>
          </p:cNvPr>
          <p:cNvPicPr>
            <a:picLocks noChangeAspect="1"/>
          </p:cNvPicPr>
          <p:nvPr/>
        </p:nvPicPr>
        <p:blipFill>
          <a:blip r:embed="rId3"/>
          <a:stretch>
            <a:fillRect/>
          </a:stretch>
        </p:blipFill>
        <p:spPr>
          <a:xfrm>
            <a:off x="2917656" y="5402454"/>
            <a:ext cx="9274344" cy="1455546"/>
          </a:xfrm>
          <a:prstGeom prst="rect">
            <a:avLst/>
          </a:prstGeom>
        </p:spPr>
      </p:pic>
    </p:spTree>
    <p:extLst>
      <p:ext uri="{BB962C8B-B14F-4D97-AF65-F5344CB8AC3E}">
        <p14:creationId xmlns:p14="http://schemas.microsoft.com/office/powerpoint/2010/main" val="24351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8DC8-471B-A554-C95A-087F8DA5DE34}"/>
              </a:ext>
            </a:extLst>
          </p:cNvPr>
          <p:cNvSpPr>
            <a:spLocks noGrp="1"/>
          </p:cNvSpPr>
          <p:nvPr>
            <p:ph type="title"/>
          </p:nvPr>
        </p:nvSpPr>
        <p:spPr>
          <a:xfrm>
            <a:off x="839788" y="597477"/>
            <a:ext cx="4343400" cy="1318410"/>
          </a:xfrm>
        </p:spPr>
        <p:txBody>
          <a:bodyPr>
            <a:normAutofit/>
          </a:bodyPr>
          <a:lstStyle/>
          <a:p>
            <a:r>
              <a:rPr lang="en-IN" sz="4000" u="sng" dirty="0">
                <a:solidFill>
                  <a:schemeClr val="accent1">
                    <a:lumMod val="50000"/>
                  </a:schemeClr>
                </a:solidFill>
              </a:rPr>
              <a:t>LITERATURE REVIEW</a:t>
            </a:r>
          </a:p>
        </p:txBody>
      </p:sp>
      <p:sp>
        <p:nvSpPr>
          <p:cNvPr id="3" name="Content Placeholder 2">
            <a:extLst>
              <a:ext uri="{FF2B5EF4-FFF2-40B4-BE49-F238E27FC236}">
                <a16:creationId xmlns:a16="http://schemas.microsoft.com/office/drawing/2014/main" id="{583D89E1-F984-CE78-4753-F7C7CE6257F5}"/>
              </a:ext>
            </a:extLst>
          </p:cNvPr>
          <p:cNvSpPr>
            <a:spLocks noGrp="1"/>
          </p:cNvSpPr>
          <p:nvPr>
            <p:ph idx="1"/>
          </p:nvPr>
        </p:nvSpPr>
        <p:spPr/>
        <p:txBody>
          <a:bodyPr>
            <a:normAutofit lnSpcReduction="10000"/>
          </a:bodyPr>
          <a:lstStyle/>
          <a:p>
            <a:r>
              <a:rPr lang="en-US" sz="1100" b="1" dirty="0"/>
              <a:t>Existing Research in Food Delivery Optimization:</a:t>
            </a:r>
            <a:r>
              <a:rPr lang="en-US" sz="1100" dirty="0"/>
              <a:t/>
            </a:r>
            <a:br>
              <a:rPr lang="en-US" sz="1100" dirty="0"/>
            </a:br>
            <a:r>
              <a:rPr lang="en-US" sz="1100" dirty="0"/>
              <a:t>Food delivery optimization has been a focus of numerous studies, primarily targeting route planning, traffic prediction, and ensuring customer satisfaction. For instance, predictive analytics and real-time traffic updates are commonly employed to streamline operations in popular applications like </a:t>
            </a:r>
            <a:r>
              <a:rPr lang="en-US" sz="1100" dirty="0" err="1"/>
              <a:t>Blinkit</a:t>
            </a:r>
            <a:r>
              <a:rPr lang="en-US" sz="1100" dirty="0"/>
              <a:t>, Zomato, and Swiggy. However, these approaches often fall short of leveraging an integrated framework that accounts for diverse delivery dynamics beyond traffic, such as weather conditions or individual delivery personnel characteristics.</a:t>
            </a:r>
          </a:p>
          <a:p>
            <a:pPr marL="0" indent="0">
              <a:buNone/>
            </a:pPr>
            <a:r>
              <a:rPr lang="en-US" sz="1400" b="1" dirty="0"/>
              <a:t>Gaps in Current Models:</a:t>
            </a:r>
            <a:endParaRPr lang="en-US" sz="1400" dirty="0"/>
          </a:p>
          <a:p>
            <a:pPr>
              <a:buFont typeface="Arial" panose="020B0604020202020204" pitchFamily="34" charset="0"/>
              <a:buChar char="•"/>
            </a:pPr>
            <a:r>
              <a:rPr lang="en-US" sz="1100" b="1" dirty="0"/>
              <a:t>Traffic Prediction Focus:</a:t>
            </a:r>
            <a:r>
              <a:rPr lang="en-US" sz="1100" dirty="0"/>
              <a:t> Current models heavily emphasize traffic patterns and route efficiency. While this reduces travel time, it disregards other critical variables such as delivery personnel’s experience, physical attributes, or ratings, which could influence delivery efficiency.</a:t>
            </a:r>
          </a:p>
          <a:p>
            <a:pPr>
              <a:buFont typeface="Arial" panose="020B0604020202020204" pitchFamily="34" charset="0"/>
              <a:buChar char="•"/>
            </a:pPr>
            <a:r>
              <a:rPr lang="en-US" sz="1100" b="1" dirty="0"/>
              <a:t>Neglect of Weather Conditions:</a:t>
            </a:r>
            <a:r>
              <a:rPr lang="en-US" sz="1100" dirty="0"/>
              <a:t> Weather conditions, such as heavy rain or snow, are rarely incorporated into predictive models despite their significant impact on travel times and safety.</a:t>
            </a:r>
          </a:p>
          <a:p>
            <a:pPr>
              <a:buFont typeface="Arial" panose="020B0604020202020204" pitchFamily="34" charset="0"/>
              <a:buChar char="•"/>
            </a:pPr>
            <a:r>
              <a:rPr lang="en-US" sz="1100" b="1" dirty="0"/>
              <a:t>Vehicle Type:</a:t>
            </a:r>
            <a:r>
              <a:rPr lang="en-US" sz="1100" dirty="0"/>
              <a:t> The type of vehicle (e.g., bike, car, scooter) affects both the speed and accessibility of delivery in different urban terrains, yet this is not commonly factored in existing platforms.</a:t>
            </a:r>
          </a:p>
        </p:txBody>
      </p:sp>
      <p:sp>
        <p:nvSpPr>
          <p:cNvPr id="4" name="Text Placeholder 3">
            <a:extLst>
              <a:ext uri="{FF2B5EF4-FFF2-40B4-BE49-F238E27FC236}">
                <a16:creationId xmlns:a16="http://schemas.microsoft.com/office/drawing/2014/main" id="{48AD167E-13EC-4242-2424-00C398FCBD42}"/>
              </a:ext>
            </a:extLst>
          </p:cNvPr>
          <p:cNvSpPr>
            <a:spLocks noGrp="1"/>
          </p:cNvSpPr>
          <p:nvPr>
            <p:ph type="body" sz="half" idx="2"/>
          </p:nvPr>
        </p:nvSpPr>
        <p:spPr>
          <a:xfrm>
            <a:off x="718475" y="2291194"/>
            <a:ext cx="4217319" cy="2457787"/>
          </a:xfrm>
        </p:spPr>
        <p:txBody>
          <a:bodyPr/>
          <a:lstStyle/>
          <a:p>
            <a:endParaRPr lang="en-IN" dirty="0"/>
          </a:p>
        </p:txBody>
      </p:sp>
      <p:sp>
        <p:nvSpPr>
          <p:cNvPr id="6" name="Footer Placeholder 5">
            <a:extLst>
              <a:ext uri="{FF2B5EF4-FFF2-40B4-BE49-F238E27FC236}">
                <a16:creationId xmlns:a16="http://schemas.microsoft.com/office/drawing/2014/main" id="{2C0AF24A-607D-A512-998D-0EDB2A73DCC3}"/>
              </a:ext>
            </a:extLst>
          </p:cNvPr>
          <p:cNvSpPr>
            <a:spLocks noGrp="1"/>
          </p:cNvSpPr>
          <p:nvPr>
            <p:ph type="ftr" sz="quarter" idx="11"/>
          </p:nvPr>
        </p:nvSpPr>
        <p:spPr>
          <a:xfrm rot="5400000">
            <a:off x="8712280" y="3099807"/>
            <a:ext cx="5157364" cy="365125"/>
          </a:xfrm>
        </p:spPr>
        <p:txBody>
          <a:bodyPr/>
          <a:lstStyle/>
          <a:p>
            <a:r>
              <a:rPr lang="en-US" dirty="0">
                <a:solidFill>
                  <a:schemeClr val="tx1"/>
                </a:solidFill>
              </a:rPr>
              <a:t>Applications like Instacart and Amazon Fresh explore user behavior prediction but do not integrate delivery personnel attributes.</a:t>
            </a:r>
          </a:p>
        </p:txBody>
      </p:sp>
      <p:sp>
        <p:nvSpPr>
          <p:cNvPr id="7" name="Slide Number Placeholder 6">
            <a:extLst>
              <a:ext uri="{FF2B5EF4-FFF2-40B4-BE49-F238E27FC236}">
                <a16:creationId xmlns:a16="http://schemas.microsoft.com/office/drawing/2014/main" id="{1325A6FF-7DB4-BF91-FDDC-F8F1F547546E}"/>
              </a:ext>
            </a:extLst>
          </p:cNvPr>
          <p:cNvSpPr>
            <a:spLocks noGrp="1"/>
          </p:cNvSpPr>
          <p:nvPr>
            <p:ph type="sldNum" sz="quarter" idx="12"/>
          </p:nvPr>
        </p:nvSpPr>
        <p:spPr/>
        <p:txBody>
          <a:bodyPr/>
          <a:lstStyle/>
          <a:p>
            <a:fld id="{81D2C36F-4504-47C0-B82F-A167342A2754}" type="slidenum">
              <a:rPr lang="en-US" smtClean="0"/>
              <a:t>3</a:t>
            </a:fld>
            <a:endParaRPr lang="en-US"/>
          </a:p>
        </p:txBody>
      </p:sp>
      <p:sp>
        <p:nvSpPr>
          <p:cNvPr id="8" name="Date Placeholder 4">
            <a:extLst>
              <a:ext uri="{FF2B5EF4-FFF2-40B4-BE49-F238E27FC236}">
                <a16:creationId xmlns:a16="http://schemas.microsoft.com/office/drawing/2014/main" id="{C613A56B-2AF7-C5B5-4672-6454C8B815B0}"/>
              </a:ext>
            </a:extLst>
          </p:cNvPr>
          <p:cNvSpPr>
            <a:spLocks noGrp="1"/>
          </p:cNvSpPr>
          <p:nvPr>
            <p:ph type="dt" sz="half" idx="10"/>
          </p:nvPr>
        </p:nvSpPr>
        <p:spPr>
          <a:xfrm>
            <a:off x="418391" y="6140304"/>
            <a:ext cx="3154896" cy="287075"/>
          </a:xfrm>
        </p:spPr>
        <p:txBody>
          <a:bodyPr/>
          <a:lstStyle/>
          <a:p>
            <a:r>
              <a:rPr lang="en-US" dirty="0"/>
              <a:t>25/11/2024</a:t>
            </a:r>
          </a:p>
        </p:txBody>
      </p:sp>
      <p:pic>
        <p:nvPicPr>
          <p:cNvPr id="9" name="Picture 8">
            <a:extLst>
              <a:ext uri="{FF2B5EF4-FFF2-40B4-BE49-F238E27FC236}">
                <a16:creationId xmlns:a16="http://schemas.microsoft.com/office/drawing/2014/main" id="{D71FA9A2-5BBC-7A18-EBCC-44AD3EE96DFC}"/>
              </a:ext>
            </a:extLst>
          </p:cNvPr>
          <p:cNvPicPr>
            <a:picLocks noChangeAspect="1"/>
          </p:cNvPicPr>
          <p:nvPr/>
        </p:nvPicPr>
        <p:blipFill>
          <a:blip r:embed="rId2"/>
          <a:stretch>
            <a:fillRect/>
          </a:stretch>
        </p:blipFill>
        <p:spPr>
          <a:xfrm>
            <a:off x="839788" y="2419013"/>
            <a:ext cx="4003692" cy="2162819"/>
          </a:xfrm>
          <a:prstGeom prst="rect">
            <a:avLst/>
          </a:prstGeom>
        </p:spPr>
      </p:pic>
    </p:spTree>
    <p:extLst>
      <p:ext uri="{BB962C8B-B14F-4D97-AF65-F5344CB8AC3E}">
        <p14:creationId xmlns:p14="http://schemas.microsoft.com/office/powerpoint/2010/main" val="291229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888D-1C9D-C4B3-BBF1-90B26ED55B80}"/>
              </a:ext>
            </a:extLst>
          </p:cNvPr>
          <p:cNvSpPr>
            <a:spLocks noGrp="1"/>
          </p:cNvSpPr>
          <p:nvPr>
            <p:ph type="title"/>
          </p:nvPr>
        </p:nvSpPr>
        <p:spPr>
          <a:xfrm>
            <a:off x="839788" y="548904"/>
            <a:ext cx="5236848" cy="708810"/>
          </a:xfrm>
        </p:spPr>
        <p:txBody>
          <a:bodyPr>
            <a:noAutofit/>
          </a:bodyPr>
          <a:lstStyle/>
          <a:p>
            <a:r>
              <a:rPr lang="en-IN" sz="4000" u="sng" dirty="0">
                <a:solidFill>
                  <a:schemeClr val="accent1">
                    <a:lumMod val="50000"/>
                  </a:schemeClr>
                </a:solidFill>
              </a:rPr>
              <a:t>METHODOLOGY</a:t>
            </a:r>
          </a:p>
        </p:txBody>
      </p:sp>
      <p:sp>
        <p:nvSpPr>
          <p:cNvPr id="3" name="Content Placeholder 2">
            <a:extLst>
              <a:ext uri="{FF2B5EF4-FFF2-40B4-BE49-F238E27FC236}">
                <a16:creationId xmlns:a16="http://schemas.microsoft.com/office/drawing/2014/main" id="{350F9CB7-61B9-0995-1CB6-FE740BFD1F1E}"/>
              </a:ext>
            </a:extLst>
          </p:cNvPr>
          <p:cNvSpPr>
            <a:spLocks noGrp="1"/>
          </p:cNvSpPr>
          <p:nvPr>
            <p:ph idx="1"/>
          </p:nvPr>
        </p:nvSpPr>
        <p:spPr>
          <a:xfrm>
            <a:off x="9036729" y="548904"/>
            <a:ext cx="1653042" cy="5263575"/>
          </a:xfrm>
        </p:spPr>
        <p:txBody>
          <a:bodyPr>
            <a:normAutofit fontScale="92500" lnSpcReduction="10000"/>
          </a:bodyPr>
          <a:lstStyle/>
          <a:p>
            <a:pPr marL="0" indent="0">
              <a:buNone/>
            </a:pPr>
            <a:r>
              <a:rPr lang="en-IN" sz="2000" dirty="0">
                <a:solidFill>
                  <a:srgbClr val="FFC000"/>
                </a:solidFill>
              </a:rPr>
              <a:t>    </a:t>
            </a:r>
            <a:r>
              <a:rPr lang="en-IN" sz="1400" b="1" u="sng" dirty="0">
                <a:solidFill>
                  <a:srgbClr val="C00000"/>
                </a:solidFill>
              </a:rPr>
              <a:t>METHODS</a:t>
            </a:r>
          </a:p>
          <a:p>
            <a:r>
              <a:rPr lang="en-IN" sz="1400" b="1" dirty="0">
                <a:solidFill>
                  <a:srgbClr val="C00000"/>
                </a:solidFill>
              </a:rPr>
              <a:t>KAGGLE DATASET</a:t>
            </a:r>
          </a:p>
          <a:p>
            <a:r>
              <a:rPr lang="en-IN" sz="1400" b="1" dirty="0">
                <a:solidFill>
                  <a:srgbClr val="C00000"/>
                </a:solidFill>
              </a:rPr>
              <a:t>TOMTOM API</a:t>
            </a:r>
          </a:p>
          <a:p>
            <a:r>
              <a:rPr lang="en-IN" sz="1400" b="1" dirty="0">
                <a:solidFill>
                  <a:srgbClr val="C00000"/>
                </a:solidFill>
              </a:rPr>
              <a:t>WEATHER API</a:t>
            </a:r>
          </a:p>
          <a:p>
            <a:r>
              <a:rPr lang="en-IN" sz="1400" b="1" dirty="0">
                <a:solidFill>
                  <a:srgbClr val="C00000"/>
                </a:solidFill>
              </a:rPr>
              <a:t>MySQL</a:t>
            </a:r>
          </a:p>
          <a:p>
            <a:r>
              <a:rPr lang="en-IN" sz="1400" b="1" dirty="0">
                <a:solidFill>
                  <a:srgbClr val="C00000"/>
                </a:solidFill>
              </a:rPr>
              <a:t>Y PROFILING</a:t>
            </a:r>
          </a:p>
          <a:p>
            <a:r>
              <a:rPr lang="en-IN" sz="1400" b="1" dirty="0">
                <a:solidFill>
                  <a:srgbClr val="C00000"/>
                </a:solidFill>
              </a:rPr>
              <a:t>STATISTICS</a:t>
            </a:r>
          </a:p>
          <a:p>
            <a:r>
              <a:rPr lang="en-IN" sz="1400" b="1" dirty="0">
                <a:solidFill>
                  <a:srgbClr val="C00000"/>
                </a:solidFill>
              </a:rPr>
              <a:t>ONE HOT ENCODING</a:t>
            </a:r>
          </a:p>
          <a:p>
            <a:r>
              <a:rPr lang="en-IN" sz="1400" b="1" dirty="0">
                <a:solidFill>
                  <a:srgbClr val="C00000"/>
                </a:solidFill>
              </a:rPr>
              <a:t>PCA</a:t>
            </a:r>
          </a:p>
          <a:p>
            <a:r>
              <a:rPr lang="en-IN" sz="1400" b="1" dirty="0" err="1">
                <a:solidFill>
                  <a:srgbClr val="C00000"/>
                </a:solidFill>
              </a:rPr>
              <a:t>XGBoost</a:t>
            </a:r>
            <a:endParaRPr lang="en-IN" sz="1400" b="1" dirty="0">
              <a:solidFill>
                <a:srgbClr val="C00000"/>
              </a:solidFill>
            </a:endParaRPr>
          </a:p>
          <a:p>
            <a:r>
              <a:rPr lang="en-IN" sz="1400" b="1" dirty="0">
                <a:solidFill>
                  <a:srgbClr val="C00000"/>
                </a:solidFill>
              </a:rPr>
              <a:t>PERFORMANCE MEASURES</a:t>
            </a:r>
          </a:p>
        </p:txBody>
      </p:sp>
      <p:sp>
        <p:nvSpPr>
          <p:cNvPr id="4" name="Text Placeholder 3">
            <a:extLst>
              <a:ext uri="{FF2B5EF4-FFF2-40B4-BE49-F238E27FC236}">
                <a16:creationId xmlns:a16="http://schemas.microsoft.com/office/drawing/2014/main" id="{6C10F524-9082-FC6F-C662-662F1340A5E0}"/>
              </a:ext>
            </a:extLst>
          </p:cNvPr>
          <p:cNvSpPr>
            <a:spLocks noGrp="1"/>
          </p:cNvSpPr>
          <p:nvPr>
            <p:ph type="body" sz="half" idx="2"/>
          </p:nvPr>
        </p:nvSpPr>
        <p:spPr>
          <a:xfrm>
            <a:off x="611187" y="1257714"/>
            <a:ext cx="8425542" cy="4704217"/>
          </a:xfrm>
        </p:spPr>
        <p:txBody>
          <a:bodyPr>
            <a:normAutofit fontScale="92500" lnSpcReduction="10000"/>
          </a:bodyPr>
          <a:lstStyle/>
          <a:p>
            <a:r>
              <a:rPr lang="en-IN" sz="1800" dirty="0"/>
              <a:t>STEP 1 : </a:t>
            </a:r>
            <a:r>
              <a:rPr lang="en-US" sz="1800" b="1" dirty="0"/>
              <a:t>Data Collection</a:t>
            </a:r>
            <a:r>
              <a:rPr lang="en-US" sz="1800" dirty="0"/>
              <a:t>: Gathered dataset from Kaggle with features like ratings, age, 			          location, coordinates, food type, and vehicle type.</a:t>
            </a:r>
            <a:r>
              <a:rPr lang="en-IN" sz="1800" dirty="0"/>
              <a:t>	          STEP 2 : </a:t>
            </a:r>
            <a:r>
              <a:rPr lang="en-US" sz="1800" b="1" dirty="0"/>
              <a:t>Feature Enrichment</a:t>
            </a:r>
            <a:r>
              <a:rPr lang="en-US" sz="1800" dirty="0"/>
              <a:t>: Added weather (Weather API), traffic level, and distance 				(TomTom API). 				         </a:t>
            </a:r>
            <a:r>
              <a:rPr lang="en-IN" sz="1800" dirty="0"/>
              <a:t>STEP 3 : </a:t>
            </a:r>
            <a:r>
              <a:rPr lang="en-US" sz="1800" b="1" dirty="0"/>
              <a:t>Target Calculation</a:t>
            </a:r>
            <a:r>
              <a:rPr lang="en-US" sz="1800" dirty="0"/>
              <a:t>: Calculated delivery time target with TomTom API and 			                processed it further in Microsoft Excel.</a:t>
            </a:r>
            <a:r>
              <a:rPr lang="en-IN" sz="1800" dirty="0"/>
              <a:t>		          STEP 4 : </a:t>
            </a:r>
            <a:r>
              <a:rPr lang="en-US" sz="1800" b="1" dirty="0"/>
              <a:t>Data Import</a:t>
            </a:r>
            <a:r>
              <a:rPr lang="en-US" sz="1800" dirty="0"/>
              <a:t>: Imported data into MySQL for querying capability</a:t>
            </a:r>
            <a:r>
              <a:rPr lang="en-IN" sz="1800" dirty="0"/>
              <a:t>		            STEP 5 : </a:t>
            </a:r>
            <a:r>
              <a:rPr lang="en-US" sz="1800" b="1" dirty="0"/>
              <a:t>EDA</a:t>
            </a:r>
            <a:r>
              <a:rPr lang="en-US" sz="1800" dirty="0"/>
              <a:t>: Performed Exploratory Data Analysis with Y profiling.			            </a:t>
            </a:r>
            <a:r>
              <a:rPr lang="en-IN" sz="1800" dirty="0"/>
              <a:t>STEP 6 : </a:t>
            </a:r>
            <a:r>
              <a:rPr lang="en-US" sz="1800" b="1" dirty="0"/>
              <a:t>Data Preparation</a:t>
            </a:r>
            <a:r>
              <a:rPr lang="en-US" sz="1800" dirty="0"/>
              <a:t>: Addressed missing values, one-hot encoded categorical 			             features, and applied PCA for correlated features.	          </a:t>
            </a:r>
            <a:r>
              <a:rPr lang="en-IN" sz="1800" dirty="0"/>
              <a:t>STEP 7 : </a:t>
            </a:r>
            <a:r>
              <a:rPr lang="en-US" sz="1800" b="1" dirty="0"/>
              <a:t>Modeling</a:t>
            </a:r>
            <a:r>
              <a:rPr lang="en-US" sz="1800" dirty="0"/>
              <a:t>: Split data, tuned hyperparameters, and trained the </a:t>
            </a:r>
            <a:r>
              <a:rPr lang="en-US" sz="1800" dirty="0" err="1"/>
              <a:t>XGBoost</a:t>
            </a:r>
            <a:r>
              <a:rPr lang="en-US" sz="1800" dirty="0"/>
              <a:t> model.	             STEP 8 : </a:t>
            </a:r>
            <a:r>
              <a:rPr lang="en-US" sz="1800" b="1" dirty="0"/>
              <a:t>Evaluation</a:t>
            </a:r>
            <a:r>
              <a:rPr lang="en-US" sz="1800" dirty="0"/>
              <a:t>: Assessed model using metrics like RMSE and feature importance.	</a:t>
            </a:r>
            <a:endParaRPr lang="en-IN" sz="1800" dirty="0"/>
          </a:p>
        </p:txBody>
      </p:sp>
      <p:sp>
        <p:nvSpPr>
          <p:cNvPr id="5" name="Date Placeholder 4">
            <a:extLst>
              <a:ext uri="{FF2B5EF4-FFF2-40B4-BE49-F238E27FC236}">
                <a16:creationId xmlns:a16="http://schemas.microsoft.com/office/drawing/2014/main" id="{440B9FFA-5E66-4952-3FDA-7FD3D1729E67}"/>
              </a:ext>
            </a:extLst>
          </p:cNvPr>
          <p:cNvSpPr>
            <a:spLocks noGrp="1"/>
          </p:cNvSpPr>
          <p:nvPr>
            <p:ph type="dt" sz="half" idx="10"/>
          </p:nvPr>
        </p:nvSpPr>
        <p:spPr/>
        <p:txBody>
          <a:bodyPr/>
          <a:lstStyle/>
          <a:p>
            <a:r>
              <a:rPr lang="en-US" dirty="0"/>
              <a:t>25/11/2024</a:t>
            </a:r>
          </a:p>
        </p:txBody>
      </p:sp>
      <p:sp>
        <p:nvSpPr>
          <p:cNvPr id="6" name="Footer Placeholder 5">
            <a:extLst>
              <a:ext uri="{FF2B5EF4-FFF2-40B4-BE49-F238E27FC236}">
                <a16:creationId xmlns:a16="http://schemas.microsoft.com/office/drawing/2014/main" id="{F04B0744-67D7-3A0D-D710-7584190ACDEC}"/>
              </a:ext>
            </a:extLst>
          </p:cNvPr>
          <p:cNvSpPr>
            <a:spLocks noGrp="1"/>
          </p:cNvSpPr>
          <p:nvPr>
            <p:ph type="ftr" sz="quarter" idx="11"/>
          </p:nvPr>
        </p:nvSpPr>
        <p:spPr>
          <a:xfrm rot="5400000">
            <a:off x="8718973" y="2806416"/>
            <a:ext cx="5157364" cy="951908"/>
          </a:xfrm>
        </p:spPr>
        <p:txBody>
          <a:bodyPr/>
          <a:lstStyle/>
          <a:p>
            <a:r>
              <a:rPr lang="en-US" sz="1200" dirty="0">
                <a:solidFill>
                  <a:schemeClr val="tx1">
                    <a:lumMod val="95000"/>
                    <a:lumOff val="5000"/>
                  </a:schemeClr>
                </a:solidFill>
              </a:rPr>
              <a:t>Models like </a:t>
            </a:r>
            <a:r>
              <a:rPr lang="en-US" sz="1200" dirty="0" err="1">
                <a:solidFill>
                  <a:schemeClr val="tx1">
                    <a:lumMod val="95000"/>
                    <a:lumOff val="5000"/>
                  </a:schemeClr>
                </a:solidFill>
              </a:rPr>
              <a:t>XGBoost</a:t>
            </a:r>
            <a:r>
              <a:rPr lang="en-US" sz="1200" dirty="0">
                <a:solidFill>
                  <a:schemeClr val="tx1">
                    <a:lumMod val="95000"/>
                    <a:lumOff val="5000"/>
                  </a:schemeClr>
                </a:solidFill>
              </a:rPr>
              <a:t> and Random Forest are less affected by multicollinearity because they select splits based on feature importance.</a:t>
            </a:r>
          </a:p>
        </p:txBody>
      </p:sp>
      <p:sp>
        <p:nvSpPr>
          <p:cNvPr id="7" name="Slide Number Placeholder 6">
            <a:extLst>
              <a:ext uri="{FF2B5EF4-FFF2-40B4-BE49-F238E27FC236}">
                <a16:creationId xmlns:a16="http://schemas.microsoft.com/office/drawing/2014/main" id="{D3B2FDF2-B2EA-9D0A-D7BF-DEDAFE59CABD}"/>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322283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FBA68A5-A7C7-4D91-AB95-6E0B6FFD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DA4051E3-92B2-42FC-BB3D-372E4A614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a:extLst>
              <a:ext uri="{FF2B5EF4-FFF2-40B4-BE49-F238E27FC236}">
                <a16:creationId xmlns:a16="http://schemas.microsoft.com/office/drawing/2014/main" id="{3C425084-C97A-4C25-AE47-DDECF2DD3A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6A478A1-0B34-4F2B-88FA-CF47551E5DF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A09E39A-DA3F-4BDC-A89A-6545C1DD372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64" name="Rectangle 163">
            <a:extLst>
              <a:ext uri="{FF2B5EF4-FFF2-40B4-BE49-F238E27FC236}">
                <a16:creationId xmlns:a16="http://schemas.microsoft.com/office/drawing/2014/main" id="{551580BD-7D80-4957-A58D-916E994AB7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DA230B38-5D01-4343-9209-8B2DDAACD5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 y="-9823"/>
            <a:ext cx="12188952" cy="1708970"/>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1F8FD28F-2D67-45A9-BB95-396877333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869140"/>
            <a:ext cx="12188952" cy="2987482"/>
          </a:xfrm>
          <a:prstGeom prst="rect">
            <a:avLst/>
          </a:prstGeom>
          <a:gradFill>
            <a:gsLst>
              <a:gs pos="100000">
                <a:srgbClr val="000000">
                  <a:alpha val="0"/>
                </a:srgbClr>
              </a:gs>
              <a:gs pos="0">
                <a:schemeClr val="tx1"/>
              </a:gs>
              <a:gs pos="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CB59DE95-F3B9-4A35-9681-78FA926F02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5E687E3B-9C6D-4102-8F38-DCB77C49C6F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2FB9A8-E482-4339-A730-6C024982AE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380213"/>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2C9B593-AF4F-FD0A-3163-A312AD956E1C}"/>
              </a:ext>
            </a:extLst>
          </p:cNvPr>
          <p:cNvSpPr>
            <a:spLocks noGrp="1"/>
          </p:cNvSpPr>
          <p:nvPr>
            <p:ph type="ftr" sz="quarter" idx="11"/>
          </p:nvPr>
        </p:nvSpPr>
        <p:spPr>
          <a:xfrm rot="5400000">
            <a:off x="13521363" y="4127985"/>
            <a:ext cx="943187" cy="1295666"/>
          </a:xfrm>
        </p:spPr>
        <p:txBody>
          <a:bodyPr vert="horz" lIns="91440" tIns="45720" rIns="91440" bIns="45720" rtlCol="0" anchor="ctr">
            <a:normAutofit/>
          </a:bodyPr>
          <a:lstStyle/>
          <a:p>
            <a:endParaRPr lang="en-US" sz="1050" b="1" kern="1200" cap="all" spc="300" baseline="0" dirty="0">
              <a:solidFill>
                <a:srgbClr val="FFFFFF"/>
              </a:solidFill>
              <a:latin typeface="+mn-lt"/>
              <a:ea typeface="+mn-ea"/>
              <a:cs typeface="+mn-cs"/>
            </a:endParaRPr>
          </a:p>
        </p:txBody>
      </p:sp>
      <p:cxnSp>
        <p:nvCxnSpPr>
          <p:cNvPr id="176" name="Straight Connector 175">
            <a:extLst>
              <a:ext uri="{FF2B5EF4-FFF2-40B4-BE49-F238E27FC236}">
                <a16:creationId xmlns:a16="http://schemas.microsoft.com/office/drawing/2014/main" id="{573C7C39-C73B-4051-B742-C9086B7BE3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5121BFE-8829-6076-6E18-164A9E9CA23E}"/>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r>
              <a:rPr lang="en-US" dirty="0">
                <a:solidFill>
                  <a:srgbClr val="FFFFFF"/>
                </a:solidFill>
              </a:rPr>
              <a:t>18/11/2024</a:t>
            </a:r>
          </a:p>
        </p:txBody>
      </p:sp>
      <p:sp>
        <p:nvSpPr>
          <p:cNvPr id="5" name="Slide Number Placeholder 4">
            <a:extLst>
              <a:ext uri="{FF2B5EF4-FFF2-40B4-BE49-F238E27FC236}">
                <a16:creationId xmlns:a16="http://schemas.microsoft.com/office/drawing/2014/main" id="{4B5881E2-07EF-B120-73C0-760CE1A96FB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a:solidFill>
                  <a:srgbClr val="FFFFFF"/>
                </a:solidFill>
              </a:rPr>
              <a:pPr>
                <a:spcAft>
                  <a:spcPts val="600"/>
                </a:spcAft>
              </a:pPr>
              <a:t>5</a:t>
            </a:fld>
            <a:endParaRPr lang="en-US">
              <a:solidFill>
                <a:srgbClr val="FFFFFF"/>
              </a:solidFill>
            </a:endParaRPr>
          </a:p>
        </p:txBody>
      </p:sp>
      <p:pic>
        <p:nvPicPr>
          <p:cNvPr id="10" name="Picture 9">
            <a:extLst>
              <a:ext uri="{FF2B5EF4-FFF2-40B4-BE49-F238E27FC236}">
                <a16:creationId xmlns:a16="http://schemas.microsoft.com/office/drawing/2014/main" id="{43321A77-77A7-A516-28E1-180385576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 y="9823"/>
            <a:ext cx="12192000" cy="6858000"/>
          </a:xfrm>
          <a:prstGeom prst="rect">
            <a:avLst/>
          </a:prstGeom>
        </p:spPr>
      </p:pic>
      <p:sp>
        <p:nvSpPr>
          <p:cNvPr id="11" name="Title 1">
            <a:extLst>
              <a:ext uri="{FF2B5EF4-FFF2-40B4-BE49-F238E27FC236}">
                <a16:creationId xmlns:a16="http://schemas.microsoft.com/office/drawing/2014/main" id="{4DD60B45-2373-2077-A75C-99097DCD7585}"/>
              </a:ext>
            </a:extLst>
          </p:cNvPr>
          <p:cNvSpPr>
            <a:spLocks noGrp="1"/>
          </p:cNvSpPr>
          <p:nvPr>
            <p:ph type="title"/>
          </p:nvPr>
        </p:nvSpPr>
        <p:spPr>
          <a:xfrm>
            <a:off x="1884307" y="1154152"/>
            <a:ext cx="4517572" cy="810736"/>
          </a:xfrm>
        </p:spPr>
        <p:txBody>
          <a:bodyPr>
            <a:normAutofit/>
          </a:bodyPr>
          <a:lstStyle/>
          <a:p>
            <a:r>
              <a:rPr lang="en-IN" sz="4000" u="sng" dirty="0">
                <a:solidFill>
                  <a:schemeClr val="accent1">
                    <a:lumMod val="50000"/>
                  </a:schemeClr>
                </a:solidFill>
              </a:rPr>
              <a:t>RESULTS</a:t>
            </a:r>
          </a:p>
        </p:txBody>
      </p:sp>
    </p:spTree>
    <p:extLst>
      <p:ext uri="{BB962C8B-B14F-4D97-AF65-F5344CB8AC3E}">
        <p14:creationId xmlns:p14="http://schemas.microsoft.com/office/powerpoint/2010/main" val="64417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5BFA37-2D08-FADB-B0C3-3DCAEF236898}"/>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B213A6EB-3D83-42F8-1085-BBEECC2A8D67}"/>
              </a:ext>
            </a:extLst>
          </p:cNvPr>
          <p:cNvSpPr>
            <a:spLocks noGrp="1"/>
          </p:cNvSpPr>
          <p:nvPr>
            <p:ph type="dt" sz="half" idx="10"/>
          </p:nvPr>
        </p:nvSpPr>
        <p:spPr/>
        <p:txBody>
          <a:bodyPr/>
          <a:lstStyle/>
          <a:p>
            <a:fld id="{60E05506-6815-4E0E-B1DE-ECA35C2016DF}" type="datetime1">
              <a:rPr lang="en-US" smtClean="0"/>
              <a:t>12/31/2024</a:t>
            </a:fld>
            <a:endParaRPr lang="en-US"/>
          </a:p>
        </p:txBody>
      </p:sp>
      <p:sp>
        <p:nvSpPr>
          <p:cNvPr id="5" name="Footer Placeholder 4">
            <a:extLst>
              <a:ext uri="{FF2B5EF4-FFF2-40B4-BE49-F238E27FC236}">
                <a16:creationId xmlns:a16="http://schemas.microsoft.com/office/drawing/2014/main" id="{EAAC8DE4-A4CF-9ED9-925F-CDC327D7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2A144-3D14-F3F5-D667-AF0385A1E549}"/>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7">
            <a:extLst>
              <a:ext uri="{FF2B5EF4-FFF2-40B4-BE49-F238E27FC236}">
                <a16:creationId xmlns:a16="http://schemas.microsoft.com/office/drawing/2014/main" id="{E169B20D-2CE3-DDB5-93D1-3204F3D5EF0D}"/>
              </a:ext>
            </a:extLst>
          </p:cNvPr>
          <p:cNvPicPr>
            <a:picLocks noChangeAspect="1"/>
          </p:cNvPicPr>
          <p:nvPr/>
        </p:nvPicPr>
        <p:blipFill>
          <a:blip r:embed="rId2"/>
          <a:stretch>
            <a:fillRect/>
          </a:stretch>
        </p:blipFill>
        <p:spPr>
          <a:xfrm>
            <a:off x="389067" y="3768516"/>
            <a:ext cx="5835087" cy="2718797"/>
          </a:xfrm>
          <a:prstGeom prst="rect">
            <a:avLst/>
          </a:prstGeom>
        </p:spPr>
      </p:pic>
      <p:pic>
        <p:nvPicPr>
          <p:cNvPr id="10" name="Picture 9">
            <a:extLst>
              <a:ext uri="{FF2B5EF4-FFF2-40B4-BE49-F238E27FC236}">
                <a16:creationId xmlns:a16="http://schemas.microsoft.com/office/drawing/2014/main" id="{15AB282A-AB5B-4FA3-3BDD-CF14FE79F661}"/>
              </a:ext>
            </a:extLst>
          </p:cNvPr>
          <p:cNvPicPr>
            <a:picLocks noChangeAspect="1"/>
          </p:cNvPicPr>
          <p:nvPr/>
        </p:nvPicPr>
        <p:blipFill>
          <a:blip r:embed="rId3"/>
          <a:stretch>
            <a:fillRect/>
          </a:stretch>
        </p:blipFill>
        <p:spPr>
          <a:xfrm>
            <a:off x="6224155" y="340597"/>
            <a:ext cx="5578777" cy="3397829"/>
          </a:xfrm>
          <a:prstGeom prst="rect">
            <a:avLst/>
          </a:prstGeom>
        </p:spPr>
      </p:pic>
      <p:pic>
        <p:nvPicPr>
          <p:cNvPr id="12" name="Picture 11">
            <a:extLst>
              <a:ext uri="{FF2B5EF4-FFF2-40B4-BE49-F238E27FC236}">
                <a16:creationId xmlns:a16="http://schemas.microsoft.com/office/drawing/2014/main" id="{302D9BE4-9A10-A863-25CE-93DFC96E8B73}"/>
              </a:ext>
            </a:extLst>
          </p:cNvPr>
          <p:cNvPicPr>
            <a:picLocks noChangeAspect="1"/>
          </p:cNvPicPr>
          <p:nvPr/>
        </p:nvPicPr>
        <p:blipFill>
          <a:blip r:embed="rId4"/>
          <a:stretch>
            <a:fillRect/>
          </a:stretch>
        </p:blipFill>
        <p:spPr>
          <a:xfrm>
            <a:off x="389067" y="340596"/>
            <a:ext cx="5835087" cy="3397829"/>
          </a:xfrm>
          <a:prstGeom prst="rect">
            <a:avLst/>
          </a:prstGeom>
        </p:spPr>
      </p:pic>
      <p:sp>
        <p:nvSpPr>
          <p:cNvPr id="13" name="Rectangle 1">
            <a:extLst>
              <a:ext uri="{FF2B5EF4-FFF2-40B4-BE49-F238E27FC236}">
                <a16:creationId xmlns:a16="http://schemas.microsoft.com/office/drawing/2014/main" id="{865E5523-56D0-80AE-6A4D-1E994C69E03F}"/>
              </a:ext>
            </a:extLst>
          </p:cNvPr>
          <p:cNvSpPr>
            <a:spLocks noGrp="1" noChangeArrowheads="1"/>
          </p:cNvSpPr>
          <p:nvPr>
            <p:ph type="title"/>
          </p:nvPr>
        </p:nvSpPr>
        <p:spPr bwMode="auto">
          <a:xfrm>
            <a:off x="6224588" y="3651708"/>
            <a:ext cx="557834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Predicted vs. Actual Delivery Time Distribution (Top Left)</a:t>
            </a:r>
            <a:r>
              <a:rPr kumimoji="0" lang="en-US" altLang="en-US" sz="1400" b="0" i="0" u="none" strike="noStrike" cap="none" normalizeH="0" baseline="0" dirty="0">
                <a:ln>
                  <a:noFill/>
                </a:ln>
                <a:solidFill>
                  <a:schemeClr val="tx1"/>
                </a:solidFill>
                <a:effectLst/>
                <a:latin typeface="Arial" panose="020B0604020202020204" pitchFamily="34" charset="0"/>
              </a:rPr>
              <a:t>: This histogram shows how well the model’s predicted delivery times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align with the actual times, indicating overall accuracy and highlighting any discrepancies in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Error Distribution (Top Right)</a:t>
            </a:r>
            <a:r>
              <a:rPr kumimoji="0" lang="en-US" altLang="en-US" sz="1400" b="0" i="0" u="none" strike="noStrike" cap="none" normalizeH="0" baseline="0" dirty="0">
                <a:ln>
                  <a:noFill/>
                </a:ln>
                <a:solidFill>
                  <a:schemeClr val="tx1"/>
                </a:solidFill>
                <a:effectLst/>
                <a:latin typeface="Arial" panose="020B0604020202020204" pitchFamily="34" charset="0"/>
              </a:rPr>
              <a:t>: The error distribution plot shows the spread of prediction errors.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 bell-shaped distribution centered around zero suggests that the model has balanced errors, with minimal over- or under-predictions.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Residual Plot (Bottom Left)</a:t>
            </a:r>
            <a:r>
              <a:rPr kumimoji="0" lang="en-US" altLang="en-US" sz="1400" b="0" i="0" u="none" strike="noStrike" cap="none" normalizeH="0" baseline="0" dirty="0">
                <a:ln>
                  <a:noFill/>
                </a:ln>
                <a:solidFill>
                  <a:schemeClr val="tx1"/>
                </a:solidFill>
                <a:effectLst/>
                <a:latin typeface="Arial" panose="020B0604020202020204" pitchFamily="34" charset="0"/>
              </a:rPr>
              <a:t>: The residual plot compares residuals (errors) against predicted travel time.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 random scatter around zero indicates that errors are uniformly distributed and that the model captures patterns in the data effectively without significant bias.</a:t>
            </a:r>
          </a:p>
        </p:txBody>
      </p:sp>
      <p:sp>
        <p:nvSpPr>
          <p:cNvPr id="15" name="Rectangle 14">
            <a:extLst>
              <a:ext uri="{FF2B5EF4-FFF2-40B4-BE49-F238E27FC236}">
                <a16:creationId xmlns:a16="http://schemas.microsoft.com/office/drawing/2014/main" id="{525DD6A1-A4D4-B8A8-B413-9A91CD742B7D}"/>
              </a:ext>
            </a:extLst>
          </p:cNvPr>
          <p:cNvSpPr/>
          <p:nvPr/>
        </p:nvSpPr>
        <p:spPr>
          <a:xfrm>
            <a:off x="6223718" y="3738425"/>
            <a:ext cx="5578343" cy="27789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FD63539-255D-B77D-6B0D-7F3DE0CF4B07}"/>
              </a:ext>
            </a:extLst>
          </p:cNvPr>
          <p:cNvSpPr txBox="1"/>
          <p:nvPr/>
        </p:nvSpPr>
        <p:spPr>
          <a:xfrm>
            <a:off x="6223718" y="3768516"/>
            <a:ext cx="5578343" cy="2677656"/>
          </a:xfrm>
          <a:prstGeom prst="rect">
            <a:avLst/>
          </a:prstGeom>
          <a:noFill/>
        </p:spPr>
        <p:txBody>
          <a:bodyPr wrap="square" rtlCol="0">
            <a:spAutoFit/>
          </a:bodyPr>
          <a:lstStyle/>
          <a:p>
            <a:endParaRPr lang="en-US" sz="1400" b="1" dirty="0"/>
          </a:p>
          <a:p>
            <a:r>
              <a:rPr lang="en-US" sz="1400" b="1" dirty="0"/>
              <a:t>Predicted vs. Actual Delivery Time Distribution : </a:t>
            </a:r>
            <a:r>
              <a:rPr lang="en-US" sz="1400" dirty="0"/>
              <a:t>The model’s predicted delivery times align with the actual times, indicating overall accuracy and highlighting any discrepancies in prediction.</a:t>
            </a:r>
          </a:p>
          <a:p>
            <a:r>
              <a:rPr lang="en-US" sz="1400" b="1" dirty="0"/>
              <a:t>Error Distribution : </a:t>
            </a:r>
            <a:r>
              <a:rPr lang="en-US" sz="1400" dirty="0"/>
              <a:t>The error distribution plot shows the spread of prediction errors. A bell-shaped distribution centered around zero suggests that the model has balanced errors, with minimal over- or under-predictions.</a:t>
            </a:r>
            <a:br>
              <a:rPr lang="en-US" sz="1400" dirty="0"/>
            </a:br>
            <a:r>
              <a:rPr lang="en-US" sz="1400" b="1" dirty="0"/>
              <a:t>Residual Plot (Bottom Left)</a:t>
            </a:r>
            <a:r>
              <a:rPr lang="en-US" sz="1400" dirty="0"/>
              <a:t>: The residual plot compares residuals (errors) against predicted travel time. A random scatter around zero indicates that errors are uniformly distributed and that the model captures patterns in the data effectively without significant bias.</a:t>
            </a:r>
            <a:endParaRPr lang="en-IN" sz="1400" dirty="0"/>
          </a:p>
        </p:txBody>
      </p:sp>
    </p:spTree>
    <p:extLst>
      <p:ext uri="{BB962C8B-B14F-4D97-AF65-F5344CB8AC3E}">
        <p14:creationId xmlns:p14="http://schemas.microsoft.com/office/powerpoint/2010/main" val="13973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B41-DACD-8E63-B608-4616C8F18697}"/>
              </a:ext>
            </a:extLst>
          </p:cNvPr>
          <p:cNvSpPr>
            <a:spLocks noGrp="1"/>
          </p:cNvSpPr>
          <p:nvPr>
            <p:ph type="title"/>
          </p:nvPr>
        </p:nvSpPr>
        <p:spPr>
          <a:xfrm>
            <a:off x="547120" y="430621"/>
            <a:ext cx="4517572" cy="810736"/>
          </a:xfrm>
        </p:spPr>
        <p:txBody>
          <a:bodyPr>
            <a:normAutofit/>
          </a:bodyPr>
          <a:lstStyle/>
          <a:p>
            <a:r>
              <a:rPr lang="en-IN" sz="4000" u="sng"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3B957CEA-4DAA-602F-8BC9-2698A448D8FA}"/>
              </a:ext>
            </a:extLst>
          </p:cNvPr>
          <p:cNvSpPr>
            <a:spLocks noGrp="1"/>
          </p:cNvSpPr>
          <p:nvPr>
            <p:ph idx="1"/>
          </p:nvPr>
        </p:nvSpPr>
        <p:spPr>
          <a:xfrm>
            <a:off x="628651" y="1417608"/>
            <a:ext cx="5663291" cy="4340935"/>
          </a:xfrm>
        </p:spPr>
        <p:txBody>
          <a:bodyPr>
            <a:normAutofit lnSpcReduction="10000"/>
          </a:bodyPr>
          <a:lstStyle/>
          <a:p>
            <a:r>
              <a:rPr lang="en-US" sz="1600" dirty="0"/>
              <a:t>Our </a:t>
            </a:r>
            <a:r>
              <a:rPr lang="en-US" sz="1600" dirty="0" err="1"/>
              <a:t>XGBoost</a:t>
            </a:r>
            <a:r>
              <a:rPr lang="en-US" sz="1600" dirty="0"/>
              <a:t> model effectively predicts food delivery time by leveraging data on delivery personnel, restaurant and customer locations, food type, vehicle type, weather, traffic, and distance. Key preprocessing steps included feature engineering, data encoding, and dimensionality reduction to optimize performance.</a:t>
            </a:r>
          </a:p>
          <a:p>
            <a:r>
              <a:rPr lang="en-US" sz="1600" dirty="0"/>
              <a:t>The model demonstrated high accuracy with low error rates (measured by RMSE and MAE), providing reliable delivery time estimates.</a:t>
            </a:r>
          </a:p>
          <a:p>
            <a:r>
              <a:rPr lang="en-US" sz="1600" dirty="0"/>
              <a:t>The model enables more accurate delivery time predictions, helping improve customer satisfaction and operational efficiency</a:t>
            </a:r>
          </a:p>
          <a:p>
            <a:endParaRPr lang="en-IN" sz="1600" dirty="0"/>
          </a:p>
        </p:txBody>
      </p:sp>
      <p:sp>
        <p:nvSpPr>
          <p:cNvPr id="4" name="Text Placeholder 3">
            <a:extLst>
              <a:ext uri="{FF2B5EF4-FFF2-40B4-BE49-F238E27FC236}">
                <a16:creationId xmlns:a16="http://schemas.microsoft.com/office/drawing/2014/main" id="{C864D42C-B500-392B-46A6-50505F7E14C7}"/>
              </a:ext>
            </a:extLst>
          </p:cNvPr>
          <p:cNvSpPr>
            <a:spLocks noGrp="1"/>
          </p:cNvSpPr>
          <p:nvPr>
            <p:ph type="body" sz="half" idx="2"/>
          </p:nvPr>
        </p:nvSpPr>
        <p:spPr>
          <a:xfrm>
            <a:off x="6390566" y="430621"/>
            <a:ext cx="4574484" cy="3577793"/>
          </a:xfrm>
        </p:spPr>
        <p:txBody>
          <a:bodyPr/>
          <a:lstStyle/>
          <a:p>
            <a:r>
              <a:rPr lang="en-IN" dirty="0">
                <a:solidFill>
                  <a:schemeClr val="bg1">
                    <a:lumMod val="50000"/>
                  </a:schemeClr>
                </a:solidFill>
              </a:rPr>
              <a:t>RECOMMENDATIONS : </a:t>
            </a:r>
          </a:p>
          <a:p>
            <a:r>
              <a:rPr lang="en-IN" dirty="0">
                <a:solidFill>
                  <a:schemeClr val="bg1">
                    <a:lumMod val="50000"/>
                  </a:schemeClr>
                </a:solidFill>
              </a:rPr>
              <a:t>We can further improve customer satisfaction by including </a:t>
            </a:r>
            <a:r>
              <a:rPr lang="en-US" b="1" dirty="0">
                <a:solidFill>
                  <a:schemeClr val="bg1">
                    <a:lumMod val="50000"/>
                  </a:schemeClr>
                </a:solidFill>
              </a:rPr>
              <a:t>Route optimizations, Time of Day (</a:t>
            </a:r>
            <a:r>
              <a:rPr lang="en-US" dirty="0">
                <a:solidFill>
                  <a:schemeClr val="bg1">
                    <a:lumMod val="50000"/>
                  </a:schemeClr>
                </a:solidFill>
              </a:rPr>
              <a:t>Peak hours can influence delivery time due to increased demand), </a:t>
            </a:r>
            <a:r>
              <a:rPr lang="en-US" b="1" dirty="0">
                <a:solidFill>
                  <a:schemeClr val="bg1">
                    <a:lumMod val="50000"/>
                  </a:schemeClr>
                </a:solidFill>
              </a:rPr>
              <a:t>Geographic data (</a:t>
            </a:r>
            <a:r>
              <a:rPr lang="en-US" dirty="0">
                <a:solidFill>
                  <a:schemeClr val="bg1">
                    <a:lumMod val="50000"/>
                  </a:schemeClr>
                </a:solidFill>
              </a:rPr>
              <a:t>condition of roads), </a:t>
            </a:r>
            <a:r>
              <a:rPr lang="en-US" b="1" dirty="0">
                <a:solidFill>
                  <a:schemeClr val="bg1">
                    <a:lumMod val="50000"/>
                  </a:schemeClr>
                </a:solidFill>
              </a:rPr>
              <a:t>Day of the Week (</a:t>
            </a:r>
            <a:r>
              <a:rPr lang="en-US" dirty="0">
                <a:solidFill>
                  <a:schemeClr val="bg1">
                    <a:lumMod val="50000"/>
                  </a:schemeClr>
                </a:solidFill>
              </a:rPr>
              <a:t>Weekends and holidays might have different traffic patterns, </a:t>
            </a:r>
            <a:r>
              <a:rPr lang="en-US" b="1" dirty="0">
                <a:solidFill>
                  <a:schemeClr val="bg1">
                    <a:lumMod val="50000"/>
                  </a:schemeClr>
                </a:solidFill>
              </a:rPr>
              <a:t>Experience level </a:t>
            </a:r>
            <a:r>
              <a:rPr lang="en-US" dirty="0">
                <a:solidFill>
                  <a:schemeClr val="bg1">
                    <a:lumMod val="50000"/>
                  </a:schemeClr>
                </a:solidFill>
              </a:rPr>
              <a:t>and </a:t>
            </a:r>
            <a:r>
              <a:rPr lang="en-US" b="1" dirty="0">
                <a:solidFill>
                  <a:schemeClr val="bg1">
                    <a:lumMod val="50000"/>
                  </a:schemeClr>
                </a:solidFill>
              </a:rPr>
              <a:t>Restaurant opening hours. </a:t>
            </a:r>
            <a:endParaRPr lang="en-IN" b="1" dirty="0">
              <a:solidFill>
                <a:schemeClr val="bg1">
                  <a:lumMod val="50000"/>
                </a:schemeClr>
              </a:solidFill>
            </a:endParaRPr>
          </a:p>
        </p:txBody>
      </p:sp>
      <p:sp>
        <p:nvSpPr>
          <p:cNvPr id="5" name="Date Placeholder 4">
            <a:extLst>
              <a:ext uri="{FF2B5EF4-FFF2-40B4-BE49-F238E27FC236}">
                <a16:creationId xmlns:a16="http://schemas.microsoft.com/office/drawing/2014/main" id="{91EF3933-A86B-B57B-BA52-D075B993BF5F}"/>
              </a:ext>
            </a:extLst>
          </p:cNvPr>
          <p:cNvSpPr>
            <a:spLocks noGrp="1"/>
          </p:cNvSpPr>
          <p:nvPr>
            <p:ph type="dt" sz="half" idx="10"/>
          </p:nvPr>
        </p:nvSpPr>
        <p:spPr/>
        <p:txBody>
          <a:bodyPr/>
          <a:lstStyle/>
          <a:p>
            <a:r>
              <a:rPr lang="en-US" dirty="0"/>
              <a:t>25/11/2024</a:t>
            </a:r>
          </a:p>
        </p:txBody>
      </p:sp>
      <p:sp>
        <p:nvSpPr>
          <p:cNvPr id="6" name="Footer Placeholder 5">
            <a:extLst>
              <a:ext uri="{FF2B5EF4-FFF2-40B4-BE49-F238E27FC236}">
                <a16:creationId xmlns:a16="http://schemas.microsoft.com/office/drawing/2014/main" id="{FEAF605B-1CD7-C284-CC62-95A6C5432B72}"/>
              </a:ext>
            </a:extLst>
          </p:cNvPr>
          <p:cNvSpPr>
            <a:spLocks noGrp="1"/>
          </p:cNvSpPr>
          <p:nvPr>
            <p:ph type="ftr" sz="quarter" idx="11"/>
          </p:nvPr>
        </p:nvSpPr>
        <p:spPr>
          <a:xfrm rot="5400000">
            <a:off x="8539923" y="2999098"/>
            <a:ext cx="5458551" cy="321601"/>
          </a:xfrm>
        </p:spPr>
        <p:txBody>
          <a:bodyPr/>
          <a:lstStyle/>
          <a:p>
            <a:r>
              <a:rPr lang="en-US" sz="1100" dirty="0">
                <a:solidFill>
                  <a:schemeClr val="tx1">
                    <a:lumMod val="95000"/>
                    <a:lumOff val="5000"/>
                  </a:schemeClr>
                </a:solidFill>
              </a:rPr>
              <a:t>faster delivery times increase customer loyalty by over 60%! Accurate prediction models like ours not only improve efficiency but can lead to stronger customer retention and higher sales for food delivery businesses.</a:t>
            </a:r>
          </a:p>
        </p:txBody>
      </p:sp>
      <p:sp>
        <p:nvSpPr>
          <p:cNvPr id="7" name="Slide Number Placeholder 6">
            <a:extLst>
              <a:ext uri="{FF2B5EF4-FFF2-40B4-BE49-F238E27FC236}">
                <a16:creationId xmlns:a16="http://schemas.microsoft.com/office/drawing/2014/main" id="{FA01EEE1-F356-CD36-EE4B-5EE4A80D18E3}"/>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12" name="TextBox 11">
            <a:extLst>
              <a:ext uri="{FF2B5EF4-FFF2-40B4-BE49-F238E27FC236}">
                <a16:creationId xmlns:a16="http://schemas.microsoft.com/office/drawing/2014/main" id="{D2126802-9AD0-6FAF-E981-1C0C329BF70C}"/>
              </a:ext>
            </a:extLst>
          </p:cNvPr>
          <p:cNvSpPr txBox="1"/>
          <p:nvPr/>
        </p:nvSpPr>
        <p:spPr>
          <a:xfrm>
            <a:off x="6683665" y="5061857"/>
            <a:ext cx="3679371" cy="954107"/>
          </a:xfrm>
          <a:prstGeom prst="rect">
            <a:avLst/>
          </a:prstGeom>
          <a:noFill/>
        </p:spPr>
        <p:txBody>
          <a:bodyPr wrap="square" rtlCol="0">
            <a:spAutoFit/>
          </a:bodyPr>
          <a:lstStyle/>
          <a:p>
            <a:r>
              <a:rPr lang="en-IN" sz="2800" dirty="0"/>
              <a:t>     </a:t>
            </a:r>
            <a:r>
              <a:rPr lang="en-IN" sz="2800" dirty="0">
                <a:solidFill>
                  <a:schemeClr val="tx1">
                    <a:lumMod val="95000"/>
                    <a:lumOff val="5000"/>
                  </a:schemeClr>
                </a:solidFill>
              </a:rPr>
              <a:t>ACCURACY : </a:t>
            </a:r>
            <a:r>
              <a:rPr lang="en-IN" sz="2800" dirty="0" smtClean="0">
                <a:solidFill>
                  <a:schemeClr val="tx1">
                    <a:lumMod val="95000"/>
                    <a:lumOff val="5000"/>
                  </a:schemeClr>
                </a:solidFill>
              </a:rPr>
              <a:t>92.7</a:t>
            </a:r>
            <a:r>
              <a:rPr lang="en-IN" sz="2800" dirty="0">
                <a:solidFill>
                  <a:schemeClr val="tx1">
                    <a:lumMod val="95000"/>
                    <a:lumOff val="5000"/>
                  </a:schemeClr>
                </a:solidFill>
              </a:rPr>
              <a:t>%</a:t>
            </a:r>
          </a:p>
        </p:txBody>
      </p:sp>
      <p:cxnSp>
        <p:nvCxnSpPr>
          <p:cNvPr id="14" name="Connector: Elbow 13">
            <a:extLst>
              <a:ext uri="{FF2B5EF4-FFF2-40B4-BE49-F238E27FC236}">
                <a16:creationId xmlns:a16="http://schemas.microsoft.com/office/drawing/2014/main" id="{A9AD1475-D9EE-14C7-C9CA-2228FDF9AB8D}"/>
              </a:ext>
            </a:extLst>
          </p:cNvPr>
          <p:cNvCxnSpPr/>
          <p:nvPr/>
        </p:nvCxnSpPr>
        <p:spPr>
          <a:xfrm>
            <a:off x="6390566" y="4963886"/>
            <a:ext cx="1305634" cy="7088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88F8AD3-D4DA-FB1B-80FD-3ECECA6DF0E0}"/>
              </a:ext>
            </a:extLst>
          </p:cNvPr>
          <p:cNvCxnSpPr/>
          <p:nvPr/>
        </p:nvCxnSpPr>
        <p:spPr>
          <a:xfrm>
            <a:off x="6596743" y="5061857"/>
            <a:ext cx="1099457" cy="696686"/>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0" name="Picture 9" descr="A computer screen shot of a program&#10;&#10;Description automatically generated">
            <a:extLst>
              <a:ext uri="{FF2B5EF4-FFF2-40B4-BE49-F238E27FC236}">
                <a16:creationId xmlns:a16="http://schemas.microsoft.com/office/drawing/2014/main" id="{C5B904F7-7262-5140-1D35-DD4353CE6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29" y="3352801"/>
            <a:ext cx="4060241" cy="1536134"/>
          </a:xfrm>
          <a:prstGeom prst="rect">
            <a:avLst/>
          </a:prstGeom>
        </p:spPr>
      </p:pic>
    </p:spTree>
    <p:extLst>
      <p:ext uri="{BB962C8B-B14F-4D97-AF65-F5344CB8AC3E}">
        <p14:creationId xmlns:p14="http://schemas.microsoft.com/office/powerpoint/2010/main" val="39155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03F4-931E-3769-671A-6394B7754AD7}"/>
              </a:ext>
            </a:extLst>
          </p:cNvPr>
          <p:cNvSpPr>
            <a:spLocks noGrp="1"/>
          </p:cNvSpPr>
          <p:nvPr>
            <p:ph type="title"/>
          </p:nvPr>
        </p:nvSpPr>
        <p:spPr/>
        <p:txBody>
          <a:bodyPr/>
          <a:lstStyle/>
          <a:p>
            <a:r>
              <a:rPr lang="en-IN" dirty="0">
                <a:solidFill>
                  <a:schemeClr val="accent1">
                    <a:lumMod val="50000"/>
                  </a:schemeClr>
                </a:solidFill>
              </a:rPr>
              <a:t>REFERENCES</a:t>
            </a:r>
          </a:p>
        </p:txBody>
      </p:sp>
      <p:sp>
        <p:nvSpPr>
          <p:cNvPr id="3" name="Content Placeholder 2">
            <a:extLst>
              <a:ext uri="{FF2B5EF4-FFF2-40B4-BE49-F238E27FC236}">
                <a16:creationId xmlns:a16="http://schemas.microsoft.com/office/drawing/2014/main" id="{723F03B4-E054-2884-31BA-91C10A5D6E27}"/>
              </a:ext>
            </a:extLst>
          </p:cNvPr>
          <p:cNvSpPr>
            <a:spLocks noGrp="1"/>
          </p:cNvSpPr>
          <p:nvPr>
            <p:ph idx="1"/>
          </p:nvPr>
        </p:nvSpPr>
        <p:spPr/>
        <p:txBody>
          <a:bodyPr/>
          <a:lstStyle/>
          <a:p>
            <a:r>
              <a:rPr lang="en-IN" u="sng" dirty="0">
                <a:solidFill>
                  <a:schemeClr val="accent1">
                    <a:lumMod val="75000"/>
                  </a:schemeClr>
                </a:solidFill>
                <a:hlinkClick r:id="rId2">
                  <a:extLst>
                    <a:ext uri="{A12FA001-AC4F-418D-AE19-62706E023703}">
                      <ahyp:hlinkClr xmlns:ahyp="http://schemas.microsoft.com/office/drawing/2018/hyperlinkcolor" xmlns="" val="tx"/>
                    </a:ext>
                  </a:extLst>
                </a:hlinkClick>
              </a:rPr>
              <a:t>https://www.nvidia.com/en-in/glossary/xgboost</a:t>
            </a:r>
            <a:endParaRPr lang="en-IN" u="sng" dirty="0">
              <a:solidFill>
                <a:schemeClr val="accent1">
                  <a:lumMod val="75000"/>
                </a:schemeClr>
              </a:solidFill>
            </a:endParaRPr>
          </a:p>
          <a:p>
            <a:r>
              <a:rPr lang="en-IN" u="sng" dirty="0">
                <a:solidFill>
                  <a:schemeClr val="accent1">
                    <a:lumMod val="75000"/>
                  </a:schemeClr>
                </a:solidFill>
                <a:hlinkClick r:id="rId3">
                  <a:extLst>
                    <a:ext uri="{A12FA001-AC4F-418D-AE19-62706E023703}">
                      <ahyp:hlinkClr xmlns:ahyp="http://schemas.microsoft.com/office/drawing/2018/hyperlinkcolor" xmlns="" val="tx"/>
                    </a:ext>
                  </a:extLst>
                </a:hlinkClick>
              </a:rPr>
              <a:t>https://www.geeksforgeeks.org/xgboost/</a:t>
            </a:r>
            <a:endParaRPr lang="en-IN" u="sng" dirty="0">
              <a:solidFill>
                <a:schemeClr val="accent1">
                  <a:lumMod val="75000"/>
                </a:schemeClr>
              </a:solidFill>
            </a:endParaRPr>
          </a:p>
          <a:p>
            <a:r>
              <a:rPr lang="en-IN" u="sng" dirty="0">
                <a:solidFill>
                  <a:schemeClr val="accent1">
                    <a:lumMod val="75000"/>
                  </a:schemeClr>
                </a:solidFill>
                <a:hlinkClick r:id="rId4">
                  <a:extLst>
                    <a:ext uri="{A12FA001-AC4F-418D-AE19-62706E023703}">
                      <ahyp:hlinkClr xmlns:ahyp="http://schemas.microsoft.com/office/drawing/2018/hyperlinkcolor" xmlns="" val="tx"/>
                    </a:ext>
                  </a:extLst>
                </a:hlinkClick>
              </a:rPr>
              <a:t>https://www.researchgate.net/publication/349514304_Effect_of_weather_on_online_food_ordering</a:t>
            </a:r>
            <a:endParaRPr lang="en-IN" u="sng" dirty="0">
              <a:solidFill>
                <a:schemeClr val="accent1">
                  <a:lumMod val="75000"/>
                </a:schemeClr>
              </a:solidFill>
            </a:endParaRPr>
          </a:p>
          <a:p>
            <a:r>
              <a:rPr lang="en-IN" u="sng" dirty="0">
                <a:solidFill>
                  <a:schemeClr val="accent1">
                    <a:lumMod val="75000"/>
                  </a:schemeClr>
                </a:solidFill>
                <a:hlinkClick r:id="rId5">
                  <a:extLst>
                    <a:ext uri="{A12FA001-AC4F-418D-AE19-62706E023703}">
                      <ahyp:hlinkClr xmlns:ahyp="http://schemas.microsoft.com/office/drawing/2018/hyperlinkcolor" xmlns="" val="tx"/>
                    </a:ext>
                  </a:extLst>
                </a:hlinkClick>
              </a:rPr>
              <a:t>https://ieeexplore.ieee.org/document/8955108</a:t>
            </a:r>
            <a:endParaRPr lang="en-IN" u="sng" dirty="0">
              <a:solidFill>
                <a:schemeClr val="accent1">
                  <a:lumMod val="75000"/>
                </a:schemeClr>
              </a:solidFill>
            </a:endParaRPr>
          </a:p>
          <a:p>
            <a:r>
              <a:rPr lang="en-IN" u="sng" dirty="0">
                <a:solidFill>
                  <a:schemeClr val="accent1">
                    <a:lumMod val="75000"/>
                  </a:schemeClr>
                </a:solidFill>
                <a:hlinkClick r:id="rId6">
                  <a:extLst>
                    <a:ext uri="{A12FA001-AC4F-418D-AE19-62706E023703}">
                      <ahyp:hlinkClr xmlns:ahyp="http://schemas.microsoft.com/office/drawing/2018/hyperlinkcolor" xmlns="" val="tx"/>
                    </a:ext>
                  </a:extLst>
                </a:hlinkClick>
              </a:rPr>
              <a:t>https://www.foodstorm.com/blog/feature-spotlight-dynamic-delivery-times</a:t>
            </a:r>
            <a:endParaRPr lang="en-IN" u="sng" dirty="0">
              <a:solidFill>
                <a:schemeClr val="accent1">
                  <a:lumMod val="75000"/>
                </a:schemeClr>
              </a:solidFill>
            </a:endParaRPr>
          </a:p>
          <a:p>
            <a:r>
              <a:rPr lang="en-IN" u="sng" dirty="0">
                <a:solidFill>
                  <a:schemeClr val="accent1">
                    <a:lumMod val="75000"/>
                  </a:schemeClr>
                </a:solidFill>
              </a:rPr>
              <a:t>https://triplogmileage.com/rideshare/best-time-to-do-uber-eats/</a:t>
            </a:r>
          </a:p>
        </p:txBody>
      </p:sp>
      <p:sp>
        <p:nvSpPr>
          <p:cNvPr id="5" name="Footer Placeholder 4">
            <a:extLst>
              <a:ext uri="{FF2B5EF4-FFF2-40B4-BE49-F238E27FC236}">
                <a16:creationId xmlns:a16="http://schemas.microsoft.com/office/drawing/2014/main" id="{5C4158B0-341C-42EF-D32D-21069E3668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F34BAB-31A2-3A98-A6CD-9F46B7ACD418}"/>
              </a:ext>
            </a:extLst>
          </p:cNvPr>
          <p:cNvSpPr>
            <a:spLocks noGrp="1"/>
          </p:cNvSpPr>
          <p:nvPr>
            <p:ph type="sldNum" sz="quarter" idx="12"/>
          </p:nvPr>
        </p:nvSpPr>
        <p:spPr/>
        <p:txBody>
          <a:bodyPr/>
          <a:lstStyle/>
          <a:p>
            <a:fld id="{81D2C36F-4504-47C0-B82F-A167342A2754}" type="slidenum">
              <a:rPr lang="en-US" smtClean="0"/>
              <a:t>8</a:t>
            </a:fld>
            <a:endParaRPr lang="en-US"/>
          </a:p>
        </p:txBody>
      </p:sp>
      <p:sp>
        <p:nvSpPr>
          <p:cNvPr id="7" name="Date Placeholder 4">
            <a:extLst>
              <a:ext uri="{FF2B5EF4-FFF2-40B4-BE49-F238E27FC236}">
                <a16:creationId xmlns:a16="http://schemas.microsoft.com/office/drawing/2014/main" id="{836A2448-2EAF-FD18-C95F-EB27A1407753}"/>
              </a:ext>
            </a:extLst>
          </p:cNvPr>
          <p:cNvSpPr>
            <a:spLocks noGrp="1"/>
          </p:cNvSpPr>
          <p:nvPr>
            <p:ph type="dt" sz="half" idx="10"/>
          </p:nvPr>
        </p:nvSpPr>
        <p:spPr>
          <a:xfrm>
            <a:off x="520497" y="6140304"/>
            <a:ext cx="3154896" cy="287075"/>
          </a:xfrm>
        </p:spPr>
        <p:txBody>
          <a:bodyPr/>
          <a:lstStyle/>
          <a:p>
            <a:r>
              <a:rPr lang="en-US" dirty="0"/>
              <a:t>25/11/2024</a:t>
            </a:r>
          </a:p>
        </p:txBody>
      </p:sp>
    </p:spTree>
    <p:extLst>
      <p:ext uri="{BB962C8B-B14F-4D97-AF65-F5344CB8AC3E}">
        <p14:creationId xmlns:p14="http://schemas.microsoft.com/office/powerpoint/2010/main" val="1805048827"/>
      </p:ext>
    </p:extLst>
  </p:cSld>
  <p:clrMapOvr>
    <a:masterClrMapping/>
  </p:clrMapOvr>
</p:sld>
</file>

<file path=ppt/theme/theme1.xml><?xml version="1.0" encoding="utf-8"?>
<a:theme xmlns:a="http://schemas.openxmlformats.org/drawingml/2006/main" name="Memo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492</TotalTime>
  <Words>566</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Elephant</vt:lpstr>
      <vt:lpstr>Univers Condensed</vt:lpstr>
      <vt:lpstr>MemoVTI</vt:lpstr>
      <vt:lpstr>DYNAMIC FOOD  DELIVERY RESPONSE  TIME CALCULATOR</vt:lpstr>
      <vt:lpstr>INTRODUCTION</vt:lpstr>
      <vt:lpstr>LITERATURE REVIEW</vt:lpstr>
      <vt:lpstr>METHODOLOGY</vt:lpstr>
      <vt:lpstr>RESULTS</vt:lpstr>
      <vt:lpstr>Predicted vs. Actual Delivery Time Distribution (Top Left): This histogram shows how well the model’s predicted delivery times  align with the actual times, indicating overall accuracy and highlighting any discrepancies in prediction. Error Distribution (Top Right): The error distribution plot shows the spread of prediction errors.  A bell-shaped distribution centered around zero suggests that the model has balanced errors, with minimal over- or under-predictions. Residual Plot (Bottom Left): The residual plot compares residuals (errors) against predicted travel time.  A random scatter around zero indicates that errors are uniformly distributed and that the model captures patterns in the data effectively without significant bias.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FOOD  DELIVERY RESPONSE  TIME CALCULATOR</dc:title>
  <dc:creator>pranjal garg</dc:creator>
  <cp:lastModifiedBy>kedar garg</cp:lastModifiedBy>
  <cp:revision>6</cp:revision>
  <dcterms:created xsi:type="dcterms:W3CDTF">2024-11-12T03:06:26Z</dcterms:created>
  <dcterms:modified xsi:type="dcterms:W3CDTF">2024-12-31T17:35:28Z</dcterms:modified>
</cp:coreProperties>
</file>