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8"/>
  </p:notesMasterIdLst>
  <p:sldIdLst>
    <p:sldId id="335" r:id="rId5"/>
    <p:sldId id="351" r:id="rId6"/>
    <p:sldId id="343" r:id="rId7"/>
    <p:sldId id="347" r:id="rId8"/>
    <p:sldId id="342" r:id="rId9"/>
    <p:sldId id="344" r:id="rId10"/>
    <p:sldId id="355" r:id="rId11"/>
    <p:sldId id="352" r:id="rId12"/>
    <p:sldId id="354" r:id="rId13"/>
    <p:sldId id="357" r:id="rId14"/>
    <p:sldId id="358" r:id="rId15"/>
    <p:sldId id="359" r:id="rId16"/>
    <p:sldId id="3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26" autoAdjust="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9/18/2024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9201830" cy="2113466"/>
          </a:xfrm>
        </p:spPr>
        <p:txBody>
          <a:bodyPr/>
          <a:lstStyle/>
          <a:p>
            <a:r>
              <a:rPr lang="en-IN" sz="4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Mega Mart Strategic Data Insights</a:t>
            </a:r>
            <a:endParaRPr lang="en-US" sz="4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IN" sz="2800" b="1" dirty="0"/>
              <a:t>Data-Driven Recommendations for Growth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 Summary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664B-4754-7F4E-ADCF-6AF266499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4914" y="2321923"/>
            <a:ext cx="11375572" cy="3825952"/>
          </a:xfrm>
        </p:spPr>
        <p:txBody>
          <a:bodyPr/>
          <a:lstStyle/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Sales Strategy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Focus on top categories, regions, and channels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Inventory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Automate high-demand replenishment and manage overstock through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 Engagement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Expand loyalty programs and personalized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Promotions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Run more discount-based campaigns and prioritize high-ROI efforts.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Supply Chain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Address bottlenecks and improve shipping efficiency. </a:t>
            </a:r>
          </a:p>
          <a:p>
            <a:pPr marL="0" indent="0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74868-91C9-40B6-8069-D320F26E51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B588C-90A8-4A3F-AE4F-BB5E476D20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2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to Sustainable Growth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2090057"/>
            <a:ext cx="4868860" cy="37688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AFBDF-0824-895A-C800-1C14AB1DA5C6}"/>
              </a:ext>
            </a:extLst>
          </p:cNvPr>
          <p:cNvSpPr txBox="1"/>
          <p:nvPr/>
        </p:nvSpPr>
        <p:spPr>
          <a:xfrm>
            <a:off x="1175657" y="2819400"/>
            <a:ext cx="8948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8727E74-C67B-8799-FAC8-F464FB83A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373124"/>
            <a:ext cx="998764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Operational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Optimize inventory and supply chain.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Customer Satisfaction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Enhance loyalty programs and improve the shopping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Sales &amp; Profitability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Leverage insights from data to drive revenue and increase profitability. </a:t>
            </a:r>
          </a:p>
        </p:txBody>
      </p:sp>
    </p:spTree>
    <p:extLst>
      <p:ext uri="{BB962C8B-B14F-4D97-AF65-F5344CB8AC3E}">
        <p14:creationId xmlns:p14="http://schemas.microsoft.com/office/powerpoint/2010/main" val="2313557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74868-91C9-40B6-8069-D320F26E51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B588C-90A8-4A3F-AE4F-BB5E476D20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2F30AA-DE8F-17F4-7AED-88B97F6EF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977713"/>
            <a:ext cx="965018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Data-driven strategies can help Mega Mart adapt to changing consumer behaviors and market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With these insights, Mega Mart can achieve both short-term operational improvements and long-term growth. </a:t>
            </a:r>
          </a:p>
        </p:txBody>
      </p:sp>
    </p:spTree>
    <p:extLst>
      <p:ext uri="{BB962C8B-B14F-4D97-AF65-F5344CB8AC3E}">
        <p14:creationId xmlns:p14="http://schemas.microsoft.com/office/powerpoint/2010/main" val="402877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7F85-B014-E54D-AC82-A789515E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6" descr="White Darts">
            <a:extLst>
              <a:ext uri="{FF2B5EF4-FFF2-40B4-BE49-F238E27FC236}">
                <a16:creationId xmlns:a16="http://schemas.microsoft.com/office/drawing/2014/main" id="{8A7A839A-FCAC-2F45-B138-DD0DC7C61F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8D6534-C18A-6F43-BFAE-88E2F83FD9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2405743"/>
            <a:ext cx="4876800" cy="2796869"/>
          </a:xfrm>
        </p:spPr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0CAF6B-5914-4E2F-90A1-4B2D92D5ADC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3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Sales Performance Insights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Inventory Management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 Behavior Analysis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Promotional Effectiveness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Channel Performance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Supply Chain and Logistics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Recommendations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57B9-F955-4193-88D9-F4EA85D547D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3FA8-4599-46DB-9C0B-749220AC23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Sales Performance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016" y="2286003"/>
            <a:ext cx="5344184" cy="3864426"/>
          </a:xfrm>
        </p:spPr>
        <p:txBody>
          <a:bodyPr/>
          <a:lstStyle/>
          <a:p>
            <a:r>
              <a:rPr lang="en-US" b="1" dirty="0"/>
              <a:t>Key Findings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Top Categories</a:t>
            </a:r>
            <a:r>
              <a:rPr lang="en-US" dirty="0"/>
              <a:t>: Electronics and groceries generated the highest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Trends</a:t>
            </a:r>
            <a:r>
              <a:rPr lang="en-US" dirty="0"/>
              <a:t>: Significant peaks in sales during the holiday season.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Regional Performance</a:t>
            </a:r>
            <a:r>
              <a:rPr lang="en-US" dirty="0"/>
              <a:t>: High sales in urban regions but low performance in rural areas.</a:t>
            </a:r>
          </a:p>
          <a:p>
            <a:br>
              <a:rPr lang="en-US" dirty="0"/>
            </a:br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marketing on high-performing regions and increase promotions during sales peaks.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5B39E-73CB-4B96-BBFA-E350F71F2E1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C25C0-C28C-43A9-A830-FCBFC8BAA61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" name="Picture 9" descr="A yellow and white graph&#10;&#10;Description automatically generated">
            <a:extLst>
              <a:ext uri="{FF2B5EF4-FFF2-40B4-BE49-F238E27FC236}">
                <a16:creationId xmlns:a16="http://schemas.microsoft.com/office/drawing/2014/main" id="{20210D64-C966-B682-8D8E-AD6C9B975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2" y="1002368"/>
            <a:ext cx="2438740" cy="1495634"/>
          </a:xfrm>
          <a:prstGeom prst="rect">
            <a:avLst/>
          </a:prstGeom>
        </p:spPr>
      </p:pic>
      <p:pic>
        <p:nvPicPr>
          <p:cNvPr id="13" name="Picture 12" descr="A number of numbers on a white background&#10;&#10;Description automatically generated">
            <a:extLst>
              <a:ext uri="{FF2B5EF4-FFF2-40B4-BE49-F238E27FC236}">
                <a16:creationId xmlns:a16="http://schemas.microsoft.com/office/drawing/2014/main" id="{45EAFF02-F7B6-7E05-B871-2141E38EC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6244" y="1025669"/>
            <a:ext cx="2257740" cy="1495634"/>
          </a:xfrm>
          <a:prstGeom prst="rect">
            <a:avLst/>
          </a:prstGeom>
        </p:spPr>
      </p:pic>
      <p:pic>
        <p:nvPicPr>
          <p:cNvPr id="15" name="Picture 14" descr="A graph of sales revenue by item brand&#10;&#10;Description automatically generated">
            <a:extLst>
              <a:ext uri="{FF2B5EF4-FFF2-40B4-BE49-F238E27FC236}">
                <a16:creationId xmlns:a16="http://schemas.microsoft.com/office/drawing/2014/main" id="{BDBE3E0E-65DD-8DBE-94DD-685945D10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519" y="2880898"/>
            <a:ext cx="4652981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Top-Selling Products &amp; Channels</a:t>
            </a:r>
            <a:endParaRPr lang="en-US" sz="36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75E85-59EF-445E-8928-63AC7377D2C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5772-47E8-412F-A4E9-2F4CECCBF5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835A-A332-4647-B267-D78B14BFA4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9F9EDE69-AA5B-EA22-D200-81790DA74C8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5057569" cy="3164926"/>
          </a:xfrm>
        </p:spPr>
        <p:txBody>
          <a:bodyPr/>
          <a:lstStyle/>
          <a:p>
            <a:r>
              <a:rPr lang="en-US" sz="2000" b="1" dirty="0"/>
              <a:t>Key Findings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Top 5 best-selling products accounted for 35% of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Channels</a:t>
            </a:r>
            <a:r>
              <a:rPr lang="en-US" sz="2000" dirty="0"/>
              <a:t>: Online sales grew by 20% compared to in-store sales.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dirty="0"/>
              <a:t>Recommendation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Stock top-selling products across all channels and integrate more omni-channel strategies.</a:t>
            </a:r>
          </a:p>
          <a:p>
            <a:endParaRPr lang="en-IN" dirty="0"/>
          </a:p>
        </p:txBody>
      </p:sp>
      <p:pic>
        <p:nvPicPr>
          <p:cNvPr id="10" name="Picture 9" descr="A screenshot of a table&#10;&#10;Description automatically generated">
            <a:extLst>
              <a:ext uri="{FF2B5EF4-FFF2-40B4-BE49-F238E27FC236}">
                <a16:creationId xmlns:a16="http://schemas.microsoft.com/office/drawing/2014/main" id="{A7753954-3C2B-C4BE-EB13-C8303ACF3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914" y="2481943"/>
            <a:ext cx="4896533" cy="203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3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0A330894-D0C4-D546-8FD0-57BDEB2A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Inventory Management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3C7C96A-221C-AE40-93BD-DEE8EB1C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699" y="2242457"/>
            <a:ext cx="5187043" cy="3864429"/>
          </a:xfrm>
        </p:spPr>
        <p:txBody>
          <a:bodyPr/>
          <a:lstStyle/>
          <a:p>
            <a:r>
              <a:rPr lang="en-US" sz="2000" dirty="0"/>
              <a:t>Key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High stockout rates for fast-moving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Overstocking in slower categories like home decor.</a:t>
            </a:r>
          </a:p>
          <a:p>
            <a:br>
              <a:rPr lang="en-US" sz="2000" b="0" dirty="0"/>
            </a:br>
            <a:r>
              <a:rPr lang="en-US" sz="2000" dirty="0"/>
              <a:t>Recommendation: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Automate replenishment for high-demand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dirty="0"/>
              <a:t>Implement clearance sales to manage overstock</a:t>
            </a:r>
            <a:r>
              <a:rPr lang="en-US" b="0" dirty="0"/>
              <a:t>.</a:t>
            </a:r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DA105-072F-49AA-B6E5-F2D3975D489E}"/>
              </a:ext>
            </a:extLst>
          </p:cNvPr>
          <p:cNvSpPr>
            <a:spLocks noGrp="1"/>
          </p:cNvSpPr>
          <p:nvPr>
            <p:ph type="dt" sz="half" idx="22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758E9-C1B5-4D69-B912-35A2A1CB68F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6E789-A9CA-435C-99DB-6EAF638305E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6" name="Picture 35" descr="A graph showing the number of people in the market&#10;&#10;Description automatically generated with medium confidence">
            <a:extLst>
              <a:ext uri="{FF2B5EF4-FFF2-40B4-BE49-F238E27FC236}">
                <a16:creationId xmlns:a16="http://schemas.microsoft.com/office/drawing/2014/main" id="{19FE506A-A83C-65BA-C74F-E52717E34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86" y="2028019"/>
            <a:ext cx="4134427" cy="1800476"/>
          </a:xfrm>
          <a:prstGeom prst="rect">
            <a:avLst/>
          </a:prstGeom>
        </p:spPr>
      </p:pic>
      <p:pic>
        <p:nvPicPr>
          <p:cNvPr id="39" name="Picture 38" descr="A yellow bar chart with text&#10;&#10;Description automatically generated">
            <a:extLst>
              <a:ext uri="{FF2B5EF4-FFF2-40B4-BE49-F238E27FC236}">
                <a16:creationId xmlns:a16="http://schemas.microsoft.com/office/drawing/2014/main" id="{24066867-313F-221B-585B-08150AC46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182" y="4058455"/>
            <a:ext cx="4628956" cy="18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9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648B18B-2B25-D7DD-AAB9-A625D1F2D61B}"/>
              </a:ext>
            </a:extLst>
          </p:cNvPr>
          <p:cNvSpPr txBox="1"/>
          <p:nvPr/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Customer Behavior Analysis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C35020-811A-6347-8ACA-87D6CC930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</p:spPr>
        <p:txBody>
          <a:bodyPr lIns="0" tIns="0" rIns="0" bIns="0">
            <a:normAutofit/>
          </a:bodyPr>
          <a:lstStyle/>
          <a:p>
            <a:r>
              <a:rPr lang="en-US" b="1" kern="1200" dirty="0">
                <a:latin typeface="+mn-lt"/>
                <a:ea typeface="+mn-ea"/>
                <a:cs typeface="+mn-cs"/>
              </a:rPr>
              <a:t>Key Findings</a:t>
            </a:r>
            <a:r>
              <a:rPr lang="en-US" kern="1200" dirty="0"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kern="1200" dirty="0">
                <a:latin typeface="+mn-lt"/>
                <a:ea typeface="+mn-ea"/>
                <a:cs typeface="+mn-cs"/>
              </a:rPr>
              <a:t>Majority of customers are in the 26-35 age group.</a:t>
            </a:r>
          </a:p>
          <a:p>
            <a:r>
              <a:rPr lang="en-US" b="1" kern="1200" dirty="0">
                <a:latin typeface="+mn-lt"/>
                <a:ea typeface="+mn-ea"/>
                <a:cs typeface="+mn-cs"/>
              </a:rPr>
              <a:t>Repeat Purchases</a:t>
            </a:r>
            <a:r>
              <a:rPr lang="en-US" kern="1200" dirty="0">
                <a:latin typeface="+mn-lt"/>
                <a:ea typeface="+mn-ea"/>
                <a:cs typeface="+mn-cs"/>
              </a:rPr>
              <a:t>: 40% of customers made repeat purchases. </a:t>
            </a:r>
          </a:p>
          <a:p>
            <a:r>
              <a:rPr lang="en-US" b="1" kern="1200" dirty="0">
                <a:latin typeface="+mn-lt"/>
                <a:ea typeface="+mn-ea"/>
                <a:cs typeface="+mn-cs"/>
              </a:rPr>
              <a:t>Recommendation</a:t>
            </a:r>
            <a:r>
              <a:rPr lang="en-US" kern="1200" dirty="0"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kern="1200" dirty="0">
                <a:latin typeface="+mn-lt"/>
                <a:ea typeface="+mn-ea"/>
                <a:cs typeface="+mn-cs"/>
              </a:rPr>
              <a:t>Target younger customers with personalized promotions and introduce loyalty programs for repeat buyers.</a:t>
            </a:r>
          </a:p>
          <a:p>
            <a:endParaRPr lang="en-US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graph with a line going up&#10;&#10;Description automatically generated">
            <a:extLst>
              <a:ext uri="{FF2B5EF4-FFF2-40B4-BE49-F238E27FC236}">
                <a16:creationId xmlns:a16="http://schemas.microsoft.com/office/drawing/2014/main" id="{E531FC66-C4B5-0760-2A92-95F4E8ACA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324" y="1807028"/>
            <a:ext cx="4837176" cy="3395357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8A7AB-44FC-4541-8111-0B78B1D7490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830818" y="6292334"/>
            <a:ext cx="1522982" cy="182880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b="0" kern="1200">
                <a:latin typeface="+mn-lt"/>
                <a:ea typeface="+mn-ea"/>
                <a:cs typeface="+mn-cs"/>
              </a:rPr>
              <a:t>September 3, 20XX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37C169-F2B5-4068-A5B4-805706D815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298180" y="6294120"/>
            <a:ext cx="1462788" cy="182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b="1" kern="1200">
                <a:latin typeface="+mn-lt"/>
                <a:ea typeface="+mn-ea"/>
                <a:cs typeface="+mn-cs"/>
              </a:rPr>
              <a:t>Annual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39888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dirty="0"/>
              <a:t>Promotional Effectiveness</a:t>
            </a:r>
            <a:endParaRPr lang="en-US" sz="4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75E85-59EF-445E-8928-63AC7377D2C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F5772-47E8-412F-A4E9-2F4CECCBF51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835A-A332-4647-B267-D78B14BFA4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9F9EDE69-AA5B-EA22-D200-81790DA74C8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5057569" cy="3418114"/>
          </a:xfrm>
        </p:spPr>
        <p:txBody>
          <a:bodyPr/>
          <a:lstStyle/>
          <a:p>
            <a:r>
              <a:rPr lang="en-US" sz="2000" b="1" dirty="0"/>
              <a:t>Key Findings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Discounts were more effective than coupons in driving sales (15% higher sales).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Certain promotions yielded higher ROI than others.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b="1" dirty="0"/>
              <a:t>Recommendation</a:t>
            </a:r>
            <a:r>
              <a:rPr lang="en-US" sz="2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Prioritize discount-based promotions and discontinue low-ROI campaigns.</a:t>
            </a:r>
          </a:p>
          <a:p>
            <a:endParaRPr lang="en-IN" dirty="0"/>
          </a:p>
        </p:txBody>
      </p:sp>
      <p:pic>
        <p:nvPicPr>
          <p:cNvPr id="7" name="Picture 6" descr="A colorful pie chart with numbers and text&#10;&#10;Description automatically generated">
            <a:extLst>
              <a:ext uri="{FF2B5EF4-FFF2-40B4-BE49-F238E27FC236}">
                <a16:creationId xmlns:a16="http://schemas.microsoft.com/office/drawing/2014/main" id="{803A1213-9C24-5FEA-4DC7-3F1029BD0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314" y="3516086"/>
            <a:ext cx="3733800" cy="2188028"/>
          </a:xfrm>
          <a:prstGeom prst="rect">
            <a:avLst/>
          </a:prstGeom>
        </p:spPr>
      </p:pic>
      <p:pic>
        <p:nvPicPr>
          <p:cNvPr id="11" name="Picture 10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BE099C02-44DB-2B34-A30F-FF5356A2A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852" y="2093965"/>
            <a:ext cx="299126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68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840E-9000-7441-BEB7-FFEE48A4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Channel Performance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529241-5517-094D-8365-77164D736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2090057"/>
            <a:ext cx="4868860" cy="3768875"/>
          </a:xfrm>
        </p:spPr>
        <p:txBody>
          <a:bodyPr/>
          <a:lstStyle/>
          <a:p>
            <a:r>
              <a:rPr lang="en-US" b="1" dirty="0"/>
              <a:t>Key Findings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sales saw a significant increase, contributing 40% to overall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In-store sales growth has stagnated.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Invest further in e-commerce and improve the in-store experience to attract more customers.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24FD0-A561-4F4E-B8B3-C2D2E29AC4B9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9830818" y="6292334"/>
            <a:ext cx="1522982" cy="182880"/>
          </a:xfrm>
        </p:spPr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D1E5F-3782-4812-98F3-60BDB803DB7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298180" y="6294120"/>
            <a:ext cx="1462788" cy="18288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07C02-54FF-4B71-8E0D-7F4BCFC6A69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7" name="Picture 16" descr="A graph with numbers and a red and white circle&#10;&#10;Description automatically generated with medium confidence">
            <a:extLst>
              <a:ext uri="{FF2B5EF4-FFF2-40B4-BE49-F238E27FC236}">
                <a16:creationId xmlns:a16="http://schemas.microsoft.com/office/drawing/2014/main" id="{2BCCFFBA-D598-210D-76F2-3588106AA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771" y="2171525"/>
            <a:ext cx="2305372" cy="1257475"/>
          </a:xfrm>
          <a:prstGeom prst="rect">
            <a:avLst/>
          </a:prstGeom>
        </p:spPr>
      </p:pic>
      <p:pic>
        <p:nvPicPr>
          <p:cNvPr id="19" name="Picture 18" descr="A graph with numbers and a red and white circle&#10;&#10;Description automatically generated with medium confidence">
            <a:extLst>
              <a:ext uri="{FF2B5EF4-FFF2-40B4-BE49-F238E27FC236}">
                <a16:creationId xmlns:a16="http://schemas.microsoft.com/office/drawing/2014/main" id="{A2521225-EBDB-2B76-06D2-E9E7E21B8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988" y="2171524"/>
            <a:ext cx="2324424" cy="12574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564884F-5193-0A2B-3648-60D9661AD3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907" y="3837867"/>
            <a:ext cx="236253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Supply Chain and Logistics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664B-4754-7F4E-ADCF-6AF266499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Warehouses have inconsistent stock turnover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Shipping delays in certain regions due to bottlenecks.</a:t>
            </a:r>
          </a:p>
          <a:p>
            <a:pPr marL="0" indent="0"/>
            <a:br>
              <a:rPr lang="en-US" dirty="0"/>
            </a:br>
            <a:r>
              <a:rPr lang="en-US" b="1" dirty="0"/>
              <a:t>Recommendation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warehouse operations and streamline shipping routes to reduce delivery times.</a:t>
            </a:r>
          </a:p>
          <a:p>
            <a:pPr marL="0" indent="0">
              <a:lnSpc>
                <a:spcPct val="100000"/>
              </a:lnSpc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74868-91C9-40B6-8069-D320F26E51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B588C-90A8-4A3F-AE4F-BB5E476D20B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" name="Picture 10" descr="A number with black text&#10;&#10;Description automatically generated">
            <a:extLst>
              <a:ext uri="{FF2B5EF4-FFF2-40B4-BE49-F238E27FC236}">
                <a16:creationId xmlns:a16="http://schemas.microsoft.com/office/drawing/2014/main" id="{854A2C2A-3889-24BF-D799-E2167145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55" y="2181146"/>
            <a:ext cx="2114845" cy="1124107"/>
          </a:xfrm>
          <a:prstGeom prst="rect">
            <a:avLst/>
          </a:prstGeom>
        </p:spPr>
      </p:pic>
      <p:pic>
        <p:nvPicPr>
          <p:cNvPr id="13" name="Picture 12" descr="A number of numbers with text&#10;&#10;Description automatically generated with medium confidence">
            <a:extLst>
              <a:ext uri="{FF2B5EF4-FFF2-40B4-BE49-F238E27FC236}">
                <a16:creationId xmlns:a16="http://schemas.microsoft.com/office/drawing/2014/main" id="{D9F55FCF-BB4B-D982-9EDA-B124C359E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84" y="3664267"/>
            <a:ext cx="185763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975AF8-B1C6-436B-A274-2C3ADC779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4273A0-A4DF-47AA-BF1F-8758123399C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57</TotalTime>
  <Words>541</Words>
  <Application>Microsoft Office PowerPoint</Application>
  <PresentationFormat>Widescreen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ADLaM Display</vt:lpstr>
      <vt:lpstr>Arial</vt:lpstr>
      <vt:lpstr>Arial Nova</vt:lpstr>
      <vt:lpstr>Calibri</vt:lpstr>
      <vt:lpstr>Wingdings</vt:lpstr>
      <vt:lpstr>Theme1</vt:lpstr>
      <vt:lpstr>Mega Mart Strategic Data Insights</vt:lpstr>
      <vt:lpstr>Agenda</vt:lpstr>
      <vt:lpstr>Sales Performance Insights</vt:lpstr>
      <vt:lpstr>Top-Selling Products &amp; Channels</vt:lpstr>
      <vt:lpstr>Inventory Management</vt:lpstr>
      <vt:lpstr>PowerPoint Presentation</vt:lpstr>
      <vt:lpstr>Promotional Effectiveness</vt:lpstr>
      <vt:lpstr>Channel Performance</vt:lpstr>
      <vt:lpstr>Supply Chain and Logistics</vt:lpstr>
      <vt:lpstr>Recommendations Summary</vt:lpstr>
      <vt:lpstr>Path to Sustainable Growth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Bramhankar</dc:creator>
  <cp:lastModifiedBy>Pranjal Bramhankar</cp:lastModifiedBy>
  <cp:revision>1</cp:revision>
  <dcterms:created xsi:type="dcterms:W3CDTF">2024-09-18T14:57:55Z</dcterms:created>
  <dcterms:modified xsi:type="dcterms:W3CDTF">2024-09-18T15:55:28Z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