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386310c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386310c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5b244b48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5b244b48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b386310c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b386310c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b386310c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b386310c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5ad25ca5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5ad25ca5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5ad25ca5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5ad25ca5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b386310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b386310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425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30877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6921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527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69572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5592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16337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516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4797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870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16691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E6440AA-91A0-436F-8FDB-C0F939DCAE21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458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609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113059"/>
            <a:ext cx="8520600" cy="26721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Arial Rounded MT Bold" panose="020F0704030504030204" pitchFamily="34" charset="0"/>
              </a:rPr>
              <a:t>ROSManipal-RM</a:t>
            </a:r>
            <a:endParaRPr sz="6000" dirty="0">
              <a:latin typeface="Arial Rounded MT Bold" panose="020F07040305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548708" y="297711"/>
            <a:ext cx="6046569" cy="7271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Arial Rounded MT Bold" panose="020F0704030504030204" pitchFamily="34" charset="0"/>
              </a:rPr>
              <a:t>Navigation Stack 	</a:t>
            </a:r>
            <a:endParaRPr sz="3200" dirty="0">
              <a:latin typeface="Arial Rounded MT Bold" panose="020F0704030504030204" pitchFamily="34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413050" y="3555275"/>
            <a:ext cx="3419100" cy="10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95" y="1194975"/>
            <a:ext cx="8342394" cy="3700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12651"/>
            <a:ext cx="8520600" cy="8050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Arial Rounded MT Bold" panose="020F0704030504030204" pitchFamily="34" charset="0"/>
              </a:rPr>
              <a:t>Mapping and exploration</a:t>
            </a:r>
            <a:endParaRPr sz="3200" dirty="0">
              <a:latin typeface="Arial Rounded MT Bold" panose="020F0704030504030204" pitchFamily="34" charset="0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9865"/>
            <a:ext cx="4004931" cy="3089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l="9694" r="15447"/>
          <a:stretch/>
        </p:blipFill>
        <p:spPr>
          <a:xfrm>
            <a:off x="4827369" y="1379866"/>
            <a:ext cx="4004931" cy="308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616054" y="340243"/>
            <a:ext cx="5911891" cy="8151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Arial Rounded MT Bold" panose="020F0704030504030204" pitchFamily="34" charset="0"/>
              </a:rPr>
              <a:t>Aruco Detection</a:t>
            </a:r>
            <a:endParaRPr sz="3600" dirty="0">
              <a:latin typeface="Arial Rounded MT Bold" panose="020F0704030504030204" pitchFamily="34" charset="0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536544"/>
            <a:ext cx="4416244" cy="1830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 dirty="0">
                <a:latin typeface="Arial Narrow" panose="020B0606020202030204" pitchFamily="34" charset="0"/>
              </a:rPr>
              <a:t>Aruco markers of 5x5 dictionary are detected</a:t>
            </a:r>
            <a:endParaRPr sz="1500" dirty="0">
              <a:latin typeface="Arial Narrow" panose="020B0606020202030204" pitchFamily="34" charset="0"/>
            </a:endParaRPr>
          </a:p>
          <a:p>
            <a:pPr marL="457200" lvl="0" indent="-3429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 dirty="0">
                <a:latin typeface="Arial Narrow" panose="020B0606020202030204" pitchFamily="34" charset="0"/>
              </a:rPr>
              <a:t>The cv2.aruco module is used to identify the markers</a:t>
            </a:r>
            <a:endParaRPr sz="1500" dirty="0">
              <a:latin typeface="Arial Narrow" panose="020B0606020202030204" pitchFamily="34" charset="0"/>
            </a:endParaRPr>
          </a:p>
          <a:p>
            <a:pPr marL="457200" lvl="0" indent="-3429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 dirty="0">
                <a:latin typeface="Arial Narrow" panose="020B0606020202030204" pitchFamily="34" charset="0"/>
              </a:rPr>
              <a:t>RGB values of the boxes are stored </a:t>
            </a:r>
            <a:endParaRPr sz="1500" dirty="0">
              <a:latin typeface="Arial Narrow" panose="020B0606020202030204" pitchFamily="34" charset="0"/>
            </a:endParaRPr>
          </a:p>
          <a:p>
            <a:pPr marL="457200" lvl="0" indent="-3429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 dirty="0">
                <a:latin typeface="Arial Narrow" panose="020B0606020202030204" pitchFamily="34" charset="0"/>
              </a:rPr>
              <a:t>These values are then published to a topic</a:t>
            </a:r>
            <a:endParaRPr sz="1500" dirty="0">
              <a:latin typeface="Arial Narrow" panose="020B0606020202030204" pitchFamily="34" charset="0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053" y="1536544"/>
            <a:ext cx="4082247" cy="3210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1938575" y="250760"/>
            <a:ext cx="5266849" cy="6749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Arial Rounded MT Bold" panose="020F0704030504030204" pitchFamily="34" charset="0"/>
              </a:rPr>
              <a:t>Ball detection</a:t>
            </a:r>
            <a:endParaRPr sz="3200" dirty="0">
              <a:latin typeface="Arial Rounded MT Bold" panose="020F0704030504030204" pitchFamily="34" charset="0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009542"/>
            <a:ext cx="8520600" cy="825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 dirty="0">
                <a:solidFill>
                  <a:schemeClr val="tx1"/>
                </a:solidFill>
                <a:latin typeface="Arial Narrow" panose="020B0606020202030204" pitchFamily="34" charset="0"/>
              </a:rPr>
              <a:t>The arena map is saved using the map_server package.</a:t>
            </a:r>
            <a:endParaRPr sz="15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 dirty="0">
                <a:solidFill>
                  <a:schemeClr val="tx1"/>
                </a:solidFill>
                <a:latin typeface="Arial Narrow" panose="020B0606020202030204" pitchFamily="34" charset="0"/>
              </a:rPr>
              <a:t>The hough circle algorithm is used to detect and count all circular balls</a:t>
            </a:r>
            <a:endParaRPr sz="15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725" y="2002686"/>
            <a:ext cx="2970810" cy="234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465" y="2002686"/>
            <a:ext cx="2970810" cy="23487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D74D25-2D82-4F72-9448-89140B54CA8E}"/>
              </a:ext>
            </a:extLst>
          </p:cNvPr>
          <p:cNvSpPr txBox="1"/>
          <p:nvPr/>
        </p:nvSpPr>
        <p:spPr>
          <a:xfrm>
            <a:off x="1740585" y="4363218"/>
            <a:ext cx="153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Narrow" panose="020B0606020202030204" pitchFamily="34" charset="0"/>
              </a:rPr>
              <a:t>10 balls detected</a:t>
            </a:r>
            <a:endParaRPr lang="en-IN" sz="1600" b="1" dirty="0"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A4B33-FAF1-428F-BF18-D51F71EBFDC4}"/>
              </a:ext>
            </a:extLst>
          </p:cNvPr>
          <p:cNvSpPr txBox="1"/>
          <p:nvPr/>
        </p:nvSpPr>
        <p:spPr>
          <a:xfrm>
            <a:off x="5918205" y="4363218"/>
            <a:ext cx="1439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Narrow" panose="020B0606020202030204" pitchFamily="34" charset="0"/>
              </a:rPr>
              <a:t>8 balls detected</a:t>
            </a:r>
            <a:endParaRPr lang="en-IN" sz="1600" b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1846426" y="307556"/>
            <a:ext cx="5451147" cy="652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Arial Rounded MT Bold" panose="020F0704030504030204" pitchFamily="34" charset="0"/>
              </a:rPr>
              <a:t>Gate Detection</a:t>
            </a:r>
            <a:endParaRPr sz="3200" dirty="0">
              <a:latin typeface="Arial Rounded MT Bold" panose="020F0704030504030204" pitchFamily="34" charset="0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120502" y="1137820"/>
            <a:ext cx="8825024" cy="24593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 dirty="0">
                <a:solidFill>
                  <a:schemeClr val="tx1"/>
                </a:solidFill>
                <a:latin typeface="Arial Narrow" panose="020B0606020202030204" pitchFamily="34" charset="0"/>
              </a:rPr>
              <a:t>Using the colour values published by aruco detection, the gates are located and their spatial positions are determined. </a:t>
            </a:r>
            <a:endParaRPr sz="15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 dirty="0">
                <a:solidFill>
                  <a:schemeClr val="tx1"/>
                </a:solidFill>
                <a:latin typeface="Arial Narrow" panose="020B0606020202030204" pitchFamily="34" charset="0"/>
              </a:rPr>
              <a:t>Additionally, navigation poses are calculated for each gate.</a:t>
            </a:r>
            <a:endParaRPr sz="15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130" y="2188362"/>
            <a:ext cx="4713768" cy="2647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751271" y="336601"/>
            <a:ext cx="7641453" cy="7514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Arial Rounded MT Bold" panose="020F0704030504030204" pitchFamily="34" charset="0"/>
              </a:rPr>
              <a:t>Steps for Gate Detection</a:t>
            </a:r>
            <a:endParaRPr sz="3200" dirty="0">
              <a:latin typeface="Arial Rounded MT Bold" panose="020F0704030504030204" pitchFamily="34" charset="0"/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698" y="4040864"/>
            <a:ext cx="8520600" cy="991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Arial Narrow" panose="020B0606020202030204" pitchFamily="34" charset="0"/>
              </a:rPr>
              <a:t>The spatial location of each moment centre is extracted from the depth camera point cloud. </a:t>
            </a:r>
            <a:br>
              <a:rPr lang="en" sz="16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" sz="1600" dirty="0">
                <a:solidFill>
                  <a:schemeClr val="tx1"/>
                </a:solidFill>
                <a:latin typeface="Arial Narrow" panose="020B0606020202030204" pitchFamily="34" charset="0"/>
              </a:rPr>
              <a:t>Midpoint of the two moment centres is the gate entrance. </a:t>
            </a:r>
            <a:endParaRPr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025" y="1513982"/>
            <a:ext cx="2372275" cy="1797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5861" y="1513981"/>
            <a:ext cx="2372275" cy="1797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513970"/>
            <a:ext cx="2372278" cy="179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2" name="Google Shape;102;p19"/>
          <p:cNvSpPr/>
          <p:nvPr/>
        </p:nvSpPr>
        <p:spPr>
          <a:xfrm>
            <a:off x="2838500" y="2389582"/>
            <a:ext cx="359700" cy="26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5903175" y="2389582"/>
            <a:ext cx="359700" cy="26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508854" y="3306571"/>
            <a:ext cx="197796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Arial Narrow" panose="020B0606020202030204" pitchFamily="34" charset="0"/>
              </a:rPr>
              <a:t>Mask with BGR values</a:t>
            </a:r>
            <a:endParaRPr sz="1600" b="1" dirty="0">
              <a:latin typeface="Arial Narrow" panose="020B0606020202030204" pitchFamily="34" charset="0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719414" y="3306570"/>
            <a:ext cx="1705171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Arial Narrow" panose="020B0606020202030204" pitchFamily="34" charset="0"/>
              </a:rPr>
              <a:t>Contour the masks</a:t>
            </a:r>
            <a:endParaRPr sz="1600" b="1" dirty="0">
              <a:latin typeface="Arial Narrow" panose="020B0606020202030204" pitchFamily="34" charset="0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6230679" y="3290514"/>
            <a:ext cx="2913321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Arial Narrow" panose="020B0606020202030204" pitchFamily="34" charset="0"/>
              </a:rPr>
              <a:t>Compute moment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Arial Narrow" panose="020B0606020202030204" pitchFamily="34" charset="0"/>
              </a:rPr>
              <a:t>of each contour</a:t>
            </a:r>
            <a:endParaRPr sz="1600" b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2080343" y="179176"/>
            <a:ext cx="4983314" cy="7908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Arial Rounded MT Bold" panose="020F0704030504030204" pitchFamily="34" charset="0"/>
              </a:rPr>
              <a:t>Rqt Graph</a:t>
            </a:r>
            <a:endParaRPr sz="3200" dirty="0">
              <a:latin typeface="Arial Rounded MT Bold" panose="020F0704030504030204" pitchFamily="34" charset="0"/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44003" cy="3416400"/>
          </a:xfrm>
          <a:prstGeom prst="rect">
            <a:avLst/>
          </a:prstGeom>
          <a:noFill/>
          <a:ln>
            <a:solidFill>
              <a:schemeClr val="accent2">
                <a:lumMod val="25000"/>
                <a:lumOff val="75000"/>
              </a:schemeClr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153</Words>
  <Application>Microsoft Office PowerPoint</Application>
  <PresentationFormat>On-screen Show (16:9)</PresentationFormat>
  <Paragraphs>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Arial Rounded MT Bold</vt:lpstr>
      <vt:lpstr>Gill Sans MT</vt:lpstr>
      <vt:lpstr>Parcel</vt:lpstr>
      <vt:lpstr>ROSManipal-RM </vt:lpstr>
      <vt:lpstr>Navigation Stack  </vt:lpstr>
      <vt:lpstr>Mapping and exploration</vt:lpstr>
      <vt:lpstr>Aruco Detection</vt:lpstr>
      <vt:lpstr>Ball detection</vt:lpstr>
      <vt:lpstr>Gate Detection</vt:lpstr>
      <vt:lpstr>Steps for Gate Detection</vt:lpstr>
      <vt:lpstr>Rqt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ROSManipal-RM </dc:title>
  <cp:lastModifiedBy>laaboni mukerjee</cp:lastModifiedBy>
  <cp:revision>1</cp:revision>
  <dcterms:modified xsi:type="dcterms:W3CDTF">2021-10-04T17:57:18Z</dcterms:modified>
</cp:coreProperties>
</file>