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8" r:id="rId5"/>
    <p:sldId id="266" r:id="rId6"/>
    <p:sldId id="261" r:id="rId7"/>
    <p:sldId id="262" r:id="rId8"/>
    <p:sldId id="267" r:id="rId9"/>
    <p:sldId id="263" r:id="rId10"/>
    <p:sldId id="273" r:id="rId11"/>
    <p:sldId id="265"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68" d="100"/>
          <a:sy n="68" d="100"/>
        </p:scale>
        <p:origin x="-1446" y="-96"/>
      </p:cViewPr>
      <p:guideLst>
        <p:guide orient="horz" pos="2179"/>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CF5720-5484-4146-9E69-AFB00F9490B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4CF5720-5484-4146-9E69-AFB00F9490B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4CF5720-5484-4146-9E69-AFB00F9490B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F5720-5484-4146-9E69-AFB00F9490B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CF5720-5484-4146-9E69-AFB00F9490B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97280-CD22-4646-B03D-9410DC587D2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F5720-5484-4146-9E69-AFB00F9490B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7280-CD22-4646-B03D-9410DC587D2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623" y="2708593"/>
            <a:ext cx="6858048" cy="1000132"/>
          </a:xfrm>
        </p:spPr>
        <p:txBody>
          <a:bodyPr vert="horz" lIns="91440" tIns="45720" rIns="91440" bIns="45720" rtlCol="0" anchor="t">
            <a:normAutofit fontScale="85000" lnSpcReduction="20000"/>
          </a:bodyPr>
          <a:lstStyle/>
          <a:p>
            <a:endParaRPr lang="en-US" sz="3600" b="1" dirty="0">
              <a:solidFill>
                <a:schemeClr val="tx1"/>
              </a:solidFill>
              <a:latin typeface="Arial Black" panose="020B0A04020102020204"/>
              <a:ea typeface="+mn-lt"/>
              <a:cs typeface="+mn-lt"/>
            </a:endParaRPr>
          </a:p>
          <a:p>
            <a:r>
              <a:rPr lang="en-US" sz="3600" b="1" dirty="0">
                <a:solidFill>
                  <a:schemeClr val="tx1"/>
                </a:solidFill>
                <a:latin typeface="Arial Black" panose="020B0A04020102020204"/>
                <a:ea typeface="+mn-lt"/>
                <a:cs typeface="+mn-lt"/>
              </a:rPr>
              <a:t>GitHub Copilot Hackathon</a:t>
            </a:r>
            <a:endParaRPr lang="en-US" dirty="0">
              <a:solidFill>
                <a:schemeClr val="tx1"/>
              </a:solidFill>
              <a:cs typeface="Calibri"/>
            </a:endParaRPr>
          </a:p>
        </p:txBody>
      </p:sp>
      <p:sp>
        <p:nvSpPr>
          <p:cNvPr id="7" name="Rectangle 6"/>
          <p:cNvSpPr/>
          <p:nvPr/>
        </p:nvSpPr>
        <p:spPr>
          <a:xfrm>
            <a:off x="2000250" y="4929505"/>
            <a:ext cx="6355715" cy="922020"/>
          </a:xfrm>
          <a:prstGeom prst="rect">
            <a:avLst/>
          </a:prstGeom>
        </p:spPr>
        <p:txBody>
          <a:bodyPr wrap="square">
            <a:spAutoFit/>
          </a:bodyPr>
          <a:lstStyle/>
          <a:p>
            <a:r>
              <a:rPr lang="en-IN" dirty="0"/>
              <a:t>Team Name-</a:t>
            </a:r>
            <a:r>
              <a:rPr lang="en-US" altLang="en-IN" dirty="0"/>
              <a:t>MechaTech</a:t>
            </a:r>
            <a:endParaRPr lang="en-IN" dirty="0"/>
          </a:p>
          <a:p>
            <a:r>
              <a:rPr lang="en-IN" dirty="0"/>
              <a:t>Team Leader Name- </a:t>
            </a:r>
            <a:r>
              <a:rPr lang="en-US" altLang="en-IN" dirty="0"/>
              <a:t>Pranjil Jain</a:t>
            </a:r>
            <a:endParaRPr lang="en-IN" dirty="0"/>
          </a:p>
          <a:p>
            <a:r>
              <a:rPr lang="en-IN" dirty="0"/>
              <a:t>Team Leader Email Address-</a:t>
            </a:r>
            <a:r>
              <a:rPr lang="en-US" altLang="en-IN" dirty="0"/>
              <a:t>pranjiljain26@gmail.com</a:t>
            </a:r>
            <a:endParaRPr lang="en-US" altLang="en-IN" dirty="0"/>
          </a:p>
        </p:txBody>
      </p:sp>
      <p:pic>
        <p:nvPicPr>
          <p:cNvPr id="2" name="Picture 3" descr="Text&#10;&#10;Description automatically generated"/>
          <p:cNvPicPr>
            <a:picLocks noChangeAspect="1"/>
          </p:cNvPicPr>
          <p:nvPr/>
        </p:nvPicPr>
        <p:blipFill>
          <a:blip r:embed="rId1"/>
          <a:stretch>
            <a:fillRect/>
          </a:stretch>
        </p:blipFill>
        <p:spPr>
          <a:xfrm>
            <a:off x="-5751" y="166475"/>
            <a:ext cx="9155501" cy="1694256"/>
          </a:xfrm>
          <a:prstGeom prst="rect">
            <a:avLst/>
          </a:prstGeom>
        </p:spPr>
      </p:pic>
      <p:sp>
        <p:nvSpPr>
          <p:cNvPr id="4" name="Text Box 3"/>
          <p:cNvSpPr txBox="1"/>
          <p:nvPr/>
        </p:nvSpPr>
        <p:spPr>
          <a:xfrm>
            <a:off x="4211955" y="6308725"/>
            <a:ext cx="4728210" cy="368300"/>
          </a:xfrm>
          <a:prstGeom prst="rect">
            <a:avLst/>
          </a:prstGeom>
          <a:noFill/>
        </p:spPr>
        <p:txBody>
          <a:bodyPr wrap="none" rtlCol="0">
            <a:spAutoFit/>
          </a:bodyPr>
          <a:p>
            <a:pPr algn="l"/>
            <a:r>
              <a:rPr lang="en-US"/>
              <a:t>Theme 1: Weather Forecasting Tool (Python)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2625155"/>
          </a:xfrm>
        </p:spPr>
        <p:txBody>
          <a:bodyPr>
            <a:normAutofit fontScale="92500" lnSpcReduction="20000"/>
          </a:bodyPr>
          <a:lstStyle/>
          <a:p>
            <a:pPr marL="0" indent="0">
              <a:buNone/>
            </a:pPr>
            <a:r>
              <a:rPr lang="en-US" b="1" dirty="0">
                <a:latin typeface="Verdana" panose="020B0604030504040204" pitchFamily="34" charset="0"/>
                <a:ea typeface="Verdana" panose="020B0604030504040204" pitchFamily="34" charset="0"/>
              </a:rPr>
              <a:t>                </a:t>
            </a:r>
            <a:endParaRPr lang="en-US" b="1" dirty="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endParaRPr lang="en-US" b="1" dirty="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                 </a:t>
            </a:r>
            <a:r>
              <a:rPr lang="en-US" sz="4400" b="1" dirty="0">
                <a:latin typeface="Verdana" panose="020B0604030504040204" pitchFamily="34" charset="0"/>
                <a:ea typeface="Verdana" panose="020B0604030504040204" pitchFamily="34" charset="0"/>
              </a:rPr>
              <a:t>THANK YOU</a:t>
            </a:r>
            <a:endParaRPr lang="en-US" sz="4400" b="1" dirty="0">
              <a:latin typeface="Verdana" panose="020B0604030504040204" pitchFamily="34" charset="0"/>
              <a:ea typeface="Verdana" panose="020B0604030504040204" pitchFamily="34" charset="0"/>
            </a:endParaRPr>
          </a:p>
        </p:txBody>
      </p:sp>
      <p:pic>
        <p:nvPicPr>
          <p:cNvPr id="5" name="Picture 3"/>
          <p:cNvPicPr>
            <a:picLocks noChangeAspect="1"/>
          </p:cNvPicPr>
          <p:nvPr/>
        </p:nvPicPr>
        <p:blipFill>
          <a:blip r:embed="rId1"/>
          <a:stretch>
            <a:fillRect/>
          </a:stretch>
        </p:blipFill>
        <p:spPr>
          <a:xfrm>
            <a:off x="6792583" y="190680"/>
            <a:ext cx="2057400" cy="43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p15"/>
          <p:cNvSpPr txBox="1"/>
          <p:nvPr/>
        </p:nvSpPr>
        <p:spPr>
          <a:xfrm>
            <a:off x="357158" y="857232"/>
            <a:ext cx="8520600" cy="572700"/>
          </a:xfrm>
          <a:prstGeom prst="rect">
            <a:avLst/>
          </a:prstGeom>
        </p:spPr>
        <p:txBody>
          <a:bodyPr spcFirstLastPara="1" vert="horz" wrap="square" lIns="91425" tIns="91425" rIns="91425" bIns="91425" rtlCol="0" anchor="t" anchorCtr="0">
            <a:noAutofit/>
          </a:bodyPr>
          <a:lstStyle/>
          <a:p>
            <a:pPr marL="0" marR="0" lvl="0" indent="0" algn="l" defTabSz="914400" rtl="0" eaLnBrk="1" fontAlgn="auto" latinLnBrk="0" hangingPunct="1">
              <a:lnSpc>
                <a:spcPct val="115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Brief Summary of Project:</a:t>
            </a:r>
            <a:br>
              <a:rPr kumimoji="0" lang="en-US" sz="2400" b="1" i="0" u="none" strike="noStrike" kern="1200" cap="none" spc="0" normalizeH="0" baseline="0" noProof="0" dirty="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b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3"/>
          <p:cNvPicPr>
            <a:picLocks noChangeAspect="1"/>
          </p:cNvPicPr>
          <p:nvPr/>
        </p:nvPicPr>
        <p:blipFill>
          <a:blip r:embed="rId1"/>
          <a:stretch>
            <a:fillRect/>
          </a:stretch>
        </p:blipFill>
        <p:spPr>
          <a:xfrm>
            <a:off x="6792583" y="190680"/>
            <a:ext cx="2057400" cy="438150"/>
          </a:xfrm>
          <a:prstGeom prst="rect">
            <a:avLst/>
          </a:prstGeom>
        </p:spPr>
      </p:pic>
      <p:sp>
        <p:nvSpPr>
          <p:cNvPr id="4" name="Text Box 3"/>
          <p:cNvSpPr txBox="1"/>
          <p:nvPr/>
        </p:nvSpPr>
        <p:spPr>
          <a:xfrm>
            <a:off x="107315" y="1772920"/>
            <a:ext cx="8801100" cy="2584450"/>
          </a:xfrm>
          <a:prstGeom prst="rect">
            <a:avLst/>
          </a:prstGeom>
          <a:noFill/>
        </p:spPr>
        <p:txBody>
          <a:bodyPr wrap="square" rtlCol="0">
            <a:spAutoFit/>
          </a:bodyPr>
          <a:p>
            <a:pPr algn="l"/>
            <a:r>
              <a:rPr lang="en-US"/>
              <a:t>Create a command-line tool that accepts a city's name and returns the current weather forecast.</a:t>
            </a:r>
            <a:endParaRPr lang="en-US"/>
          </a:p>
          <a:p>
            <a:pPr algn="l"/>
            <a:endParaRPr lang="en-US"/>
          </a:p>
          <a:p>
            <a:pPr algn="l"/>
            <a:r>
              <a:rPr lang="en-US"/>
              <a:t>We can simply enter a city’s name,Pincode,or even just the state name and the app will return the current Weather,Weather description,Temperature and the Pressure(in hg) of that place.</a:t>
            </a:r>
            <a:endParaRPr lang="en-US"/>
          </a:p>
          <a:p>
            <a:pPr algn="l"/>
            <a:endParaRPr lang="en-US"/>
          </a:p>
          <a:p>
            <a:pPr algn="l"/>
            <a:endParaRPr lang="en-US"/>
          </a:p>
          <a:p>
            <a:pPr algn="l"/>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p:nvPr/>
        </p:nvSpPr>
        <p:spPr>
          <a:xfrm>
            <a:off x="311755" y="476705"/>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panose="020B0604030504040204"/>
                <a:ea typeface="Verdana" panose="020B0604030504040204"/>
                <a:cs typeface="+mn-lt"/>
              </a:rPr>
              <a:t>Business Challenge /Use Cases</a:t>
            </a:r>
            <a:endParaRPr lang="en-US" dirty="0">
              <a:cs typeface="+mj-cs"/>
            </a:endParaRPr>
          </a:p>
        </p:txBody>
      </p:sp>
      <p:pic>
        <p:nvPicPr>
          <p:cNvPr id="3" name="Picture 3"/>
          <p:cNvPicPr>
            <a:picLocks noChangeAspect="1"/>
          </p:cNvPicPr>
          <p:nvPr/>
        </p:nvPicPr>
        <p:blipFill>
          <a:blip r:embed="rId1"/>
          <a:stretch>
            <a:fillRect/>
          </a:stretch>
        </p:blipFill>
        <p:spPr>
          <a:xfrm>
            <a:off x="6792583" y="190680"/>
            <a:ext cx="2057400" cy="438150"/>
          </a:xfrm>
          <a:prstGeom prst="rect">
            <a:avLst/>
          </a:prstGeom>
        </p:spPr>
      </p:pic>
      <p:sp>
        <p:nvSpPr>
          <p:cNvPr id="2" name="Text Box 1"/>
          <p:cNvSpPr txBox="1"/>
          <p:nvPr/>
        </p:nvSpPr>
        <p:spPr>
          <a:xfrm>
            <a:off x="251460" y="1341120"/>
            <a:ext cx="7716520" cy="5262245"/>
          </a:xfrm>
          <a:prstGeom prst="rect">
            <a:avLst/>
          </a:prstGeom>
          <a:noFill/>
        </p:spPr>
        <p:txBody>
          <a:bodyPr wrap="square" rtlCol="0">
            <a:spAutoFit/>
          </a:bodyPr>
          <a:p>
            <a:pPr algn="l"/>
            <a:r>
              <a:rPr lang="en-US" sz="1400"/>
              <a:t>(1) Clothing Recommendation-By Integrating this app with a physical gadget we can suggest a person what type of clothing should they wear on a particular day.</a:t>
            </a:r>
            <a:endParaRPr lang="en-US" sz="1400"/>
          </a:p>
          <a:p>
            <a:pPr algn="l"/>
            <a:r>
              <a:rPr lang="en-US" sz="1400"/>
              <a:t>And recommend them for carrying other necessary accesories to carry with them.</a:t>
            </a:r>
            <a:endParaRPr lang="en-US" sz="1400"/>
          </a:p>
          <a:p>
            <a:pPr algn="l"/>
            <a:endParaRPr lang="en-US" sz="1400"/>
          </a:p>
          <a:p>
            <a:pPr algn="l"/>
            <a:r>
              <a:rPr lang="en-US" sz="1400"/>
              <a:t>(2)Accurate Weather Data: The app will utilize reliable weather APIs or data sources to gather accurate and up-to-date weather information. This ensures that event planners have access to the most precise forecasts, reducing the risk of unexpected weather-related disruptions.</a:t>
            </a:r>
            <a:endParaRPr lang="en-US" sz="1400"/>
          </a:p>
          <a:p>
            <a:pPr algn="l"/>
            <a:endParaRPr lang="en-US" sz="1400"/>
          </a:p>
          <a:p>
            <a:pPr algn="l"/>
            <a:r>
              <a:rPr lang="en-US" sz="1400"/>
              <a:t>(3)Customer Satisfaction: Delivering a seamless and enjoyable experience to attendees is crucial for event success. By leveraging the weather forecasting app, event organizers can adapt the event layout, provide appropriate amenities, and ensure the comfort of participants. This leads to increased customer satisfaction and positive event reviews, contributing to the event's reputation and future success.</a:t>
            </a:r>
            <a:endParaRPr lang="en-US" sz="1400"/>
          </a:p>
          <a:p>
            <a:pPr algn="l"/>
            <a:endParaRPr lang="en-US" sz="1400"/>
          </a:p>
          <a:p>
            <a:pPr algn="l"/>
            <a:r>
              <a:rPr lang="en-US" sz="1400"/>
              <a:t>(4)Weather Notifications: The app can send push notifications or emails to event organizers when significant weather changes occur, such as the possibility of rain or sudden temperature drops. This feature enables them to monitor weather conditions closely and make timely decisions regarding event adjustments or communication with attendees.</a:t>
            </a:r>
            <a:endParaRPr lang="en-US" sz="1400"/>
          </a:p>
          <a:p>
            <a:pPr algn="l"/>
            <a:endParaRPr lang="en-US" sz="1400"/>
          </a:p>
          <a:p>
            <a:pPr algn="l"/>
            <a:r>
              <a:rPr lang="en-US" sz="1400"/>
              <a:t>(5)Risk Assessment: The app evaluates the level of risk associated with specific weather conditions and provides recommendations accordingly. For instance, if the forecast predicts heavy rain, the app may suggest arranging additional tents or relocating certain activities to indoor areas. It can also provide guidance on emergency preparedness and evacuation plans.</a:t>
            </a:r>
            <a:endParaRPr lang="en-US" sz="1400"/>
          </a:p>
          <a:p>
            <a:pPr algn="l"/>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60;p14"/>
          <p:cNvSpPr txBox="1"/>
          <p:nvPr/>
        </p:nvSpPr>
        <p:spPr>
          <a:xfrm>
            <a:off x="311755" y="844370"/>
            <a:ext cx="8520600" cy="928694"/>
          </a:xfrm>
          <a:prstGeom prst="rect">
            <a:avLst/>
          </a:prstGeom>
        </p:spPr>
        <p:txBody>
          <a:bodyPr spcFirstLastPara="1" vert="horz" wrap="square" lIns="91425" tIns="91425" rIns="91425" bIns="91425" rtlCol="0" anchor="t" anchorCtr="0">
            <a:normAutofit/>
          </a:bodyPr>
          <a:lstStyle/>
          <a:p>
            <a:r>
              <a:rPr lang="en-US" sz="2400" b="1" dirty="0">
                <a:latin typeface="Verdana" panose="020B0604030504040204"/>
                <a:ea typeface="Verdana" panose="020B0604030504040204"/>
                <a:cs typeface="+mn-lt"/>
              </a:rPr>
              <a:t>Proposed Solution-</a:t>
            </a:r>
            <a:endParaRPr lang="en-US" sz="2400" b="1" dirty="0">
              <a:latin typeface="Verdana" panose="020B0604030504040204"/>
              <a:ea typeface="Verdana" panose="020B0604030504040204"/>
              <a:cs typeface="+mn-lt"/>
            </a:endParaRPr>
          </a:p>
          <a:p>
            <a:endParaRPr lang="en-US" sz="1600" dirty="0">
              <a:cs typeface="+mj-cs"/>
            </a:endParaRPr>
          </a:p>
        </p:txBody>
      </p:sp>
      <p:pic>
        <p:nvPicPr>
          <p:cNvPr id="3" name="Picture 3"/>
          <p:cNvPicPr>
            <a:picLocks noChangeAspect="1"/>
          </p:cNvPicPr>
          <p:nvPr/>
        </p:nvPicPr>
        <p:blipFill>
          <a:blip r:embed="rId1"/>
          <a:stretch>
            <a:fillRect/>
          </a:stretch>
        </p:blipFill>
        <p:spPr>
          <a:xfrm>
            <a:off x="6804013" y="190680"/>
            <a:ext cx="2057400" cy="438150"/>
          </a:xfrm>
          <a:prstGeom prst="rect">
            <a:avLst/>
          </a:prstGeom>
        </p:spPr>
      </p:pic>
      <p:sp>
        <p:nvSpPr>
          <p:cNvPr id="10" name="Text Box 9"/>
          <p:cNvSpPr txBox="1"/>
          <p:nvPr/>
        </p:nvSpPr>
        <p:spPr>
          <a:xfrm>
            <a:off x="346075" y="1363980"/>
            <a:ext cx="8693150" cy="2861310"/>
          </a:xfrm>
          <a:prstGeom prst="rect">
            <a:avLst/>
          </a:prstGeom>
          <a:noFill/>
        </p:spPr>
        <p:txBody>
          <a:bodyPr wrap="square" rtlCol="0">
            <a:spAutoFit/>
          </a:bodyPr>
          <a:p>
            <a:r>
              <a:rPr lang="en-US">
                <a:sym typeface="+mn-ea"/>
              </a:rPr>
              <a:t>A weather app with Python Leveraging the OpenWeather Api for current weather status.</a:t>
            </a:r>
            <a:endParaRPr lang="en-US">
              <a:sym typeface="+mn-ea"/>
            </a:endParaRPr>
          </a:p>
          <a:p>
            <a:r>
              <a:rPr lang="en-US"/>
              <a:t>(It will require the computer to be connected to the internet)</a:t>
            </a:r>
            <a:endParaRPr lang="en-US"/>
          </a:p>
          <a:p>
            <a:endParaRPr lang="en-US"/>
          </a:p>
          <a:p>
            <a:r>
              <a:rPr lang="en-US"/>
              <a:t>Takes the data in the form of JSON from the website and we have taken some part from the JSON and used for diplaying the weather conditions.</a:t>
            </a:r>
            <a:endParaRPr lang="en-US"/>
          </a:p>
          <a:p>
            <a:endParaRPr lang="en-US"/>
          </a:p>
          <a:p>
            <a:r>
              <a:rPr lang="en-US"/>
              <a:t>We have other data also that can be used for showing very easily but for easier interface and better user experience we have shown only limited options.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2;p16"/>
          <p:cNvSpPr txBox="1"/>
          <p:nvPr/>
        </p:nvSpPr>
        <p:spPr>
          <a:xfrm>
            <a:off x="285720" y="928670"/>
            <a:ext cx="8520600" cy="572700"/>
          </a:xfrm>
          <a:prstGeom prst="rect">
            <a:avLst/>
          </a:prstGeom>
        </p:spPr>
        <p:txBody>
          <a:bodyPr spcFirstLastPara="1" vert="horz" wrap="square" lIns="91425" tIns="91425" rIns="91425" bIns="91425" rtlCol="0" anchor="t" anchorCtr="0">
            <a:normAutofit fontScale="87500"/>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a:ln>
                  <a:noFill/>
                </a:ln>
                <a:solidFill>
                  <a:schemeClr val="tx1"/>
                </a:solidFill>
                <a:effectLst/>
                <a:uLnTx/>
                <a:uFillTx/>
                <a:latin typeface="Verdana" panose="020B0604030504040204"/>
                <a:ea typeface="Verdana" panose="020B0604030504040204"/>
                <a:cs typeface="Verdana" panose="020B0604030504040204"/>
                <a:sym typeface="Verdana" panose="020B0604030504040204"/>
              </a:rPr>
              <a:t>Technology/Tool Stack Used: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1"/>
          <a:stretch>
            <a:fillRect/>
          </a:stretch>
        </p:blipFill>
        <p:spPr>
          <a:xfrm>
            <a:off x="6792583" y="190680"/>
            <a:ext cx="2057400" cy="438150"/>
          </a:xfrm>
          <a:prstGeom prst="rect">
            <a:avLst/>
          </a:prstGeom>
        </p:spPr>
      </p:pic>
      <p:sp>
        <p:nvSpPr>
          <p:cNvPr id="2" name="Text Box 1"/>
          <p:cNvSpPr txBox="1"/>
          <p:nvPr/>
        </p:nvSpPr>
        <p:spPr>
          <a:xfrm>
            <a:off x="395605" y="1628775"/>
            <a:ext cx="8676640" cy="3384550"/>
          </a:xfrm>
          <a:prstGeom prst="rect">
            <a:avLst/>
          </a:prstGeom>
          <a:noFill/>
        </p:spPr>
        <p:txBody>
          <a:bodyPr wrap="square" rtlCol="0">
            <a:spAutoFit/>
          </a:bodyPr>
          <a:p>
            <a:r>
              <a:rPr lang="en-US" sz="2200"/>
              <a:t> </a:t>
            </a:r>
            <a:r>
              <a:rPr lang="en-US" sz="2200" b="1"/>
              <a:t>Python- </a:t>
            </a:r>
            <a:r>
              <a:rPr lang="en-US" sz="2200">
                <a:sym typeface="+mn-ea"/>
              </a:rPr>
              <a:t>the basic tool for coding the solution.</a:t>
            </a:r>
            <a:endParaRPr lang="en-US" sz="2200" b="1"/>
          </a:p>
          <a:p>
            <a:endParaRPr lang="en-US"/>
          </a:p>
          <a:p>
            <a:r>
              <a:rPr lang="en-US"/>
              <a:t> </a:t>
            </a:r>
            <a:r>
              <a:rPr lang="en-US" sz="2200" b="1"/>
              <a:t>tkinter library-&gt;</a:t>
            </a:r>
            <a:r>
              <a:rPr lang="en-US"/>
              <a:t> for GUI Application Development It provides a framework for creating windows, dialogs, and various GUI elements to build interactive and user-friendly applications.</a:t>
            </a:r>
            <a:endParaRPr lang="en-US"/>
          </a:p>
          <a:p>
            <a:endParaRPr lang="en-US"/>
          </a:p>
          <a:p>
            <a:r>
              <a:rPr lang="en-US"/>
              <a:t> </a:t>
            </a:r>
            <a:r>
              <a:rPr lang="en-US" sz="2200" b="1"/>
              <a:t>Operweather API -&gt;</a:t>
            </a:r>
            <a:r>
              <a:rPr lang="en-US"/>
              <a:t> It provides current weather data including temperature, humidity, wind speed, and more for specific locations worldwide.</a:t>
            </a:r>
            <a:endParaRPr lang="en-US"/>
          </a:p>
          <a:p>
            <a:endParaRPr lang="en-US"/>
          </a:p>
          <a:p>
            <a:r>
              <a:rPr lang="en-US" sz="2200" b="1"/>
              <a:t>requests -&gt; </a:t>
            </a:r>
            <a:r>
              <a:rPr lang="en-US" sz="2200">
                <a:sym typeface="+mn-ea"/>
              </a:rPr>
              <a:t> It was used to simplifying the HTTP request procedure,</a:t>
            </a:r>
            <a:endParaRPr lang="en-US" sz="2200">
              <a:sym typeface="+mn-ea"/>
            </a:endParaRPr>
          </a:p>
          <a:p>
            <a:r>
              <a:rPr lang="en-US"/>
              <a:t>for handling the responses, and working with APIs in the project.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p:nvPr/>
        </p:nvSpPr>
        <p:spPr>
          <a:xfrm>
            <a:off x="285720" y="928670"/>
            <a:ext cx="8520600" cy="572700"/>
          </a:xfrm>
          <a:prstGeom prst="rect">
            <a:avLst/>
          </a:prstGeom>
        </p:spPr>
        <p:txBody>
          <a:bodyPr spcFirstLastPara="1" vert="horz" wrap="square" lIns="91425" tIns="91425" rIns="91425" bIns="91425" rtlCol="0" anchor="t" anchorCtr="0">
            <a:normAutofit fontScale="87500"/>
          </a:bodyPr>
          <a:lstStyle/>
          <a:p>
            <a:pPr>
              <a:lnSpc>
                <a:spcPct val="115000"/>
              </a:lnSpc>
              <a:defRPr/>
            </a:pPr>
            <a:r>
              <a:rPr lang="en-US" sz="2400" b="1" dirty="0">
                <a:solidFill>
                  <a:srgbClr val="1D1D1D"/>
                </a:solidFill>
                <a:latin typeface="Verdana" panose="020B0604030504040204"/>
                <a:ea typeface="Verdana" panose="020B0604030504040204"/>
                <a:cs typeface="+mn-lt"/>
                <a:sym typeface="Verdana" panose="020B0604030504040204"/>
              </a:rPr>
              <a:t>Mention of usage of </a:t>
            </a:r>
            <a:r>
              <a:rPr kumimoji="0" lang="en-US" sz="2400" b="1" i="0" u="none" strike="noStrike" kern="1200" cap="none" spc="0" normalizeH="0" baseline="0" noProof="0" dirty="0" err="1">
                <a:ln>
                  <a:noFill/>
                </a:ln>
                <a:solidFill>
                  <a:srgbClr val="1D1D1D"/>
                </a:solidFill>
                <a:effectLst/>
                <a:uLnTx/>
                <a:uFillTx/>
                <a:latin typeface="Verdana" panose="020B0604030504040204"/>
                <a:ea typeface="Verdana" panose="020B0604030504040204"/>
                <a:cs typeface="+mn-lt"/>
                <a:sym typeface="Verdana" panose="020B0604030504040204"/>
              </a:rPr>
              <a:t>Github</a:t>
            </a:r>
            <a:r>
              <a:rPr kumimoji="0" lang="en-US" sz="2400" b="1" i="0" u="none" strike="noStrike" kern="1200" cap="none" spc="0" normalizeH="0" baseline="0" noProof="0" dirty="0">
                <a:ln>
                  <a:noFill/>
                </a:ln>
                <a:solidFill>
                  <a:srgbClr val="1D1D1D"/>
                </a:solidFill>
                <a:effectLst/>
                <a:uLnTx/>
                <a:uFillTx/>
                <a:latin typeface="Verdana" panose="020B0604030504040204"/>
                <a:ea typeface="Verdana" panose="020B0604030504040204"/>
                <a:cs typeface="+mn-lt"/>
                <a:sym typeface="Verdana" panose="020B0604030504040204"/>
              </a:rPr>
              <a:t> </a:t>
            </a:r>
            <a:r>
              <a:rPr lang="en-US" sz="2400" b="1" dirty="0">
                <a:solidFill>
                  <a:srgbClr val="1D1D1D"/>
                </a:solidFill>
                <a:latin typeface="Verdana" panose="020B0604030504040204"/>
                <a:ea typeface="Verdana" panose="020B0604030504040204"/>
                <a:cs typeface="+mn-lt"/>
                <a:sym typeface="Verdana" panose="020B0604030504040204"/>
              </a:rPr>
              <a:t>Copilot:</a:t>
            </a:r>
            <a:endParaRPr lang="en-US" sz="2400" b="1" dirty="0">
              <a:solidFill>
                <a:srgbClr val="1D1D1D"/>
              </a:solidFill>
              <a:latin typeface="Verdana" panose="020B0604030504040204"/>
              <a:ea typeface="Verdana" panose="020B0604030504040204"/>
              <a:cs typeface="+mn-lt"/>
              <a:sym typeface="Verdana" panose="020B0604030504040204"/>
            </a:endParaRPr>
          </a:p>
          <a:p>
            <a:pPr>
              <a:lnSpc>
                <a:spcPct val="115000"/>
              </a:lnSpc>
              <a:defRPr/>
            </a:pPr>
            <a:endParaRPr lang="en-US" dirty="0">
              <a:cs typeface="+mj-cs"/>
            </a:endParaRPr>
          </a:p>
          <a:p>
            <a:pPr>
              <a:lnSpc>
                <a:spcPct val="115000"/>
              </a:lnSpc>
              <a:defRPr/>
            </a:pPr>
            <a:endParaRPr lang="en-US" dirty="0">
              <a:cs typeface="+mj-cs"/>
            </a:endParaRPr>
          </a:p>
        </p:txBody>
      </p:sp>
      <p:pic>
        <p:nvPicPr>
          <p:cNvPr id="4" name="Picture 3"/>
          <p:cNvPicPr>
            <a:picLocks noChangeAspect="1"/>
          </p:cNvPicPr>
          <p:nvPr/>
        </p:nvPicPr>
        <p:blipFill>
          <a:blip r:embed="rId1"/>
          <a:stretch>
            <a:fillRect/>
          </a:stretch>
        </p:blipFill>
        <p:spPr>
          <a:xfrm>
            <a:off x="6792583" y="190680"/>
            <a:ext cx="2057400" cy="438150"/>
          </a:xfrm>
          <a:prstGeom prst="rect">
            <a:avLst/>
          </a:prstGeom>
        </p:spPr>
      </p:pic>
      <p:sp>
        <p:nvSpPr>
          <p:cNvPr id="2" name="Text Box 1"/>
          <p:cNvSpPr txBox="1"/>
          <p:nvPr/>
        </p:nvSpPr>
        <p:spPr>
          <a:xfrm>
            <a:off x="285750" y="2852420"/>
            <a:ext cx="7983220" cy="1476375"/>
          </a:xfrm>
          <a:prstGeom prst="rect">
            <a:avLst/>
          </a:prstGeom>
          <a:noFill/>
        </p:spPr>
        <p:txBody>
          <a:bodyPr wrap="square" rtlCol="0">
            <a:spAutoFit/>
          </a:bodyPr>
          <a:p>
            <a:r>
              <a:rPr lang="en-US"/>
              <a:t>Github Pilot was very handy in helping writing the codes easily and faster.</a:t>
            </a:r>
            <a:endParaRPr lang="en-US"/>
          </a:p>
          <a:p>
            <a:r>
              <a:rPr lang="en-US"/>
              <a:t>And if we try to implement some extra features or add some functions in the solution </a:t>
            </a:r>
            <a:endParaRPr lang="en-US"/>
          </a:p>
          <a:p>
            <a:r>
              <a:rPr lang="en-US"/>
              <a:t>copilot would be handy as it would reduce our redundant code writing and help completing the code faster and easy debugging.</a:t>
            </a:r>
            <a:endParaRPr lang="en-US"/>
          </a:p>
        </p:txBody>
      </p:sp>
      <p:sp>
        <p:nvSpPr>
          <p:cNvPr id="5" name="Text Box 4"/>
          <p:cNvSpPr txBox="1"/>
          <p:nvPr/>
        </p:nvSpPr>
        <p:spPr>
          <a:xfrm>
            <a:off x="251460" y="4652645"/>
            <a:ext cx="9177020" cy="1476375"/>
          </a:xfrm>
          <a:prstGeom prst="rect">
            <a:avLst/>
          </a:prstGeom>
          <a:noFill/>
        </p:spPr>
        <p:txBody>
          <a:bodyPr wrap="square" rtlCol="0">
            <a:spAutoFit/>
          </a:bodyPr>
          <a:p>
            <a:r>
              <a:rPr lang="en-US"/>
              <a:t>We can add another feature of suggesting the type of clothing to wear and wheater to carry umbrella or not and so to the app.</a:t>
            </a:r>
            <a:endParaRPr lang="en-US"/>
          </a:p>
          <a:p>
            <a:r>
              <a:rPr lang="en-US"/>
              <a:t>And for this feature we can use copilot to integrate some machine learning algorithms and writing the complex codes for us.</a:t>
            </a:r>
            <a:endParaRPr lang="en-US"/>
          </a:p>
          <a:p>
            <a:r>
              <a:rPr lang="en-US"/>
              <a:t>Thereby making solution implementation easy and improving productivity.</a:t>
            </a:r>
            <a:endParaRPr lang="en-US"/>
          </a:p>
        </p:txBody>
      </p:sp>
      <p:sp>
        <p:nvSpPr>
          <p:cNvPr id="6" name="Text Box 5"/>
          <p:cNvSpPr txBox="1"/>
          <p:nvPr/>
        </p:nvSpPr>
        <p:spPr>
          <a:xfrm>
            <a:off x="395605" y="1772285"/>
            <a:ext cx="7416165" cy="645160"/>
          </a:xfrm>
          <a:prstGeom prst="rect">
            <a:avLst/>
          </a:prstGeom>
          <a:noFill/>
        </p:spPr>
        <p:txBody>
          <a:bodyPr wrap="square" rtlCol="0">
            <a:spAutoFit/>
          </a:bodyPr>
          <a:p>
            <a:r>
              <a:rPr lang="en-US"/>
              <a:t>Github Copilot automatically completed some part of code that was to be same as above part just need to change the dimesnions.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p:nvPr/>
        </p:nvSpPr>
        <p:spPr>
          <a:xfrm>
            <a:off x="273020" y="190800"/>
            <a:ext cx="8520600" cy="572700"/>
          </a:xfrm>
          <a:prstGeom prst="rect">
            <a:avLst/>
          </a:prstGeom>
        </p:spPr>
        <p:txBody>
          <a:bodyPr spcFirstLastPara="1" vert="horz" wrap="square" lIns="91425" tIns="91425" rIns="91425" bIns="91425" rtlCol="0" anchor="t" anchorCtr="0">
            <a:normAutofit fontScale="97500" lnSpcReduction="10000"/>
          </a:bodyPr>
          <a:lstStyle/>
          <a:p>
            <a:pPr marL="0" marR="0" lvl="0" indent="0" algn="l" defTabSz="914400" rtl="0" eaLnBrk="1" fontAlgn="auto" latinLnBrk="0" hangingPunct="1">
              <a:lnSpc>
                <a:spcPct val="115000"/>
              </a:lnSpc>
              <a:spcBef>
                <a:spcPts val="0"/>
              </a:spcBef>
              <a:spcAft>
                <a:spcPts val="0"/>
              </a:spcAft>
              <a:buClr>
                <a:schemeClr val="dk1"/>
              </a:buClr>
              <a:buSzPct val="46000"/>
              <a:buFont typeface="Arial" panose="020B0604020202020204"/>
              <a:buNone/>
              <a:defRPr/>
            </a:pPr>
            <a:r>
              <a:rPr kumimoji="0" lang="en-US" sz="2400" b="1" i="0" u="none" strike="noStrike" kern="1200" cap="none" spc="0" normalizeH="0" baseline="0" noProof="0" dirty="0">
                <a:ln>
                  <a:noFill/>
                </a:ln>
                <a:solidFill>
                  <a:srgbClr val="1D1D1D"/>
                </a:solidFill>
                <a:effectLst/>
                <a:uLnTx/>
                <a:uFillTx/>
                <a:latin typeface="Verdana" panose="020B0604030504040204"/>
                <a:ea typeface="Verdana" panose="020B0604030504040204"/>
                <a:cs typeface="Verdana" panose="020B0604030504040204"/>
                <a:sym typeface="Verdana" panose="020B0604030504040204"/>
              </a:rPr>
              <a:t>Source code in zip file / </a:t>
            </a:r>
            <a:r>
              <a:rPr kumimoji="0" lang="en-US" sz="2400" b="1" i="0" u="none" strike="noStrike" kern="1200" cap="none" spc="0" normalizeH="0" baseline="0" noProof="0" dirty="0" err="1">
                <a:ln>
                  <a:noFill/>
                </a:ln>
                <a:solidFill>
                  <a:srgbClr val="1D1D1D"/>
                </a:solidFill>
                <a:effectLst/>
                <a:uLnTx/>
                <a:uFillTx/>
                <a:latin typeface="Verdana" panose="020B0604030504040204"/>
                <a:ea typeface="Verdana" panose="020B0604030504040204"/>
                <a:cs typeface="Verdana" panose="020B0604030504040204"/>
                <a:sym typeface="Verdana" panose="020B0604030504040204"/>
              </a:rPr>
              <a:t>Github</a:t>
            </a:r>
            <a:r>
              <a:rPr kumimoji="0" lang="en-US" sz="2400" b="1" i="0" u="none" strike="noStrike" kern="1200" cap="none" spc="0" normalizeH="0" baseline="0" noProof="0" dirty="0">
                <a:ln>
                  <a:noFill/>
                </a:ln>
                <a:solidFill>
                  <a:srgbClr val="1D1D1D"/>
                </a:solidFill>
                <a:effectLst/>
                <a:uLnTx/>
                <a:uFillTx/>
                <a:latin typeface="Verdana" panose="020B0604030504040204"/>
                <a:ea typeface="Verdana" panose="020B0604030504040204"/>
                <a:cs typeface="Verdana" panose="020B0604030504040204"/>
                <a:sym typeface="Verdana" panose="020B0604030504040204"/>
              </a:rPr>
              <a:t> link</a:t>
            </a:r>
            <a:r>
              <a:rPr kumimoji="0" lang="en-US" sz="2400" b="1" i="0" u="none" strike="noStrike" kern="1200" cap="none" spc="0" normalizeH="0" noProof="0" dirty="0">
                <a:ln>
                  <a:noFill/>
                </a:ln>
                <a:solidFill>
                  <a:srgbClr val="1D1D1D"/>
                </a:solidFill>
                <a:effectLst/>
                <a:uLnTx/>
                <a:uFillTx/>
                <a:latin typeface="Verdana" panose="020B0604030504040204"/>
                <a:ea typeface="Verdana" panose="020B0604030504040204"/>
                <a:cs typeface="Verdana" panose="020B0604030504040204"/>
                <a:sym typeface="Verdana" panose="020B0604030504040204"/>
              </a:rPr>
              <a:t> :</a:t>
            </a:r>
            <a:endParaRPr kumimoji="0" lang="en-US" sz="2400" b="1" i="0" u="none" strike="noStrike" kern="1200" cap="none" spc="0" normalizeH="0" baseline="0" noProof="0" dirty="0">
              <a:ln>
                <a:noFill/>
              </a:ln>
              <a:solidFill>
                <a:srgbClr val="1D1D1D"/>
              </a:solidFill>
              <a:effectLst/>
              <a:uLnTx/>
              <a:uFillTx/>
              <a:latin typeface="Verdana" panose="020B0604030504040204"/>
              <a:ea typeface="Verdana" panose="020B0604030504040204"/>
              <a:cs typeface="Verdana" panose="020B0604030504040204"/>
              <a:sym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1"/>
          <a:stretch>
            <a:fillRect/>
          </a:stretch>
        </p:blipFill>
        <p:spPr>
          <a:xfrm>
            <a:off x="6792583" y="190680"/>
            <a:ext cx="2057400" cy="438150"/>
          </a:xfrm>
          <a:prstGeom prst="rect">
            <a:avLst/>
          </a:prstGeom>
        </p:spPr>
      </p:pic>
      <p:sp>
        <p:nvSpPr>
          <p:cNvPr id="2" name="Text Box 1"/>
          <p:cNvSpPr txBox="1"/>
          <p:nvPr/>
        </p:nvSpPr>
        <p:spPr>
          <a:xfrm>
            <a:off x="2162175" y="836930"/>
            <a:ext cx="4819650" cy="368300"/>
          </a:xfrm>
          <a:prstGeom prst="rect">
            <a:avLst/>
          </a:prstGeom>
          <a:noFill/>
        </p:spPr>
        <p:txBody>
          <a:bodyPr wrap="none" rtlCol="0">
            <a:spAutoFit/>
          </a:bodyPr>
          <a:p>
            <a:pPr algn="l"/>
            <a:r>
              <a:rPr lang="en-US"/>
              <a:t>https://github.com/Pranjiljain26/Weather-App</a:t>
            </a:r>
            <a:endParaRPr lang="en-US"/>
          </a:p>
        </p:txBody>
      </p:sp>
      <p:pic>
        <p:nvPicPr>
          <p:cNvPr id="6" name="Picture 5"/>
          <p:cNvPicPr>
            <a:picLocks noChangeAspect="1"/>
          </p:cNvPicPr>
          <p:nvPr/>
        </p:nvPicPr>
        <p:blipFill>
          <a:blip r:embed="rId2"/>
          <a:stretch>
            <a:fillRect/>
          </a:stretch>
        </p:blipFill>
        <p:spPr>
          <a:xfrm>
            <a:off x="4445000" y="1511300"/>
            <a:ext cx="4667885" cy="5346700"/>
          </a:xfrm>
          <a:prstGeom prst="rect">
            <a:avLst/>
          </a:prstGeom>
        </p:spPr>
      </p:pic>
      <p:pic>
        <p:nvPicPr>
          <p:cNvPr id="7" name="Picture 6" descr="Screenshot 2023-06-05 at 5.19.50 PM"/>
          <p:cNvPicPr>
            <a:picLocks noChangeAspect="1"/>
          </p:cNvPicPr>
          <p:nvPr/>
        </p:nvPicPr>
        <p:blipFill>
          <a:blip r:embed="rId3"/>
          <a:stretch>
            <a:fillRect/>
          </a:stretch>
        </p:blipFill>
        <p:spPr>
          <a:xfrm>
            <a:off x="35560" y="1482090"/>
            <a:ext cx="4303395" cy="5387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0;p19"/>
          <p:cNvSpPr txBox="1"/>
          <p:nvPr/>
        </p:nvSpPr>
        <p:spPr>
          <a:xfrm>
            <a:off x="179040" y="548893"/>
            <a:ext cx="8520600" cy="1428760"/>
          </a:xfrm>
          <a:prstGeom prst="rect">
            <a:avLst/>
          </a:prstGeom>
        </p:spPr>
        <p:txBody>
          <a:bodyPr spcFirstLastPara="1" vert="horz" wrap="square" lIns="91425" tIns="91425" rIns="91425" bIns="91425"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3"/>
          <p:cNvPicPr>
            <a:picLocks noChangeAspect="1"/>
          </p:cNvPicPr>
          <p:nvPr/>
        </p:nvPicPr>
        <p:blipFill>
          <a:blip r:embed="rId1"/>
          <a:stretch>
            <a:fillRect/>
          </a:stretch>
        </p:blipFill>
        <p:spPr>
          <a:xfrm>
            <a:off x="6792583" y="190680"/>
            <a:ext cx="2057400" cy="438150"/>
          </a:xfrm>
          <a:prstGeom prst="rect">
            <a:avLst/>
          </a:prstGeom>
        </p:spPr>
      </p:pic>
      <p:pic>
        <p:nvPicPr>
          <p:cNvPr id="2" name="Picture 1" descr="Screenshot 2023-06-05 at 12.57.55 PM"/>
          <p:cNvPicPr>
            <a:picLocks noChangeAspect="1"/>
          </p:cNvPicPr>
          <p:nvPr/>
        </p:nvPicPr>
        <p:blipFill>
          <a:blip r:embed="rId2"/>
          <a:stretch>
            <a:fillRect/>
          </a:stretch>
        </p:blipFill>
        <p:spPr>
          <a:xfrm>
            <a:off x="5147945" y="1917065"/>
            <a:ext cx="3988435" cy="4420235"/>
          </a:xfrm>
          <a:prstGeom prst="rect">
            <a:avLst/>
          </a:prstGeom>
        </p:spPr>
      </p:pic>
      <p:pic>
        <p:nvPicPr>
          <p:cNvPr id="5" name="Picture 4" descr="Screenshot 2023-06-05 at 12.57.10 PM"/>
          <p:cNvPicPr>
            <a:picLocks noChangeAspect="1"/>
          </p:cNvPicPr>
          <p:nvPr/>
        </p:nvPicPr>
        <p:blipFill>
          <a:blip r:embed="rId3"/>
          <a:stretch>
            <a:fillRect/>
          </a:stretch>
        </p:blipFill>
        <p:spPr>
          <a:xfrm>
            <a:off x="323215" y="1917065"/>
            <a:ext cx="4177665" cy="4421505"/>
          </a:xfrm>
          <a:prstGeom prst="rect">
            <a:avLst/>
          </a:prstGeom>
        </p:spPr>
      </p:pic>
      <p:sp>
        <p:nvSpPr>
          <p:cNvPr id="6" name="Text Box 5"/>
          <p:cNvSpPr txBox="1"/>
          <p:nvPr/>
        </p:nvSpPr>
        <p:spPr>
          <a:xfrm>
            <a:off x="755650" y="6410325"/>
            <a:ext cx="2927350" cy="368300"/>
          </a:xfrm>
          <a:prstGeom prst="rect">
            <a:avLst/>
          </a:prstGeom>
          <a:noFill/>
        </p:spPr>
        <p:txBody>
          <a:bodyPr wrap="none" rtlCol="0">
            <a:spAutoFit/>
          </a:bodyPr>
          <a:p>
            <a:r>
              <a:rPr lang="en-US"/>
              <a:t>Weather status by the APP</a:t>
            </a:r>
            <a:endParaRPr lang="en-US"/>
          </a:p>
        </p:txBody>
      </p:sp>
      <p:sp>
        <p:nvSpPr>
          <p:cNvPr id="7" name="Text Box 6"/>
          <p:cNvSpPr txBox="1"/>
          <p:nvPr/>
        </p:nvSpPr>
        <p:spPr>
          <a:xfrm>
            <a:off x="5738495" y="6489700"/>
            <a:ext cx="2912745" cy="368300"/>
          </a:xfrm>
          <a:prstGeom prst="rect">
            <a:avLst/>
          </a:prstGeom>
          <a:noFill/>
        </p:spPr>
        <p:txBody>
          <a:bodyPr wrap="none" rtlCol="0">
            <a:spAutoFit/>
          </a:bodyPr>
          <a:p>
            <a:r>
              <a:rPr lang="en-US"/>
              <a:t>Current weather on google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2023-06-05 at 5.13.12 PM"/>
          <p:cNvPicPr>
            <a:picLocks noChangeAspect="1"/>
          </p:cNvPicPr>
          <p:nvPr/>
        </p:nvPicPr>
        <p:blipFill>
          <a:blip r:embed="rId1"/>
          <a:stretch>
            <a:fillRect/>
          </a:stretch>
        </p:blipFill>
        <p:spPr>
          <a:xfrm>
            <a:off x="4715510" y="1385570"/>
            <a:ext cx="4345305" cy="4827270"/>
          </a:xfrm>
          <a:prstGeom prst="rect">
            <a:avLst/>
          </a:prstGeom>
        </p:spPr>
      </p:pic>
      <p:pic>
        <p:nvPicPr>
          <p:cNvPr id="7" name="Picture 6" descr="Screenshot 2023-06-05 at 5.12.50 PM"/>
          <p:cNvPicPr>
            <a:picLocks noChangeAspect="1"/>
          </p:cNvPicPr>
          <p:nvPr/>
        </p:nvPicPr>
        <p:blipFill>
          <a:blip r:embed="rId2"/>
          <a:stretch>
            <a:fillRect/>
          </a:stretch>
        </p:blipFill>
        <p:spPr>
          <a:xfrm>
            <a:off x="251460" y="1412875"/>
            <a:ext cx="4153535" cy="4799965"/>
          </a:xfrm>
          <a:prstGeom prst="rect">
            <a:avLst/>
          </a:prstGeom>
        </p:spPr>
      </p:pic>
      <p:sp>
        <p:nvSpPr>
          <p:cNvPr id="8" name="Text Box 7"/>
          <p:cNvSpPr txBox="1"/>
          <p:nvPr/>
        </p:nvSpPr>
        <p:spPr>
          <a:xfrm>
            <a:off x="1259205" y="621030"/>
            <a:ext cx="2037080" cy="368300"/>
          </a:xfrm>
          <a:prstGeom prst="rect">
            <a:avLst/>
          </a:prstGeom>
          <a:noFill/>
        </p:spPr>
        <p:txBody>
          <a:bodyPr wrap="none" rtlCol="0">
            <a:spAutoFit/>
          </a:bodyPr>
          <a:p>
            <a:r>
              <a:rPr lang="en-US" b="1"/>
              <a:t>App Normal view</a:t>
            </a:r>
            <a:endParaRPr lang="en-US" b="1"/>
          </a:p>
        </p:txBody>
      </p:sp>
      <p:sp>
        <p:nvSpPr>
          <p:cNvPr id="9" name="Text Box 8"/>
          <p:cNvSpPr txBox="1"/>
          <p:nvPr/>
        </p:nvSpPr>
        <p:spPr>
          <a:xfrm>
            <a:off x="4932045" y="116840"/>
            <a:ext cx="3518535" cy="1198880"/>
          </a:xfrm>
          <a:prstGeom prst="rect">
            <a:avLst/>
          </a:prstGeom>
          <a:noFill/>
        </p:spPr>
        <p:txBody>
          <a:bodyPr wrap="square" rtlCol="0">
            <a:spAutoFit/>
          </a:bodyPr>
          <a:p>
            <a:r>
              <a:rPr lang="en-US" b="1"/>
              <a:t>Error Handling:</a:t>
            </a:r>
            <a:endParaRPr lang="en-US" b="1"/>
          </a:p>
          <a:p>
            <a:r>
              <a:rPr lang="en-US"/>
              <a:t>If a unknown city is entered then it will reset name and ask to re-enter the city name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4171</Words>
  <Application>WPS Presentation</Application>
  <PresentationFormat>On-screen Show (4:3)</PresentationFormat>
  <Paragraphs>87</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Arial Black</vt:lpstr>
      <vt:lpstr>Calibri</vt:lpstr>
      <vt:lpstr>Helvetica Neue</vt:lpstr>
      <vt:lpstr>Verdana</vt:lpstr>
      <vt:lpstr>Arial</vt:lpstr>
      <vt:lpstr>Verdana</vt:lpstr>
      <vt:lpstr>Microsoft YaHei</vt:lpstr>
      <vt:lpstr>汉仪旗黑</vt:lpstr>
      <vt:lpstr>Arial Unicode MS</vt:lpstr>
      <vt:lpstr>Calibri</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Aditi Tijage</dc:creator>
  <cp:lastModifiedBy>pranjiljain</cp:lastModifiedBy>
  <cp:revision>78</cp:revision>
  <dcterms:created xsi:type="dcterms:W3CDTF">2023-06-05T11:52:03Z</dcterms:created>
  <dcterms:modified xsi:type="dcterms:W3CDTF">2023-06-05T11:52:03Z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1033-5.2.1.7924</vt:lpwstr>
  </property>
</Properties>
</file>