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80" d="100"/>
          <a:sy n="80" d="100"/>
        </p:scale>
        <p:origin x="758" y="-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7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3C61-AE97-420E-9123-E403B041A58C}" type="datetimeFigureOut">
              <a:rPr lang="en-IN" smtClean="0"/>
              <a:pPr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0FDDB-46BF-4186-B0EA-9945E8BFD7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D72AF-E637-44D3-A05D-2D58118EC657}" type="slidenum">
              <a:rPr lang="en-I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3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0FDDB-46BF-4186-B0EA-9945E8BFD7F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74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7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69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470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310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06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13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390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5114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buNone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5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65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7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33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64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75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48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76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JU_PPT-template_option1b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371601"/>
            <a:ext cx="10566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687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sldNum="0"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16-JU-Build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0"/>
          <a:stretch>
            <a:fillRect/>
          </a:stretch>
        </p:blipFill>
        <p:spPr bwMode="auto">
          <a:xfrm>
            <a:off x="1097280" y="5317174"/>
            <a:ext cx="9849938" cy="1434528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266860"/>
            <a:ext cx="12192000" cy="428584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FF0000"/>
                </a:solidFill>
                <a:latin typeface="Arial Black" panose="020B0A04020102020204" pitchFamily="34" charset="0"/>
              </a:rPr>
              <a:t>Final Internship Project Presentation on</a:t>
            </a:r>
            <a:endParaRPr lang="en-US" sz="4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n-IN" b="1" dirty="0">
                <a:solidFill>
                  <a:schemeClr val="tx1"/>
                </a:solidFill>
              </a:rPr>
              <a:t> “Pizza Sales Dashboard”</a:t>
            </a:r>
          </a:p>
          <a:p>
            <a:pPr>
              <a:defRPr/>
            </a:pPr>
            <a:r>
              <a:rPr lang="en-IN" altLang="en-US" sz="1400" b="1" dirty="0">
                <a:solidFill>
                  <a:schemeClr val="tx1"/>
                </a:solidFill>
              </a:rPr>
              <a:t>Presented by </a:t>
            </a:r>
          </a:p>
          <a:p>
            <a:pPr>
              <a:defRPr/>
            </a:pPr>
            <a:r>
              <a:rPr lang="en-US" altLang="en-US" sz="1400" b="1" dirty="0">
                <a:solidFill>
                  <a:schemeClr val="tx1"/>
                </a:solidFill>
              </a:rPr>
              <a:t>Pranjul Ojha</a:t>
            </a:r>
            <a:endParaRPr lang="en-IN" altLang="en-US" sz="14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IN" altLang="en-US" sz="1400" b="1" dirty="0">
                <a:solidFill>
                  <a:schemeClr val="tx1"/>
                </a:solidFill>
              </a:rPr>
              <a:t>Under the guidance of </a:t>
            </a:r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12460" y="3419066"/>
            <a:ext cx="5140325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1413" indent="-2270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marL="1598613" indent="-2270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marL="2055813" indent="-2270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9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900" b="1" dirty="0">
                <a:solidFill>
                  <a:prstClr val="black"/>
                </a:solidFill>
              </a:rPr>
              <a:t>Faculty Internship guide:-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900" b="1" dirty="0">
                <a:solidFill>
                  <a:prstClr val="black"/>
                </a:solidFill>
              </a:rPr>
              <a:t>Ms. Sonal Saxena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8254" y="6425551"/>
            <a:ext cx="271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2024-2025</a:t>
            </a:r>
          </a:p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24567" y="3398307"/>
            <a:ext cx="494773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endParaRPr lang="en-US" sz="2000" b="1" dirty="0"/>
          </a:p>
          <a:p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Industrial guide:-</a:t>
            </a:r>
          </a:p>
          <a:p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Mr. Sanket Patil</a:t>
            </a:r>
          </a:p>
          <a:p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6594" y="322225"/>
            <a:ext cx="74814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DEPARTMENT OF  </a:t>
            </a:r>
          </a:p>
          <a:p>
            <a:pPr algn="ctr"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Computer Science</a:t>
            </a:r>
            <a:endParaRPr lang="en-US" altLang="en-US" sz="2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12" descr="C:\Documents and Settings\Administrator\Local Settings\Temp\JECRC_University_Logo_in_Horizonta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6697" y="3273117"/>
            <a:ext cx="2029968" cy="97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Unified Mentor Pvt. Ltd. Company Info - eLearning Industry">
            <a:extLst>
              <a:ext uri="{FF2B5EF4-FFF2-40B4-BE49-F238E27FC236}">
                <a16:creationId xmlns:a16="http://schemas.microsoft.com/office/drawing/2014/main" id="{AF7F7C79-3F40-18EA-93DB-CC60BBBD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426" y="3136735"/>
            <a:ext cx="1929385" cy="11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Unified Mentor Pvt. Ltd. Company Info - eLearning Industry">
            <a:extLst>
              <a:ext uri="{FF2B5EF4-FFF2-40B4-BE49-F238E27FC236}">
                <a16:creationId xmlns:a16="http://schemas.microsoft.com/office/drawing/2014/main" id="{F8BCE8BF-F9F0-3E5B-DA36-A7982F652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567" y="3136735"/>
            <a:ext cx="1929385" cy="111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1816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853A-1E1D-63F9-82DE-49BF9D07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D43E-7320-B1EB-81DA-0D844B10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61" y="1239253"/>
            <a:ext cx="10566400" cy="5257799"/>
          </a:xfrm>
        </p:spPr>
        <p:txBody>
          <a:bodyPr/>
          <a:lstStyle/>
          <a:p>
            <a:r>
              <a:rPr kumimoji="0" lang="en-US" altLang="en-US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 Understanding: </a:t>
            </a:r>
            <a:r>
              <a:rPr lang="en-US" altLang="en-US" sz="1650" dirty="0"/>
              <a:t>Identified the need to analyze pizza sales data to gain insights into product performance, customer trends, and business growth opportunities</a:t>
            </a:r>
          </a:p>
          <a:p>
            <a:r>
              <a:rPr lang="en-US" altLang="en-US" sz="1650" b="1" dirty="0"/>
              <a:t>Tool &amp; Technology Selection: </a:t>
            </a:r>
            <a:r>
              <a:rPr lang="en-US" altLang="en-US" sz="1650" dirty="0"/>
              <a:t>selected SQL Server Express and SSMS for querying and analysis, and Tableau for building interactive dashboard and visualization</a:t>
            </a:r>
            <a:endParaRPr lang="en-US" altLang="en-US" sz="1650" b="1" dirty="0"/>
          </a:p>
          <a:p>
            <a:r>
              <a:rPr lang="en-US" altLang="en-US" sz="1650" b="1" dirty="0"/>
              <a:t>Data Collection &amp; Preparation: </a:t>
            </a:r>
            <a:r>
              <a:rPr lang="en-US" altLang="en-US" sz="1650" dirty="0"/>
              <a:t>Imported raw data form the Maven Analytics dataset, cleaned the dataset, and formatted columns such as date, time, category, and size using SQL</a:t>
            </a:r>
          </a:p>
          <a:p>
            <a:r>
              <a:rPr lang="en-US" altLang="en-US" sz="1650" b="1" dirty="0"/>
              <a:t>KPI Development: </a:t>
            </a:r>
            <a:r>
              <a:rPr lang="en-US" altLang="en-US" sz="1650" dirty="0"/>
              <a:t>Wrote SQL queries to calculate key performance indicators like total revenue, total orders, average order value, and total pizzas sold</a:t>
            </a:r>
          </a:p>
          <a:p>
            <a:r>
              <a:rPr lang="en-US" altLang="en-US" sz="1650" b="1" dirty="0"/>
              <a:t>Visualization &amp; Dashboard Design: </a:t>
            </a:r>
            <a:r>
              <a:rPr lang="en-US" altLang="en-US" sz="1650" dirty="0"/>
              <a:t> Created bar charts, pie charts, line charts, line graphs, and funnel charts in Tableau to represents trends, category-wise performance, and best/worst sellers</a:t>
            </a:r>
          </a:p>
          <a:p>
            <a:r>
              <a:rPr lang="en-US" altLang="en-US" sz="1650" b="1" dirty="0"/>
              <a:t>Testing &amp; Refinement: </a:t>
            </a:r>
            <a:r>
              <a:rPr lang="en-US" altLang="en-US" sz="1650" dirty="0"/>
              <a:t>Checked dashboard filters, labels, and visuals for accuracy. Ensure that layout was clear,  responsive, and easy to interpret</a:t>
            </a:r>
          </a:p>
          <a:p>
            <a:r>
              <a:rPr lang="en-US" altLang="en-US" sz="1650" b="1" dirty="0"/>
              <a:t>Finalization: </a:t>
            </a:r>
            <a:r>
              <a:rPr lang="en-US" altLang="en-US" sz="1650" dirty="0"/>
              <a:t>Organized dashboard elements for maximum clarity, enabling easy understanding for stakeholders</a:t>
            </a:r>
            <a:br>
              <a:rPr lang="en-US" altLang="en-US" sz="1650" b="1" dirty="0"/>
            </a:br>
            <a:endParaRPr lang="en-U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414192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DE8B-8183-9D75-BA35-05D42AB5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Outcomes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F1D9BFF-881B-675E-2DA4-54AF022929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1437" y="1943978"/>
            <a:ext cx="9509125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a complete and interactive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dashboard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SQL and Tableau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Strengthened hands-on skills in data extraction, analysis, and visualization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ability to write clean, optimized SQL queries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Delivered a dashboard that clearly presents KPIs and sales insights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deeper understanding of data storytelling and visual communication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confidence in presenting analytical findings to stakeholders</a:t>
            </a:r>
          </a:p>
        </p:txBody>
      </p:sp>
    </p:spTree>
    <p:extLst>
      <p:ext uri="{BB962C8B-B14F-4D97-AF65-F5344CB8AC3E}">
        <p14:creationId xmlns:p14="http://schemas.microsoft.com/office/powerpoint/2010/main" val="118573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241D4-ECE2-D865-F255-9342CAD1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Outcomes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9CFFB4-9902-D6F2-A3E1-044E1716CA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724" y="1600202"/>
            <a:ext cx="6419851" cy="425767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87178B-84F6-0DDE-6623-C1F4505F5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1600202"/>
            <a:ext cx="6045199" cy="4257674"/>
          </a:xfrm>
        </p:spPr>
      </p:pic>
    </p:spTree>
    <p:extLst>
      <p:ext uri="{BB962C8B-B14F-4D97-AF65-F5344CB8AC3E}">
        <p14:creationId xmlns:p14="http://schemas.microsoft.com/office/powerpoint/2010/main" val="61673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0EE73-DAD2-4CCA-737E-9DDA7119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88C06-23CC-61D6-9F6C-BC0728BB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38301"/>
            <a:ext cx="10566400" cy="4991099"/>
          </a:xfrm>
        </p:spPr>
        <p:txBody>
          <a:bodyPr/>
          <a:lstStyle/>
          <a:p>
            <a:r>
              <a:rPr lang="en-US" sz="1700" dirty="0"/>
              <a:t>The development of the Pizza Sales Dashboard during my internship at Unified Mentor was a highly valuable experience. It allowed me to apply theoretical data analysis skills to real-world business problems and gain </a:t>
            </a:r>
            <a:br>
              <a:rPr lang="en-US" sz="1700" dirty="0"/>
            </a:br>
            <a:r>
              <a:rPr lang="en-US" sz="1700" dirty="0"/>
              <a:t>practical exposure to tools like SQL and Tableau</a:t>
            </a:r>
          </a:p>
          <a:p>
            <a:r>
              <a:rPr lang="en-US" sz="1700" dirty="0"/>
              <a:t>Through this project, I gained hands-on experience in writing optimized SQL queries, calculating KPIs, and visualizing insights using interactive dashboards. I also learned the importance of clean data, accurate reporting, </a:t>
            </a:r>
            <a:br>
              <a:rPr lang="en-US" sz="1700" dirty="0"/>
            </a:br>
            <a:r>
              <a:rPr lang="en-US" sz="1700" dirty="0"/>
              <a:t>and effective storytelling in analytics</a:t>
            </a:r>
          </a:p>
          <a:p>
            <a:r>
              <a:rPr lang="en-US" sz="1700" dirty="0"/>
              <a:t>Overall, this internship helped bridge the gap between academic learning and industry application. It strengthened my confidence in data analysis and visualization, and laid a strong foundation for future roles in data science and business intelligence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416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3E2EAE-4867-973C-DBDB-56AFEF694865}"/>
              </a:ext>
            </a:extLst>
          </p:cNvPr>
          <p:cNvSpPr txBox="1"/>
          <p:nvPr/>
        </p:nvSpPr>
        <p:spPr>
          <a:xfrm>
            <a:off x="3048000" y="324834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i="1" u="sng" dirty="0">
                <a:latin typeface="Cooper Black" pitchFamily="18" charset="0"/>
              </a:rPr>
              <a:t>THANK YOU</a:t>
            </a:r>
            <a:endParaRPr lang="en-IN" sz="6600" b="1" u="sng" dirty="0"/>
          </a:p>
        </p:txBody>
      </p:sp>
    </p:spTree>
    <p:extLst>
      <p:ext uri="{BB962C8B-B14F-4D97-AF65-F5344CB8AC3E}">
        <p14:creationId xmlns:p14="http://schemas.microsoft.com/office/powerpoint/2010/main" val="11139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2109216" y="356617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798945" y="1627909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Clr>
                <a:schemeClr val="bg1"/>
              </a:buClr>
              <a:buNone/>
            </a:pPr>
            <a:endParaRPr lang="en-US" alt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520441" y="283464"/>
            <a:ext cx="4901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3" y="1339865"/>
            <a:ext cx="8257032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Company Profile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Internship Role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Introduction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Overall Learning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Roles and Responsibilities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Used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82F3C-713B-1813-E105-5E78176A6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>
            <a:extLst>
              <a:ext uri="{FF2B5EF4-FFF2-40B4-BE49-F238E27FC236}">
                <a16:creationId xmlns:a16="http://schemas.microsoft.com/office/drawing/2014/main" id="{8BEAE2FA-59AA-C160-C7F3-B6034F87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216" y="356617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79C42145-69CF-C775-B91B-63DA8ACCA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45" y="1627909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Clr>
                <a:schemeClr val="bg1"/>
              </a:buClr>
              <a:buNone/>
            </a:pPr>
            <a:endParaRPr lang="en-US" alt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A63DE-E9AE-1983-62EB-F11A3E000832}"/>
              </a:ext>
            </a:extLst>
          </p:cNvPr>
          <p:cNvSpPr/>
          <p:nvPr/>
        </p:nvSpPr>
        <p:spPr>
          <a:xfrm>
            <a:off x="3520441" y="283464"/>
            <a:ext cx="4901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Company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0B443-FB29-DC0B-CE05-41EF0D85B069}"/>
              </a:ext>
            </a:extLst>
          </p:cNvPr>
          <p:cNvSpPr txBox="1"/>
          <p:nvPr/>
        </p:nvSpPr>
        <p:spPr>
          <a:xfrm>
            <a:off x="288420" y="1492265"/>
            <a:ext cx="694105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prstClr val="black"/>
                </a:solidFill>
              </a:rPr>
              <a:t>Name</a:t>
            </a:r>
            <a:r>
              <a:rPr lang="en-US" altLang="en-US" sz="1800" b="1" dirty="0">
                <a:solidFill>
                  <a:prstClr val="black"/>
                </a:solidFill>
              </a:rPr>
              <a:t>: Unified Mentor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solidFill>
                  <a:prstClr val="black"/>
                </a:solidFill>
              </a:rPr>
              <a:t>Location : </a:t>
            </a:r>
            <a:r>
              <a:rPr lang="en-IN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DLF Forum, Cybercity, Phase 3, Gurugram, Haryana 122002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b="1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Founded: </a:t>
            </a:r>
            <a:r>
              <a:rPr lang="en-IN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2022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dirty="0">
              <a:latin typeface="Calibri" panose="020F0502020204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Core Service</a:t>
            </a:r>
            <a:r>
              <a:rPr lang="en-US" sz="1600" dirty="0"/>
              <a:t>: Unified Mentor is an IT Services and Consulting company.</a:t>
            </a:r>
            <a:br>
              <a:rPr lang="en-US" sz="1600" dirty="0"/>
            </a:b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Focus Areas</a:t>
            </a:r>
            <a:r>
              <a:rPr lang="en-US" sz="1600" dirty="0"/>
              <a:t>: Specializes in areas such as Data Science, Web Development, and Machine Learning.</a:t>
            </a:r>
            <a:br>
              <a:rPr lang="en-US" sz="1600" dirty="0"/>
            </a:b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Industry-Simulation Projects</a:t>
            </a:r>
            <a:r>
              <a:rPr lang="en-US" sz="1600" dirty="0"/>
              <a:t>: Project-based  training in emerging technologies.</a:t>
            </a:r>
            <a:br>
              <a:rPr lang="en-US" sz="1600" dirty="0"/>
            </a:b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Skill Development</a:t>
            </a:r>
            <a:r>
              <a:rPr lang="en-US" sz="1600" dirty="0"/>
              <a:t>: Aims to help learners build practical, hands-on skills.</a:t>
            </a:r>
            <a:br>
              <a:rPr lang="en-US" sz="1600" dirty="0"/>
            </a:b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Portfolio Enhancement</a:t>
            </a:r>
            <a:r>
              <a:rPr lang="en-US" sz="1600" dirty="0"/>
              <a:t>: Encourages creation of professional portfolios through project execution.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 descr="Unified Mentor Pvt. Ltd. Company Info - eLearning Industry">
            <a:extLst>
              <a:ext uri="{FF2B5EF4-FFF2-40B4-BE49-F238E27FC236}">
                <a16:creationId xmlns:a16="http://schemas.microsoft.com/office/drawing/2014/main" id="{0F7914FD-E92B-2DE2-8723-A156CEC8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567" y="2695575"/>
            <a:ext cx="3168488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109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49ED0-3869-897D-A8E0-1C72D4CA4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>
            <a:extLst>
              <a:ext uri="{FF2B5EF4-FFF2-40B4-BE49-F238E27FC236}">
                <a16:creationId xmlns:a16="http://schemas.microsoft.com/office/drawing/2014/main" id="{BE2D3957-C4CD-2482-D6F7-E66C8AAF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216" y="356617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B31300BE-354C-51ED-74D3-6161C69FB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45" y="1627909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Clr>
                <a:schemeClr val="bg1"/>
              </a:buClr>
              <a:buNone/>
            </a:pPr>
            <a:endParaRPr lang="en-US" alt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15809-3020-C3D7-E9F7-0FCF9FA3DA52}"/>
              </a:ext>
            </a:extLst>
          </p:cNvPr>
          <p:cNvSpPr/>
          <p:nvPr/>
        </p:nvSpPr>
        <p:spPr>
          <a:xfrm>
            <a:off x="3520441" y="283464"/>
            <a:ext cx="4901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Internship  Role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32876-BDE4-9BD4-4EC0-BC5A2B8A6755}"/>
              </a:ext>
            </a:extLst>
          </p:cNvPr>
          <p:cNvSpPr txBox="1"/>
          <p:nvPr/>
        </p:nvSpPr>
        <p:spPr>
          <a:xfrm>
            <a:off x="164593" y="1339865"/>
            <a:ext cx="110167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I am currently working as a </a:t>
            </a:r>
            <a:r>
              <a:rPr lang="en-US" sz="1700" b="1" dirty="0"/>
              <a:t>Data Science Intern at Unified Mentor Pvt. Ltd.</a:t>
            </a:r>
            <a:r>
              <a:rPr lang="en-US" sz="1700" dirty="0"/>
              <a:t>, where I have the opportunity to apply</a:t>
            </a:r>
          </a:p>
          <a:p>
            <a:r>
              <a:rPr lang="en-US" sz="1700" dirty="0"/>
              <a:t>theoretical knowledge to real-world datasets and enhance my skills in data preprocessing, modeling, and </a:t>
            </a:r>
          </a:p>
          <a:p>
            <a:r>
              <a:rPr lang="en-US" sz="1700" dirty="0"/>
              <a:t>Visualization.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b="1" dirty="0"/>
              <a:t>As a Data Science Intern, my key responsibilities include:</a:t>
            </a:r>
          </a:p>
          <a:p>
            <a:pPr>
              <a:buNone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sz="1700" dirty="0"/>
              <a:t>Strengthening core concepts of </a:t>
            </a:r>
            <a:r>
              <a:rPr lang="en-US" sz="1700" b="1" dirty="0"/>
              <a:t>Python</a:t>
            </a:r>
            <a:r>
              <a:rPr lang="en-US" sz="1700" dirty="0"/>
              <a:t> for data analysis and manipulation</a:t>
            </a:r>
            <a:br>
              <a:rPr lang="en-US" sz="1700" dirty="0"/>
            </a:br>
            <a:endParaRPr lang="en-US" sz="1700" dirty="0"/>
          </a:p>
          <a:p>
            <a:pPr>
              <a:buFont typeface="Arial" pitchFamily="34" charset="0"/>
              <a:buChar char="•"/>
            </a:pPr>
            <a:r>
              <a:rPr lang="en-US" sz="1700" dirty="0"/>
              <a:t>Performing </a:t>
            </a:r>
            <a:r>
              <a:rPr lang="en-US" sz="1700" b="1" dirty="0"/>
              <a:t>data cleaning, preprocessing</a:t>
            </a:r>
            <a:r>
              <a:rPr lang="en-US" sz="1700" dirty="0"/>
              <a:t>, and handling missing values</a:t>
            </a:r>
            <a:br>
              <a:rPr lang="en-US" sz="1700" dirty="0"/>
            </a:br>
            <a:endParaRPr lang="en-US" sz="1700" dirty="0"/>
          </a:p>
          <a:p>
            <a:pPr>
              <a:buFont typeface="Arial" pitchFamily="34" charset="0"/>
              <a:buChar char="•"/>
            </a:pPr>
            <a:r>
              <a:rPr lang="en-US" sz="1700" dirty="0"/>
              <a:t>Conducting </a:t>
            </a:r>
            <a:r>
              <a:rPr lang="en-US" sz="1700" b="1" dirty="0"/>
              <a:t>Exploratory Data Analysis (EDA)</a:t>
            </a:r>
            <a:r>
              <a:rPr lang="en-US" sz="1700" dirty="0"/>
              <a:t> using </a:t>
            </a:r>
            <a:r>
              <a:rPr lang="en-US" sz="1700" b="1" dirty="0"/>
              <a:t>Pandas</a:t>
            </a:r>
            <a:r>
              <a:rPr lang="en-US" sz="1700" dirty="0"/>
              <a:t>, </a:t>
            </a:r>
            <a:r>
              <a:rPr lang="en-US" sz="1700" b="1" dirty="0"/>
              <a:t>Matplotlib</a:t>
            </a:r>
            <a:r>
              <a:rPr lang="en-US" sz="1700" dirty="0"/>
              <a:t>, and </a:t>
            </a:r>
            <a:r>
              <a:rPr lang="en-US" sz="1700" b="1" dirty="0"/>
              <a:t>Seaborn</a:t>
            </a:r>
            <a:br>
              <a:rPr lang="en-US" sz="1700" b="1" dirty="0"/>
            </a:br>
            <a:endParaRPr lang="en-US" sz="1700" dirty="0"/>
          </a:p>
          <a:p>
            <a:pPr>
              <a:buFont typeface="Arial" pitchFamily="34" charset="0"/>
              <a:buChar char="•"/>
            </a:pPr>
            <a:r>
              <a:rPr lang="en-US" sz="1700" dirty="0"/>
              <a:t>Implementing </a:t>
            </a:r>
            <a:r>
              <a:rPr lang="en-US" sz="1700" b="1" dirty="0"/>
              <a:t>machine learning models</a:t>
            </a:r>
            <a:r>
              <a:rPr lang="en-US" sz="1700" dirty="0"/>
              <a:t> using </a:t>
            </a:r>
            <a:r>
              <a:rPr lang="en-US" sz="1700" b="1" dirty="0"/>
              <a:t>scikit-learn</a:t>
            </a:r>
            <a:r>
              <a:rPr lang="en-US" sz="1700" dirty="0"/>
              <a:t> for classification and regression tasks</a:t>
            </a:r>
            <a:br>
              <a:rPr lang="en-US" sz="1700" dirty="0"/>
            </a:br>
            <a:endParaRPr lang="en-US" sz="1700" dirty="0"/>
          </a:p>
          <a:p>
            <a:pPr>
              <a:buFont typeface="Arial" pitchFamily="34" charset="0"/>
              <a:buChar char="•"/>
            </a:pPr>
            <a:r>
              <a:rPr lang="en-US" sz="1700" dirty="0"/>
              <a:t>Evaluating model performance using metrics like </a:t>
            </a:r>
            <a:r>
              <a:rPr lang="en-US" sz="1700" b="1" dirty="0"/>
              <a:t>accuracy, precision, recall, F1-score</a:t>
            </a:r>
            <a:br>
              <a:rPr lang="en-US" sz="1700" b="1" dirty="0"/>
            </a:br>
            <a:endParaRPr lang="en-US" sz="1700" dirty="0"/>
          </a:p>
          <a:p>
            <a:pPr>
              <a:buFont typeface="Arial" pitchFamily="34" charset="0"/>
              <a:buChar char="•"/>
            </a:pPr>
            <a:r>
              <a:rPr lang="en-US" sz="1700" dirty="0"/>
              <a:t>Visualizing key insights through </a:t>
            </a:r>
            <a:r>
              <a:rPr lang="en-US" sz="1700" b="1" dirty="0"/>
              <a:t>interactive dashboards</a:t>
            </a:r>
            <a:r>
              <a:rPr lang="en-US" sz="1700" dirty="0"/>
              <a:t> using </a:t>
            </a:r>
            <a:r>
              <a:rPr lang="en-US" sz="1700" b="1" dirty="0"/>
              <a:t>Power BI/Tableau</a:t>
            </a:r>
            <a:br>
              <a:rPr lang="en-US" sz="1700" b="1" dirty="0"/>
            </a:br>
            <a:endParaRPr lang="en-US" sz="1700" dirty="0"/>
          </a:p>
          <a:p>
            <a:pPr>
              <a:buFont typeface="Arial" pitchFamily="34" charset="0"/>
              <a:buChar char="•"/>
            </a:pPr>
            <a:r>
              <a:rPr lang="en-US" sz="1700" dirty="0"/>
              <a:t>Documenting project workflow and presenting results with clear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20994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6723-1901-2001-741B-78EBA3FEA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>
            <a:extLst>
              <a:ext uri="{FF2B5EF4-FFF2-40B4-BE49-F238E27FC236}">
                <a16:creationId xmlns:a16="http://schemas.microsoft.com/office/drawing/2014/main" id="{A40A36AE-3346-6E1B-A65C-832F90A6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216" y="356617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150B7F27-4085-D33E-8279-5CFE33DC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45" y="1627909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Clr>
                <a:schemeClr val="bg1"/>
              </a:buClr>
              <a:buNone/>
            </a:pPr>
            <a:endParaRPr lang="en-US" alt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B5EC2-B1DA-0B41-E280-D86B191974A1}"/>
              </a:ext>
            </a:extLst>
          </p:cNvPr>
          <p:cNvSpPr/>
          <p:nvPr/>
        </p:nvSpPr>
        <p:spPr>
          <a:xfrm>
            <a:off x="1700463" y="283464"/>
            <a:ext cx="672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4F425-BFC8-B15D-50BA-E1D8070F15A5}"/>
              </a:ext>
            </a:extLst>
          </p:cNvPr>
          <p:cNvSpPr txBox="1"/>
          <p:nvPr/>
        </p:nvSpPr>
        <p:spPr>
          <a:xfrm>
            <a:off x="587623" y="1628407"/>
            <a:ext cx="1101675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solidFill>
                  <a:srgbClr val="3C4043"/>
                </a:solidFill>
                <a:latin typeface="ArialMT"/>
              </a:rPr>
              <a:t>Objective</a:t>
            </a:r>
            <a:r>
              <a:rPr lang="en-US" sz="1800" b="0" i="0" u="none" strike="noStrike" baseline="0" dirty="0">
                <a:solidFill>
                  <a:srgbClr val="3C4043"/>
                </a:solidFill>
                <a:latin typeface="ArialMT"/>
              </a:rPr>
              <a:t>: </a:t>
            </a:r>
            <a:r>
              <a:rPr lang="en-US" sz="1700" b="0" i="0" u="none" strike="noStrike" baseline="0" dirty="0">
                <a:solidFill>
                  <a:srgbClr val="3C4043"/>
                </a:solidFill>
                <a:latin typeface="ArialMT"/>
              </a:rPr>
              <a:t>To analyze pizza sales revenue, identify trends, and provide insights to improve</a:t>
            </a:r>
          </a:p>
          <a:p>
            <a:pPr algn="l"/>
            <a:r>
              <a:rPr lang="en-US" sz="1700" b="0" i="0" u="none" strike="noStrike" baseline="0" dirty="0">
                <a:solidFill>
                  <a:srgbClr val="3C4043"/>
                </a:solidFill>
                <a:latin typeface="ArialMT"/>
              </a:rPr>
              <a:t>sales.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analyzing pizza sales data to understand business performance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important sales metrics like revenue, orders, and average order value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in Tableau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 trends and patterns in the sales data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business find out which pizzas are most popular and which are not selling well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includes charts for time-based trends, category-wise sales, and top/bottom products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easy for managers to understand the data and make better decisions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6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28C5-A0D3-03FA-514D-7CEF872D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>
            <a:extLst>
              <a:ext uri="{FF2B5EF4-FFF2-40B4-BE49-F238E27FC236}">
                <a16:creationId xmlns:a16="http://schemas.microsoft.com/office/drawing/2014/main" id="{5BFE1C31-E1EA-BDBC-9A69-A23912DDF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216" y="356617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10D5629E-FB4F-66CA-3A07-F551B7C9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29" y="1371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Clr>
                <a:schemeClr val="bg1"/>
              </a:buClr>
              <a:buNone/>
            </a:pPr>
            <a:r>
              <a:rPr lang="en-US" altLang="en-US" sz="2000" b="1" dirty="0"/>
              <a:t>Some Graphs/Charts from the project: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16CFD-8A1F-3E5C-7B56-000C4C38D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9" y="1855556"/>
            <a:ext cx="3791187" cy="247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B65B4-425C-6A4C-EBD9-CB36DF101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74" y="1852394"/>
            <a:ext cx="3449053" cy="247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2DB5D-1AD8-26B0-6105-C8E1582E5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83" y="4479429"/>
            <a:ext cx="3122065" cy="2229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0F771B-CE02-17C3-ACA2-575927315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79429"/>
            <a:ext cx="3449054" cy="2229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2183D-9E39-D142-A6CD-E5D1B6427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1" y="1852393"/>
            <a:ext cx="3781953" cy="24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B2799-7186-A71A-0917-85A9B896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>
            <a:extLst>
              <a:ext uri="{FF2B5EF4-FFF2-40B4-BE49-F238E27FC236}">
                <a16:creationId xmlns:a16="http://schemas.microsoft.com/office/drawing/2014/main" id="{33F943BF-3938-75D6-76DD-74DBCC51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216" y="356617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en-US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A400864E-52CE-BE9F-1319-C5C90045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45" y="1627909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600" indent="-3810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9800" indent="-3810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670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42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814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8600" indent="-3810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Clr>
                <a:schemeClr val="bg1"/>
              </a:buClr>
              <a:buNone/>
            </a:pPr>
            <a:endParaRPr lang="en-US" alt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4D42-882D-24C7-80D7-21516A88B097}"/>
              </a:ext>
            </a:extLst>
          </p:cNvPr>
          <p:cNvSpPr/>
          <p:nvPr/>
        </p:nvSpPr>
        <p:spPr>
          <a:xfrm>
            <a:off x="3520441" y="283464"/>
            <a:ext cx="4901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Overall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1C85-3930-42D2-0709-673044F6089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83091" y="1822341"/>
            <a:ext cx="6735763" cy="467904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Technical Learnings: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Learned and applied SQL to extract and analyze sales data</a:t>
            </a:r>
            <a:endParaRPr lang="en-US" sz="1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Built interactive visualizations using </a:t>
            </a:r>
            <a:r>
              <a:rPr lang="en-US" sz="1700" b="1" dirty="0"/>
              <a:t>Tableau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Gained hands-on experience in </a:t>
            </a:r>
            <a:r>
              <a:rPr lang="en-US" sz="1700" b="1" dirty="0"/>
              <a:t>data cleaning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Learned how to visualize trends using </a:t>
            </a:r>
            <a:r>
              <a:rPr lang="en-US" sz="1700" b="1" dirty="0"/>
              <a:t>charts</a:t>
            </a:r>
            <a:r>
              <a:rPr lang="en-US" sz="1700" dirty="0"/>
              <a:t> like line, bar, pie, and funnel</a:t>
            </a:r>
            <a:endParaRPr lang="en-US" sz="1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Strengthened understanding of </a:t>
            </a:r>
            <a:r>
              <a:rPr lang="en-US" sz="1700" b="1" dirty="0"/>
              <a:t>data-driven decision-making</a:t>
            </a:r>
            <a:r>
              <a:rPr lang="en-US" sz="1700" dirty="0"/>
              <a:t> in a business context</a:t>
            </a:r>
            <a:br>
              <a:rPr lang="en-US" sz="1700" dirty="0"/>
            </a:br>
            <a:endParaRPr lang="en-US" sz="1700" dirty="0"/>
          </a:p>
          <a:p>
            <a:pPr marL="0" indent="0">
              <a:buNone/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Soft Skills Gained:</a:t>
            </a:r>
          </a:p>
          <a:p>
            <a:r>
              <a:rPr lang="en-US" sz="1700" dirty="0"/>
              <a:t>Improved </a:t>
            </a:r>
            <a:r>
              <a:rPr lang="en-US" sz="1700" b="1" dirty="0"/>
              <a:t>analytical thinking and problem-solving</a:t>
            </a:r>
            <a:r>
              <a:rPr lang="en-US" sz="1700" dirty="0"/>
              <a:t> using real business data</a:t>
            </a:r>
            <a:endParaRPr lang="en-US" sz="1700" b="1" dirty="0"/>
          </a:p>
          <a:p>
            <a:r>
              <a:rPr lang="en-US" sz="1700" dirty="0"/>
              <a:t>Developed attention to </a:t>
            </a:r>
            <a:r>
              <a:rPr lang="en-US" sz="1700" b="1" dirty="0"/>
              <a:t>data accuracy</a:t>
            </a:r>
            <a:r>
              <a:rPr lang="en-US" sz="1700" dirty="0"/>
              <a:t>, structure, and storytelling</a:t>
            </a:r>
          </a:p>
          <a:p>
            <a:r>
              <a:rPr lang="en-US" sz="1700" dirty="0"/>
              <a:t>Understood the value of </a:t>
            </a:r>
            <a:r>
              <a:rPr lang="en-US" sz="1700" b="1" dirty="0"/>
              <a:t>clean documentation and organized reports</a:t>
            </a:r>
          </a:p>
          <a:p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Strengthened </a:t>
            </a:r>
            <a:r>
              <a:rPr lang="en-US" sz="1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 management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lang="en-US" sz="1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team collaboration</a:t>
            </a:r>
            <a:endParaRPr lang="en-IN" sz="1600" dirty="0">
              <a:effectLst/>
            </a:endParaRPr>
          </a:p>
          <a:p>
            <a:endParaRPr lang="en-IN" sz="1700" dirty="0">
              <a:effectLst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7EDA7E-0887-1E74-404F-57CE38BF85C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954963" y="2500313"/>
            <a:ext cx="4237037" cy="23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C1AD-4372-D5AE-C0E2-6EC4AB75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10972800" cy="914400"/>
          </a:xfrm>
        </p:spPr>
        <p:txBody>
          <a:bodyPr/>
          <a:lstStyle/>
          <a:p>
            <a:pPr algn="ctr"/>
            <a:r>
              <a:rPr lang="en-US" sz="4800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4133-8D32-E156-07ED-A448D8D4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46237"/>
            <a:ext cx="9559925" cy="47164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Wrote complex </a:t>
            </a:r>
            <a:r>
              <a:rPr lang="en-US" sz="1700" b="1" dirty="0"/>
              <a:t>SQL queries</a:t>
            </a:r>
            <a:r>
              <a:rPr lang="en-US" sz="1700" dirty="0"/>
              <a:t> to extract and analyze sales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Used </a:t>
            </a:r>
            <a:r>
              <a:rPr lang="en-US" sz="1700" b="1" dirty="0"/>
              <a:t>MySQL</a:t>
            </a:r>
            <a:r>
              <a:rPr lang="en-US" sz="1700" dirty="0"/>
              <a:t> to calculate business KPIs such as total revenue, average order value, and total </a:t>
            </a:r>
            <a:br>
              <a:rPr lang="en-US" sz="1700" dirty="0"/>
            </a:br>
            <a:r>
              <a:rPr lang="en-US" sz="1700" dirty="0"/>
              <a:t>pizzas sold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Cleaned and transformed raw data for effective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Designed and structured visual layouts using </a:t>
            </a:r>
            <a:r>
              <a:rPr lang="en-US" sz="1700" b="1" dirty="0"/>
              <a:t>Tableau dashboards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Created interactive charts including </a:t>
            </a:r>
            <a:r>
              <a:rPr lang="en-US" sz="1700" b="1" dirty="0"/>
              <a:t>bar charts, pie charts, funnel charts, and line graphs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Developed </a:t>
            </a:r>
            <a:r>
              <a:rPr lang="en-US" sz="1700" b="1" dirty="0"/>
              <a:t>filters and parameters</a:t>
            </a:r>
            <a:r>
              <a:rPr lang="en-US" sz="1700" dirty="0"/>
              <a:t> in Tableau to make the dashboard dynamic and user-friendly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Built a </a:t>
            </a:r>
            <a:r>
              <a:rPr lang="en-US" sz="1700" b="1" dirty="0"/>
              <a:t>fully functional dashboard</a:t>
            </a:r>
            <a:r>
              <a:rPr lang="en-US" sz="1700" dirty="0"/>
              <a:t> to monitor sales trends and product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Maintained clean and organized </a:t>
            </a:r>
            <a:r>
              <a:rPr lang="en-US" sz="1700" b="1" dirty="0"/>
              <a:t>data models</a:t>
            </a:r>
            <a:r>
              <a:rPr lang="en-US" sz="1700" dirty="0"/>
              <a:t> for accurate and efficient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Followed best practices in </a:t>
            </a:r>
            <a:r>
              <a:rPr lang="en-US" sz="1700" b="1" dirty="0"/>
              <a:t>data storytelling and dashboard design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6019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277F-E80C-6464-DA7D-97C35DE5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515"/>
            <a:ext cx="10972800" cy="914400"/>
          </a:xfrm>
        </p:spPr>
        <p:txBody>
          <a:bodyPr/>
          <a:lstStyle/>
          <a:p>
            <a:pPr algn="ctr"/>
            <a:r>
              <a:rPr lang="en-US" sz="4800" dirty="0"/>
              <a:t>Tool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94E44-76BA-8ECF-9E72-BAB5BA65E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874873"/>
            <a:ext cx="10545011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SQL Server Express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Used as the main database engine to store and manage pizza sales data locally. Ideal for lightweight analytics projects</a:t>
            </a:r>
            <a:br>
              <a:rPr lang="en-US" altLang="en-US" sz="1700" dirty="0"/>
            </a:b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SQL Server Management Studio (SSMS)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Utilized as the interface to run SQL queries, manage tables, and perform database operations efficiently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Tableau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Developed an interactive dashboard to visualize sales trends, category distribution, and best/worst-selling pizzas using charts and filters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Microsoft Excel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Helped in initial data inspection, basic formatting, and early-stage cleaning before loading data into the SQL environment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700" b="1" dirty="0"/>
              <a:t>Maven Analytics Dataset</a:t>
            </a:r>
            <a:r>
              <a:rPr lang="en-US" sz="1700" dirty="0"/>
              <a:t> – Source of raw pizza sales data for the project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6295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1102</Words>
  <Application>Microsoft Office PowerPoint</Application>
  <PresentationFormat>Widescreen</PresentationFormat>
  <Paragraphs>134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ArialMT</vt:lpstr>
      <vt:lpstr>Calibri</vt:lpstr>
      <vt:lpstr>Cooper Black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Roles and Responsibilities</vt:lpstr>
      <vt:lpstr>Tool Used</vt:lpstr>
      <vt:lpstr>Methodology</vt:lpstr>
      <vt:lpstr>Outcomes</vt:lpstr>
      <vt:lpstr>Outcomes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</dc:creator>
  <cp:lastModifiedBy>JU_Pranjul_ Ojha</cp:lastModifiedBy>
  <cp:revision>79</cp:revision>
  <dcterms:created xsi:type="dcterms:W3CDTF">2020-03-02T04:57:11Z</dcterms:created>
  <dcterms:modified xsi:type="dcterms:W3CDTF">2025-05-12T05:05:00Z</dcterms:modified>
</cp:coreProperties>
</file>