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9" r:id="rId7"/>
    <p:sldId id="276" r:id="rId8"/>
    <p:sldId id="263" r:id="rId9"/>
    <p:sldId id="264" r:id="rId10"/>
    <p:sldId id="266" r:id="rId11"/>
    <p:sldId id="277" r:id="rId12"/>
    <p:sldId id="301" r:id="rId13"/>
    <p:sldId id="302" r:id="rId14"/>
    <p:sldId id="267" r:id="rId15"/>
    <p:sldId id="268" r:id="rId16"/>
    <p:sldId id="270" r:id="rId17"/>
    <p:sldId id="271" r:id="rId18"/>
    <p:sldId id="280" r:id="rId19"/>
    <p:sldId id="281" r:id="rId20"/>
    <p:sldId id="282" r:id="rId21"/>
  </p:sldIdLst>
  <p:sldSz cx="9144000" cy="5143500" type="screen16x9"/>
  <p:notesSz cx="6858000" cy="9144000"/>
  <p:embeddedFontLst>
    <p:embeddedFont>
      <p:font typeface="Roboto Mono Regular" charset="0"/>
      <p:regular r:id="rId23"/>
      <p:bold r:id="rId24"/>
      <p:italic r:id="rId25"/>
      <p:boldItalic r:id="rId26"/>
    </p:embeddedFont>
    <p:embeddedFont>
      <p:font typeface="Concert One" charset="0"/>
      <p:regular r:id="rId27"/>
    </p:embeddedFont>
    <p:embeddedFont>
      <p:font typeface="Anonymous Pro" charset="0"/>
      <p:regular r:id="rId28"/>
      <p:bold r:id="rId29"/>
      <p:italic r:id="rId30"/>
      <p:boldItalic r:id="rId31"/>
    </p:embeddedFont>
    <p:embeddedFont>
      <p:font typeface="Coming Soon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10235C8-A3FA-4513-998D-72517D58B90A}">
  <a:tblStyle styleId="{F10235C8-A3FA-4513-998D-72517D58B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051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24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24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53034354b_0_24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53034354b_0_24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53034354b_0_24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53034354b_0_24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53034354b_0_24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53034354b_0_24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53034354b_0_24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53034354b_0_24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53034354b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53034354b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53034354b_0_24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53034354b_0_24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53034354b_0_2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53034354b_0_2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53034354b_0_24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53034354b_0_24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side-view-woman-working-laptop_7406663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wooden-background-with-checklist-pen_1082296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</a:t>
            </a:r>
            <a:br>
              <a:rPr lang="en" dirty="0" smtClean="0"/>
            </a:br>
            <a:r>
              <a:rPr lang="en" dirty="0" smtClean="0"/>
              <a:t>Learning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(Welcome)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#0</a:t>
            </a:r>
            <a:endParaRPr b="0" dirty="0"/>
          </a:p>
        </p:txBody>
      </p:sp>
      <p:sp>
        <p:nvSpPr>
          <p:cNvPr id="178" name="Google Shape;178;p29"/>
          <p:cNvSpPr/>
          <p:nvPr/>
        </p:nvSpPr>
        <p:spPr>
          <a:xfrm>
            <a:off x="24384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6096000" y="2938975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50350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ocuments\ACM BLogs\ML_SMP\Picture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511">
            <a:off x="2309123" y="2077187"/>
            <a:ext cx="1581150" cy="12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Google Shape;342;p39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Types of ML Algorithms</a:t>
            </a:r>
            <a:endParaRPr dirty="0"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805236" y="2265883"/>
            <a:ext cx="2140289" cy="2169401"/>
            <a:chOff x="-331425" y="1579700"/>
            <a:chExt cx="1880250" cy="1905825"/>
          </a:xfrm>
        </p:grpSpPr>
        <p:sp>
          <p:nvSpPr>
            <p:cNvPr id="345" name="Google Shape;345;p39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100013" dist="19050" dir="12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19050" dir="1200000" algn="bl" rotWithShape="0">
                <a:srgbClr val="000000">
                  <a:alpha val="4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9"/>
          <p:cNvSpPr txBox="1">
            <a:spLocks noGrp="1"/>
          </p:cNvSpPr>
          <p:nvPr>
            <p:ph type="body" idx="4294967295"/>
          </p:nvPr>
        </p:nvSpPr>
        <p:spPr>
          <a:xfrm rot="390862">
            <a:off x="1215864" y="3010315"/>
            <a:ext cx="1605276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>Reinforcement Learning is another type of alorithm…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Supervised Learning</a:t>
            </a:r>
            <a:endParaRPr dirty="0"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Predicting with  ‘labels’: output provided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Unsupervised Learning</a:t>
            </a:r>
            <a:endParaRPr dirty="0"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Predicting without ‘labels’:no supervision</a:t>
            </a:r>
            <a:endParaRPr dirty="0"/>
          </a:p>
        </p:txBody>
      </p:sp>
      <p:sp>
        <p:nvSpPr>
          <p:cNvPr id="354" name="Google Shape;354;p39"/>
          <p:cNvSpPr/>
          <p:nvPr/>
        </p:nvSpPr>
        <p:spPr>
          <a:xfrm>
            <a:off x="5349213" y="3143417"/>
            <a:ext cx="534008" cy="493517"/>
          </a:xfrm>
          <a:custGeom>
            <a:avLst/>
            <a:gdLst/>
            <a:ahLst/>
            <a:cxnLst/>
            <a:rect l="l" t="t" r="r" b="b"/>
            <a:pathLst>
              <a:path w="35318" h="32640" extrusionOk="0">
                <a:moveTo>
                  <a:pt x="17572" y="1639"/>
                </a:moveTo>
                <a:lnTo>
                  <a:pt x="17572" y="1639"/>
                </a:lnTo>
                <a:cubicBezTo>
                  <a:pt x="19151" y="1650"/>
                  <a:pt x="20725" y="1887"/>
                  <a:pt x="22234" y="2366"/>
                </a:cubicBezTo>
                <a:cubicBezTo>
                  <a:pt x="20897" y="2487"/>
                  <a:pt x="19609" y="2872"/>
                  <a:pt x="18384" y="3439"/>
                </a:cubicBezTo>
                <a:cubicBezTo>
                  <a:pt x="18060" y="2863"/>
                  <a:pt x="17789" y="2262"/>
                  <a:pt x="17572" y="1639"/>
                </a:cubicBezTo>
                <a:close/>
                <a:moveTo>
                  <a:pt x="23235" y="2721"/>
                </a:moveTo>
                <a:cubicBezTo>
                  <a:pt x="24174" y="3092"/>
                  <a:pt x="25070" y="3561"/>
                  <a:pt x="25911" y="4121"/>
                </a:cubicBezTo>
                <a:cubicBezTo>
                  <a:pt x="24872" y="5453"/>
                  <a:pt x="23896" y="6846"/>
                  <a:pt x="22944" y="8260"/>
                </a:cubicBezTo>
                <a:cubicBezTo>
                  <a:pt x="21228" y="6997"/>
                  <a:pt x="19732" y="5619"/>
                  <a:pt x="18652" y="3897"/>
                </a:cubicBezTo>
                <a:cubicBezTo>
                  <a:pt x="20076" y="3238"/>
                  <a:pt x="21599" y="2815"/>
                  <a:pt x="23235" y="2721"/>
                </a:cubicBezTo>
                <a:close/>
                <a:moveTo>
                  <a:pt x="17347" y="1640"/>
                </a:moveTo>
                <a:cubicBezTo>
                  <a:pt x="17503" y="2320"/>
                  <a:pt x="17737" y="2978"/>
                  <a:pt x="18042" y="3605"/>
                </a:cubicBezTo>
                <a:cubicBezTo>
                  <a:pt x="15436" y="4894"/>
                  <a:pt x="13125" y="6991"/>
                  <a:pt x="11258" y="9142"/>
                </a:cubicBezTo>
                <a:cubicBezTo>
                  <a:pt x="9992" y="7966"/>
                  <a:pt x="8665" y="6883"/>
                  <a:pt x="7233" y="5999"/>
                </a:cubicBezTo>
                <a:cubicBezTo>
                  <a:pt x="8456" y="4664"/>
                  <a:pt x="9895" y="3536"/>
                  <a:pt x="11482" y="2710"/>
                </a:cubicBezTo>
                <a:cubicBezTo>
                  <a:pt x="13360" y="2017"/>
                  <a:pt x="15344" y="1655"/>
                  <a:pt x="17347" y="1640"/>
                </a:cubicBezTo>
                <a:close/>
                <a:moveTo>
                  <a:pt x="26109" y="4249"/>
                </a:moveTo>
                <a:cubicBezTo>
                  <a:pt x="26115" y="4253"/>
                  <a:pt x="26121" y="4257"/>
                  <a:pt x="26127" y="4260"/>
                </a:cubicBezTo>
                <a:cubicBezTo>
                  <a:pt x="27091" y="4930"/>
                  <a:pt x="27944" y="5725"/>
                  <a:pt x="28687" y="6609"/>
                </a:cubicBezTo>
                <a:cubicBezTo>
                  <a:pt x="28777" y="8398"/>
                  <a:pt x="28923" y="10109"/>
                  <a:pt x="28845" y="11868"/>
                </a:cubicBezTo>
                <a:cubicBezTo>
                  <a:pt x="27122" y="11023"/>
                  <a:pt x="25474" y="10025"/>
                  <a:pt x="23882" y="8929"/>
                </a:cubicBezTo>
                <a:cubicBezTo>
                  <a:pt x="23746" y="8836"/>
                  <a:pt x="23614" y="8742"/>
                  <a:pt x="23480" y="8648"/>
                </a:cubicBezTo>
                <a:cubicBezTo>
                  <a:pt x="24429" y="7208"/>
                  <a:pt x="25324" y="5744"/>
                  <a:pt x="26109" y="4249"/>
                </a:cubicBezTo>
                <a:close/>
                <a:moveTo>
                  <a:pt x="29353" y="7467"/>
                </a:moveTo>
                <a:lnTo>
                  <a:pt x="29353" y="7467"/>
                </a:lnTo>
                <a:cubicBezTo>
                  <a:pt x="30557" y="9150"/>
                  <a:pt x="31387" y="11101"/>
                  <a:pt x="31830" y="13140"/>
                </a:cubicBezTo>
                <a:cubicBezTo>
                  <a:pt x="31016" y="12849"/>
                  <a:pt x="30219" y="12523"/>
                  <a:pt x="29439" y="12159"/>
                </a:cubicBezTo>
                <a:cubicBezTo>
                  <a:pt x="29593" y="10612"/>
                  <a:pt x="29614" y="8986"/>
                  <a:pt x="29353" y="7467"/>
                </a:cubicBezTo>
                <a:close/>
                <a:moveTo>
                  <a:pt x="18285" y="4067"/>
                </a:moveTo>
                <a:cubicBezTo>
                  <a:pt x="19297" y="5893"/>
                  <a:pt x="20861" y="7384"/>
                  <a:pt x="22597" y="8717"/>
                </a:cubicBezTo>
                <a:cubicBezTo>
                  <a:pt x="22605" y="8724"/>
                  <a:pt x="22615" y="8731"/>
                  <a:pt x="22625" y="8738"/>
                </a:cubicBezTo>
                <a:cubicBezTo>
                  <a:pt x="21057" y="11088"/>
                  <a:pt x="19546" y="13488"/>
                  <a:pt x="17932" y="15779"/>
                </a:cubicBezTo>
                <a:cubicBezTo>
                  <a:pt x="17708" y="15570"/>
                  <a:pt x="17483" y="15364"/>
                  <a:pt x="17260" y="15151"/>
                </a:cubicBezTo>
                <a:cubicBezTo>
                  <a:pt x="15421" y="13399"/>
                  <a:pt x="13622" y="11393"/>
                  <a:pt x="11696" y="9556"/>
                </a:cubicBezTo>
                <a:cubicBezTo>
                  <a:pt x="13591" y="7306"/>
                  <a:pt x="15774" y="5316"/>
                  <a:pt x="18285" y="4067"/>
                </a:cubicBezTo>
                <a:close/>
                <a:moveTo>
                  <a:pt x="6892" y="6388"/>
                </a:moveTo>
                <a:cubicBezTo>
                  <a:pt x="8197" y="7488"/>
                  <a:pt x="9510" y="8564"/>
                  <a:pt x="10773" y="9715"/>
                </a:cubicBezTo>
                <a:cubicBezTo>
                  <a:pt x="8927" y="11922"/>
                  <a:pt x="7284" y="14299"/>
                  <a:pt x="6166" y="16962"/>
                </a:cubicBezTo>
                <a:cubicBezTo>
                  <a:pt x="5929" y="17527"/>
                  <a:pt x="5695" y="18130"/>
                  <a:pt x="5477" y="18755"/>
                </a:cubicBezTo>
                <a:cubicBezTo>
                  <a:pt x="4725" y="18310"/>
                  <a:pt x="3947" y="17920"/>
                  <a:pt x="3152" y="17608"/>
                </a:cubicBezTo>
                <a:cubicBezTo>
                  <a:pt x="3137" y="17451"/>
                  <a:pt x="3121" y="17295"/>
                  <a:pt x="3111" y="17136"/>
                </a:cubicBezTo>
                <a:cubicBezTo>
                  <a:pt x="2861" y="13227"/>
                  <a:pt x="4356" y="9344"/>
                  <a:pt x="6892" y="6388"/>
                </a:cubicBezTo>
                <a:close/>
                <a:moveTo>
                  <a:pt x="23156" y="9133"/>
                </a:moveTo>
                <a:cubicBezTo>
                  <a:pt x="24939" y="10461"/>
                  <a:pt x="26813" y="11659"/>
                  <a:pt x="28797" y="12635"/>
                </a:cubicBezTo>
                <a:cubicBezTo>
                  <a:pt x="28747" y="13244"/>
                  <a:pt x="28664" y="13851"/>
                  <a:pt x="28546" y="14451"/>
                </a:cubicBezTo>
                <a:cubicBezTo>
                  <a:pt x="28005" y="17160"/>
                  <a:pt x="26974" y="19763"/>
                  <a:pt x="25478" y="22087"/>
                </a:cubicBezTo>
                <a:cubicBezTo>
                  <a:pt x="24726" y="21559"/>
                  <a:pt x="23983" y="21027"/>
                  <a:pt x="23292" y="20465"/>
                </a:cubicBezTo>
                <a:cubicBezTo>
                  <a:pt x="21553" y="19048"/>
                  <a:pt x="19863" y="17576"/>
                  <a:pt x="18219" y="16047"/>
                </a:cubicBezTo>
                <a:cubicBezTo>
                  <a:pt x="19853" y="13789"/>
                  <a:pt x="21572" y="11492"/>
                  <a:pt x="23156" y="9133"/>
                </a:cubicBezTo>
                <a:close/>
                <a:moveTo>
                  <a:pt x="3220" y="18203"/>
                </a:moveTo>
                <a:cubicBezTo>
                  <a:pt x="3911" y="18603"/>
                  <a:pt x="4590" y="19008"/>
                  <a:pt x="5252" y="19427"/>
                </a:cubicBezTo>
                <a:cubicBezTo>
                  <a:pt x="4923" y="20456"/>
                  <a:pt x="4644" y="21531"/>
                  <a:pt x="4480" y="22604"/>
                </a:cubicBezTo>
                <a:cubicBezTo>
                  <a:pt x="3847" y="21207"/>
                  <a:pt x="3423" y="19724"/>
                  <a:pt x="3220" y="18203"/>
                </a:cubicBezTo>
                <a:close/>
                <a:moveTo>
                  <a:pt x="6327" y="4685"/>
                </a:moveTo>
                <a:cubicBezTo>
                  <a:pt x="6335" y="4736"/>
                  <a:pt x="6351" y="4785"/>
                  <a:pt x="6372" y="4833"/>
                </a:cubicBezTo>
                <a:cubicBezTo>
                  <a:pt x="5685" y="5468"/>
                  <a:pt x="5060" y="6166"/>
                  <a:pt x="4505" y="6919"/>
                </a:cubicBezTo>
                <a:cubicBezTo>
                  <a:pt x="4431" y="7019"/>
                  <a:pt x="4442" y="7127"/>
                  <a:pt x="4492" y="7221"/>
                </a:cubicBezTo>
                <a:cubicBezTo>
                  <a:pt x="3154" y="9106"/>
                  <a:pt x="2181" y="11236"/>
                  <a:pt x="1783" y="13526"/>
                </a:cubicBezTo>
                <a:cubicBezTo>
                  <a:pt x="1222" y="16751"/>
                  <a:pt x="1676" y="20114"/>
                  <a:pt x="2963" y="23100"/>
                </a:cubicBezTo>
                <a:cubicBezTo>
                  <a:pt x="2569" y="22460"/>
                  <a:pt x="2205" y="21802"/>
                  <a:pt x="1878" y="21129"/>
                </a:cubicBezTo>
                <a:cubicBezTo>
                  <a:pt x="595" y="18487"/>
                  <a:pt x="516" y="15952"/>
                  <a:pt x="1360" y="13150"/>
                </a:cubicBezTo>
                <a:cubicBezTo>
                  <a:pt x="2330" y="9934"/>
                  <a:pt x="4070" y="7102"/>
                  <a:pt x="6327" y="4685"/>
                </a:cubicBezTo>
                <a:close/>
                <a:moveTo>
                  <a:pt x="11222" y="10128"/>
                </a:moveTo>
                <a:cubicBezTo>
                  <a:pt x="11422" y="10316"/>
                  <a:pt x="11622" y="10505"/>
                  <a:pt x="11820" y="10700"/>
                </a:cubicBezTo>
                <a:cubicBezTo>
                  <a:pt x="13636" y="12483"/>
                  <a:pt x="15385" y="14333"/>
                  <a:pt x="17229" y="16091"/>
                </a:cubicBezTo>
                <a:cubicBezTo>
                  <a:pt x="17326" y="16183"/>
                  <a:pt x="17423" y="16274"/>
                  <a:pt x="17520" y="16364"/>
                </a:cubicBezTo>
                <a:cubicBezTo>
                  <a:pt x="15636" y="19000"/>
                  <a:pt x="13713" y="21609"/>
                  <a:pt x="11727" y="24168"/>
                </a:cubicBezTo>
                <a:cubicBezTo>
                  <a:pt x="11224" y="23602"/>
                  <a:pt x="10716" y="23047"/>
                  <a:pt x="10201" y="22524"/>
                </a:cubicBezTo>
                <a:cubicBezTo>
                  <a:pt x="9031" y="21333"/>
                  <a:pt x="7675" y="20172"/>
                  <a:pt x="6205" y="19208"/>
                </a:cubicBezTo>
                <a:cubicBezTo>
                  <a:pt x="6288" y="18910"/>
                  <a:pt x="6377" y="18610"/>
                  <a:pt x="6481" y="18312"/>
                </a:cubicBezTo>
                <a:cubicBezTo>
                  <a:pt x="7534" y="15287"/>
                  <a:pt x="9219" y="12609"/>
                  <a:pt x="11222" y="10128"/>
                </a:cubicBezTo>
                <a:close/>
                <a:moveTo>
                  <a:pt x="29357" y="12896"/>
                </a:moveTo>
                <a:cubicBezTo>
                  <a:pt x="30216" y="13297"/>
                  <a:pt x="31095" y="13654"/>
                  <a:pt x="31990" y="13963"/>
                </a:cubicBezTo>
                <a:cubicBezTo>
                  <a:pt x="32465" y="16870"/>
                  <a:pt x="32154" y="19909"/>
                  <a:pt x="30976" y="22589"/>
                </a:cubicBezTo>
                <a:cubicBezTo>
                  <a:pt x="30575" y="23496"/>
                  <a:pt x="30073" y="24356"/>
                  <a:pt x="29478" y="25151"/>
                </a:cubicBezTo>
                <a:cubicBezTo>
                  <a:pt x="28428" y="24170"/>
                  <a:pt x="27219" y="23308"/>
                  <a:pt x="26006" y="22459"/>
                </a:cubicBezTo>
                <a:cubicBezTo>
                  <a:pt x="27573" y="19987"/>
                  <a:pt x="28638" y="17199"/>
                  <a:pt x="29145" y="14318"/>
                </a:cubicBezTo>
                <a:cubicBezTo>
                  <a:pt x="29224" y="13860"/>
                  <a:pt x="29296" y="13383"/>
                  <a:pt x="29357" y="12896"/>
                </a:cubicBezTo>
                <a:close/>
                <a:moveTo>
                  <a:pt x="6020" y="19928"/>
                </a:moveTo>
                <a:cubicBezTo>
                  <a:pt x="7496" y="20918"/>
                  <a:pt x="8884" y="22026"/>
                  <a:pt x="10150" y="23418"/>
                </a:cubicBezTo>
                <a:cubicBezTo>
                  <a:pt x="10542" y="23849"/>
                  <a:pt x="10912" y="24298"/>
                  <a:pt x="11275" y="24754"/>
                </a:cubicBezTo>
                <a:cubicBezTo>
                  <a:pt x="10411" y="25858"/>
                  <a:pt x="9536" y="26953"/>
                  <a:pt x="8642" y="28032"/>
                </a:cubicBezTo>
                <a:cubicBezTo>
                  <a:pt x="7328" y="26973"/>
                  <a:pt x="6217" y="25676"/>
                  <a:pt x="5336" y="24224"/>
                </a:cubicBezTo>
                <a:cubicBezTo>
                  <a:pt x="5533" y="22782"/>
                  <a:pt x="5690" y="21353"/>
                  <a:pt x="6020" y="19928"/>
                </a:cubicBezTo>
                <a:close/>
                <a:moveTo>
                  <a:pt x="17802" y="16628"/>
                </a:moveTo>
                <a:cubicBezTo>
                  <a:pt x="19564" y="18282"/>
                  <a:pt x="21382" y="19875"/>
                  <a:pt x="23256" y="21406"/>
                </a:cubicBezTo>
                <a:cubicBezTo>
                  <a:pt x="23813" y="21859"/>
                  <a:pt x="24385" y="22350"/>
                  <a:pt x="24970" y="22843"/>
                </a:cubicBezTo>
                <a:cubicBezTo>
                  <a:pt x="22743" y="25996"/>
                  <a:pt x="19699" y="28469"/>
                  <a:pt x="16233" y="30095"/>
                </a:cubicBezTo>
                <a:cubicBezTo>
                  <a:pt x="14959" y="28131"/>
                  <a:pt x="13550" y="26260"/>
                  <a:pt x="12015" y="24493"/>
                </a:cubicBezTo>
                <a:cubicBezTo>
                  <a:pt x="13907" y="21968"/>
                  <a:pt x="15795" y="19438"/>
                  <a:pt x="17629" y="16870"/>
                </a:cubicBezTo>
                <a:cubicBezTo>
                  <a:pt x="17686" y="16790"/>
                  <a:pt x="17744" y="16709"/>
                  <a:pt x="17802" y="16628"/>
                </a:cubicBezTo>
                <a:close/>
                <a:moveTo>
                  <a:pt x="11554" y="25109"/>
                </a:moveTo>
                <a:cubicBezTo>
                  <a:pt x="12903" y="26850"/>
                  <a:pt x="14103" y="28704"/>
                  <a:pt x="15437" y="30450"/>
                </a:cubicBezTo>
                <a:cubicBezTo>
                  <a:pt x="15159" y="30569"/>
                  <a:pt x="14878" y="30683"/>
                  <a:pt x="14593" y="30791"/>
                </a:cubicBezTo>
                <a:cubicBezTo>
                  <a:pt x="12541" y="30403"/>
                  <a:pt x="10688" y="29563"/>
                  <a:pt x="9099" y="28386"/>
                </a:cubicBezTo>
                <a:cubicBezTo>
                  <a:pt x="9915" y="27293"/>
                  <a:pt x="10734" y="26200"/>
                  <a:pt x="11554" y="25109"/>
                </a:cubicBezTo>
                <a:close/>
                <a:moveTo>
                  <a:pt x="25475" y="23265"/>
                </a:moveTo>
                <a:cubicBezTo>
                  <a:pt x="26600" y="24198"/>
                  <a:pt x="27777" y="25103"/>
                  <a:pt x="29002" y="25746"/>
                </a:cubicBezTo>
                <a:cubicBezTo>
                  <a:pt x="26172" y="29115"/>
                  <a:pt x="21757" y="31039"/>
                  <a:pt x="17327" y="31039"/>
                </a:cubicBezTo>
                <a:cubicBezTo>
                  <a:pt x="17159" y="31039"/>
                  <a:pt x="16991" y="31036"/>
                  <a:pt x="16823" y="31031"/>
                </a:cubicBezTo>
                <a:cubicBezTo>
                  <a:pt x="16763" y="30933"/>
                  <a:pt x="16704" y="30836"/>
                  <a:pt x="16643" y="30739"/>
                </a:cubicBezTo>
                <a:cubicBezTo>
                  <a:pt x="20156" y="29047"/>
                  <a:pt x="23224" y="26491"/>
                  <a:pt x="25475" y="23265"/>
                </a:cubicBezTo>
                <a:close/>
                <a:moveTo>
                  <a:pt x="17464" y="0"/>
                </a:moveTo>
                <a:cubicBezTo>
                  <a:pt x="16547" y="0"/>
                  <a:pt x="15631" y="72"/>
                  <a:pt x="14728" y="217"/>
                </a:cubicBezTo>
                <a:cubicBezTo>
                  <a:pt x="14280" y="273"/>
                  <a:pt x="13837" y="361"/>
                  <a:pt x="13401" y="481"/>
                </a:cubicBezTo>
                <a:cubicBezTo>
                  <a:pt x="11615" y="919"/>
                  <a:pt x="9911" y="1660"/>
                  <a:pt x="8384" y="2697"/>
                </a:cubicBezTo>
                <a:cubicBezTo>
                  <a:pt x="8414" y="2647"/>
                  <a:pt x="8370" y="2575"/>
                  <a:pt x="8317" y="2575"/>
                </a:cubicBezTo>
                <a:cubicBezTo>
                  <a:pt x="8304" y="2575"/>
                  <a:pt x="8290" y="2580"/>
                  <a:pt x="8276" y="2590"/>
                </a:cubicBezTo>
                <a:cubicBezTo>
                  <a:pt x="5147" y="4913"/>
                  <a:pt x="2756" y="8097"/>
                  <a:pt x="1332" y="11727"/>
                </a:cubicBezTo>
                <a:cubicBezTo>
                  <a:pt x="571" y="13670"/>
                  <a:pt x="1" y="15820"/>
                  <a:pt x="261" y="17922"/>
                </a:cubicBezTo>
                <a:cubicBezTo>
                  <a:pt x="523" y="20041"/>
                  <a:pt x="1612" y="22057"/>
                  <a:pt x="2735" y="23838"/>
                </a:cubicBezTo>
                <a:cubicBezTo>
                  <a:pt x="3253" y="24661"/>
                  <a:pt x="3827" y="25448"/>
                  <a:pt x="4452" y="26194"/>
                </a:cubicBezTo>
                <a:cubicBezTo>
                  <a:pt x="4461" y="26208"/>
                  <a:pt x="4472" y="26220"/>
                  <a:pt x="4484" y="26233"/>
                </a:cubicBezTo>
                <a:cubicBezTo>
                  <a:pt x="5087" y="26950"/>
                  <a:pt x="5741" y="27625"/>
                  <a:pt x="6439" y="28251"/>
                </a:cubicBezTo>
                <a:cubicBezTo>
                  <a:pt x="6868" y="28681"/>
                  <a:pt x="7317" y="29091"/>
                  <a:pt x="7797" y="29468"/>
                </a:cubicBezTo>
                <a:cubicBezTo>
                  <a:pt x="7841" y="29535"/>
                  <a:pt x="7901" y="29585"/>
                  <a:pt x="7972" y="29604"/>
                </a:cubicBezTo>
                <a:cubicBezTo>
                  <a:pt x="8915" y="30323"/>
                  <a:pt x="9943" y="30922"/>
                  <a:pt x="11034" y="31388"/>
                </a:cubicBezTo>
                <a:cubicBezTo>
                  <a:pt x="11321" y="31511"/>
                  <a:pt x="11613" y="31621"/>
                  <a:pt x="11906" y="31725"/>
                </a:cubicBezTo>
                <a:cubicBezTo>
                  <a:pt x="11758" y="31953"/>
                  <a:pt x="11911" y="32335"/>
                  <a:pt x="12222" y="32335"/>
                </a:cubicBezTo>
                <a:cubicBezTo>
                  <a:pt x="12255" y="32335"/>
                  <a:pt x="12290" y="32331"/>
                  <a:pt x="12327" y="32322"/>
                </a:cubicBezTo>
                <a:cubicBezTo>
                  <a:pt x="12592" y="32254"/>
                  <a:pt x="12852" y="32177"/>
                  <a:pt x="13113" y="32100"/>
                </a:cubicBezTo>
                <a:cubicBezTo>
                  <a:pt x="14486" y="32465"/>
                  <a:pt x="15904" y="32639"/>
                  <a:pt x="17326" y="32639"/>
                </a:cubicBezTo>
                <a:cubicBezTo>
                  <a:pt x="17472" y="32639"/>
                  <a:pt x="17619" y="32637"/>
                  <a:pt x="17766" y="32633"/>
                </a:cubicBezTo>
                <a:cubicBezTo>
                  <a:pt x="18430" y="32620"/>
                  <a:pt x="19092" y="32565"/>
                  <a:pt x="19749" y="32470"/>
                </a:cubicBezTo>
                <a:cubicBezTo>
                  <a:pt x="19826" y="32459"/>
                  <a:pt x="19901" y="32448"/>
                  <a:pt x="19978" y="32437"/>
                </a:cubicBezTo>
                <a:cubicBezTo>
                  <a:pt x="20069" y="32422"/>
                  <a:pt x="20161" y="32407"/>
                  <a:pt x="20254" y="32390"/>
                </a:cubicBezTo>
                <a:cubicBezTo>
                  <a:pt x="24405" y="31682"/>
                  <a:pt x="28309" y="29490"/>
                  <a:pt x="30823" y="26073"/>
                </a:cubicBezTo>
                <a:cubicBezTo>
                  <a:pt x="35318" y="19965"/>
                  <a:pt x="34614" y="10828"/>
                  <a:pt x="29632" y="5220"/>
                </a:cubicBezTo>
                <a:cubicBezTo>
                  <a:pt x="26567" y="1769"/>
                  <a:pt x="22005" y="0"/>
                  <a:pt x="174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5336966" y="1641858"/>
            <a:ext cx="558487" cy="505084"/>
            <a:chOff x="4130600" y="808425"/>
            <a:chExt cx="923425" cy="835125"/>
          </a:xfrm>
        </p:grpSpPr>
        <p:sp>
          <p:nvSpPr>
            <p:cNvPr id="356" name="Google Shape;356;p39"/>
            <p:cNvSpPr/>
            <p:nvPr/>
          </p:nvSpPr>
          <p:spPr>
            <a:xfrm>
              <a:off x="4130600" y="808425"/>
              <a:ext cx="923425" cy="835125"/>
            </a:xfrm>
            <a:custGeom>
              <a:avLst/>
              <a:gdLst/>
              <a:ahLst/>
              <a:cxnLst/>
              <a:rect l="l" t="t" r="r" b="b"/>
              <a:pathLst>
                <a:path w="36937" h="33405" extrusionOk="0">
                  <a:moveTo>
                    <a:pt x="9034" y="4160"/>
                  </a:moveTo>
                  <a:lnTo>
                    <a:pt x="9034" y="4161"/>
                  </a:lnTo>
                  <a:cubicBezTo>
                    <a:pt x="8551" y="4671"/>
                    <a:pt x="8108" y="5188"/>
                    <a:pt x="7709" y="5599"/>
                  </a:cubicBezTo>
                  <a:cubicBezTo>
                    <a:pt x="6160" y="7197"/>
                    <a:pt x="4721" y="8936"/>
                    <a:pt x="3649" y="10890"/>
                  </a:cubicBezTo>
                  <a:cubicBezTo>
                    <a:pt x="4805" y="8238"/>
                    <a:pt x="6701" y="5920"/>
                    <a:pt x="9034" y="4160"/>
                  </a:cubicBezTo>
                  <a:close/>
                  <a:moveTo>
                    <a:pt x="30913" y="8159"/>
                  </a:moveTo>
                  <a:lnTo>
                    <a:pt x="30913" y="8159"/>
                  </a:lnTo>
                  <a:cubicBezTo>
                    <a:pt x="34032" y="12676"/>
                    <a:pt x="34850" y="18782"/>
                    <a:pt x="32430" y="23808"/>
                  </a:cubicBezTo>
                  <a:cubicBezTo>
                    <a:pt x="31602" y="25527"/>
                    <a:pt x="30346" y="26995"/>
                    <a:pt x="28828" y="28185"/>
                  </a:cubicBezTo>
                  <a:cubicBezTo>
                    <a:pt x="30480" y="25921"/>
                    <a:pt x="31679" y="23280"/>
                    <a:pt x="32221" y="21335"/>
                  </a:cubicBezTo>
                  <a:cubicBezTo>
                    <a:pt x="33433" y="16986"/>
                    <a:pt x="32923" y="12193"/>
                    <a:pt x="30913" y="8159"/>
                  </a:cubicBezTo>
                  <a:close/>
                  <a:moveTo>
                    <a:pt x="18367" y="1633"/>
                  </a:moveTo>
                  <a:cubicBezTo>
                    <a:pt x="22031" y="1633"/>
                    <a:pt x="25644" y="2825"/>
                    <a:pt x="28540" y="5442"/>
                  </a:cubicBezTo>
                  <a:cubicBezTo>
                    <a:pt x="29168" y="6011"/>
                    <a:pt x="29748" y="6630"/>
                    <a:pt x="30274" y="7294"/>
                  </a:cubicBezTo>
                  <a:cubicBezTo>
                    <a:pt x="32389" y="11225"/>
                    <a:pt x="33077" y="15787"/>
                    <a:pt x="32060" y="20221"/>
                  </a:cubicBezTo>
                  <a:cubicBezTo>
                    <a:pt x="31349" y="23325"/>
                    <a:pt x="29609" y="26908"/>
                    <a:pt x="27088" y="29367"/>
                  </a:cubicBezTo>
                  <a:cubicBezTo>
                    <a:pt x="24360" y="30964"/>
                    <a:pt x="21090" y="31817"/>
                    <a:pt x="17945" y="31817"/>
                  </a:cubicBezTo>
                  <a:cubicBezTo>
                    <a:pt x="16287" y="31817"/>
                    <a:pt x="14664" y="31580"/>
                    <a:pt x="13173" y="31090"/>
                  </a:cubicBezTo>
                  <a:cubicBezTo>
                    <a:pt x="10032" y="30058"/>
                    <a:pt x="7234" y="27932"/>
                    <a:pt x="5279" y="25221"/>
                  </a:cubicBezTo>
                  <a:cubicBezTo>
                    <a:pt x="5344" y="25163"/>
                    <a:pt x="5370" y="25057"/>
                    <a:pt x="5295" y="24964"/>
                  </a:cubicBezTo>
                  <a:cubicBezTo>
                    <a:pt x="4774" y="24323"/>
                    <a:pt x="4307" y="23638"/>
                    <a:pt x="3898" y="22921"/>
                  </a:cubicBezTo>
                  <a:cubicBezTo>
                    <a:pt x="3003" y="21099"/>
                    <a:pt x="2469" y="19110"/>
                    <a:pt x="2418" y="17071"/>
                  </a:cubicBezTo>
                  <a:cubicBezTo>
                    <a:pt x="2408" y="16668"/>
                    <a:pt x="2420" y="16270"/>
                    <a:pt x="2442" y="15874"/>
                  </a:cubicBezTo>
                  <a:cubicBezTo>
                    <a:pt x="2607" y="14613"/>
                    <a:pt x="2981" y="13328"/>
                    <a:pt x="3591" y="12024"/>
                  </a:cubicBezTo>
                  <a:cubicBezTo>
                    <a:pt x="4492" y="10099"/>
                    <a:pt x="5764" y="8377"/>
                    <a:pt x="7181" y="6801"/>
                  </a:cubicBezTo>
                  <a:cubicBezTo>
                    <a:pt x="7838" y="6071"/>
                    <a:pt x="8948" y="4679"/>
                    <a:pt x="10136" y="3638"/>
                  </a:cubicBezTo>
                  <a:cubicBezTo>
                    <a:pt x="12709" y="2337"/>
                    <a:pt x="15553" y="1633"/>
                    <a:pt x="18367" y="1633"/>
                  </a:cubicBezTo>
                  <a:close/>
                  <a:moveTo>
                    <a:pt x="17894" y="0"/>
                  </a:moveTo>
                  <a:cubicBezTo>
                    <a:pt x="14664" y="0"/>
                    <a:pt x="11450" y="887"/>
                    <a:pt x="8742" y="2776"/>
                  </a:cubicBezTo>
                  <a:cubicBezTo>
                    <a:pt x="8676" y="2823"/>
                    <a:pt x="8618" y="2879"/>
                    <a:pt x="8570" y="2942"/>
                  </a:cubicBezTo>
                  <a:cubicBezTo>
                    <a:pt x="4566" y="5514"/>
                    <a:pt x="1698" y="9921"/>
                    <a:pt x="1022" y="14655"/>
                  </a:cubicBezTo>
                  <a:cubicBezTo>
                    <a:pt x="1" y="21799"/>
                    <a:pt x="4339" y="28828"/>
                    <a:pt x="10759" y="31863"/>
                  </a:cubicBezTo>
                  <a:cubicBezTo>
                    <a:pt x="12957" y="32903"/>
                    <a:pt x="15472" y="33404"/>
                    <a:pt x="18029" y="33404"/>
                  </a:cubicBezTo>
                  <a:cubicBezTo>
                    <a:pt x="23478" y="33404"/>
                    <a:pt x="29122" y="31131"/>
                    <a:pt x="32329" y="26953"/>
                  </a:cubicBezTo>
                  <a:cubicBezTo>
                    <a:pt x="36936" y="20948"/>
                    <a:pt x="36082" y="12135"/>
                    <a:pt x="31529" y="6374"/>
                  </a:cubicBezTo>
                  <a:cubicBezTo>
                    <a:pt x="28295" y="2283"/>
                    <a:pt x="23075" y="0"/>
                    <a:pt x="17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505400" y="925100"/>
              <a:ext cx="374100" cy="540725"/>
            </a:xfrm>
            <a:custGeom>
              <a:avLst/>
              <a:gdLst/>
              <a:ahLst/>
              <a:cxnLst/>
              <a:rect l="l" t="t" r="r" b="b"/>
              <a:pathLst>
                <a:path w="14964" h="21629" extrusionOk="0">
                  <a:moveTo>
                    <a:pt x="3210" y="1"/>
                  </a:moveTo>
                  <a:cubicBezTo>
                    <a:pt x="3044" y="1"/>
                    <a:pt x="2872" y="61"/>
                    <a:pt x="2721" y="202"/>
                  </a:cubicBezTo>
                  <a:cubicBezTo>
                    <a:pt x="1820" y="1040"/>
                    <a:pt x="1102" y="2111"/>
                    <a:pt x="342" y="3075"/>
                  </a:cubicBezTo>
                  <a:cubicBezTo>
                    <a:pt x="1" y="3509"/>
                    <a:pt x="27" y="4060"/>
                    <a:pt x="512" y="4383"/>
                  </a:cubicBezTo>
                  <a:cubicBezTo>
                    <a:pt x="1324" y="4922"/>
                    <a:pt x="2171" y="5426"/>
                    <a:pt x="3090" y="5763"/>
                  </a:cubicBezTo>
                  <a:cubicBezTo>
                    <a:pt x="3180" y="5795"/>
                    <a:pt x="3267" y="5810"/>
                    <a:pt x="3349" y="5810"/>
                  </a:cubicBezTo>
                  <a:cubicBezTo>
                    <a:pt x="4075" y="5810"/>
                    <a:pt x="4461" y="4647"/>
                    <a:pt x="3727" y="4252"/>
                  </a:cubicBezTo>
                  <a:cubicBezTo>
                    <a:pt x="3650" y="4209"/>
                    <a:pt x="3574" y="4170"/>
                    <a:pt x="3497" y="4130"/>
                  </a:cubicBezTo>
                  <a:lnTo>
                    <a:pt x="3497" y="4130"/>
                  </a:lnTo>
                  <a:cubicBezTo>
                    <a:pt x="4416" y="4297"/>
                    <a:pt x="5416" y="4354"/>
                    <a:pt x="6150" y="4627"/>
                  </a:cubicBezTo>
                  <a:cubicBezTo>
                    <a:pt x="8166" y="5373"/>
                    <a:pt x="9947" y="6852"/>
                    <a:pt x="10999" y="8730"/>
                  </a:cubicBezTo>
                  <a:cubicBezTo>
                    <a:pt x="13287" y="12817"/>
                    <a:pt x="11599" y="17153"/>
                    <a:pt x="8528" y="20173"/>
                  </a:cubicBezTo>
                  <a:cubicBezTo>
                    <a:pt x="7973" y="20719"/>
                    <a:pt x="8475" y="21628"/>
                    <a:pt x="9128" y="21628"/>
                  </a:cubicBezTo>
                  <a:cubicBezTo>
                    <a:pt x="9264" y="21628"/>
                    <a:pt x="9407" y="21589"/>
                    <a:pt x="9549" y="21497"/>
                  </a:cubicBezTo>
                  <a:cubicBezTo>
                    <a:pt x="13713" y="18812"/>
                    <a:pt x="14963" y="12514"/>
                    <a:pt x="12828" y="8216"/>
                  </a:cubicBezTo>
                  <a:cubicBezTo>
                    <a:pt x="11724" y="5994"/>
                    <a:pt x="9768" y="4252"/>
                    <a:pt x="7507" y="3262"/>
                  </a:cubicBezTo>
                  <a:cubicBezTo>
                    <a:pt x="6647" y="2886"/>
                    <a:pt x="5057" y="2314"/>
                    <a:pt x="3699" y="2314"/>
                  </a:cubicBezTo>
                  <a:cubicBezTo>
                    <a:pt x="3453" y="2314"/>
                    <a:pt x="3214" y="2333"/>
                    <a:pt x="2989" y="2375"/>
                  </a:cubicBezTo>
                  <a:cubicBezTo>
                    <a:pt x="3304" y="1955"/>
                    <a:pt x="3601" y="1525"/>
                    <a:pt x="3848" y="1072"/>
                  </a:cubicBezTo>
                  <a:cubicBezTo>
                    <a:pt x="4143" y="533"/>
                    <a:pt x="3702" y="1"/>
                    <a:pt x="3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285525" y="1049300"/>
              <a:ext cx="382700" cy="512925"/>
            </a:xfrm>
            <a:custGeom>
              <a:avLst/>
              <a:gdLst/>
              <a:ahLst/>
              <a:cxnLst/>
              <a:rect l="l" t="t" r="r" b="b"/>
              <a:pathLst>
                <a:path w="15308" h="20517" extrusionOk="0">
                  <a:moveTo>
                    <a:pt x="5240" y="0"/>
                  </a:moveTo>
                  <a:cubicBezTo>
                    <a:pt x="5217" y="0"/>
                    <a:pt x="5193" y="1"/>
                    <a:pt x="5169" y="4"/>
                  </a:cubicBezTo>
                  <a:cubicBezTo>
                    <a:pt x="3051" y="234"/>
                    <a:pt x="1559" y="2858"/>
                    <a:pt x="882" y="4656"/>
                  </a:cubicBezTo>
                  <a:cubicBezTo>
                    <a:pt x="0" y="7005"/>
                    <a:pt x="57" y="9645"/>
                    <a:pt x="1056" y="11947"/>
                  </a:cubicBezTo>
                  <a:cubicBezTo>
                    <a:pt x="2048" y="14236"/>
                    <a:pt x="3877" y="16187"/>
                    <a:pt x="6131" y="17273"/>
                  </a:cubicBezTo>
                  <a:cubicBezTo>
                    <a:pt x="7406" y="17888"/>
                    <a:pt x="9046" y="18355"/>
                    <a:pt x="10620" y="18355"/>
                  </a:cubicBezTo>
                  <a:cubicBezTo>
                    <a:pt x="10906" y="18355"/>
                    <a:pt x="11190" y="18339"/>
                    <a:pt x="11469" y="18307"/>
                  </a:cubicBezTo>
                  <a:lnTo>
                    <a:pt x="11469" y="18307"/>
                  </a:lnTo>
                  <a:cubicBezTo>
                    <a:pt x="11289" y="18466"/>
                    <a:pt x="11107" y="18625"/>
                    <a:pt x="10929" y="18786"/>
                  </a:cubicBezTo>
                  <a:cubicBezTo>
                    <a:pt x="10155" y="19489"/>
                    <a:pt x="10876" y="20516"/>
                    <a:pt x="11704" y="20516"/>
                  </a:cubicBezTo>
                  <a:cubicBezTo>
                    <a:pt x="11934" y="20516"/>
                    <a:pt x="12174" y="20436"/>
                    <a:pt x="12391" y="20247"/>
                  </a:cubicBezTo>
                  <a:cubicBezTo>
                    <a:pt x="13047" y="19675"/>
                    <a:pt x="13701" y="19102"/>
                    <a:pt x="14335" y="18505"/>
                  </a:cubicBezTo>
                  <a:cubicBezTo>
                    <a:pt x="14830" y="18039"/>
                    <a:pt x="15308" y="17538"/>
                    <a:pt x="15153" y="16795"/>
                  </a:cubicBezTo>
                  <a:cubicBezTo>
                    <a:pt x="15001" y="16057"/>
                    <a:pt x="14222" y="15615"/>
                    <a:pt x="13687" y="15187"/>
                  </a:cubicBezTo>
                  <a:cubicBezTo>
                    <a:pt x="13055" y="14680"/>
                    <a:pt x="12458" y="14240"/>
                    <a:pt x="11680" y="13984"/>
                  </a:cubicBezTo>
                  <a:cubicBezTo>
                    <a:pt x="11614" y="13962"/>
                    <a:pt x="11550" y="13952"/>
                    <a:pt x="11489" y="13952"/>
                  </a:cubicBezTo>
                  <a:cubicBezTo>
                    <a:pt x="11036" y="13952"/>
                    <a:pt x="10754" y="14508"/>
                    <a:pt x="10963" y="14918"/>
                  </a:cubicBezTo>
                  <a:cubicBezTo>
                    <a:pt x="11203" y="15388"/>
                    <a:pt x="11508" y="15787"/>
                    <a:pt x="11882" y="16161"/>
                  </a:cubicBezTo>
                  <a:cubicBezTo>
                    <a:pt x="11944" y="16222"/>
                    <a:pt x="12266" y="16544"/>
                    <a:pt x="12575" y="16838"/>
                  </a:cubicBezTo>
                  <a:cubicBezTo>
                    <a:pt x="10452" y="16724"/>
                    <a:pt x="8478" y="16838"/>
                    <a:pt x="6453" y="15718"/>
                  </a:cubicBezTo>
                  <a:cubicBezTo>
                    <a:pt x="4476" y="14624"/>
                    <a:pt x="2910" y="12792"/>
                    <a:pt x="2203" y="10640"/>
                  </a:cubicBezTo>
                  <a:cubicBezTo>
                    <a:pt x="1494" y="8479"/>
                    <a:pt x="1745" y="6094"/>
                    <a:pt x="2826" y="4099"/>
                  </a:cubicBezTo>
                  <a:cubicBezTo>
                    <a:pt x="3496" y="2860"/>
                    <a:pt x="4288" y="2296"/>
                    <a:pt x="5372" y="1506"/>
                  </a:cubicBezTo>
                  <a:cubicBezTo>
                    <a:pt x="5630" y="1319"/>
                    <a:pt x="5832" y="1334"/>
                    <a:pt x="5907" y="972"/>
                  </a:cubicBezTo>
                  <a:cubicBezTo>
                    <a:pt x="5992" y="556"/>
                    <a:pt x="5724" y="0"/>
                    <a:pt x="5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9"/>
          <p:cNvSpPr/>
          <p:nvPr/>
        </p:nvSpPr>
        <p:spPr>
          <a:xfrm rot="2140888">
            <a:off x="3229701" y="1797922"/>
            <a:ext cx="857018" cy="50506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Supervised Learning I </a:t>
            </a:r>
            <a:endParaRPr dirty="0"/>
          </a:p>
        </p:txBody>
      </p:sp>
      <p:pic>
        <p:nvPicPr>
          <p:cNvPr id="526" name="Google Shape;526;p50"/>
          <p:cNvPicPr preferRelativeResize="0"/>
          <p:nvPr/>
        </p:nvPicPr>
        <p:blipFill rotWithShape="1">
          <a:blip r:embed="rId3">
            <a:alphaModFix amt="71000"/>
          </a:blip>
          <a:srcRect l="101333" r="59578"/>
          <a:stretch/>
        </p:blipFill>
        <p:spPr>
          <a:xfrm rot="5400036" flipH="1">
            <a:off x="6178300" y="2126091"/>
            <a:ext cx="1119076" cy="75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p\Documents\ACM BLogs\ML_SMP\Picture 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" y="1809750"/>
            <a:ext cx="3214688" cy="22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75294" y="1838319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Linear Regression</a:t>
            </a:r>
          </a:p>
          <a:p>
            <a:endParaRPr lang="en-US" dirty="0">
              <a:latin typeface="Roboto Mono Regular" charset="0"/>
              <a:ea typeface="Roboto Mono Regular" charset="0"/>
            </a:endParaRP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Example: Predicting the price of house using linear regression.</a:t>
            </a: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Continuous data</a:t>
            </a: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Single variable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Supervised Learning II </a:t>
            </a:r>
            <a:endParaRPr dirty="0"/>
          </a:p>
        </p:txBody>
      </p:sp>
      <p:pic>
        <p:nvPicPr>
          <p:cNvPr id="526" name="Google Shape;526;p50"/>
          <p:cNvPicPr preferRelativeResize="0"/>
          <p:nvPr/>
        </p:nvPicPr>
        <p:blipFill rotWithShape="1">
          <a:blip r:embed="rId3">
            <a:alphaModFix amt="71000"/>
          </a:blip>
          <a:srcRect l="101333" r="59578"/>
          <a:stretch/>
        </p:blipFill>
        <p:spPr>
          <a:xfrm rot="5400036" flipH="1">
            <a:off x="6178300" y="2126091"/>
            <a:ext cx="1119076" cy="758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175294" y="1838319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Classification</a:t>
            </a:r>
          </a:p>
          <a:p>
            <a:endParaRPr lang="en-US" dirty="0">
              <a:latin typeface="Roboto Mono Regular" charset="0"/>
              <a:ea typeface="Roboto Mono Regular" charset="0"/>
            </a:endParaRP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Example: Classifying the patients with predicting tumor size.</a:t>
            </a: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Binary Classification 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2050" name="Picture 2" descr="C:\Users\hp\Documents\ACM BLogs\ML_SMP\Picture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4550"/>
            <a:ext cx="3230563" cy="12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Unsupervised Learning </a:t>
            </a:r>
            <a:endParaRPr dirty="0"/>
          </a:p>
        </p:txBody>
      </p:sp>
      <p:pic>
        <p:nvPicPr>
          <p:cNvPr id="526" name="Google Shape;526;p50"/>
          <p:cNvPicPr preferRelativeResize="0"/>
          <p:nvPr/>
        </p:nvPicPr>
        <p:blipFill rotWithShape="1">
          <a:blip r:embed="rId3">
            <a:alphaModFix amt="71000"/>
          </a:blip>
          <a:srcRect l="101333" r="59578"/>
          <a:stretch/>
        </p:blipFill>
        <p:spPr>
          <a:xfrm rot="5400036" flipH="1">
            <a:off x="6178300" y="2126091"/>
            <a:ext cx="1119076" cy="758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175294" y="1838319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Cluster</a:t>
            </a:r>
          </a:p>
          <a:p>
            <a:endParaRPr lang="en-US" dirty="0">
              <a:latin typeface="Roboto Mono Regular" charset="0"/>
              <a:ea typeface="Roboto Mono Regular" charset="0"/>
            </a:endParaRPr>
          </a:p>
          <a:p>
            <a:r>
              <a:rPr lang="en-US" dirty="0" smtClean="0">
                <a:latin typeface="Roboto Mono Regular" charset="0"/>
                <a:ea typeface="Roboto Mono Regular" charset="0"/>
              </a:rPr>
              <a:t>Example: There are two different sets of data without any labels. 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4098" name="Picture 2" descr="C:\Users\hp\Documents\ACM BLogs\ML_SMP\Picture 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8612"/>
            <a:ext cx="3051969" cy="194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1002324" y="711175"/>
            <a:ext cx="2426675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</a:t>
            </a:r>
            <a:br>
              <a:rPr lang="en" dirty="0" smtClean="0"/>
            </a:br>
            <a:r>
              <a:rPr lang="en" dirty="0" smtClean="0"/>
              <a:t>Representaion</a:t>
            </a:r>
            <a:endParaRPr dirty="0"/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 rot="9981090">
            <a:off x="4175541" y="1544836"/>
            <a:ext cx="1837154" cy="7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hp\Documents\ACM BLogs\ML_SMP\Picture 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1422"/>
            <a:ext cx="2625135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207142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This is the model representation for Linear Regression.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1123950"/>
            <a:ext cx="2590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Example: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hp\Documents\ACM BLogs\ML_SMP\Picture 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33550"/>
            <a:ext cx="3089275" cy="11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1093175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Mathematics Part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28950"/>
            <a:ext cx="2209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Hypothesis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5123" name="Picture 3" descr="C:\Users\hp\Documents\ACM BLogs\ML_SMP\Picture 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80" y="3562350"/>
            <a:ext cx="2368240" cy="5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Building Process</a:t>
            </a:r>
            <a:br>
              <a:rPr lang="en" dirty="0" smtClean="0"/>
            </a:br>
            <a:r>
              <a:rPr lang="en" dirty="0" smtClean="0"/>
              <a:t>Overview (Simple)</a:t>
            </a:r>
            <a:endParaRPr dirty="0"/>
          </a:p>
        </p:txBody>
      </p:sp>
      <p:sp>
        <p:nvSpPr>
          <p:cNvPr id="409" name="Google Shape;409;p43"/>
          <p:cNvSpPr txBox="1">
            <a:spLocks noGrp="1"/>
          </p:cNvSpPr>
          <p:nvPr>
            <p:ph type="title"/>
          </p:nvPr>
        </p:nvSpPr>
        <p:spPr>
          <a:xfrm>
            <a:off x="1688156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362160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008885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665501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715436" y="2414935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3347356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4994081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6624111" y="2482825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4294967295"/>
          </p:nvPr>
        </p:nvSpPr>
        <p:spPr>
          <a:xfrm>
            <a:off x="1372994" y="352445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chemeClr val="dk2"/>
                </a:solidFill>
              </a:rPr>
              <a:t>Get the data to work on!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4294967295"/>
          </p:nvPr>
        </p:nvSpPr>
        <p:spPr>
          <a:xfrm>
            <a:off x="6312561" y="1343225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chemeClr val="dk2"/>
                </a:solidFill>
              </a:rPr>
              <a:t>Gradient Descent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420" name="Google Shape;420;p43"/>
          <p:cNvSpPr txBox="1">
            <a:spLocks noGrp="1"/>
          </p:cNvSpPr>
          <p:nvPr>
            <p:ph type="subTitle" idx="4294967295"/>
          </p:nvPr>
        </p:nvSpPr>
        <p:spPr>
          <a:xfrm>
            <a:off x="4680731" y="352445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chemeClr val="dk2"/>
                </a:solidFill>
              </a:rPr>
              <a:t>Cost Function</a:t>
            </a: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421" name="Google Shape;421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3747145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7026324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5395070" y="3212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2086720" y="3190962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48000" y="1657350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SL or USL???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Cost Function</a:t>
            </a:r>
            <a:endParaRPr dirty="0"/>
          </a:p>
        </p:txBody>
      </p:sp>
      <p:sp>
        <p:nvSpPr>
          <p:cNvPr id="435" name="Google Shape;435;p44"/>
          <p:cNvSpPr txBox="1">
            <a:spLocks noGrp="1"/>
          </p:cNvSpPr>
          <p:nvPr>
            <p:ph type="subTitle" idx="4294967295"/>
          </p:nvPr>
        </p:nvSpPr>
        <p:spPr>
          <a:xfrm>
            <a:off x="1002325" y="2172550"/>
            <a:ext cx="24570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dk2"/>
                </a:solidFill>
              </a:rPr>
              <a:t>Minimizing errors of our predictions from the hypothesis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C:\Users\hp\Documents\ACM BLogs\ML_SMP\Picture 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152"/>
            <a:ext cx="3254375" cy="5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5400" y="226695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Short Intuition…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Roadmap for ML model</a:t>
            </a:r>
            <a:endParaRPr dirty="0"/>
          </a:p>
        </p:txBody>
      </p:sp>
      <p:pic>
        <p:nvPicPr>
          <p:cNvPr id="563" name="Google Shape;5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90629"/>
            <a:ext cx="1828800" cy="12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30560">
            <a:off x="905881" y="3143913"/>
            <a:ext cx="1114697" cy="5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14400" y="189613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Data Collection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19" name="Google Shape;5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54" y="3039741"/>
            <a:ext cx="1828800" cy="12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09800" y="342013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Data Preparation 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21" name="Google Shape;5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242274" flipV="1">
            <a:off x="3179352" y="2257705"/>
            <a:ext cx="1114697" cy="60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1389777"/>
            <a:ext cx="1828800" cy="12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0" y="189613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Training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24" name="Google Shape;5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1339" flipV="1">
            <a:off x="6922609" y="1739717"/>
            <a:ext cx="1114697" cy="60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557" y="2685177"/>
            <a:ext cx="1828800" cy="12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6858000" y="316037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Analyzing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  <p:pic>
        <p:nvPicPr>
          <p:cNvPr id="27" name="Google Shape;5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462761" flipH="1" flipV="1">
            <a:off x="5904926" y="3251817"/>
            <a:ext cx="643951" cy="6033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486400" y="40195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Mono Regular" charset="0"/>
                <a:ea typeface="Roboto Mono Regular" charset="0"/>
              </a:rPr>
              <a:t>DELPLOYING</a:t>
            </a:r>
            <a:endParaRPr lang="en-US" dirty="0">
              <a:latin typeface="Roboto Mono Regular" charset="0"/>
              <a:ea typeface="Roboto Mono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82" name="Google Shape;582;p54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These are some resources for learning ML algorithms more effectively.</a:t>
            </a: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Datasets and Algorithms</a:t>
            </a:r>
            <a:r>
              <a:rPr lang="en" dirty="0" smtClean="0"/>
              <a:t>:</a:t>
            </a:r>
            <a:endParaRPr dirty="0" smtClean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</a:rPr>
              <a:t>Kaggle Dataset</a:t>
            </a:r>
            <a:endParaRPr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  <a:hlinkClick r:id="rId3"/>
              </a:rPr>
              <a:t>SciKit Learn Documentation</a:t>
            </a:r>
            <a:endParaRPr dirty="0" smtClean="0">
              <a:uFill>
                <a:noFill/>
              </a:uFill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54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>
                <a:uFill>
                  <a:noFill/>
                </a:uFill>
              </a:rPr>
              <a:t>Google ML crash course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</a:rPr>
              <a:t>Udacity Basics of Machine Learning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</a:rPr>
              <a:t>CodewithHarry (For Python)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</a:rPr>
              <a:t>Krish Naik (For understanding algorithms) </a:t>
            </a: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 smtClean="0"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>
              <a:uFill>
                <a:noFill/>
              </a:u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>
                <a:uFill>
                  <a:noFill/>
                </a:uFill>
              </a:rPr>
              <a:t>These can help to visualize and understand the intuition easily.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Contents!</a:t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Machine Learning???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Approaches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Different approaches for Machine Learning…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Where is Machine Learning used???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Types 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Different types of ML algorithms…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89" name="Google Shape;589;p55"/>
          <p:cNvSpPr txBox="1">
            <a:spLocks noGrp="1"/>
          </p:cNvSpPr>
          <p:nvPr>
            <p:ph type="body" idx="1"/>
          </p:nvPr>
        </p:nvSpPr>
        <p:spPr>
          <a:xfrm>
            <a:off x="685800" y="1428750"/>
            <a:ext cx="3593400" cy="811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Mathematics</a:t>
            </a:r>
            <a:r>
              <a:rPr lang="en" dirty="0" smtClean="0"/>
              <a:t>:</a:t>
            </a:r>
            <a:endParaRPr dirty="0">
              <a:uFill>
                <a:noFill/>
              </a:uFill>
              <a:hlinkClick r:id="rId3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>
                <a:uFill>
                  <a:noFill/>
                </a:uFill>
              </a:rPr>
              <a:t>3Blue1Brown YouTube Channel</a:t>
            </a:r>
            <a:r>
              <a:rPr lang="en" dirty="0" smtClean="0">
                <a:uFill>
                  <a:noFill/>
                </a:uFill>
              </a:rPr>
              <a:t> 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Moreover, I would be updating articles and blogs regarding Machine Learning and Deep Learning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Machine Learning is defined in different ways by different people with different perspectives.</a:t>
            </a:r>
            <a:r>
              <a:rPr lang="en" dirty="0"/>
              <a:t> 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Giving computers the ability to think.</a:t>
            </a: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6023610" flipH="1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hp\Documents\ACM BLogs\ML_SMP\Picture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177" y="1242624"/>
            <a:ext cx="1727719" cy="87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33"/>
          <p:cNvSpPr/>
          <p:nvPr/>
        </p:nvSpPr>
        <p:spPr>
          <a:xfrm rot="-2148808">
            <a:off x="5712469" y="1155842"/>
            <a:ext cx="647414" cy="26632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7477410" y="1030007"/>
            <a:ext cx="504629" cy="65649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027" name="Picture 3" descr="C:\Users\hp\Documents\ACM BLogs\ML_SMP\Picture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569">
            <a:off x="6052540" y="2880409"/>
            <a:ext cx="2403758" cy="60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Google Shape;224;p33"/>
          <p:cNvSpPr/>
          <p:nvPr/>
        </p:nvSpPr>
        <p:spPr>
          <a:xfrm rot="-391042">
            <a:off x="5665714" y="2448475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—Arthur Samuel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“It can be described as an algorithm to predict outcomes without being explicitly programmed.”</a:t>
            </a:r>
            <a:endParaRPr dirty="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5811775" y="229277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36" name="Google Shape;236;p34"/>
          <p:cNvGrpSpPr/>
          <p:nvPr/>
        </p:nvGrpSpPr>
        <p:grpSpPr>
          <a:xfrm>
            <a:off x="6297734" y="3136796"/>
            <a:ext cx="824184" cy="712067"/>
            <a:chOff x="2341425" y="238100"/>
            <a:chExt cx="1328900" cy="1148125"/>
          </a:xfrm>
        </p:grpSpPr>
        <p:sp>
          <p:nvSpPr>
            <p:cNvPr id="237" name="Google Shape;237;p3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 rot="-694782">
            <a:off x="6013162" y="382365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 dirty="0" smtClean="0">
                <a:latin typeface="Roboto Mono Regular"/>
                <a:ea typeface="Roboto Mono Regular"/>
                <a:cs typeface="Roboto Mono Regular"/>
                <a:sym typeface="Roboto Mono Regular"/>
              </a:rPr>
              <a:t>1959</a:t>
            </a:r>
            <a:endParaRPr sz="1000" b="0" i="1" dirty="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 of Image Recognition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Predictions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Image Recognition</a:t>
            </a:r>
            <a:br>
              <a:rPr lang="en" dirty="0" smtClean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Speech Recognition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Medical Diagnosis</a:t>
            </a:r>
            <a:r>
              <a:rPr lang="en" dirty="0"/>
              <a:t/>
            </a:r>
            <a:br>
              <a:rPr lang="en" dirty="0"/>
            </a:b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Scientific Data Analysis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This </a:t>
            </a:r>
            <a:r>
              <a:rPr lang="en" dirty="0" smtClean="0"/>
              <a:t>ML all </a:t>
            </a:r>
            <a:r>
              <a:rPr lang="en" dirty="0"/>
              <a:t>About?</a:t>
            </a:r>
            <a:endParaRPr dirty="0"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6023610">
            <a:off x="3058878" y="2826305"/>
            <a:ext cx="1579416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8630">
            <a:off x="792616" y="1946145"/>
            <a:ext cx="2450760" cy="137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5" name="Google Shape;255;p35"/>
          <p:cNvSpPr/>
          <p:nvPr/>
        </p:nvSpPr>
        <p:spPr>
          <a:xfrm rot="-2700000">
            <a:off x="532748" y="192345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35"/>
          <p:cNvSpPr/>
          <p:nvPr/>
        </p:nvSpPr>
        <p:spPr>
          <a:xfrm rot="-2700000">
            <a:off x="2831625" y="3066449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Oriented</a:t>
            </a:r>
            <a:endParaRPr dirty="0"/>
          </a:p>
        </p:txBody>
      </p:sp>
      <p:sp>
        <p:nvSpPr>
          <p:cNvPr id="397" name="Google Shape;397;p42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Understanding the gist of algorithms used and implemented</a:t>
            </a:r>
            <a:endParaRPr dirty="0"/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Research Oriented</a:t>
            </a:r>
            <a:endParaRPr dirty="0"/>
          </a:p>
        </p:txBody>
      </p:sp>
      <p:sp>
        <p:nvSpPr>
          <p:cNvPr id="399" name="Google Shape;399;p42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Understanding the working of algorithms mathematically</a:t>
            </a:r>
            <a:endParaRPr dirty="0"/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 l="30776"/>
          <a:stretch/>
        </p:blipFill>
        <p:spPr>
          <a:xfrm>
            <a:off x="150657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1" name="Google Shape;401;p42"/>
          <p:cNvSpPr/>
          <p:nvPr/>
        </p:nvSpPr>
        <p:spPr>
          <a:xfrm>
            <a:off x="1506586" y="675208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42"/>
          <p:cNvPicPr preferRelativeResize="0"/>
          <p:nvPr/>
        </p:nvPicPr>
        <p:blipFill rotWithShape="1">
          <a:blip r:embed="rId4">
            <a:alphaModFix/>
          </a:blip>
          <a:srcRect l="15417" r="15417"/>
          <a:stretch/>
        </p:blipFill>
        <p:spPr>
          <a:xfrm>
            <a:off x="591782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3" name="Google Shape;403;p42"/>
          <p:cNvSpPr/>
          <p:nvPr/>
        </p:nvSpPr>
        <p:spPr>
          <a:xfrm rot="1736031">
            <a:off x="6283366" y="67521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Pre-Requisites</a:t>
            </a:r>
            <a:endParaRPr dirty="0"/>
          </a:p>
        </p:txBody>
      </p:sp>
      <p:sp>
        <p:nvSpPr>
          <p:cNvPr id="499" name="Google Shape;499;p49"/>
          <p:cNvSpPr txBox="1">
            <a:spLocks noGrp="1"/>
          </p:cNvSpPr>
          <p:nvPr>
            <p:ph type="title" idx="2"/>
          </p:nvPr>
        </p:nvSpPr>
        <p:spPr>
          <a:xfrm>
            <a:off x="2133600" y="2495550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Mathematics</a:t>
            </a:r>
            <a:endParaRPr dirty="0"/>
          </a:p>
        </p:txBody>
      </p:sp>
      <p:sp>
        <p:nvSpPr>
          <p:cNvPr id="500" name="Google Shape;500;p49"/>
          <p:cNvSpPr txBox="1">
            <a:spLocks noGrp="1"/>
          </p:cNvSpPr>
          <p:nvPr>
            <p:ph type="subTitle" idx="1"/>
          </p:nvPr>
        </p:nvSpPr>
        <p:spPr>
          <a:xfrm>
            <a:off x="2133600" y="2876550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Algebra, Statistics,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Calculus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title" idx="3"/>
          </p:nvPr>
        </p:nvSpPr>
        <p:spPr>
          <a:xfrm>
            <a:off x="5638800" y="2495550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subTitle" idx="4"/>
          </p:nvPr>
        </p:nvSpPr>
        <p:spPr>
          <a:xfrm>
            <a:off x="5715000" y="2952750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Functions, Loops, Libraries</a:t>
            </a:r>
            <a:endParaRPr dirty="0"/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Requirements</a:t>
            </a:r>
            <a:endParaRPr dirty="0"/>
          </a:p>
        </p:txBody>
      </p:sp>
      <p:sp>
        <p:nvSpPr>
          <p:cNvPr id="263" name="Google Shape;263;p36"/>
          <p:cNvSpPr/>
          <p:nvPr/>
        </p:nvSpPr>
        <p:spPr>
          <a:xfrm>
            <a:off x="3520525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6" name="Google Shape;266;p36"/>
          <p:cNvSpPr txBox="1">
            <a:spLocks noGrp="1"/>
          </p:cNvSpPr>
          <p:nvPr>
            <p:ph type="title" idx="4"/>
          </p:nvPr>
        </p:nvSpPr>
        <p:spPr>
          <a:xfrm rot="-695454">
            <a:off x="7649152" y="969396"/>
            <a:ext cx="1019797" cy="614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 content</a:t>
            </a:r>
            <a:endParaRPr sz="1600">
              <a:solidFill>
                <a:schemeClr val="dk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268" name="Google Shape;268;p36"/>
            <p:cNvSpPr/>
            <p:nvPr/>
          </p:nvSpPr>
          <p:spPr>
            <a:xfrm>
              <a:off x="1312450" y="4093350"/>
              <a:ext cx="685350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6"/>
          <p:cNvSpPr/>
          <p:nvPr/>
        </p:nvSpPr>
        <p:spPr>
          <a:xfrm>
            <a:off x="3562600" y="237100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Jupyter Notebook</a:t>
            </a:r>
            <a:endParaRPr dirty="0"/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1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Best for Machine Leanring projects</a:t>
            </a:r>
            <a:endParaRPr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3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3.0 or more (recommended)</a:t>
            </a:r>
            <a:endParaRPr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Extra Libraries</a:t>
            </a:r>
            <a:endParaRPr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Already pre-installed if using Jupyter</a:t>
            </a:r>
            <a:endParaRPr dirty="0"/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 idx="6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Datasets</a:t>
            </a:r>
            <a:endParaRPr dirty="0"/>
          </a:p>
        </p:txBody>
      </p:sp>
      <p:sp>
        <p:nvSpPr>
          <p:cNvPr id="280" name="Google Shape;280;p36"/>
          <p:cNvSpPr txBox="1">
            <a:spLocks noGrp="1"/>
          </p:cNvSpPr>
          <p:nvPr>
            <p:ph type="subTitle" idx="7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to work on!!!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312158" y="3793204"/>
            <a:ext cx="438348" cy="336996"/>
            <a:chOff x="5312158" y="3793204"/>
            <a:chExt cx="438348" cy="336996"/>
          </a:xfrm>
        </p:grpSpPr>
        <p:sp>
          <p:nvSpPr>
            <p:cNvPr id="282" name="Google Shape;282;p36"/>
            <p:cNvSpPr/>
            <p:nvPr/>
          </p:nvSpPr>
          <p:spPr>
            <a:xfrm>
              <a:off x="5312158" y="3831400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5348620" y="3793204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52852" y="2343150"/>
            <a:ext cx="438348" cy="336996"/>
            <a:chOff x="5312158" y="3793204"/>
            <a:chExt cx="438348" cy="336996"/>
          </a:xfrm>
        </p:grpSpPr>
        <p:sp>
          <p:nvSpPr>
            <p:cNvPr id="27" name="Google Shape;282;p36"/>
            <p:cNvSpPr/>
            <p:nvPr/>
          </p:nvSpPr>
          <p:spPr>
            <a:xfrm>
              <a:off x="5312158" y="3831400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3;p36"/>
            <p:cNvSpPr/>
            <p:nvPr/>
          </p:nvSpPr>
          <p:spPr>
            <a:xfrm>
              <a:off x="5348620" y="3793204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24052" y="3834954"/>
            <a:ext cx="438348" cy="336996"/>
            <a:chOff x="5312158" y="3793204"/>
            <a:chExt cx="438348" cy="336996"/>
          </a:xfrm>
        </p:grpSpPr>
        <p:sp>
          <p:nvSpPr>
            <p:cNvPr id="30" name="Google Shape;282;p36"/>
            <p:cNvSpPr/>
            <p:nvPr/>
          </p:nvSpPr>
          <p:spPr>
            <a:xfrm>
              <a:off x="5312158" y="3831400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3;p36"/>
            <p:cNvSpPr/>
            <p:nvPr/>
          </p:nvSpPr>
          <p:spPr>
            <a:xfrm>
              <a:off x="5348620" y="3793204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 Python?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7"/>
          <p:cNvSpPr txBox="1">
            <a:spLocks noGrp="1"/>
          </p:cNvSpPr>
          <p:nvPr>
            <p:ph type="body" idx="4294967295"/>
          </p:nvPr>
        </p:nvSpPr>
        <p:spPr>
          <a:xfrm rot="390862">
            <a:off x="1931498" y="2725345"/>
            <a:ext cx="1438488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rgbClr val="FFFFFF"/>
                </a:solidFill>
              </a:rPr>
              <a:t>R is also a good language for ML 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Simple Code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Not heavy, easily understandable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more 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more than any other language for ML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No. of Libraries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Max. libraries for ML algorithms</a:t>
            </a:r>
            <a:endParaRPr dirty="0"/>
          </a:p>
        </p:txBody>
      </p:sp>
      <p:grpSp>
        <p:nvGrpSpPr>
          <p:cNvPr id="300" name="Google Shape;300;p37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301" name="Google Shape;301;p37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5138035" y="2385451"/>
            <a:ext cx="679839" cy="489887"/>
            <a:chOff x="5310875" y="337375"/>
            <a:chExt cx="916225" cy="660225"/>
          </a:xfrm>
        </p:grpSpPr>
        <p:sp>
          <p:nvSpPr>
            <p:cNvPr id="313" name="Google Shape;313;p37"/>
            <p:cNvSpPr/>
            <p:nvPr/>
          </p:nvSpPr>
          <p:spPr>
            <a:xfrm>
              <a:off x="5310875" y="337375"/>
              <a:ext cx="916225" cy="660225"/>
            </a:xfrm>
            <a:custGeom>
              <a:avLst/>
              <a:gdLst/>
              <a:ahLst/>
              <a:cxnLst/>
              <a:rect l="l" t="t" r="r" b="b"/>
              <a:pathLst>
                <a:path w="36649" h="26409" extrusionOk="0">
                  <a:moveTo>
                    <a:pt x="22990" y="1502"/>
                  </a:moveTo>
                  <a:cubicBezTo>
                    <a:pt x="24636" y="1502"/>
                    <a:pt x="26251" y="1775"/>
                    <a:pt x="27734" y="2504"/>
                  </a:cubicBezTo>
                  <a:cubicBezTo>
                    <a:pt x="34704" y="5931"/>
                    <a:pt x="35360" y="15588"/>
                    <a:pt x="28935" y="19943"/>
                  </a:cubicBezTo>
                  <a:cubicBezTo>
                    <a:pt x="28675" y="20118"/>
                    <a:pt x="28439" y="20497"/>
                    <a:pt x="28574" y="20826"/>
                  </a:cubicBezTo>
                  <a:cubicBezTo>
                    <a:pt x="29254" y="22480"/>
                    <a:pt x="30274" y="23815"/>
                    <a:pt x="31605" y="24830"/>
                  </a:cubicBezTo>
                  <a:cubicBezTo>
                    <a:pt x="29557" y="24651"/>
                    <a:pt x="27668" y="23543"/>
                    <a:pt x="26518" y="21715"/>
                  </a:cubicBezTo>
                  <a:cubicBezTo>
                    <a:pt x="26364" y="21470"/>
                    <a:pt x="26128" y="21352"/>
                    <a:pt x="25885" y="21352"/>
                  </a:cubicBezTo>
                  <a:cubicBezTo>
                    <a:pt x="25695" y="21352"/>
                    <a:pt x="25502" y="21424"/>
                    <a:pt x="25338" y="21563"/>
                  </a:cubicBezTo>
                  <a:cubicBezTo>
                    <a:pt x="22839" y="23686"/>
                    <a:pt x="19493" y="24773"/>
                    <a:pt x="16164" y="24773"/>
                  </a:cubicBezTo>
                  <a:cubicBezTo>
                    <a:pt x="11835" y="24773"/>
                    <a:pt x="7535" y="22936"/>
                    <a:pt x="5160" y="19152"/>
                  </a:cubicBezTo>
                  <a:cubicBezTo>
                    <a:pt x="2622" y="15107"/>
                    <a:pt x="4899" y="10120"/>
                    <a:pt x="7851" y="6959"/>
                  </a:cubicBezTo>
                  <a:cubicBezTo>
                    <a:pt x="8283" y="6499"/>
                    <a:pt x="8743" y="6066"/>
                    <a:pt x="9230" y="5662"/>
                  </a:cubicBezTo>
                  <a:cubicBezTo>
                    <a:pt x="11347" y="4267"/>
                    <a:pt x="13707" y="3260"/>
                    <a:pt x="16182" y="2604"/>
                  </a:cubicBezTo>
                  <a:cubicBezTo>
                    <a:pt x="18320" y="2038"/>
                    <a:pt x="20684" y="1502"/>
                    <a:pt x="22990" y="1502"/>
                  </a:cubicBezTo>
                  <a:close/>
                  <a:moveTo>
                    <a:pt x="22921" y="0"/>
                  </a:moveTo>
                  <a:cubicBezTo>
                    <a:pt x="20883" y="0"/>
                    <a:pt x="18812" y="363"/>
                    <a:pt x="16843" y="849"/>
                  </a:cubicBezTo>
                  <a:cubicBezTo>
                    <a:pt x="15554" y="1167"/>
                    <a:pt x="14293" y="1584"/>
                    <a:pt x="13082" y="2104"/>
                  </a:cubicBezTo>
                  <a:cubicBezTo>
                    <a:pt x="6225" y="4767"/>
                    <a:pt x="1" y="12892"/>
                    <a:pt x="3814" y="19616"/>
                  </a:cubicBezTo>
                  <a:cubicBezTo>
                    <a:pt x="6346" y="24082"/>
                    <a:pt x="11197" y="26196"/>
                    <a:pt x="16102" y="26196"/>
                  </a:cubicBezTo>
                  <a:cubicBezTo>
                    <a:pt x="19536" y="26196"/>
                    <a:pt x="22996" y="25160"/>
                    <a:pt x="25706" y="23169"/>
                  </a:cubicBezTo>
                  <a:cubicBezTo>
                    <a:pt x="27286" y="25232"/>
                    <a:pt x="29698" y="26409"/>
                    <a:pt x="32242" y="26409"/>
                  </a:cubicBezTo>
                  <a:cubicBezTo>
                    <a:pt x="32931" y="26409"/>
                    <a:pt x="33630" y="26323"/>
                    <a:pt x="34324" y="26144"/>
                  </a:cubicBezTo>
                  <a:cubicBezTo>
                    <a:pt x="35137" y="25935"/>
                    <a:pt x="34984" y="24910"/>
                    <a:pt x="34324" y="24641"/>
                  </a:cubicBezTo>
                  <a:cubicBezTo>
                    <a:pt x="32541" y="23914"/>
                    <a:pt x="31137" y="22589"/>
                    <a:pt x="30302" y="20875"/>
                  </a:cubicBezTo>
                  <a:cubicBezTo>
                    <a:pt x="36648" y="16007"/>
                    <a:pt x="36480" y="6187"/>
                    <a:pt x="29567" y="1774"/>
                  </a:cubicBezTo>
                  <a:cubicBezTo>
                    <a:pt x="27529" y="473"/>
                    <a:pt x="25246" y="0"/>
                    <a:pt x="2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5603850" y="729950"/>
              <a:ext cx="44325" cy="37875"/>
            </a:xfrm>
            <a:custGeom>
              <a:avLst/>
              <a:gdLst/>
              <a:ahLst/>
              <a:cxnLst/>
              <a:rect l="l" t="t" r="r" b="b"/>
              <a:pathLst>
                <a:path w="1773" h="1515" extrusionOk="0">
                  <a:moveTo>
                    <a:pt x="894" y="0"/>
                  </a:moveTo>
                  <a:cubicBezTo>
                    <a:pt x="405" y="0"/>
                    <a:pt x="1" y="547"/>
                    <a:pt x="280" y="1044"/>
                  </a:cubicBezTo>
                  <a:cubicBezTo>
                    <a:pt x="405" y="1267"/>
                    <a:pt x="569" y="1455"/>
                    <a:pt x="836" y="1501"/>
                  </a:cubicBezTo>
                  <a:cubicBezTo>
                    <a:pt x="890" y="1510"/>
                    <a:pt x="942" y="1514"/>
                    <a:pt x="992" y="1514"/>
                  </a:cubicBezTo>
                  <a:cubicBezTo>
                    <a:pt x="1457" y="1514"/>
                    <a:pt x="1772" y="1142"/>
                    <a:pt x="1689" y="648"/>
                  </a:cubicBezTo>
                  <a:cubicBezTo>
                    <a:pt x="1644" y="385"/>
                    <a:pt x="1454" y="215"/>
                    <a:pt x="1232" y="91"/>
                  </a:cubicBezTo>
                  <a:cubicBezTo>
                    <a:pt x="1120" y="28"/>
                    <a:pt x="100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5700025" y="697375"/>
              <a:ext cx="60225" cy="53675"/>
            </a:xfrm>
            <a:custGeom>
              <a:avLst/>
              <a:gdLst/>
              <a:ahLst/>
              <a:cxnLst/>
              <a:rect l="l" t="t" r="r" b="b"/>
              <a:pathLst>
                <a:path w="2409" h="2147" extrusionOk="0">
                  <a:moveTo>
                    <a:pt x="1180" y="1"/>
                  </a:moveTo>
                  <a:cubicBezTo>
                    <a:pt x="1097" y="1"/>
                    <a:pt x="1013" y="11"/>
                    <a:pt x="927" y="34"/>
                  </a:cubicBezTo>
                  <a:cubicBezTo>
                    <a:pt x="386" y="183"/>
                    <a:pt x="0" y="802"/>
                    <a:pt x="178" y="1352"/>
                  </a:cubicBezTo>
                  <a:cubicBezTo>
                    <a:pt x="321" y="1795"/>
                    <a:pt x="742" y="2147"/>
                    <a:pt x="1208" y="2147"/>
                  </a:cubicBezTo>
                  <a:cubicBezTo>
                    <a:pt x="1303" y="2147"/>
                    <a:pt x="1399" y="2132"/>
                    <a:pt x="1495" y="2101"/>
                  </a:cubicBezTo>
                  <a:cubicBezTo>
                    <a:pt x="2043" y="1923"/>
                    <a:pt x="2408" y="1365"/>
                    <a:pt x="2244" y="783"/>
                  </a:cubicBezTo>
                  <a:cubicBezTo>
                    <a:pt x="2231" y="741"/>
                    <a:pt x="2219" y="700"/>
                    <a:pt x="2209" y="658"/>
                  </a:cubicBezTo>
                  <a:cubicBezTo>
                    <a:pt x="2137" y="379"/>
                    <a:pt x="1900" y="141"/>
                    <a:pt x="1621" y="69"/>
                  </a:cubicBezTo>
                  <a:cubicBezTo>
                    <a:pt x="1473" y="32"/>
                    <a:pt x="132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5785025" y="670025"/>
              <a:ext cx="64550" cy="50050"/>
            </a:xfrm>
            <a:custGeom>
              <a:avLst/>
              <a:gdLst/>
              <a:ahLst/>
              <a:cxnLst/>
              <a:rect l="l" t="t" r="r" b="b"/>
              <a:pathLst>
                <a:path w="2582" h="2002" extrusionOk="0">
                  <a:moveTo>
                    <a:pt x="1291" y="1"/>
                  </a:moveTo>
                  <a:cubicBezTo>
                    <a:pt x="3" y="1"/>
                    <a:pt x="1" y="2002"/>
                    <a:pt x="1291" y="2002"/>
                  </a:cubicBezTo>
                  <a:cubicBezTo>
                    <a:pt x="2579" y="2002"/>
                    <a:pt x="2581" y="1"/>
                    <a:pt x="1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5887850" y="638500"/>
              <a:ext cx="56125" cy="43525"/>
            </a:xfrm>
            <a:custGeom>
              <a:avLst/>
              <a:gdLst/>
              <a:ahLst/>
              <a:cxnLst/>
              <a:rect l="l" t="t" r="r" b="b"/>
              <a:pathLst>
                <a:path w="2245" h="1741" extrusionOk="0">
                  <a:moveTo>
                    <a:pt x="1123" y="1"/>
                  </a:moveTo>
                  <a:cubicBezTo>
                    <a:pt x="0" y="1"/>
                    <a:pt x="0" y="1741"/>
                    <a:pt x="1123" y="1741"/>
                  </a:cubicBezTo>
                  <a:cubicBezTo>
                    <a:pt x="2242" y="1741"/>
                    <a:pt x="2244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7"/>
          <p:cNvSpPr/>
          <p:nvPr/>
        </p:nvSpPr>
        <p:spPr>
          <a:xfrm>
            <a:off x="5188898" y="3568998"/>
            <a:ext cx="578112" cy="572717"/>
          </a:xfrm>
          <a:custGeom>
            <a:avLst/>
            <a:gdLst/>
            <a:ahLst/>
            <a:cxnLst/>
            <a:rect l="l" t="t" r="r" b="b"/>
            <a:pathLst>
              <a:path w="29253" h="28980" extrusionOk="0">
                <a:moveTo>
                  <a:pt x="14143" y="2700"/>
                </a:moveTo>
                <a:lnTo>
                  <a:pt x="14143" y="2701"/>
                </a:lnTo>
                <a:cubicBezTo>
                  <a:pt x="14382" y="2879"/>
                  <a:pt x="14610" y="3071"/>
                  <a:pt x="14826" y="3275"/>
                </a:cubicBezTo>
                <a:cubicBezTo>
                  <a:pt x="16631" y="4989"/>
                  <a:pt x="17613" y="7527"/>
                  <a:pt x="17512" y="9952"/>
                </a:cubicBezTo>
                <a:cubicBezTo>
                  <a:pt x="16350" y="9553"/>
                  <a:pt x="15139" y="9334"/>
                  <a:pt x="13946" y="9334"/>
                </a:cubicBezTo>
                <a:cubicBezTo>
                  <a:pt x="13767" y="9334"/>
                  <a:pt x="13588" y="9339"/>
                  <a:pt x="13409" y="9349"/>
                </a:cubicBezTo>
                <a:cubicBezTo>
                  <a:pt x="12636" y="9391"/>
                  <a:pt x="11849" y="9550"/>
                  <a:pt x="11078" y="9803"/>
                </a:cubicBezTo>
                <a:cubicBezTo>
                  <a:pt x="11026" y="7418"/>
                  <a:pt x="12076" y="4911"/>
                  <a:pt x="13651" y="3031"/>
                </a:cubicBezTo>
                <a:cubicBezTo>
                  <a:pt x="13812" y="2912"/>
                  <a:pt x="13976" y="2804"/>
                  <a:pt x="14143" y="2700"/>
                </a:cubicBezTo>
                <a:close/>
                <a:moveTo>
                  <a:pt x="13886" y="10716"/>
                </a:moveTo>
                <a:cubicBezTo>
                  <a:pt x="14821" y="10716"/>
                  <a:pt x="15765" y="10856"/>
                  <a:pt x="16686" y="11136"/>
                </a:cubicBezTo>
                <a:cubicBezTo>
                  <a:pt x="16903" y="11202"/>
                  <a:pt x="17115" y="11275"/>
                  <a:pt x="17324" y="11354"/>
                </a:cubicBezTo>
                <a:cubicBezTo>
                  <a:pt x="16955" y="12973"/>
                  <a:pt x="16048" y="14448"/>
                  <a:pt x="14512" y="15473"/>
                </a:cubicBezTo>
                <a:cubicBezTo>
                  <a:pt x="14486" y="15490"/>
                  <a:pt x="14459" y="15506"/>
                  <a:pt x="14432" y="15523"/>
                </a:cubicBezTo>
                <a:cubicBezTo>
                  <a:pt x="13538" y="14957"/>
                  <a:pt x="12753" y="14234"/>
                  <a:pt x="12162" y="13355"/>
                </a:cubicBezTo>
                <a:cubicBezTo>
                  <a:pt x="11692" y="12657"/>
                  <a:pt x="11390" y="11899"/>
                  <a:pt x="11225" y="11110"/>
                </a:cubicBezTo>
                <a:cubicBezTo>
                  <a:pt x="12088" y="10847"/>
                  <a:pt x="12983" y="10716"/>
                  <a:pt x="13886" y="10716"/>
                </a:cubicBezTo>
                <a:close/>
                <a:moveTo>
                  <a:pt x="18312" y="1537"/>
                </a:moveTo>
                <a:cubicBezTo>
                  <a:pt x="20093" y="1537"/>
                  <a:pt x="21942" y="2089"/>
                  <a:pt x="23631" y="3166"/>
                </a:cubicBezTo>
                <a:cubicBezTo>
                  <a:pt x="27706" y="5766"/>
                  <a:pt x="28613" y="11589"/>
                  <a:pt x="24959" y="14979"/>
                </a:cubicBezTo>
                <a:cubicBezTo>
                  <a:pt x="24699" y="15219"/>
                  <a:pt x="24420" y="15438"/>
                  <a:pt x="24127" y="15635"/>
                </a:cubicBezTo>
                <a:cubicBezTo>
                  <a:pt x="23065" y="13370"/>
                  <a:pt x="21068" y="11550"/>
                  <a:pt x="18752" y="10457"/>
                </a:cubicBezTo>
                <a:cubicBezTo>
                  <a:pt x="19023" y="7350"/>
                  <a:pt x="17700" y="4138"/>
                  <a:pt x="15330" y="2098"/>
                </a:cubicBezTo>
                <a:cubicBezTo>
                  <a:pt x="16271" y="1722"/>
                  <a:pt x="17280" y="1537"/>
                  <a:pt x="18312" y="1537"/>
                </a:cubicBezTo>
                <a:close/>
                <a:moveTo>
                  <a:pt x="9622" y="1191"/>
                </a:moveTo>
                <a:cubicBezTo>
                  <a:pt x="10716" y="1191"/>
                  <a:pt x="11799" y="1430"/>
                  <a:pt x="12794" y="1893"/>
                </a:cubicBezTo>
                <a:cubicBezTo>
                  <a:pt x="11658" y="2800"/>
                  <a:pt x="10851" y="4091"/>
                  <a:pt x="10636" y="5807"/>
                </a:cubicBezTo>
                <a:cubicBezTo>
                  <a:pt x="10620" y="5931"/>
                  <a:pt x="10693" y="6020"/>
                  <a:pt x="10792" y="6065"/>
                </a:cubicBezTo>
                <a:cubicBezTo>
                  <a:pt x="10315" y="7423"/>
                  <a:pt x="10088" y="8858"/>
                  <a:pt x="10132" y="10167"/>
                </a:cubicBezTo>
                <a:cubicBezTo>
                  <a:pt x="7489" y="11328"/>
                  <a:pt x="5198" y="13597"/>
                  <a:pt x="4538" y="16234"/>
                </a:cubicBezTo>
                <a:lnTo>
                  <a:pt x="4538" y="16235"/>
                </a:lnTo>
                <a:cubicBezTo>
                  <a:pt x="3803" y="15782"/>
                  <a:pt x="3172" y="15179"/>
                  <a:pt x="2686" y="14467"/>
                </a:cubicBezTo>
                <a:cubicBezTo>
                  <a:pt x="535" y="11329"/>
                  <a:pt x="1003" y="6440"/>
                  <a:pt x="3533" y="3553"/>
                </a:cubicBezTo>
                <a:cubicBezTo>
                  <a:pt x="3546" y="3555"/>
                  <a:pt x="3559" y="3556"/>
                  <a:pt x="3573" y="3556"/>
                </a:cubicBezTo>
                <a:cubicBezTo>
                  <a:pt x="3623" y="3556"/>
                  <a:pt x="3673" y="3543"/>
                  <a:pt x="3717" y="3516"/>
                </a:cubicBezTo>
                <a:cubicBezTo>
                  <a:pt x="5532" y="2476"/>
                  <a:pt x="6944" y="1344"/>
                  <a:pt x="9136" y="1207"/>
                </a:cubicBezTo>
                <a:cubicBezTo>
                  <a:pt x="9298" y="1196"/>
                  <a:pt x="9460" y="1191"/>
                  <a:pt x="9622" y="1191"/>
                </a:cubicBezTo>
                <a:close/>
                <a:moveTo>
                  <a:pt x="18507" y="11885"/>
                </a:moveTo>
                <a:cubicBezTo>
                  <a:pt x="20445" y="12900"/>
                  <a:pt x="21976" y="14481"/>
                  <a:pt x="22813" y="16335"/>
                </a:cubicBezTo>
                <a:cubicBezTo>
                  <a:pt x="21780" y="16759"/>
                  <a:pt x="20647" y="16964"/>
                  <a:pt x="19504" y="16964"/>
                </a:cubicBezTo>
                <a:cubicBezTo>
                  <a:pt x="18187" y="16964"/>
                  <a:pt x="16856" y="16692"/>
                  <a:pt x="15649" y="16169"/>
                </a:cubicBezTo>
                <a:cubicBezTo>
                  <a:pt x="16800" y="15293"/>
                  <a:pt x="17727" y="14157"/>
                  <a:pt x="18254" y="12714"/>
                </a:cubicBezTo>
                <a:lnTo>
                  <a:pt x="18254" y="12715"/>
                </a:lnTo>
                <a:cubicBezTo>
                  <a:pt x="18352" y="12443"/>
                  <a:pt x="18438" y="12166"/>
                  <a:pt x="18507" y="11885"/>
                </a:cubicBezTo>
                <a:close/>
                <a:moveTo>
                  <a:pt x="10357" y="11801"/>
                </a:moveTo>
                <a:cubicBezTo>
                  <a:pt x="10814" y="13567"/>
                  <a:pt x="11948" y="15027"/>
                  <a:pt x="13414" y="16108"/>
                </a:cubicBezTo>
                <a:lnTo>
                  <a:pt x="13414" y="16109"/>
                </a:lnTo>
                <a:cubicBezTo>
                  <a:pt x="11937" y="16849"/>
                  <a:pt x="10221" y="17287"/>
                  <a:pt x="8552" y="17287"/>
                </a:cubicBezTo>
                <a:cubicBezTo>
                  <a:pt x="7559" y="17287"/>
                  <a:pt x="6583" y="17132"/>
                  <a:pt x="5684" y="16794"/>
                </a:cubicBezTo>
                <a:cubicBezTo>
                  <a:pt x="6276" y="14376"/>
                  <a:pt x="8033" y="12813"/>
                  <a:pt x="10357" y="11801"/>
                </a:cubicBezTo>
                <a:close/>
                <a:moveTo>
                  <a:pt x="14597" y="16860"/>
                </a:moveTo>
                <a:cubicBezTo>
                  <a:pt x="16211" y="17742"/>
                  <a:pt x="18071" y="18226"/>
                  <a:pt x="19836" y="18239"/>
                </a:cubicBezTo>
                <a:cubicBezTo>
                  <a:pt x="19855" y="18239"/>
                  <a:pt x="19875" y="18239"/>
                  <a:pt x="19894" y="18239"/>
                </a:cubicBezTo>
                <a:cubicBezTo>
                  <a:pt x="21057" y="18239"/>
                  <a:pt x="22193" y="17983"/>
                  <a:pt x="23243" y="17533"/>
                </a:cubicBezTo>
                <a:lnTo>
                  <a:pt x="23243" y="17533"/>
                </a:lnTo>
                <a:cubicBezTo>
                  <a:pt x="23754" y="19405"/>
                  <a:pt x="23580" y="21466"/>
                  <a:pt x="22464" y="23460"/>
                </a:cubicBezTo>
                <a:cubicBezTo>
                  <a:pt x="20882" y="26284"/>
                  <a:pt x="18005" y="27654"/>
                  <a:pt x="15044" y="27654"/>
                </a:cubicBezTo>
                <a:cubicBezTo>
                  <a:pt x="13094" y="27654"/>
                  <a:pt x="11108" y="27060"/>
                  <a:pt x="9432" y="25894"/>
                </a:cubicBezTo>
                <a:cubicBezTo>
                  <a:pt x="7730" y="24710"/>
                  <a:pt x="6408" y="22914"/>
                  <a:pt x="5813" y="20917"/>
                </a:cubicBezTo>
                <a:cubicBezTo>
                  <a:pt x="5908" y="20794"/>
                  <a:pt x="5926" y="20630"/>
                  <a:pt x="5860" y="20490"/>
                </a:cubicBezTo>
                <a:lnTo>
                  <a:pt x="5860" y="20490"/>
                </a:lnTo>
                <a:lnTo>
                  <a:pt x="5861" y="20491"/>
                </a:lnTo>
                <a:cubicBezTo>
                  <a:pt x="5707" y="20141"/>
                  <a:pt x="5589" y="19777"/>
                  <a:pt x="5511" y="19402"/>
                </a:cubicBezTo>
                <a:cubicBezTo>
                  <a:pt x="5467" y="18994"/>
                  <a:pt x="5455" y="18582"/>
                  <a:pt x="5478" y="18171"/>
                </a:cubicBezTo>
                <a:cubicBezTo>
                  <a:pt x="5480" y="18134"/>
                  <a:pt x="5485" y="18100"/>
                  <a:pt x="5488" y="18063"/>
                </a:cubicBezTo>
                <a:cubicBezTo>
                  <a:pt x="6301" y="18358"/>
                  <a:pt x="7183" y="18520"/>
                  <a:pt x="8115" y="18520"/>
                </a:cubicBezTo>
                <a:cubicBezTo>
                  <a:pt x="8208" y="18520"/>
                  <a:pt x="8302" y="18518"/>
                  <a:pt x="8396" y="18515"/>
                </a:cubicBezTo>
                <a:cubicBezTo>
                  <a:pt x="10491" y="18442"/>
                  <a:pt x="12735" y="17924"/>
                  <a:pt x="14597" y="16860"/>
                </a:cubicBezTo>
                <a:close/>
                <a:moveTo>
                  <a:pt x="9193" y="1"/>
                </a:moveTo>
                <a:cubicBezTo>
                  <a:pt x="6999" y="1"/>
                  <a:pt x="4863" y="714"/>
                  <a:pt x="3713" y="2437"/>
                </a:cubicBezTo>
                <a:cubicBezTo>
                  <a:pt x="1187" y="4294"/>
                  <a:pt x="0" y="7949"/>
                  <a:pt x="275" y="10991"/>
                </a:cubicBezTo>
                <a:cubicBezTo>
                  <a:pt x="530" y="13822"/>
                  <a:pt x="2073" y="16256"/>
                  <a:pt x="4353" y="17543"/>
                </a:cubicBezTo>
                <a:cubicBezTo>
                  <a:pt x="4334" y="18048"/>
                  <a:pt x="4379" y="18553"/>
                  <a:pt x="4485" y="19048"/>
                </a:cubicBezTo>
                <a:cubicBezTo>
                  <a:pt x="4501" y="20156"/>
                  <a:pt x="4704" y="21244"/>
                  <a:pt x="5099" y="22206"/>
                </a:cubicBezTo>
                <a:cubicBezTo>
                  <a:pt x="6782" y="26306"/>
                  <a:pt x="10993" y="28980"/>
                  <a:pt x="15346" y="28980"/>
                </a:cubicBezTo>
                <a:cubicBezTo>
                  <a:pt x="16130" y="28980"/>
                  <a:pt x="16918" y="28893"/>
                  <a:pt x="17698" y="28712"/>
                </a:cubicBezTo>
                <a:cubicBezTo>
                  <a:pt x="22311" y="27642"/>
                  <a:pt x="25477" y="22829"/>
                  <a:pt x="24876" y="18171"/>
                </a:cubicBezTo>
                <a:cubicBezTo>
                  <a:pt x="24815" y="17713"/>
                  <a:pt x="24717" y="17260"/>
                  <a:pt x="24582" y="16818"/>
                </a:cubicBezTo>
                <a:cubicBezTo>
                  <a:pt x="26550" y="15547"/>
                  <a:pt x="28024" y="13524"/>
                  <a:pt x="28441" y="11154"/>
                </a:cubicBezTo>
                <a:cubicBezTo>
                  <a:pt x="29253" y="6545"/>
                  <a:pt x="26353" y="2608"/>
                  <a:pt x="22191" y="938"/>
                </a:cubicBezTo>
                <a:cubicBezTo>
                  <a:pt x="20987" y="455"/>
                  <a:pt x="19607" y="199"/>
                  <a:pt x="18228" y="199"/>
                </a:cubicBezTo>
                <a:cubicBezTo>
                  <a:pt x="16729" y="199"/>
                  <a:pt x="15231" y="502"/>
                  <a:pt x="13964" y="1145"/>
                </a:cubicBezTo>
                <a:cubicBezTo>
                  <a:pt x="12626" y="428"/>
                  <a:pt x="10892" y="1"/>
                  <a:pt x="91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415</Words>
  <Application>Microsoft Office PowerPoint</Application>
  <PresentationFormat>On-screen Show (16:9)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 Mono Regular</vt:lpstr>
      <vt:lpstr>Concert One</vt:lpstr>
      <vt:lpstr>Anonymous Pro</vt:lpstr>
      <vt:lpstr>Coming Soon</vt:lpstr>
      <vt:lpstr>Notebook Lesson by Slidesgo</vt:lpstr>
      <vt:lpstr>Machine  Learning</vt:lpstr>
      <vt:lpstr>Table of Contents!</vt:lpstr>
      <vt:lpstr>Introduction</vt:lpstr>
      <vt:lpstr>—Arthur Samuel</vt:lpstr>
      <vt:lpstr>What Is This ML all About?</vt:lpstr>
      <vt:lpstr>Project Oriented</vt:lpstr>
      <vt:lpstr>Pre-Requisites</vt:lpstr>
      <vt:lpstr>Requirements</vt:lpstr>
      <vt:lpstr>Why Python?</vt:lpstr>
      <vt:lpstr>Types of ML Algorithms</vt:lpstr>
      <vt:lpstr>Supervised Learning I </vt:lpstr>
      <vt:lpstr>Supervised Learning II </vt:lpstr>
      <vt:lpstr>Unsupervised Learning </vt:lpstr>
      <vt:lpstr>Model  Representaion</vt:lpstr>
      <vt:lpstr>PowerPoint Presentation</vt:lpstr>
      <vt:lpstr>Model Building Process Overview (Simple)</vt:lpstr>
      <vt:lpstr>Cost Function</vt:lpstr>
      <vt:lpstr>Roadmap for ML model</vt:lpstr>
      <vt:lpstr>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 Learning</dc:title>
  <cp:lastModifiedBy>hp</cp:lastModifiedBy>
  <cp:revision>17</cp:revision>
  <dcterms:modified xsi:type="dcterms:W3CDTF">2021-07-08T16:22:55Z</dcterms:modified>
</cp:coreProperties>
</file>