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7" r:id="rId4"/>
    <p:sldId id="258" r:id="rId5"/>
    <p:sldId id="259" r:id="rId6"/>
    <p:sldId id="260" r:id="rId7"/>
    <p:sldId id="261" r:id="rId8"/>
    <p:sldId id="265" r:id="rId9"/>
    <p:sldId id="262" r:id="rId10"/>
    <p:sldId id="263"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3EEF-1512-4D15-B7FD-AA79911689D7}"/>
              </a:ext>
            </a:extLst>
          </p:cNvPr>
          <p:cNvSpPr>
            <a:spLocks noGrp="1"/>
          </p:cNvSpPr>
          <p:nvPr>
            <p:ph type="ctrTitle"/>
          </p:nvPr>
        </p:nvSpPr>
        <p:spPr>
          <a:xfrm>
            <a:off x="1154955" y="2099733"/>
            <a:ext cx="8825658" cy="2534842"/>
          </a:xfrm>
        </p:spPr>
        <p:txBody>
          <a:bodyPr/>
          <a:lstStyle/>
          <a:p>
            <a:pPr algn="ct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endParaRPr lang="en-IN" sz="1800" b="1" dirty="0"/>
          </a:p>
        </p:txBody>
      </p:sp>
      <p:sp>
        <p:nvSpPr>
          <p:cNvPr id="3" name="Subtitle 2">
            <a:extLst>
              <a:ext uri="{FF2B5EF4-FFF2-40B4-BE49-F238E27FC236}">
                <a16:creationId xmlns:a16="http://schemas.microsoft.com/office/drawing/2014/main" id="{6BF15558-E8F5-4657-86B4-330E06088DED}"/>
              </a:ext>
            </a:extLst>
          </p:cNvPr>
          <p:cNvSpPr>
            <a:spLocks noGrp="1"/>
          </p:cNvSpPr>
          <p:nvPr>
            <p:ph type="subTitle" idx="1"/>
          </p:nvPr>
        </p:nvSpPr>
        <p:spPr>
          <a:xfrm>
            <a:off x="1154955" y="2099733"/>
            <a:ext cx="8825658" cy="3539067"/>
          </a:xfrm>
        </p:spPr>
        <p:txBody>
          <a:bodyPr>
            <a:normAutofit fontScale="92500" lnSpcReduction="20000"/>
          </a:bodyPr>
          <a:lstStyle/>
          <a:p>
            <a:pPr algn="ctr"/>
            <a:r>
              <a:rPr lang="en-IN" sz="2000" b="1" cap="none" dirty="0" err="1">
                <a:solidFill>
                  <a:schemeClr val="bg1"/>
                </a:solidFill>
                <a:latin typeface="Times New Roman" panose="02020603050405020304" pitchFamily="18" charset="0"/>
                <a:cs typeface="Times New Roman" panose="02020603050405020304" pitchFamily="18" charset="0"/>
              </a:rPr>
              <a:t>Parvatibai</a:t>
            </a:r>
            <a:r>
              <a:rPr lang="en-IN" sz="2000" b="1" cap="none" dirty="0">
                <a:solidFill>
                  <a:schemeClr val="bg1"/>
                </a:solidFill>
                <a:latin typeface="Times New Roman" panose="02020603050405020304" pitchFamily="18" charset="0"/>
                <a:cs typeface="Times New Roman" panose="02020603050405020304" pitchFamily="18" charset="0"/>
              </a:rPr>
              <a:t> </a:t>
            </a:r>
            <a:r>
              <a:rPr lang="en-IN" sz="2000" b="1" cap="none" dirty="0" err="1">
                <a:solidFill>
                  <a:schemeClr val="bg1"/>
                </a:solidFill>
                <a:latin typeface="Times New Roman" panose="02020603050405020304" pitchFamily="18" charset="0"/>
                <a:cs typeface="Times New Roman" panose="02020603050405020304" pitchFamily="18" charset="0"/>
              </a:rPr>
              <a:t>Genba</a:t>
            </a:r>
            <a:r>
              <a:rPr lang="en-IN" sz="2000" b="1" cap="none" dirty="0">
                <a:solidFill>
                  <a:schemeClr val="bg1"/>
                </a:solidFill>
                <a:latin typeface="Times New Roman" panose="02020603050405020304" pitchFamily="18" charset="0"/>
                <a:cs typeface="Times New Roman" panose="02020603050405020304" pitchFamily="18" charset="0"/>
              </a:rPr>
              <a:t> </a:t>
            </a:r>
            <a:r>
              <a:rPr lang="en-IN" sz="2000" b="1" cap="none" dirty="0" err="1">
                <a:solidFill>
                  <a:schemeClr val="bg1"/>
                </a:solidFill>
                <a:latin typeface="Times New Roman" panose="02020603050405020304" pitchFamily="18" charset="0"/>
                <a:cs typeface="Times New Roman" panose="02020603050405020304" pitchFamily="18" charset="0"/>
              </a:rPr>
              <a:t>Moze</a:t>
            </a:r>
            <a:r>
              <a:rPr lang="en-IN" sz="2000" b="1" cap="none" dirty="0">
                <a:solidFill>
                  <a:schemeClr val="bg1"/>
                </a:solidFill>
                <a:latin typeface="Times New Roman" panose="02020603050405020304" pitchFamily="18" charset="0"/>
                <a:cs typeface="Times New Roman" panose="02020603050405020304" pitchFamily="18" charset="0"/>
              </a:rPr>
              <a:t> college of Engineering</a:t>
            </a:r>
          </a:p>
          <a:p>
            <a:pPr algn="ctr"/>
            <a:r>
              <a:rPr lang="en-IN" sz="2000" b="1" cap="none" dirty="0">
                <a:solidFill>
                  <a:schemeClr val="bg1"/>
                </a:solidFill>
                <a:latin typeface="Times New Roman" panose="02020603050405020304" pitchFamily="18" charset="0"/>
                <a:cs typeface="Times New Roman" panose="02020603050405020304" pitchFamily="18" charset="0"/>
              </a:rPr>
              <a:t> </a:t>
            </a:r>
            <a:r>
              <a:rPr lang="en-IN" sz="2000" b="1" cap="none" dirty="0" err="1">
                <a:solidFill>
                  <a:schemeClr val="bg1"/>
                </a:solidFill>
                <a:latin typeface="Times New Roman" panose="02020603050405020304" pitchFamily="18" charset="0"/>
                <a:cs typeface="Times New Roman" panose="02020603050405020304" pitchFamily="18" charset="0"/>
              </a:rPr>
              <a:t>Wagholi</a:t>
            </a:r>
            <a:r>
              <a:rPr lang="en-IN" sz="2000" b="1" cap="none" dirty="0">
                <a:solidFill>
                  <a:schemeClr val="bg1"/>
                </a:solidFill>
                <a:latin typeface="Times New Roman" panose="02020603050405020304" pitchFamily="18" charset="0"/>
                <a:cs typeface="Times New Roman" panose="02020603050405020304" pitchFamily="18" charset="0"/>
              </a:rPr>
              <a:t> , Pune  </a:t>
            </a:r>
          </a:p>
          <a:p>
            <a:pPr algn="ctr"/>
            <a:endParaRPr lang="en-IN" b="1" cap="none" dirty="0">
              <a:solidFill>
                <a:schemeClr val="bg1"/>
              </a:solidFill>
              <a:latin typeface="Times New Roman" panose="02020603050405020304" pitchFamily="18" charset="0"/>
              <a:cs typeface="Times New Roman" panose="02020603050405020304" pitchFamily="18" charset="0"/>
            </a:endParaRPr>
          </a:p>
          <a:p>
            <a:pPr algn="ctr"/>
            <a:r>
              <a:rPr lang="en-IN" b="1" cap="none" dirty="0">
                <a:solidFill>
                  <a:schemeClr val="bg1"/>
                </a:solidFill>
                <a:latin typeface="Times New Roman" panose="02020603050405020304" pitchFamily="18" charset="0"/>
                <a:cs typeface="Times New Roman" panose="02020603050405020304" pitchFamily="18" charset="0"/>
              </a:rPr>
              <a:t>Department of Computer Engineering </a:t>
            </a:r>
          </a:p>
          <a:p>
            <a:pPr algn="ctr"/>
            <a:r>
              <a:rPr lang="en-IN" b="1" cap="none" dirty="0">
                <a:solidFill>
                  <a:schemeClr val="bg1"/>
                </a:solidFill>
                <a:latin typeface="Times New Roman" panose="02020603050405020304" pitchFamily="18" charset="0"/>
                <a:cs typeface="Times New Roman" panose="02020603050405020304" pitchFamily="18" charset="0"/>
              </a:rPr>
              <a:t>Internship Presentation on </a:t>
            </a:r>
          </a:p>
          <a:p>
            <a:pPr algn="ctr"/>
            <a:endParaRPr lang="en-IN" b="1" cap="none" dirty="0">
              <a:solidFill>
                <a:schemeClr val="bg1"/>
              </a:solidFill>
              <a:latin typeface="Times New Roman" panose="02020603050405020304" pitchFamily="18" charset="0"/>
              <a:cs typeface="Times New Roman" panose="02020603050405020304" pitchFamily="18" charset="0"/>
            </a:endParaRPr>
          </a:p>
          <a:p>
            <a:pPr algn="ctr"/>
            <a:r>
              <a:rPr lang="en-IN" sz="3600" b="1" cap="none" dirty="0">
                <a:solidFill>
                  <a:schemeClr val="bg1"/>
                </a:solidFill>
                <a:latin typeface="Times New Roman" panose="02020603050405020304" pitchFamily="18" charset="0"/>
                <a:cs typeface="Times New Roman" panose="02020603050405020304" pitchFamily="18" charset="0"/>
              </a:rPr>
              <a:t>C++ Development </a:t>
            </a:r>
          </a:p>
          <a:p>
            <a:pPr algn="ctr"/>
            <a:endParaRPr lang="en-IN" sz="3600" b="1" cap="none" dirty="0">
              <a:solidFill>
                <a:schemeClr val="bg1"/>
              </a:solidFill>
              <a:latin typeface="Times New Roman" panose="02020603050405020304" pitchFamily="18" charset="0"/>
              <a:cs typeface="Times New Roman" panose="02020603050405020304" pitchFamily="18" charset="0"/>
            </a:endParaRPr>
          </a:p>
          <a:p>
            <a:r>
              <a:rPr lang="en-IN" sz="1600" b="1" cap="none" dirty="0">
                <a:solidFill>
                  <a:schemeClr val="bg1"/>
                </a:solidFill>
                <a:latin typeface="Times New Roman" panose="02020603050405020304" pitchFamily="18" charset="0"/>
                <a:cs typeface="Times New Roman" panose="02020603050405020304" pitchFamily="18" charset="0"/>
              </a:rPr>
              <a:t>      Presented By – Pranoti Bartakke                                                 Guided By – </a:t>
            </a:r>
            <a:r>
              <a:rPr lang="en-IN" sz="1600" b="1" cap="none" dirty="0" err="1">
                <a:solidFill>
                  <a:schemeClr val="bg1"/>
                </a:solidFill>
                <a:latin typeface="Times New Roman" panose="02020603050405020304" pitchFamily="18" charset="0"/>
                <a:cs typeface="Times New Roman" panose="02020603050405020304" pitchFamily="18" charset="0"/>
              </a:rPr>
              <a:t>Prof.Rupali</a:t>
            </a:r>
            <a:r>
              <a:rPr lang="en-IN" sz="1600" b="1" cap="none" dirty="0">
                <a:solidFill>
                  <a:schemeClr val="bg1"/>
                </a:solidFill>
                <a:latin typeface="Times New Roman" panose="02020603050405020304" pitchFamily="18" charset="0"/>
                <a:cs typeface="Times New Roman" panose="02020603050405020304" pitchFamily="18" charset="0"/>
              </a:rPr>
              <a:t> </a:t>
            </a:r>
            <a:r>
              <a:rPr lang="en-IN" sz="1600" b="1" cap="none" dirty="0" err="1">
                <a:solidFill>
                  <a:schemeClr val="bg1"/>
                </a:solidFill>
                <a:latin typeface="Times New Roman" panose="02020603050405020304" pitchFamily="18" charset="0"/>
                <a:cs typeface="Times New Roman" panose="02020603050405020304" pitchFamily="18" charset="0"/>
              </a:rPr>
              <a:t>Wagh</a:t>
            </a:r>
            <a:endParaRPr lang="en-IN" sz="1600" b="1" cap="none"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9">
            <a:extLst>
              <a:ext uri="{FF2B5EF4-FFF2-40B4-BE49-F238E27FC236}">
                <a16:creationId xmlns:a16="http://schemas.microsoft.com/office/drawing/2014/main" id="{4EE4705B-02F4-4229-A491-DB6213B28720}"/>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9614" y="633272"/>
            <a:ext cx="1584177" cy="1296144"/>
          </a:xfrm>
          <a:prstGeom prst="rect">
            <a:avLst/>
          </a:prstGeom>
        </p:spPr>
      </p:pic>
    </p:spTree>
    <p:extLst>
      <p:ext uri="{BB962C8B-B14F-4D97-AF65-F5344CB8AC3E}">
        <p14:creationId xmlns:p14="http://schemas.microsoft.com/office/powerpoint/2010/main" val="407534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6550-19A8-4AD1-A50C-A8F9CF4A65EB}"/>
              </a:ext>
            </a:extLst>
          </p:cNvPr>
          <p:cNvSpPr>
            <a:spLocks noGrp="1"/>
          </p:cNvSpPr>
          <p:nvPr>
            <p:ph type="ctrTitle"/>
          </p:nvPr>
        </p:nvSpPr>
        <p:spPr>
          <a:xfrm>
            <a:off x="1154955" y="897466"/>
            <a:ext cx="8825658" cy="643467"/>
          </a:xfrm>
        </p:spPr>
        <p:txBody>
          <a:bodyPr/>
          <a:lstStyle/>
          <a:p>
            <a:pPr algn="ctr"/>
            <a:r>
              <a:rPr lang="en-IN" sz="2800" dirty="0">
                <a:solidFill>
                  <a:schemeClr val="bg1"/>
                </a:solidFill>
                <a:latin typeface="Times New Roman" panose="02020603050405020304" pitchFamily="18" charset="0"/>
                <a:cs typeface="Times New Roman" panose="02020603050405020304" pitchFamily="18" charset="0"/>
              </a:rPr>
              <a:t>Task 2</a:t>
            </a:r>
          </a:p>
        </p:txBody>
      </p:sp>
      <p:sp>
        <p:nvSpPr>
          <p:cNvPr id="3" name="Subtitle 2">
            <a:extLst>
              <a:ext uri="{FF2B5EF4-FFF2-40B4-BE49-F238E27FC236}">
                <a16:creationId xmlns:a16="http://schemas.microsoft.com/office/drawing/2014/main" id="{EC18CCF1-FA39-4827-9B2E-8BE5954B9615}"/>
              </a:ext>
            </a:extLst>
          </p:cNvPr>
          <p:cNvSpPr>
            <a:spLocks noGrp="1"/>
          </p:cNvSpPr>
          <p:nvPr>
            <p:ph type="subTitle" idx="1"/>
          </p:nvPr>
        </p:nvSpPr>
        <p:spPr>
          <a:xfrm>
            <a:off x="1359141" y="1651247"/>
            <a:ext cx="8825658" cy="3978676"/>
          </a:xfrm>
        </p:spPr>
        <p:txBody>
          <a:bodyPr>
            <a:normAutofit fontScale="92500" lnSpcReduction="20000"/>
          </a:bodyPr>
          <a:lstStyle/>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Players can range from children to adults. The user interface should be designed to accommodate users across different age ranges.  </a:t>
            </a:r>
          </a:p>
          <a:p>
            <a:pPr marL="285750" indent="-285750">
              <a:buFont typeface="Arial" panose="020B0604020202020204" pitchFamily="34" charset="0"/>
              <a:buChar char="•"/>
            </a:pPr>
            <a:endParaRPr lang="en-US" sz="1600" cap="none"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Players can have different levels of experience and skill in playing tic tac toe. The game should provide different difficulty levels to accommodate players with different skill levels. </a:t>
            </a:r>
          </a:p>
          <a:p>
            <a:pPr marL="285750" indent="-285750">
              <a:buFont typeface="Arial" panose="020B0604020202020204" pitchFamily="34" charset="0"/>
              <a:buChar char="•"/>
            </a:pPr>
            <a:endParaRPr lang="en-US" sz="1600" cap="none"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He game should be designed to accommodate players from different language and cultural backgrounds. The game should be available in multiple languages and use symbols and icons that are meaningful to users from different cultures.</a:t>
            </a:r>
            <a:br>
              <a:rPr lang="en-US" sz="1600" cap="none" dirty="0">
                <a:solidFill>
                  <a:schemeClr val="bg1"/>
                </a:solidFill>
                <a:latin typeface="Times New Roman" panose="02020603050405020304" pitchFamily="18" charset="0"/>
                <a:cs typeface="Times New Roman" panose="02020603050405020304" pitchFamily="18" charset="0"/>
              </a:rPr>
            </a:br>
            <a:endParaRPr lang="en-US" sz="1600" cap="none"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May have different levels of proficiency with technology and digital devices.</a:t>
            </a:r>
            <a:br>
              <a:rPr lang="en-US" sz="1600" cap="none" dirty="0">
                <a:solidFill>
                  <a:schemeClr val="bg1"/>
                </a:solidFill>
                <a:latin typeface="Times New Roman" panose="02020603050405020304" pitchFamily="18" charset="0"/>
                <a:cs typeface="Times New Roman" panose="02020603050405020304" pitchFamily="18" charset="0"/>
              </a:rPr>
            </a:br>
            <a:r>
              <a:rPr lang="en-US" sz="1600" cap="none" dirty="0">
                <a:solidFill>
                  <a:schemeClr val="bg1"/>
                </a:solidFill>
                <a:latin typeface="Times New Roman" panose="02020603050405020304" pitchFamily="18" charset="0"/>
                <a:cs typeface="Times New Roman" panose="02020603050405020304" pitchFamily="18" charset="0"/>
              </a:rPr>
              <a:t>The game should be designed to be accessible and easy to use for players with</a:t>
            </a:r>
            <a:br>
              <a:rPr lang="en-US" sz="1600" cap="none" dirty="0">
                <a:solidFill>
                  <a:schemeClr val="bg1"/>
                </a:solidFill>
                <a:latin typeface="Times New Roman" panose="02020603050405020304" pitchFamily="18" charset="0"/>
                <a:cs typeface="Times New Roman" panose="02020603050405020304" pitchFamily="18" charset="0"/>
              </a:rPr>
            </a:br>
            <a:r>
              <a:rPr lang="en-US" sz="1600" cap="none" dirty="0">
                <a:solidFill>
                  <a:schemeClr val="bg1"/>
                </a:solidFill>
                <a:latin typeface="Times New Roman" panose="02020603050405020304" pitchFamily="18" charset="0"/>
                <a:cs typeface="Times New Roman" panose="02020603050405020304" pitchFamily="18" charset="0"/>
              </a:rPr>
              <a:t>different levels of technological expertise. </a:t>
            </a:r>
            <a:br>
              <a:rPr lang="en-US" sz="1600" cap="none" dirty="0">
                <a:solidFill>
                  <a:schemeClr val="bg1"/>
                </a:solidFill>
                <a:latin typeface="Times New Roman" panose="02020603050405020304" pitchFamily="18" charset="0"/>
                <a:cs typeface="Times New Roman" panose="02020603050405020304" pitchFamily="18" charset="0"/>
              </a:rPr>
            </a:br>
            <a:endParaRPr lang="en-US" sz="1600" dirty="0"/>
          </a:p>
          <a:p>
            <a:br>
              <a:rPr lang="en-US" dirty="0"/>
            </a:br>
            <a:endParaRPr lang="en-IN" sz="16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7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3F66-4E99-4435-8F96-5246678DE124}"/>
              </a:ext>
            </a:extLst>
          </p:cNvPr>
          <p:cNvSpPr>
            <a:spLocks noGrp="1"/>
          </p:cNvSpPr>
          <p:nvPr>
            <p:ph type="ctrTitle"/>
          </p:nvPr>
        </p:nvSpPr>
        <p:spPr>
          <a:xfrm>
            <a:off x="1154955" y="937416"/>
            <a:ext cx="8825658" cy="563568"/>
          </a:xfrm>
        </p:spPr>
        <p:txBody>
          <a:bodyPr/>
          <a:lstStyle/>
          <a:p>
            <a:pPr algn="ctr"/>
            <a:r>
              <a:rPr lang="en-IN" sz="2800" b="1" dirty="0">
                <a:solidFill>
                  <a:schemeClr val="bg1"/>
                </a:solidFill>
                <a:latin typeface="Times New Roman" panose="02020603050405020304" pitchFamily="18" charset="0"/>
                <a:cs typeface="Times New Roman" panose="02020603050405020304" pitchFamily="18" charset="0"/>
              </a:rPr>
              <a:t>Task 2</a:t>
            </a:r>
          </a:p>
        </p:txBody>
      </p:sp>
      <p:sp>
        <p:nvSpPr>
          <p:cNvPr id="3" name="Subtitle 2">
            <a:extLst>
              <a:ext uri="{FF2B5EF4-FFF2-40B4-BE49-F238E27FC236}">
                <a16:creationId xmlns:a16="http://schemas.microsoft.com/office/drawing/2014/main" id="{D7E94335-34B5-4D33-ACF9-1C1C1293BA73}"/>
              </a:ext>
            </a:extLst>
          </p:cNvPr>
          <p:cNvSpPr>
            <a:spLocks noGrp="1"/>
          </p:cNvSpPr>
          <p:nvPr>
            <p:ph type="subTitle" idx="1"/>
          </p:nvPr>
        </p:nvSpPr>
        <p:spPr>
          <a:xfrm>
            <a:off x="4669654" y="3204839"/>
            <a:ext cx="3187084" cy="1216241"/>
          </a:xfrm>
        </p:spPr>
        <p:txBody>
          <a:bodyPr/>
          <a:lstStyle/>
          <a:p>
            <a:endParaRPr lang="en-IN" dirty="0"/>
          </a:p>
        </p:txBody>
      </p:sp>
      <p:pic>
        <p:nvPicPr>
          <p:cNvPr id="7" name="Picture 6">
            <a:extLst>
              <a:ext uri="{FF2B5EF4-FFF2-40B4-BE49-F238E27FC236}">
                <a16:creationId xmlns:a16="http://schemas.microsoft.com/office/drawing/2014/main" id="{99FB4173-8479-4592-A9A2-CB4C5D66D617}"/>
              </a:ext>
            </a:extLst>
          </p:cNvPr>
          <p:cNvPicPr>
            <a:picLocks noChangeAspect="1"/>
          </p:cNvPicPr>
          <p:nvPr/>
        </p:nvPicPr>
        <p:blipFill>
          <a:blip r:embed="rId2"/>
          <a:stretch>
            <a:fillRect/>
          </a:stretch>
        </p:blipFill>
        <p:spPr>
          <a:xfrm>
            <a:off x="2532000" y="1590697"/>
            <a:ext cx="7128000" cy="4444523"/>
          </a:xfrm>
          <a:prstGeom prst="rect">
            <a:avLst/>
          </a:prstGeom>
        </p:spPr>
      </p:pic>
    </p:spTree>
    <p:extLst>
      <p:ext uri="{BB962C8B-B14F-4D97-AF65-F5344CB8AC3E}">
        <p14:creationId xmlns:p14="http://schemas.microsoft.com/office/powerpoint/2010/main" val="223667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8CFD-CFB8-442E-A3FE-3D0B3CC84D93}"/>
              </a:ext>
            </a:extLst>
          </p:cNvPr>
          <p:cNvSpPr>
            <a:spLocks noGrp="1"/>
          </p:cNvSpPr>
          <p:nvPr>
            <p:ph type="ctrTitle"/>
          </p:nvPr>
        </p:nvSpPr>
        <p:spPr>
          <a:xfrm>
            <a:off x="1154955" y="1057550"/>
            <a:ext cx="8825658" cy="767754"/>
          </a:xfrm>
        </p:spPr>
        <p:txBody>
          <a:bodyPr/>
          <a:lstStyle/>
          <a:p>
            <a:pPr algn="ctr"/>
            <a:r>
              <a:rPr lang="en-IN" sz="2800" b="1" dirty="0">
                <a:solidFill>
                  <a:schemeClr val="bg1"/>
                </a:solidFill>
                <a:latin typeface="Times New Roman" panose="02020603050405020304" pitchFamily="18" charset="0"/>
                <a:cs typeface="Times New Roman" panose="02020603050405020304" pitchFamily="18" charset="0"/>
              </a:rPr>
              <a:t>Task 3</a:t>
            </a:r>
          </a:p>
        </p:txBody>
      </p:sp>
      <p:sp>
        <p:nvSpPr>
          <p:cNvPr id="3" name="Subtitle 2">
            <a:extLst>
              <a:ext uri="{FF2B5EF4-FFF2-40B4-BE49-F238E27FC236}">
                <a16:creationId xmlns:a16="http://schemas.microsoft.com/office/drawing/2014/main" id="{90FDA4D0-698C-42D6-9170-CEB125B1163B}"/>
              </a:ext>
            </a:extLst>
          </p:cNvPr>
          <p:cNvSpPr>
            <a:spLocks noGrp="1"/>
          </p:cNvSpPr>
          <p:nvPr>
            <p:ph type="subTitle" idx="1"/>
          </p:nvPr>
        </p:nvSpPr>
        <p:spPr>
          <a:xfrm>
            <a:off x="1154955" y="2301168"/>
            <a:ext cx="8825658" cy="3499282"/>
          </a:xfrm>
        </p:spPr>
        <p:txBody>
          <a:bodyPr>
            <a:normAutofit/>
          </a:bodyPr>
          <a:lstStyle/>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Users may be booking tickets for themselves or for a group of people, such as friends or family. The system should provide options for single-ticket and group-ticket bookings to accommodate different social contexts.</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Players users may have different preferences for movie genres, actors, directors, and ratings. The system should provide options for searching and filtering movies based on these preferences. </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By doing the analysis of movie reviews you can book the movie tickets. </a:t>
            </a:r>
          </a:p>
          <a:p>
            <a:pPr marL="285750" indent="-285750">
              <a:buFont typeface="Arial" panose="020B0604020202020204" pitchFamily="34" charset="0"/>
              <a:buChar char="•"/>
            </a:pPr>
            <a:br>
              <a:rPr lang="en-US" sz="1600" cap="none" dirty="0">
                <a:solidFill>
                  <a:schemeClr val="bg1"/>
                </a:solidFill>
                <a:latin typeface="Times New Roman" panose="02020603050405020304" pitchFamily="18" charset="0"/>
                <a:cs typeface="Times New Roman" panose="02020603050405020304" pitchFamily="18" charset="0"/>
              </a:rPr>
            </a:br>
            <a:endParaRPr lang="en-US" sz="1600" cap="none" dirty="0">
              <a:solidFill>
                <a:schemeClr val="bg1"/>
              </a:solidFill>
              <a:latin typeface="Times New Roman" panose="02020603050405020304" pitchFamily="18" charset="0"/>
              <a:cs typeface="Times New Roman" panose="02020603050405020304" pitchFamily="18" charset="0"/>
            </a:endParaRPr>
          </a:p>
          <a:p>
            <a:br>
              <a:rPr lang="en-US" dirty="0"/>
            </a:br>
            <a:endParaRPr lang="en-IN" sz="16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85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215B-239C-46F0-9AE8-4ADACF93D7D3}"/>
              </a:ext>
            </a:extLst>
          </p:cNvPr>
          <p:cNvSpPr>
            <a:spLocks noGrp="1"/>
          </p:cNvSpPr>
          <p:nvPr>
            <p:ph type="ctrTitle"/>
          </p:nvPr>
        </p:nvSpPr>
        <p:spPr>
          <a:xfrm>
            <a:off x="1154955" y="1052168"/>
            <a:ext cx="8825658" cy="741121"/>
          </a:xfrm>
        </p:spPr>
        <p:txBody>
          <a:bodyPr/>
          <a:lstStyle/>
          <a:p>
            <a:pPr algn="ctr"/>
            <a:r>
              <a:rPr lang="en-IN" sz="2800" dirty="0">
                <a:solidFill>
                  <a:schemeClr val="bg1"/>
                </a:solidFill>
                <a:latin typeface="Times New Roman" panose="02020603050405020304" pitchFamily="18" charset="0"/>
                <a:cs typeface="Times New Roman" panose="02020603050405020304" pitchFamily="18" charset="0"/>
              </a:rPr>
              <a:t>Task 3</a:t>
            </a:r>
          </a:p>
        </p:txBody>
      </p:sp>
      <p:sp>
        <p:nvSpPr>
          <p:cNvPr id="3" name="Subtitle 2">
            <a:extLst>
              <a:ext uri="{FF2B5EF4-FFF2-40B4-BE49-F238E27FC236}">
                <a16:creationId xmlns:a16="http://schemas.microsoft.com/office/drawing/2014/main" id="{6F43B30C-4BF9-437E-A480-8420601DB8C8}"/>
              </a:ext>
            </a:extLst>
          </p:cNvPr>
          <p:cNvSpPr>
            <a:spLocks noGrp="1"/>
          </p:cNvSpPr>
          <p:nvPr>
            <p:ph type="subTitle" idx="1"/>
          </p:nvPr>
        </p:nvSpPr>
        <p:spPr>
          <a:xfrm>
            <a:off x="4314548" y="3133819"/>
            <a:ext cx="3240349" cy="452760"/>
          </a:xfrm>
        </p:spPr>
        <p:txBody>
          <a:bodyPr/>
          <a:lstStyle/>
          <a:p>
            <a:endParaRPr lang="en-IN" dirty="0"/>
          </a:p>
        </p:txBody>
      </p:sp>
      <p:pic>
        <p:nvPicPr>
          <p:cNvPr id="7" name="Picture 6">
            <a:extLst>
              <a:ext uri="{FF2B5EF4-FFF2-40B4-BE49-F238E27FC236}">
                <a16:creationId xmlns:a16="http://schemas.microsoft.com/office/drawing/2014/main" id="{51C39A92-5BEA-49B2-BF47-3F35A72AAD4E}"/>
              </a:ext>
            </a:extLst>
          </p:cNvPr>
          <p:cNvPicPr>
            <a:picLocks noChangeAspect="1"/>
          </p:cNvPicPr>
          <p:nvPr/>
        </p:nvPicPr>
        <p:blipFill rotWithShape="1">
          <a:blip r:embed="rId2"/>
          <a:srcRect l="505" t="32750" r="51511" b="6279"/>
          <a:stretch/>
        </p:blipFill>
        <p:spPr>
          <a:xfrm>
            <a:off x="3765612" y="1997492"/>
            <a:ext cx="4660776" cy="3689764"/>
          </a:xfrm>
          <a:prstGeom prst="rect">
            <a:avLst/>
          </a:prstGeom>
        </p:spPr>
      </p:pic>
    </p:spTree>
    <p:extLst>
      <p:ext uri="{BB962C8B-B14F-4D97-AF65-F5344CB8AC3E}">
        <p14:creationId xmlns:p14="http://schemas.microsoft.com/office/powerpoint/2010/main" val="190212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F1CF-FDF7-4013-8C18-E71A58EFEC5D}"/>
              </a:ext>
            </a:extLst>
          </p:cNvPr>
          <p:cNvSpPr>
            <a:spLocks noGrp="1"/>
          </p:cNvSpPr>
          <p:nvPr>
            <p:ph type="ctrTitle"/>
          </p:nvPr>
        </p:nvSpPr>
        <p:spPr>
          <a:xfrm>
            <a:off x="1154955" y="1219200"/>
            <a:ext cx="8825658" cy="861420"/>
          </a:xfrm>
        </p:spPr>
        <p:txBody>
          <a:bodyPr/>
          <a:lstStyle/>
          <a:p>
            <a:pPr algn="ctr"/>
            <a:r>
              <a:rPr lang="en-IN" sz="2800" b="1" dirty="0">
                <a:solidFill>
                  <a:schemeClr val="bg1"/>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D0BDBFBB-1AE7-4A31-8C05-9A737B5D1E34}"/>
              </a:ext>
            </a:extLst>
          </p:cNvPr>
          <p:cNvSpPr>
            <a:spLocks noGrp="1"/>
          </p:cNvSpPr>
          <p:nvPr>
            <p:ph type="subTitle" idx="1"/>
          </p:nvPr>
        </p:nvSpPr>
        <p:spPr>
          <a:xfrm>
            <a:off x="1154955" y="2605311"/>
            <a:ext cx="8825658" cy="2370338"/>
          </a:xfrm>
        </p:spPr>
        <p:txBody>
          <a:bodyPr/>
          <a:lstStyle/>
          <a:p>
            <a:r>
              <a:rPr lang="en-US" cap="none" dirty="0">
                <a:solidFill>
                  <a:schemeClr val="bg1"/>
                </a:solidFill>
                <a:latin typeface="Times New Roman" panose="02020603050405020304" pitchFamily="18" charset="0"/>
                <a:cs typeface="Times New Roman" panose="02020603050405020304" pitchFamily="18" charset="0"/>
              </a:rPr>
              <a:t>The work experiences I encountered during the internship allowed me to develop projects using C++. I think I still require to work on my technical knowledge. But, the overall experience was positive, and everything I learned would be useful in my future career in this field.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br>
              <a:rPr lang="en-US" dirty="0"/>
            </a:br>
            <a:endParaRPr lang="en-IN" dirty="0"/>
          </a:p>
        </p:txBody>
      </p:sp>
    </p:spTree>
    <p:extLst>
      <p:ext uri="{BB962C8B-B14F-4D97-AF65-F5344CB8AC3E}">
        <p14:creationId xmlns:p14="http://schemas.microsoft.com/office/powerpoint/2010/main" val="32144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BD05-7A9F-4963-902C-80E87C119A9E}"/>
              </a:ext>
            </a:extLst>
          </p:cNvPr>
          <p:cNvSpPr>
            <a:spLocks noGrp="1"/>
          </p:cNvSpPr>
          <p:nvPr>
            <p:ph type="ctrTitle"/>
          </p:nvPr>
        </p:nvSpPr>
        <p:spPr>
          <a:xfrm>
            <a:off x="1154955" y="788490"/>
            <a:ext cx="8825658" cy="861420"/>
          </a:xfrm>
        </p:spPr>
        <p:txBody>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B47F713D-2776-441F-9B00-1EC412D30FE1}"/>
              </a:ext>
            </a:extLst>
          </p:cNvPr>
          <p:cNvSpPr>
            <a:spLocks noGrp="1"/>
          </p:cNvSpPr>
          <p:nvPr>
            <p:ph type="subTitle" idx="1"/>
          </p:nvPr>
        </p:nvSpPr>
        <p:spPr>
          <a:xfrm>
            <a:off x="1154955" y="1811045"/>
            <a:ext cx="8825658" cy="3827755"/>
          </a:xfrm>
        </p:spPr>
        <p:txBody>
          <a:bodyPr>
            <a:normAutofit/>
          </a:bodyPr>
          <a:lstStyle/>
          <a:p>
            <a:r>
              <a:rPr lang="en-US" sz="1600" cap="none" dirty="0">
                <a:solidFill>
                  <a:schemeClr val="bg1"/>
                </a:solidFill>
                <a:latin typeface="Times New Roman" panose="02020603050405020304" pitchFamily="18" charset="0"/>
                <a:cs typeface="Times New Roman" panose="02020603050405020304" pitchFamily="18" charset="0"/>
              </a:rPr>
              <a:t>C++ development typically involves writing code using an integrated development environment (IDE) such as visual studio or code::blocks.  </a:t>
            </a:r>
          </a:p>
          <a:p>
            <a:r>
              <a:rPr lang="en-US" sz="1700" cap="none" dirty="0">
                <a:solidFill>
                  <a:schemeClr val="bg1"/>
                </a:solidFill>
                <a:latin typeface="Times New Roman" panose="02020603050405020304" pitchFamily="18" charset="0"/>
                <a:cs typeface="Times New Roman" panose="02020603050405020304" pitchFamily="18" charset="0"/>
              </a:rPr>
              <a:t>The development process typically involves the following steps:</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Requirements gathering: identify the needs and requirements of the application to be developed.</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Design: create a design for the software, including the architecture, user interface, and functionality.</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Testing: verify that the software meets the requirements and works correctly</a:t>
            </a:r>
            <a:br>
              <a:rPr lang="en-US" sz="1600" cap="none" dirty="0">
                <a:solidFill>
                  <a:schemeClr val="bg1"/>
                </a:solidFill>
                <a:latin typeface="Times New Roman" panose="02020603050405020304" pitchFamily="18" charset="0"/>
                <a:cs typeface="Times New Roman" panose="02020603050405020304" pitchFamily="18" charset="0"/>
              </a:rPr>
            </a:br>
            <a:r>
              <a:rPr lang="en-US" sz="1600" cap="none" dirty="0">
                <a:solidFill>
                  <a:schemeClr val="bg1"/>
                </a:solidFill>
                <a:latin typeface="Times New Roman" panose="02020603050405020304" pitchFamily="18" charset="0"/>
                <a:cs typeface="Times New Roman" panose="02020603050405020304" pitchFamily="18" charset="0"/>
              </a:rPr>
              <a:t>by testing it.</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Deployment: deploy the software to the target environment and make it available for use by end-users. </a:t>
            </a:r>
          </a:p>
        </p:txBody>
      </p:sp>
    </p:spTree>
    <p:extLst>
      <p:ext uri="{BB962C8B-B14F-4D97-AF65-F5344CB8AC3E}">
        <p14:creationId xmlns:p14="http://schemas.microsoft.com/office/powerpoint/2010/main" val="185335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2BA7-68E7-4C4B-A5D2-1E2A5B49F5FD}"/>
              </a:ext>
            </a:extLst>
          </p:cNvPr>
          <p:cNvSpPr>
            <a:spLocks noGrp="1"/>
          </p:cNvSpPr>
          <p:nvPr>
            <p:ph type="ctrTitle"/>
          </p:nvPr>
        </p:nvSpPr>
        <p:spPr>
          <a:xfrm>
            <a:off x="1154955" y="1584829"/>
            <a:ext cx="8825658" cy="554690"/>
          </a:xfrm>
        </p:spPr>
        <p:txBody>
          <a:bodyPr/>
          <a:lstStyle/>
          <a:p>
            <a:pPr algn="ctr"/>
            <a:r>
              <a:rPr lang="en-IN" sz="2800" b="1" dirty="0">
                <a:solidFill>
                  <a:schemeClr val="bg1"/>
                </a:solidFill>
                <a:latin typeface="Times New Roman" panose="02020603050405020304" pitchFamily="18" charset="0"/>
                <a:cs typeface="Times New Roman" panose="02020603050405020304" pitchFamily="18" charset="0"/>
              </a:rPr>
              <a:t>Applications of C++ Development</a:t>
            </a:r>
          </a:p>
        </p:txBody>
      </p:sp>
      <p:sp>
        <p:nvSpPr>
          <p:cNvPr id="3" name="Subtitle 2">
            <a:extLst>
              <a:ext uri="{FF2B5EF4-FFF2-40B4-BE49-F238E27FC236}">
                <a16:creationId xmlns:a16="http://schemas.microsoft.com/office/drawing/2014/main" id="{BCC90178-267E-40EF-9BF1-DB92BC491883}"/>
              </a:ext>
            </a:extLst>
          </p:cNvPr>
          <p:cNvSpPr>
            <a:spLocks noGrp="1"/>
          </p:cNvSpPr>
          <p:nvPr>
            <p:ph type="subTitle" idx="1"/>
          </p:nvPr>
        </p:nvSpPr>
        <p:spPr>
          <a:xfrm>
            <a:off x="1261487" y="2840855"/>
            <a:ext cx="8825658" cy="1704512"/>
          </a:xfrm>
        </p:spPr>
        <p:txBody>
          <a:bodyPr>
            <a:normAutofit fontScale="92500" lnSpcReduction="10000"/>
          </a:bodyPr>
          <a:lstStyle/>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Desktop software </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Video games </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Operating systems</a:t>
            </a:r>
          </a:p>
          <a:p>
            <a:pPr marL="285750" indent="-285750">
              <a:buFont typeface="Arial" panose="020B0604020202020204" pitchFamily="34" charset="0"/>
              <a:buChar char="•"/>
            </a:pPr>
            <a:r>
              <a:rPr lang="en-IN" sz="1700" cap="none" dirty="0">
                <a:solidFill>
                  <a:schemeClr val="bg1"/>
                </a:solidFill>
                <a:latin typeface="Times New Roman" panose="02020603050405020304" pitchFamily="18" charset="0"/>
                <a:cs typeface="Times New Roman" panose="02020603050405020304" pitchFamily="18" charset="0"/>
              </a:rPr>
              <a:t>Database systems</a:t>
            </a:r>
          </a:p>
          <a:p>
            <a:pPr marL="285750" indent="-285750">
              <a:buFont typeface="Arial" panose="020B0604020202020204" pitchFamily="34" charset="0"/>
              <a:buChar char="•"/>
            </a:pPr>
            <a:r>
              <a:rPr lang="en-IN" sz="1600" cap="none" dirty="0">
                <a:solidFill>
                  <a:schemeClr val="bg1"/>
                </a:solidFill>
                <a:latin typeface="Times New Roman" panose="02020603050405020304" pitchFamily="18" charset="0"/>
                <a:cs typeface="Times New Roman" panose="02020603050405020304" pitchFamily="18" charset="0"/>
              </a:rPr>
              <a:t>Web development</a:t>
            </a:r>
            <a:endParaRPr lang="en-US" sz="1600" cap="none" dirty="0">
              <a:solidFill>
                <a:schemeClr val="bg1"/>
              </a:solidFill>
              <a:latin typeface="Times New Roman" panose="02020603050405020304" pitchFamily="18" charset="0"/>
              <a:cs typeface="Times New Roman" panose="02020603050405020304" pitchFamily="18" charset="0"/>
            </a:endParaRPr>
          </a:p>
          <a:p>
            <a:endParaRPr lang="en-IN" sz="16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41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7938-13B4-40C4-B911-BAED878A2F17}"/>
              </a:ext>
            </a:extLst>
          </p:cNvPr>
          <p:cNvSpPr>
            <a:spLocks noGrp="1"/>
          </p:cNvSpPr>
          <p:nvPr>
            <p:ph type="ctrTitle"/>
          </p:nvPr>
        </p:nvSpPr>
        <p:spPr>
          <a:xfrm>
            <a:off x="1154955" y="1309621"/>
            <a:ext cx="8825658" cy="563568"/>
          </a:xfrm>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Tools and technologies used for development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6C5A586-13AD-4526-B5F1-FD7F12F4C029}"/>
              </a:ext>
            </a:extLst>
          </p:cNvPr>
          <p:cNvSpPr>
            <a:spLocks noGrp="1"/>
          </p:cNvSpPr>
          <p:nvPr>
            <p:ph type="subTitle" idx="1"/>
          </p:nvPr>
        </p:nvSpPr>
        <p:spPr>
          <a:xfrm>
            <a:off x="1154955" y="2130641"/>
            <a:ext cx="8825658" cy="3080551"/>
          </a:xfrm>
        </p:spPr>
        <p:txBody>
          <a:bodyPr/>
          <a:lstStyle/>
          <a:p>
            <a:endParaRPr lang="en-IN" dirty="0"/>
          </a:p>
        </p:txBody>
      </p:sp>
      <p:pic>
        <p:nvPicPr>
          <p:cNvPr id="5" name="Picture 4">
            <a:extLst>
              <a:ext uri="{FF2B5EF4-FFF2-40B4-BE49-F238E27FC236}">
                <a16:creationId xmlns:a16="http://schemas.microsoft.com/office/drawing/2014/main" id="{5B06F3D1-6327-4EF0-B330-463F0197C813}"/>
              </a:ext>
            </a:extLst>
          </p:cNvPr>
          <p:cNvPicPr>
            <a:picLocks noChangeAspect="1"/>
          </p:cNvPicPr>
          <p:nvPr/>
        </p:nvPicPr>
        <p:blipFill>
          <a:blip r:embed="rId2"/>
          <a:stretch>
            <a:fillRect/>
          </a:stretch>
        </p:blipFill>
        <p:spPr>
          <a:xfrm>
            <a:off x="1154955" y="1997477"/>
            <a:ext cx="9675802" cy="4145872"/>
          </a:xfrm>
          <a:prstGeom prst="rect">
            <a:avLst/>
          </a:prstGeom>
        </p:spPr>
      </p:pic>
    </p:spTree>
    <p:extLst>
      <p:ext uri="{BB962C8B-B14F-4D97-AF65-F5344CB8AC3E}">
        <p14:creationId xmlns:p14="http://schemas.microsoft.com/office/powerpoint/2010/main" val="322656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3768-B370-4F8F-93DE-97E7FBED16A5}"/>
              </a:ext>
            </a:extLst>
          </p:cNvPr>
          <p:cNvSpPr>
            <a:spLocks noGrp="1"/>
          </p:cNvSpPr>
          <p:nvPr>
            <p:ph type="ctrTitle"/>
          </p:nvPr>
        </p:nvSpPr>
        <p:spPr>
          <a:xfrm>
            <a:off x="1154955" y="1219200"/>
            <a:ext cx="8825658" cy="625712"/>
          </a:xfrm>
        </p:spPr>
        <p:txBody>
          <a:bodyPr/>
          <a:lstStyle/>
          <a:p>
            <a:pPr algn="ctr"/>
            <a:r>
              <a:rPr lang="en-IN" sz="2800" b="1" dirty="0">
                <a:solidFill>
                  <a:schemeClr val="bg1"/>
                </a:solidFill>
                <a:latin typeface="Times New Roman" panose="02020603050405020304" pitchFamily="18" charset="0"/>
                <a:cs typeface="Times New Roman" panose="02020603050405020304" pitchFamily="18" charset="0"/>
              </a:rPr>
              <a:t>Goals and Objectives</a:t>
            </a:r>
          </a:p>
        </p:txBody>
      </p:sp>
      <p:sp>
        <p:nvSpPr>
          <p:cNvPr id="3" name="Subtitle 2">
            <a:extLst>
              <a:ext uri="{FF2B5EF4-FFF2-40B4-BE49-F238E27FC236}">
                <a16:creationId xmlns:a16="http://schemas.microsoft.com/office/drawing/2014/main" id="{F45EE3BE-DE8C-4D8B-9985-D76CA631617F}"/>
              </a:ext>
            </a:extLst>
          </p:cNvPr>
          <p:cNvSpPr>
            <a:spLocks noGrp="1"/>
          </p:cNvSpPr>
          <p:nvPr>
            <p:ph type="subTitle" idx="1"/>
          </p:nvPr>
        </p:nvSpPr>
        <p:spPr>
          <a:xfrm>
            <a:off x="1154955" y="2317072"/>
            <a:ext cx="8825658" cy="2858610"/>
          </a:xfrm>
        </p:spPr>
        <p:txBody>
          <a:bodyPr>
            <a:normAutofit/>
          </a:bodyPr>
          <a:lstStyle/>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One of the primary goals of C++ development is to leverage the language’s performance capabilities to develop software that runs quickly and efficiently. </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C++ developers aim to create code that is modular, well-organized, and easy to maintain and extend over time.</a:t>
            </a:r>
          </a:p>
          <a:p>
            <a:pPr marL="285750" indent="-285750">
              <a:buFont typeface="Arial" panose="020B0604020202020204" pitchFamily="34" charset="0"/>
              <a:buChar char="•"/>
            </a:pPr>
            <a:r>
              <a:rPr lang="en-IN" sz="1600" cap="none" dirty="0">
                <a:solidFill>
                  <a:schemeClr val="bg1"/>
                </a:solidFill>
                <a:latin typeface="Times New Roman" panose="02020603050405020304" pitchFamily="18" charset="0"/>
                <a:cs typeface="Times New Roman" panose="02020603050405020304" pitchFamily="18" charset="0"/>
              </a:rPr>
              <a:t>Faster a collaborative and productive development environment. </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C++ development is not a static field, and developers must stay up-to-date with the latest tools, technologies, and best practices. </a:t>
            </a:r>
          </a:p>
          <a:p>
            <a:pPr marL="285750" indent="-285750">
              <a:buFont typeface="Arial" panose="020B0604020202020204" pitchFamily="34" charset="0"/>
              <a:buChar char="•"/>
            </a:pPr>
            <a:endParaRPr lang="en-IN" sz="16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54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DDE0-E4A0-4147-83F2-7AA361EEC0DF}"/>
              </a:ext>
            </a:extLst>
          </p:cNvPr>
          <p:cNvSpPr>
            <a:spLocks noGrp="1"/>
          </p:cNvSpPr>
          <p:nvPr>
            <p:ph type="ctrTitle"/>
          </p:nvPr>
        </p:nvSpPr>
        <p:spPr>
          <a:xfrm>
            <a:off x="1154955" y="1219200"/>
            <a:ext cx="8825658" cy="590201"/>
          </a:xfrm>
        </p:spPr>
        <p:txBody>
          <a:bodyPr/>
          <a:lstStyle/>
          <a:p>
            <a:pPr algn="ctr"/>
            <a:r>
              <a:rPr lang="en-IN" sz="2800" b="1" dirty="0">
                <a:latin typeface="Times New Roman" panose="02020603050405020304" pitchFamily="18" charset="0"/>
                <a:cs typeface="Times New Roman" panose="02020603050405020304" pitchFamily="18" charset="0"/>
              </a:rPr>
              <a:t>Scope</a:t>
            </a:r>
          </a:p>
        </p:txBody>
      </p:sp>
      <p:sp>
        <p:nvSpPr>
          <p:cNvPr id="3" name="Subtitle 2">
            <a:extLst>
              <a:ext uri="{FF2B5EF4-FFF2-40B4-BE49-F238E27FC236}">
                <a16:creationId xmlns:a16="http://schemas.microsoft.com/office/drawing/2014/main" id="{1FF47DC3-B4CF-4B17-8C20-E66DB8EC788D}"/>
              </a:ext>
            </a:extLst>
          </p:cNvPr>
          <p:cNvSpPr>
            <a:spLocks noGrp="1"/>
          </p:cNvSpPr>
          <p:nvPr>
            <p:ph type="subTitle" idx="1"/>
          </p:nvPr>
        </p:nvSpPr>
        <p:spPr>
          <a:xfrm>
            <a:off x="1154955" y="2130640"/>
            <a:ext cx="8825658" cy="3773009"/>
          </a:xfrm>
        </p:spPr>
        <p:txBody>
          <a:bodyPr>
            <a:normAutofit/>
          </a:bodyPr>
          <a:lstStyle/>
          <a:p>
            <a:r>
              <a:rPr lang="en-US" sz="1600" cap="none" dirty="0">
                <a:solidFill>
                  <a:schemeClr val="bg1"/>
                </a:solidFill>
                <a:latin typeface="Times New Roman" panose="02020603050405020304" pitchFamily="18" charset="0"/>
                <a:cs typeface="Times New Roman" panose="02020603050405020304" pitchFamily="18" charset="0"/>
              </a:rPr>
              <a:t>An internship in C++ development can be an excellent opportunity for me to gain practical experience in the field and develop their skills.</a:t>
            </a:r>
          </a:p>
          <a:p>
            <a:endParaRPr lang="en-US" sz="1600" cap="none"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Learning the fundamentals of C++ programming</a:t>
            </a:r>
          </a:p>
          <a:p>
            <a:pPr marL="285750" indent="-285750">
              <a:buFont typeface="Arial" panose="020B0604020202020204" pitchFamily="34" charset="0"/>
              <a:buChar char="•"/>
            </a:pPr>
            <a:r>
              <a:rPr lang="en-IN" sz="1600" cap="none" dirty="0">
                <a:solidFill>
                  <a:schemeClr val="bg1"/>
                </a:solidFill>
                <a:latin typeface="Times New Roman" panose="02020603050405020304" pitchFamily="18" charset="0"/>
                <a:cs typeface="Times New Roman" panose="02020603050405020304" pitchFamily="18" charset="0"/>
              </a:rPr>
              <a:t>Collaboration with experienced developer</a:t>
            </a:r>
            <a:endParaRPr lang="en-US" sz="1600" cap="none"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Hands-on experience in developing real-world</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Networking opportunities </a:t>
            </a:r>
            <a:endParaRPr lang="en-IN" sz="16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15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32FB-2A76-410B-B91D-F1F4D579B909}"/>
              </a:ext>
            </a:extLst>
          </p:cNvPr>
          <p:cNvSpPr>
            <a:spLocks noGrp="1"/>
          </p:cNvSpPr>
          <p:nvPr>
            <p:ph type="ctrTitle"/>
          </p:nvPr>
        </p:nvSpPr>
        <p:spPr>
          <a:xfrm>
            <a:off x="1154955" y="927880"/>
            <a:ext cx="8825658" cy="1078473"/>
          </a:xfrm>
        </p:spPr>
        <p:txBody>
          <a:bodyPr/>
          <a:lstStyle/>
          <a:p>
            <a:pPr algn="ctr"/>
            <a:r>
              <a:rPr lang="en-IN" sz="2800" b="1" dirty="0">
                <a:solidFill>
                  <a:schemeClr val="bg1"/>
                </a:solidFill>
                <a:latin typeface="Times New Roman" panose="02020603050405020304" pitchFamily="18" charset="0"/>
                <a:cs typeface="Times New Roman" panose="02020603050405020304" pitchFamily="18" charset="0"/>
              </a:rPr>
              <a:t>Methodology Analysis</a:t>
            </a:r>
            <a:br>
              <a:rPr lang="en-IN" sz="2800" b="1" dirty="0">
                <a:solidFill>
                  <a:schemeClr val="bg1"/>
                </a:solidFill>
                <a:latin typeface="Times New Roman" panose="02020603050405020304" pitchFamily="18" charset="0"/>
                <a:cs typeface="Times New Roman" panose="02020603050405020304" pitchFamily="18" charset="0"/>
              </a:rPr>
            </a:b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FC7F4F-6158-4100-8804-6BDA85534988}"/>
              </a:ext>
            </a:extLst>
          </p:cNvPr>
          <p:cNvSpPr>
            <a:spLocks noGrp="1"/>
          </p:cNvSpPr>
          <p:nvPr>
            <p:ph type="subTitle" idx="1"/>
          </p:nvPr>
        </p:nvSpPr>
        <p:spPr>
          <a:xfrm>
            <a:off x="1154955" y="1873188"/>
            <a:ext cx="8825658" cy="4145872"/>
          </a:xfrm>
        </p:spPr>
        <p:txBody>
          <a:bodyPr/>
          <a:lstStyle/>
          <a:p>
            <a:r>
              <a:rPr lang="en-IN" b="1" cap="none" dirty="0">
                <a:solidFill>
                  <a:schemeClr val="bg1"/>
                </a:solidFill>
                <a:latin typeface="Times New Roman" panose="02020603050405020304" pitchFamily="18" charset="0"/>
                <a:cs typeface="Times New Roman" panose="02020603050405020304" pitchFamily="18" charset="0"/>
              </a:rPr>
              <a:t>User characteristics: </a:t>
            </a:r>
          </a:p>
          <a:p>
            <a:r>
              <a:rPr lang="en-IN" sz="1700" b="1" cap="none" dirty="0">
                <a:solidFill>
                  <a:schemeClr val="bg1"/>
                </a:solidFill>
                <a:latin typeface="Times New Roman" panose="02020603050405020304" pitchFamily="18" charset="0"/>
                <a:cs typeface="Times New Roman" panose="02020603050405020304" pitchFamily="18" charset="0"/>
              </a:rPr>
              <a:t>Task 1: </a:t>
            </a: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The online voting system should only allow eligible voters to participate in the voting process. This can be determined based on age, citizenship, residency , and other eligibility criteria. </a:t>
            </a:r>
          </a:p>
          <a:p>
            <a:pPr marL="285750" indent="-285750">
              <a:buFont typeface="Arial" panose="020B0604020202020204" pitchFamily="34" charset="0"/>
              <a:buChar char="•"/>
            </a:pPr>
            <a:endParaRPr lang="en-US" sz="1600" cap="none"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Users of the online voting system should have basic computer literacy skills to navigate the online platform, follow instructions, and submit their votes. </a:t>
            </a:r>
          </a:p>
          <a:p>
            <a:pPr marL="285750" indent="-285750">
              <a:buFont typeface="Arial" panose="020B0604020202020204" pitchFamily="34" charset="0"/>
              <a:buChar char="•"/>
            </a:pPr>
            <a:endParaRPr lang="en-US" sz="1600" cap="none"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cap="none" dirty="0">
                <a:solidFill>
                  <a:schemeClr val="bg1"/>
                </a:solidFill>
                <a:latin typeface="Times New Roman" panose="02020603050405020304" pitchFamily="18" charset="0"/>
                <a:cs typeface="Times New Roman" panose="02020603050405020304" pitchFamily="18" charset="0"/>
              </a:rPr>
              <a:t>Users should have trust in the technology used for the online voting system, as they will be relying on it to cast their votes.</a:t>
            </a:r>
            <a:endParaRPr lang="en-IN" sz="1600" cap="none" dirty="0">
              <a:solidFill>
                <a:schemeClr val="bg1"/>
              </a:solidFill>
              <a:latin typeface="Times New Roman" panose="02020603050405020304" pitchFamily="18" charset="0"/>
              <a:cs typeface="Times New Roman" panose="02020603050405020304" pitchFamily="18" charset="0"/>
            </a:endParaRPr>
          </a:p>
          <a:p>
            <a:endParaRPr lang="en-IN" b="1"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9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8FBA-1170-4ABD-9EAF-64429BB10096}"/>
              </a:ext>
            </a:extLst>
          </p:cNvPr>
          <p:cNvSpPr>
            <a:spLocks noGrp="1"/>
          </p:cNvSpPr>
          <p:nvPr>
            <p:ph type="ctrTitle"/>
          </p:nvPr>
        </p:nvSpPr>
        <p:spPr>
          <a:xfrm>
            <a:off x="1154955" y="1052168"/>
            <a:ext cx="8825658" cy="625712"/>
          </a:xfrm>
        </p:spPr>
        <p:txBody>
          <a:bodyPr/>
          <a:lstStyle/>
          <a:p>
            <a:pPr algn="ctr"/>
            <a:r>
              <a:rPr lang="en-IN" sz="2800" b="1" dirty="0">
                <a:solidFill>
                  <a:schemeClr val="bg1"/>
                </a:solidFill>
                <a:latin typeface="Times New Roman" panose="02020603050405020304" pitchFamily="18" charset="0"/>
                <a:cs typeface="Times New Roman" panose="02020603050405020304" pitchFamily="18" charset="0"/>
              </a:rPr>
              <a:t>Task 1</a:t>
            </a:r>
          </a:p>
        </p:txBody>
      </p:sp>
      <p:sp>
        <p:nvSpPr>
          <p:cNvPr id="3" name="Subtitle 2">
            <a:extLst>
              <a:ext uri="{FF2B5EF4-FFF2-40B4-BE49-F238E27FC236}">
                <a16:creationId xmlns:a16="http://schemas.microsoft.com/office/drawing/2014/main" id="{54DE45D2-6687-419D-A8D3-88508F55E9A9}"/>
              </a:ext>
            </a:extLst>
          </p:cNvPr>
          <p:cNvSpPr>
            <a:spLocks noGrp="1"/>
          </p:cNvSpPr>
          <p:nvPr>
            <p:ph type="subTitle" idx="1"/>
          </p:nvPr>
        </p:nvSpPr>
        <p:spPr>
          <a:xfrm>
            <a:off x="4616388" y="3137353"/>
            <a:ext cx="2272684" cy="1344064"/>
          </a:xfrm>
        </p:spPr>
        <p:txBody>
          <a:bodyPr/>
          <a:lstStyle/>
          <a:p>
            <a:endParaRPr lang="en-IN" dirty="0"/>
          </a:p>
        </p:txBody>
      </p:sp>
      <p:pic>
        <p:nvPicPr>
          <p:cNvPr id="5" name="Picture 4">
            <a:extLst>
              <a:ext uri="{FF2B5EF4-FFF2-40B4-BE49-F238E27FC236}">
                <a16:creationId xmlns:a16="http://schemas.microsoft.com/office/drawing/2014/main" id="{DD38C5F9-BFA0-4D8A-BF1D-B41E9A97B8AC}"/>
              </a:ext>
            </a:extLst>
          </p:cNvPr>
          <p:cNvPicPr>
            <a:picLocks noChangeAspect="1"/>
          </p:cNvPicPr>
          <p:nvPr/>
        </p:nvPicPr>
        <p:blipFill>
          <a:blip r:embed="rId2"/>
          <a:stretch>
            <a:fillRect/>
          </a:stretch>
        </p:blipFill>
        <p:spPr>
          <a:xfrm>
            <a:off x="2513228" y="1757779"/>
            <a:ext cx="7020000" cy="4316175"/>
          </a:xfrm>
          <a:prstGeom prst="rect">
            <a:avLst/>
          </a:prstGeom>
        </p:spPr>
      </p:pic>
    </p:spTree>
    <p:extLst>
      <p:ext uri="{BB962C8B-B14F-4D97-AF65-F5344CB8AC3E}">
        <p14:creationId xmlns:p14="http://schemas.microsoft.com/office/powerpoint/2010/main" val="116018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CE0A-90B7-4956-8246-D4678790C481}"/>
              </a:ext>
            </a:extLst>
          </p:cNvPr>
          <p:cNvSpPr>
            <a:spLocks noGrp="1"/>
          </p:cNvSpPr>
          <p:nvPr>
            <p:ph type="ctrTitle"/>
          </p:nvPr>
        </p:nvSpPr>
        <p:spPr>
          <a:xfrm>
            <a:off x="1154955" y="946293"/>
            <a:ext cx="8825658" cy="545813"/>
          </a:xfrm>
        </p:spPr>
        <p:txBody>
          <a:bodyPr/>
          <a:lstStyle/>
          <a:p>
            <a:pPr algn="ctr"/>
            <a:r>
              <a:rPr lang="en-IN" sz="2800" b="1" dirty="0">
                <a:solidFill>
                  <a:schemeClr val="bg1"/>
                </a:solidFill>
                <a:latin typeface="Times New Roman" panose="02020603050405020304" pitchFamily="18" charset="0"/>
                <a:cs typeface="Times New Roman" panose="02020603050405020304" pitchFamily="18" charset="0"/>
              </a:rPr>
              <a:t>Task 1</a:t>
            </a:r>
          </a:p>
        </p:txBody>
      </p:sp>
      <p:sp>
        <p:nvSpPr>
          <p:cNvPr id="3" name="Subtitle 2">
            <a:extLst>
              <a:ext uri="{FF2B5EF4-FFF2-40B4-BE49-F238E27FC236}">
                <a16:creationId xmlns:a16="http://schemas.microsoft.com/office/drawing/2014/main" id="{3A053C41-D178-47D8-8B63-1E12DCAB9FA7}"/>
              </a:ext>
            </a:extLst>
          </p:cNvPr>
          <p:cNvSpPr>
            <a:spLocks noGrp="1"/>
          </p:cNvSpPr>
          <p:nvPr>
            <p:ph type="subTitle" idx="1"/>
          </p:nvPr>
        </p:nvSpPr>
        <p:spPr>
          <a:xfrm flipV="1">
            <a:off x="5184648" y="3076442"/>
            <a:ext cx="2231136" cy="1138939"/>
          </a:xfrm>
        </p:spPr>
        <p:txBody>
          <a:bodyPr>
            <a:normAutofit/>
          </a:bodyPr>
          <a:lstStyle/>
          <a:p>
            <a:endParaRPr lang="en-IN" dirty="0"/>
          </a:p>
        </p:txBody>
      </p:sp>
      <p:pic>
        <p:nvPicPr>
          <p:cNvPr id="5" name="Picture 4">
            <a:extLst>
              <a:ext uri="{FF2B5EF4-FFF2-40B4-BE49-F238E27FC236}">
                <a16:creationId xmlns:a16="http://schemas.microsoft.com/office/drawing/2014/main" id="{C6FECAE4-9E97-4651-AF50-749D2F0844DF}"/>
              </a:ext>
            </a:extLst>
          </p:cNvPr>
          <p:cNvPicPr>
            <a:picLocks noChangeAspect="1"/>
          </p:cNvPicPr>
          <p:nvPr/>
        </p:nvPicPr>
        <p:blipFill rotWithShape="1">
          <a:blip r:embed="rId2"/>
          <a:srcRect r="20694" b="28389"/>
          <a:stretch/>
        </p:blipFill>
        <p:spPr>
          <a:xfrm>
            <a:off x="2425971" y="1623171"/>
            <a:ext cx="7164000" cy="4207485"/>
          </a:xfrm>
          <a:prstGeom prst="rect">
            <a:avLst/>
          </a:prstGeom>
        </p:spPr>
      </p:pic>
    </p:spTree>
    <p:extLst>
      <p:ext uri="{BB962C8B-B14F-4D97-AF65-F5344CB8AC3E}">
        <p14:creationId xmlns:p14="http://schemas.microsoft.com/office/powerpoint/2010/main" val="2487368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1588</TotalTime>
  <Words>670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 Boardroom</vt:lpstr>
      <vt:lpstr>               </vt:lpstr>
      <vt:lpstr>Introduction</vt:lpstr>
      <vt:lpstr>Applications of C++ Development</vt:lpstr>
      <vt:lpstr>Tools and technologies used for development</vt:lpstr>
      <vt:lpstr>Goals and Objectives</vt:lpstr>
      <vt:lpstr>Scope</vt:lpstr>
      <vt:lpstr>Methodology Analysis </vt:lpstr>
      <vt:lpstr>Task 1</vt:lpstr>
      <vt:lpstr>Task 1</vt:lpstr>
      <vt:lpstr>Task 2</vt:lpstr>
      <vt:lpstr>Task 2</vt:lpstr>
      <vt:lpstr>Task 3</vt:lpstr>
      <vt:lpstr>Task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Pranoti Bartakke</dc:creator>
  <cp:lastModifiedBy>Pranoti Bartakke</cp:lastModifiedBy>
  <cp:revision>12</cp:revision>
  <dcterms:created xsi:type="dcterms:W3CDTF">2023-05-11T09:03:40Z</dcterms:created>
  <dcterms:modified xsi:type="dcterms:W3CDTF">2023-05-12T11:32:25Z</dcterms:modified>
</cp:coreProperties>
</file>