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57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2FCBC93-6BEC-45B0-AF0F-968E863F6A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41382102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39808F9E-F437-4E67-9900-7609B4368FE9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hyperlink" Target="https://github.com/Pranov1984/Sales-performance-Deep-Dive-and-forecast----An-UNILEVER-Use-Case" TargetMode="Externa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tags" Target="../tags/tag9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tags" Target="../tags/tag8.xml"/><Relationship Id="rId16" Type="http://schemas.openxmlformats.org/officeDocument/2006/relationships/image" Target="../media/image13.sv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6.pn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8FC249C-2D95-4133-9A0E-096AD214DB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23218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89E8A78-31A3-4C38-B316-7DA1A66041B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3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19294-E725-4649-89C5-7E0CB277A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6" y="1309052"/>
            <a:ext cx="10029167" cy="1357454"/>
          </a:xfrm>
        </p:spPr>
        <p:txBody>
          <a:bodyPr>
            <a:noAutofit/>
          </a:bodyPr>
          <a:lstStyle/>
          <a:p>
            <a:pPr algn="l"/>
            <a:r>
              <a:rPr lang="en-US" sz="4000" cap="none" dirty="0"/>
              <a:t>Sales Performance Deep Dive and Forecast: A ML Driven Analytics Solution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485AB39-EC89-4BA9-A3F4-31BBF6EDE2C5}"/>
              </a:ext>
            </a:extLst>
          </p:cNvPr>
          <p:cNvSpPr txBox="1">
            <a:spLocks/>
          </p:cNvSpPr>
          <p:nvPr/>
        </p:nvSpPr>
        <p:spPr>
          <a:xfrm>
            <a:off x="6341055" y="4180106"/>
            <a:ext cx="5671559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inden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4000" cap="none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indent="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2pPr>
            <a:lvl3pPr indent="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3pPr>
            <a:lvl4pPr indent="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4pPr>
            <a:lvl5pPr indent="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5pPr>
            <a:lvl6pPr indent="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6pPr>
            <a:lvl7pPr indent="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7pPr>
            <a:lvl8pPr indent="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8pPr>
            <a:lvl9pPr indent="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9pPr>
          </a:lstStyle>
          <a:p>
            <a:r>
              <a:rPr lang="en-US" sz="2000" dirty="0"/>
              <a:t>Team: Dijkastra</a:t>
            </a:r>
          </a:p>
          <a:p>
            <a:r>
              <a:rPr lang="en-US" sz="1400" dirty="0"/>
              <a:t>Pranov Shobhan Mishra (VP – Risk Intelligenece at JPMorgan)</a:t>
            </a:r>
          </a:p>
          <a:p>
            <a:r>
              <a:rPr lang="en-US" sz="1400" dirty="0"/>
              <a:t>Manav Tyagi (Solution Architect)</a:t>
            </a:r>
          </a:p>
          <a:p>
            <a:r>
              <a:rPr lang="en-US" sz="1400" dirty="0"/>
              <a:t>Aniket Chhabra (Data Scientist at Paypal)</a:t>
            </a:r>
          </a:p>
          <a:p>
            <a:r>
              <a:rPr lang="en-US" sz="1400" dirty="0"/>
              <a:t>Swapneel Gitccha (VP – Data Scientist at </a:t>
            </a:r>
            <a:r>
              <a:rPr lang="en-US" sz="1400" dirty="0" err="1"/>
              <a:t>CitiBank</a:t>
            </a:r>
            <a:r>
              <a:rPr lang="en-US" sz="14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0DC66-19AB-4966-A3A6-F2708D1D831D}"/>
              </a:ext>
            </a:extLst>
          </p:cNvPr>
          <p:cNvSpPr txBox="1"/>
          <p:nvPr/>
        </p:nvSpPr>
        <p:spPr>
          <a:xfrm>
            <a:off x="179386" y="6280879"/>
            <a:ext cx="77748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The codes can be found in the GitHub link below</a:t>
            </a:r>
          </a:p>
          <a:p>
            <a:r>
              <a:rPr lang="en-IN" sz="1200" dirty="0">
                <a:hlinkClick r:id="rId7"/>
              </a:rPr>
              <a:t>https://github.com/Pranov1984/Sales-performance-Deep-Dive-and-forecast----An-UNILEVER-Use-Case</a:t>
            </a:r>
            <a:endParaRPr lang="en-IN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59F90-17EE-4281-B4D3-784C48430E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7943" y="173579"/>
            <a:ext cx="1644671" cy="16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6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290CC6-35C4-4356-88DA-0C3D2421A04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25127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B290CC6-35C4-4356-88DA-0C3D2421A0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64AE23D-B881-4DDC-8BBC-366FEFC6604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C49856C-47B4-4C59-BF22-AC8ED534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0852"/>
            <a:ext cx="3575304" cy="211226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96B79B-4C59-4599-9FFA-729DF8A70BE6}"/>
              </a:ext>
            </a:extLst>
          </p:cNvPr>
          <p:cNvCxnSpPr/>
          <p:nvPr/>
        </p:nvCxnSpPr>
        <p:spPr>
          <a:xfrm>
            <a:off x="600075" y="2124075"/>
            <a:ext cx="31908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68DD28-67BC-4235-85E6-C2DC80A88B23}"/>
              </a:ext>
            </a:extLst>
          </p:cNvPr>
          <p:cNvCxnSpPr>
            <a:cxnSpLocks/>
          </p:cNvCxnSpPr>
          <p:nvPr/>
        </p:nvCxnSpPr>
        <p:spPr>
          <a:xfrm>
            <a:off x="5486400" y="1433714"/>
            <a:ext cx="0" cy="36576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04F3A00-91D2-41D4-A9AE-DC2409A34394}"/>
              </a:ext>
            </a:extLst>
          </p:cNvPr>
          <p:cNvSpPr txBox="1">
            <a:spLocks/>
          </p:cNvSpPr>
          <p:nvPr/>
        </p:nvSpPr>
        <p:spPr>
          <a:xfrm>
            <a:off x="6096000" y="1433714"/>
            <a:ext cx="5495544" cy="388123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Executive Update</a:t>
            </a:r>
            <a:endParaRPr lang="en-US" i="1" u="sng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Business overview: Problem understanding &amp; Analysis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Deployment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Modeling Outputs</a:t>
            </a:r>
          </a:p>
        </p:txBody>
      </p:sp>
    </p:spTree>
    <p:extLst>
      <p:ext uri="{BB962C8B-B14F-4D97-AF65-F5344CB8AC3E}">
        <p14:creationId xmlns:p14="http://schemas.microsoft.com/office/powerpoint/2010/main" val="369477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AE822-4448-4545-9B2C-9FBB7210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2" y="1003182"/>
            <a:ext cx="11620870" cy="56950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u="sng" dirty="0"/>
              <a:t>Problem Statement</a:t>
            </a:r>
          </a:p>
          <a:p>
            <a:r>
              <a:rPr lang="en-IN" sz="1400" dirty="0"/>
              <a:t>One of Unilever’s brands </a:t>
            </a:r>
            <a:r>
              <a:rPr lang="en-US" sz="1400" dirty="0"/>
              <a:t>is going through a steep decline in revenues and is requiring major changes in business execution plans. The management is expecting a thorough analysis of historical performances culminating in identification of key factors driving sales.</a:t>
            </a:r>
            <a:endParaRPr lang="en-IN" dirty="0"/>
          </a:p>
          <a:p>
            <a:pPr marL="0" indent="0">
              <a:buNone/>
            </a:pPr>
            <a:r>
              <a:rPr lang="en-IN" u="sng" dirty="0"/>
              <a:t>Data Summary and Product Life Cycle Overview</a:t>
            </a:r>
          </a:p>
          <a:p>
            <a:r>
              <a:rPr lang="en-IN" sz="1400" dirty="0"/>
              <a:t>The data provided constituted more than 30 years of information of sales and related variables.</a:t>
            </a:r>
          </a:p>
          <a:p>
            <a:r>
              <a:rPr lang="en-IN" sz="1400" dirty="0"/>
              <a:t>The training data suggested that the product has gone through a life-cycle of launch, growth and maturity. There were indications of a decline phase in the last few periods of training data.</a:t>
            </a:r>
          </a:p>
          <a:p>
            <a:r>
              <a:rPr lang="en-IN" sz="1400" dirty="0"/>
              <a:t>The test data corroborated the indications as we could notice sharp decline (more than 25%) since 2016.</a:t>
            </a:r>
          </a:p>
          <a:p>
            <a:pPr marL="0" indent="0">
              <a:buNone/>
            </a:pPr>
            <a:r>
              <a:rPr lang="en-IN" u="sng" dirty="0"/>
              <a:t>Key Insights &amp; Driver Analysis</a:t>
            </a:r>
          </a:p>
          <a:p>
            <a:r>
              <a:rPr lang="en-IN" sz="1400" dirty="0"/>
              <a:t>The factors having a significant positive impact on sales volumes were identified to be promotion expenditure, volumes produced or in stock, inflation, rainfall and visibility through social search impressions.</a:t>
            </a:r>
          </a:p>
          <a:p>
            <a:r>
              <a:rPr lang="en-IN" sz="1400" dirty="0"/>
              <a:t>The factors having a significant negative impact on sales volumes were identified to be brand equity, competitor prices, fuel price and digital impressions</a:t>
            </a:r>
          </a:p>
          <a:p>
            <a:pPr marL="0" indent="0">
              <a:buNone/>
            </a:pPr>
            <a:r>
              <a:rPr lang="en-IN" u="sng" dirty="0"/>
              <a:t>Forecasting</a:t>
            </a:r>
          </a:p>
          <a:p>
            <a:r>
              <a:rPr lang="en-IN" sz="1400" dirty="0"/>
              <a:t>Multiple approaches were attempted including ARIMA, Holt Winter’s Double Exponential Smoothing, Bayesian approach(BSTS) and LSTM</a:t>
            </a:r>
          </a:p>
          <a:p>
            <a:r>
              <a:rPr lang="en-IN" sz="1400" dirty="0"/>
              <a:t>The best results were achieved when training data was combined with 2 years of test data to capture the decline phases. MAPE of 25% achieved with Holt Winter followed by ARIMA with a </a:t>
            </a:r>
            <a:r>
              <a:rPr lang="en-IN" sz="1400" dirty="0" err="1"/>
              <a:t>mape</a:t>
            </a:r>
            <a:r>
              <a:rPr lang="en-IN" sz="1400" dirty="0"/>
              <a:t> of 33%.</a:t>
            </a:r>
          </a:p>
          <a:p>
            <a:r>
              <a:rPr lang="en-IN" sz="1400" dirty="0"/>
              <a:t>For the second problem statement that required training on test data only, best results were achieved through the </a:t>
            </a:r>
            <a:r>
              <a:rPr lang="en-IN" sz="1400" dirty="0" err="1"/>
              <a:t>bsts</a:t>
            </a:r>
            <a:r>
              <a:rPr lang="en-IN" sz="1400" dirty="0"/>
              <a:t> model followed by LSTM. Mapes of 5% and 13% respectively were achieved.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B870AE-D19C-44E1-891A-0DDDC1941947}"/>
              </a:ext>
            </a:extLst>
          </p:cNvPr>
          <p:cNvSpPr txBox="1">
            <a:spLocks/>
          </p:cNvSpPr>
          <p:nvPr/>
        </p:nvSpPr>
        <p:spPr>
          <a:xfrm>
            <a:off x="17462" y="95250"/>
            <a:ext cx="12085804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Executive Summary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3FFA00-9695-4C28-8767-69241C3C9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9" y="5483639"/>
            <a:ext cx="11145141" cy="1057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endParaRPr lang="en-US" altLang="en-US" sz="2000" cap="small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044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290CC6-35C4-4356-88DA-0C3D2421A04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74185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64AE23D-B881-4DDC-8BBC-366FEFC6604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9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035A1-0095-46EB-971D-F7A4D1332CC7}"/>
              </a:ext>
            </a:extLst>
          </p:cNvPr>
          <p:cNvSpPr/>
          <p:nvPr/>
        </p:nvSpPr>
        <p:spPr>
          <a:xfrm>
            <a:off x="2019299" y="962024"/>
            <a:ext cx="9944099" cy="1714502"/>
          </a:xfrm>
          <a:prstGeom prst="roundRect">
            <a:avLst/>
          </a:prstGeom>
          <a:solidFill>
            <a:srgbClr val="F4B54B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Build a process to estimate the sales forecast due to change in brand’s business execution strategy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Deep dive to the root cause of the factors contributing to brand sales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Leverage data, develop ML algorithm, provide sales intelligence using forecasting analysis to enable sales team to do their job easier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7DD39-3962-4E61-9FE3-5254EC89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2" y="95250"/>
            <a:ext cx="12085804" cy="819150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overview: Problem understanding &amp; Requirement Gathering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671BF6-0876-4E3D-A9A0-2792B86D89DC}"/>
              </a:ext>
            </a:extLst>
          </p:cNvPr>
          <p:cNvSpPr/>
          <p:nvPr/>
        </p:nvSpPr>
        <p:spPr>
          <a:xfrm>
            <a:off x="114302" y="1531094"/>
            <a:ext cx="1981199" cy="62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Background and Objective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AF8B508-7FB8-43F8-87E6-A1233600421E}"/>
              </a:ext>
            </a:extLst>
          </p:cNvPr>
          <p:cNvSpPr/>
          <p:nvPr/>
        </p:nvSpPr>
        <p:spPr>
          <a:xfrm>
            <a:off x="114302" y="3729037"/>
            <a:ext cx="1707068" cy="296703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089C04-B237-43D5-BDA2-FC7FF2077668}"/>
              </a:ext>
            </a:extLst>
          </p:cNvPr>
          <p:cNvSpPr/>
          <p:nvPr/>
        </p:nvSpPr>
        <p:spPr>
          <a:xfrm>
            <a:off x="168194" y="3749159"/>
            <a:ext cx="16257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lt1"/>
                </a:solidFill>
              </a:rPr>
              <a:t>Data Elements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6BD9F3-9CE9-4F28-9903-6834F0A6F7C8}"/>
              </a:ext>
            </a:extLst>
          </p:cNvPr>
          <p:cNvSpPr txBox="1"/>
          <p:nvPr/>
        </p:nvSpPr>
        <p:spPr>
          <a:xfrm>
            <a:off x="115467" y="5503166"/>
            <a:ext cx="170706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Collect </a:t>
            </a:r>
          </a:p>
          <a:p>
            <a:pPr algn="ctr"/>
            <a:r>
              <a:rPr lang="en-US" sz="1400" dirty="0">
                <a:solidFill>
                  <a:schemeClr val="lt1"/>
                </a:solidFill>
              </a:rPr>
              <a:t>Marketing and Sales data and add dimensions</a:t>
            </a:r>
          </a:p>
        </p:txBody>
      </p:sp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EF95EDFC-9F29-4807-AFFD-2FB1F87617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149" y="4346932"/>
            <a:ext cx="976392" cy="976392"/>
          </a:xfrm>
          <a:prstGeom prst="rect">
            <a:avLst/>
          </a:prstGeom>
        </p:spPr>
      </p:pic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0678CD67-CD35-495B-99CF-2BB6555FF9FA}"/>
              </a:ext>
            </a:extLst>
          </p:cNvPr>
          <p:cNvSpPr/>
          <p:nvPr/>
        </p:nvSpPr>
        <p:spPr>
          <a:xfrm>
            <a:off x="1914583" y="4967980"/>
            <a:ext cx="333502" cy="456622"/>
          </a:xfrm>
          <a:prstGeom prst="chevron">
            <a:avLst>
              <a:gd name="adj" fmla="val 70123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9AEE83D-4BB0-47C6-9144-5BCDD009DA75}"/>
              </a:ext>
            </a:extLst>
          </p:cNvPr>
          <p:cNvSpPr/>
          <p:nvPr/>
        </p:nvSpPr>
        <p:spPr>
          <a:xfrm>
            <a:off x="2314575" y="3729037"/>
            <a:ext cx="5343525" cy="296703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3391B4-47A1-490D-88EE-740A31E3A124}"/>
              </a:ext>
            </a:extLst>
          </p:cNvPr>
          <p:cNvSpPr/>
          <p:nvPr/>
        </p:nvSpPr>
        <p:spPr>
          <a:xfrm>
            <a:off x="4147394" y="3749159"/>
            <a:ext cx="17620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lt1"/>
                </a:solidFill>
              </a:rPr>
              <a:t>Data Deep Dive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8FFC07-1357-46BF-97DA-2FBF7B479772}"/>
              </a:ext>
            </a:extLst>
          </p:cNvPr>
          <p:cNvSpPr txBox="1"/>
          <p:nvPr/>
        </p:nvSpPr>
        <p:spPr>
          <a:xfrm>
            <a:off x="2448371" y="5510332"/>
            <a:ext cx="154469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solidFill>
                  <a:schemeClr val="lt1"/>
                </a:solidFill>
              </a:rPr>
              <a:t>Exploratory Data Analysis</a:t>
            </a:r>
          </a:p>
        </p:txBody>
      </p:sp>
      <p:pic>
        <p:nvPicPr>
          <p:cNvPr id="47" name="Graphic 46" descr="Bar chart">
            <a:extLst>
              <a:ext uri="{FF2B5EF4-FFF2-40B4-BE49-F238E27FC236}">
                <a16:creationId xmlns:a16="http://schemas.microsoft.com/office/drawing/2014/main" id="{0EA45B2C-1F07-4B9A-9759-E44A83042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78169" y="4511105"/>
            <a:ext cx="913497" cy="913497"/>
          </a:xfrm>
          <a:prstGeom prst="rect">
            <a:avLst/>
          </a:prstGeom>
        </p:spPr>
      </p:pic>
      <p:pic>
        <p:nvPicPr>
          <p:cNvPr id="49" name="Graphic 48" descr="Research">
            <a:extLst>
              <a:ext uri="{FF2B5EF4-FFF2-40B4-BE49-F238E27FC236}">
                <a16:creationId xmlns:a16="http://schemas.microsoft.com/office/drawing/2014/main" id="{F208245C-DE91-444E-B401-7FE08B9140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49294" y="4511105"/>
            <a:ext cx="913497" cy="91349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96A1D1E-21BF-46EA-A956-C8C7F726C018}"/>
              </a:ext>
            </a:extLst>
          </p:cNvPr>
          <p:cNvSpPr txBox="1"/>
          <p:nvPr/>
        </p:nvSpPr>
        <p:spPr>
          <a:xfrm>
            <a:off x="4372341" y="4578401"/>
            <a:ext cx="2050547" cy="14619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lt1"/>
                </a:solidFill>
              </a:rPr>
              <a:t>Removing Inconsistencies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lt1"/>
                </a:solidFill>
              </a:rPr>
              <a:t>Univariate Analysis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lt1"/>
                </a:solidFill>
              </a:rPr>
              <a:t>Multivariate Analysis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lt1"/>
                </a:solidFill>
              </a:rPr>
              <a:t>Transformations</a:t>
            </a:r>
          </a:p>
        </p:txBody>
      </p:sp>
      <p:pic>
        <p:nvPicPr>
          <p:cNvPr id="56" name="Graphic 55" descr="Presentation with bar chart">
            <a:extLst>
              <a:ext uri="{FF2B5EF4-FFF2-40B4-BE49-F238E27FC236}">
                <a16:creationId xmlns:a16="http://schemas.microsoft.com/office/drawing/2014/main" id="{47E2A205-A8A8-4E30-BB45-AC4BCF5998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08671" y="4506457"/>
            <a:ext cx="914400" cy="914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DD3246F-79FD-4C26-9691-2DD1EE630AF8}"/>
              </a:ext>
            </a:extLst>
          </p:cNvPr>
          <p:cNvSpPr txBox="1"/>
          <p:nvPr/>
        </p:nvSpPr>
        <p:spPr>
          <a:xfrm>
            <a:off x="6198217" y="5488992"/>
            <a:ext cx="154469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solidFill>
                  <a:schemeClr val="lt1"/>
                </a:solidFill>
              </a:rPr>
              <a:t>Build Model Ready Data</a:t>
            </a: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6D1E6A74-7EDB-4FEB-8F68-3183676A7FFC}"/>
              </a:ext>
            </a:extLst>
          </p:cNvPr>
          <p:cNvSpPr/>
          <p:nvPr/>
        </p:nvSpPr>
        <p:spPr>
          <a:xfrm>
            <a:off x="7768839" y="4963657"/>
            <a:ext cx="333502" cy="456622"/>
          </a:xfrm>
          <a:prstGeom prst="chevron">
            <a:avLst>
              <a:gd name="adj" fmla="val 70123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29EE709-B95B-43A1-815B-762564264C21}"/>
              </a:ext>
            </a:extLst>
          </p:cNvPr>
          <p:cNvSpPr/>
          <p:nvPr/>
        </p:nvSpPr>
        <p:spPr>
          <a:xfrm>
            <a:off x="8186471" y="3768209"/>
            <a:ext cx="1694973" cy="296703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3BE555C-4AB4-4EC7-AE66-6E9752A6C9BE}"/>
              </a:ext>
            </a:extLst>
          </p:cNvPr>
          <p:cNvSpPr/>
          <p:nvPr/>
        </p:nvSpPr>
        <p:spPr>
          <a:xfrm>
            <a:off x="8521794" y="3796784"/>
            <a:ext cx="10294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lt1"/>
                </a:solidFill>
              </a:rPr>
              <a:t>Sales </a:t>
            </a:r>
          </a:p>
          <a:p>
            <a:pPr algn="ctr"/>
            <a:r>
              <a:rPr lang="en-US" sz="1600" b="1" dirty="0">
                <a:solidFill>
                  <a:schemeClr val="lt1"/>
                </a:solidFill>
              </a:rPr>
              <a:t>Forecast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5DFF3B-E8E2-4303-A0CD-213DAD21DFC9}"/>
              </a:ext>
            </a:extLst>
          </p:cNvPr>
          <p:cNvSpPr txBox="1"/>
          <p:nvPr/>
        </p:nvSpPr>
        <p:spPr>
          <a:xfrm>
            <a:off x="8194904" y="5503166"/>
            <a:ext cx="170706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solidFill>
                  <a:schemeClr val="lt1"/>
                </a:solidFill>
              </a:rPr>
              <a:t>Build an ML algorithm to estimate sales forecast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CBCA8FD-2502-40C6-B9F0-B166A1E1D591}"/>
              </a:ext>
            </a:extLst>
          </p:cNvPr>
          <p:cNvSpPr/>
          <p:nvPr/>
        </p:nvSpPr>
        <p:spPr>
          <a:xfrm>
            <a:off x="10387765" y="3768209"/>
            <a:ext cx="1694973" cy="296703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59E556-6803-47F7-821C-AC4CA8C338CD}"/>
              </a:ext>
            </a:extLst>
          </p:cNvPr>
          <p:cNvSpPr/>
          <p:nvPr/>
        </p:nvSpPr>
        <p:spPr>
          <a:xfrm>
            <a:off x="10573626" y="3796784"/>
            <a:ext cx="1404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lt1"/>
                </a:solidFill>
              </a:rPr>
              <a:t>Deployment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DF4D92-BDF4-4C3A-AE8F-F705B2D47B15}"/>
              </a:ext>
            </a:extLst>
          </p:cNvPr>
          <p:cNvSpPr txBox="1"/>
          <p:nvPr/>
        </p:nvSpPr>
        <p:spPr>
          <a:xfrm>
            <a:off x="10396198" y="5503166"/>
            <a:ext cx="170706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solidFill>
                  <a:schemeClr val="lt1"/>
                </a:solidFill>
              </a:rPr>
              <a:t>Build framework to deploy model using technical stacks </a:t>
            </a:r>
          </a:p>
        </p:txBody>
      </p:sp>
      <p:pic>
        <p:nvPicPr>
          <p:cNvPr id="69" name="Graphic 68" descr="Upward trend">
            <a:extLst>
              <a:ext uri="{FF2B5EF4-FFF2-40B4-BE49-F238E27FC236}">
                <a16:creationId xmlns:a16="http://schemas.microsoft.com/office/drawing/2014/main" id="{F324A60B-C925-404E-AAB4-F55EABC60D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0526" y="4506457"/>
            <a:ext cx="914400" cy="914400"/>
          </a:xfrm>
          <a:prstGeom prst="rect">
            <a:avLst/>
          </a:prstGeom>
        </p:spPr>
      </p:pic>
      <p:pic>
        <p:nvPicPr>
          <p:cNvPr id="71" name="Graphic 70" descr="Head with gears">
            <a:extLst>
              <a:ext uri="{FF2B5EF4-FFF2-40B4-BE49-F238E27FC236}">
                <a16:creationId xmlns:a16="http://schemas.microsoft.com/office/drawing/2014/main" id="{0D1EE6AF-0642-4505-933B-7EBB1BFC8DF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792532" y="4505879"/>
            <a:ext cx="914400" cy="914400"/>
          </a:xfrm>
          <a:prstGeom prst="rect">
            <a:avLst/>
          </a:prstGeom>
        </p:spPr>
      </p:pic>
      <p:sp>
        <p:nvSpPr>
          <p:cNvPr id="72" name="Arrow: Chevron 71">
            <a:extLst>
              <a:ext uri="{FF2B5EF4-FFF2-40B4-BE49-F238E27FC236}">
                <a16:creationId xmlns:a16="http://schemas.microsoft.com/office/drawing/2014/main" id="{9C8CA31A-4D41-44F4-A1AC-07C82E560789}"/>
              </a:ext>
            </a:extLst>
          </p:cNvPr>
          <p:cNvSpPr/>
          <p:nvPr/>
        </p:nvSpPr>
        <p:spPr>
          <a:xfrm>
            <a:off x="9986691" y="4963079"/>
            <a:ext cx="333502" cy="456622"/>
          </a:xfrm>
          <a:prstGeom prst="chevron">
            <a:avLst>
              <a:gd name="adj" fmla="val 70123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69F10A7-647D-4F57-ACE9-23E2976D746A}"/>
              </a:ext>
            </a:extLst>
          </p:cNvPr>
          <p:cNvSpPr/>
          <p:nvPr/>
        </p:nvSpPr>
        <p:spPr>
          <a:xfrm>
            <a:off x="4591416" y="2944680"/>
            <a:ext cx="2610646" cy="62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Analysis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1529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290CC6-35C4-4356-88DA-0C3D2421A04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4068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B290CC6-35C4-4356-88DA-0C3D2421A0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64AE23D-B881-4DDC-8BBC-366FEFC6604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9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7DD39-3962-4E61-9FE3-5254EC89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-1"/>
            <a:ext cx="12079287" cy="676275"/>
          </a:xfrm>
        </p:spPr>
        <p:txBody>
          <a:bodyPr>
            <a:normAutofit/>
          </a:bodyPr>
          <a:lstStyle/>
          <a:p>
            <a:r>
              <a:rPr lang="en-US" sz="2900" dirty="0"/>
              <a:t>Why do we exist: An 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41B4-A528-4D95-A519-912E4EF8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" y="1754528"/>
            <a:ext cx="11926888" cy="2702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mission is to help </a:t>
            </a:r>
            <a:r>
              <a:rPr lang="en-US" dirty="0" err="1"/>
              <a:t>unilever</a:t>
            </a:r>
            <a:r>
              <a:rPr lang="en-US" dirty="0"/>
              <a:t>: </a:t>
            </a:r>
          </a:p>
          <a:p>
            <a:r>
              <a:rPr lang="en-US" dirty="0"/>
              <a:t>make distinctive and substantial improvements in business using data Science and Machine Learning</a:t>
            </a:r>
          </a:p>
          <a:p>
            <a:r>
              <a:rPr lang="en-US" dirty="0"/>
              <a:t>Tie data to business decisions that drive long term strategy as well as Business growth</a:t>
            </a:r>
          </a:p>
        </p:txBody>
      </p:sp>
    </p:spTree>
    <p:extLst>
      <p:ext uri="{BB962C8B-B14F-4D97-AF65-F5344CB8AC3E}">
        <p14:creationId xmlns:p14="http://schemas.microsoft.com/office/powerpoint/2010/main" val="231162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290CC6-35C4-4356-88DA-0C3D2421A04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79477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B290CC6-35C4-4356-88DA-0C3D2421A0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64AE23D-B881-4DDC-8BBC-366FEFC6604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9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7DD39-3962-4E61-9FE3-5254EC89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-1"/>
            <a:ext cx="12079287" cy="676275"/>
          </a:xfrm>
        </p:spPr>
        <p:txBody>
          <a:bodyPr>
            <a:normAutofit/>
          </a:bodyPr>
          <a:lstStyle/>
          <a:p>
            <a:r>
              <a:rPr lang="en-US" sz="2900" dirty="0"/>
              <a:t>Model Deployment Architecture: An Automated Solution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7EC6F6D-3551-46F1-A4BA-55D87F11D5F5}"/>
              </a:ext>
            </a:extLst>
          </p:cNvPr>
          <p:cNvSpPr/>
          <p:nvPr/>
        </p:nvSpPr>
        <p:spPr>
          <a:xfrm rot="5400000">
            <a:off x="9840177" y="2669251"/>
            <a:ext cx="3058973" cy="1309790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 err="1">
              <a:solidFill>
                <a:sysClr val="window" lastClr="FFFFFF"/>
              </a:solidFill>
              <a:latin typeface="PayPal Sans Big Light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D64E542-6E1A-4C19-BF93-4ED95A5221F3}"/>
              </a:ext>
            </a:extLst>
          </p:cNvPr>
          <p:cNvSpPr/>
          <p:nvPr/>
        </p:nvSpPr>
        <p:spPr>
          <a:xfrm>
            <a:off x="5758109" y="1669135"/>
            <a:ext cx="3207162" cy="1017867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F17205A-D6E4-40B3-82E1-5BD8FEE5FFA6}"/>
              </a:ext>
            </a:extLst>
          </p:cNvPr>
          <p:cNvSpPr/>
          <p:nvPr/>
        </p:nvSpPr>
        <p:spPr>
          <a:xfrm>
            <a:off x="5312051" y="4065728"/>
            <a:ext cx="3207162" cy="998321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 err="1">
              <a:solidFill>
                <a:sysClr val="window" lastClr="FFFFFF"/>
              </a:solidFill>
              <a:latin typeface="PayPal Sans Big Light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34C1F9C-D21A-4856-96CA-D81BFACE3A85}"/>
              </a:ext>
            </a:extLst>
          </p:cNvPr>
          <p:cNvSpPr/>
          <p:nvPr/>
        </p:nvSpPr>
        <p:spPr>
          <a:xfrm>
            <a:off x="503233" y="730326"/>
            <a:ext cx="2392033" cy="573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Input Data Processing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39159E6-181A-4C49-A613-FCB7A909DBAB}"/>
              </a:ext>
            </a:extLst>
          </p:cNvPr>
          <p:cNvSpPr/>
          <p:nvPr/>
        </p:nvSpPr>
        <p:spPr>
          <a:xfrm>
            <a:off x="1872778" y="2004886"/>
            <a:ext cx="1288908" cy="2482247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C55BEF5-6105-4244-B26A-EE8510A82E02}"/>
              </a:ext>
            </a:extLst>
          </p:cNvPr>
          <p:cNvSpPr/>
          <p:nvPr/>
        </p:nvSpPr>
        <p:spPr>
          <a:xfrm>
            <a:off x="4550612" y="734218"/>
            <a:ext cx="4745255" cy="588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Measurement Methodology &amp; Modeling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B25406-F5C4-4067-99D2-60338ED8104A}"/>
              </a:ext>
            </a:extLst>
          </p:cNvPr>
          <p:cNvSpPr/>
          <p:nvPr/>
        </p:nvSpPr>
        <p:spPr>
          <a:xfrm>
            <a:off x="4198594" y="1804930"/>
            <a:ext cx="1147372" cy="795811"/>
          </a:xfrm>
          <a:prstGeom prst="rect">
            <a:avLst/>
          </a:prstGeom>
          <a:solidFill>
            <a:srgbClr val="F4B54B">
              <a:alpha val="32941"/>
            </a:srgbClr>
          </a:solidFill>
          <a:ln w="12700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Pre-Processed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data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AC13D83-B3C6-4061-8815-27ED89B2E822}"/>
              </a:ext>
            </a:extLst>
          </p:cNvPr>
          <p:cNvCxnSpPr>
            <a:cxnSpLocks/>
          </p:cNvCxnSpPr>
          <p:nvPr/>
        </p:nvCxnSpPr>
        <p:spPr>
          <a:xfrm>
            <a:off x="5366309" y="2212888"/>
            <a:ext cx="584008" cy="0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66E37DB-4C19-41B5-BC6E-C7EF6E7CF273}"/>
              </a:ext>
            </a:extLst>
          </p:cNvPr>
          <p:cNvCxnSpPr>
            <a:cxnSpLocks/>
          </p:cNvCxnSpPr>
          <p:nvPr/>
        </p:nvCxnSpPr>
        <p:spPr>
          <a:xfrm flipV="1">
            <a:off x="8363368" y="4560234"/>
            <a:ext cx="812378" cy="9626"/>
          </a:xfrm>
          <a:prstGeom prst="lin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378629-264C-41C7-9B21-91AA03DD7A1B}"/>
              </a:ext>
            </a:extLst>
          </p:cNvPr>
          <p:cNvCxnSpPr>
            <a:cxnSpLocks/>
          </p:cNvCxnSpPr>
          <p:nvPr/>
        </p:nvCxnSpPr>
        <p:spPr>
          <a:xfrm>
            <a:off x="7140076" y="2212886"/>
            <a:ext cx="503369" cy="1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4F13AD-3879-4318-9F9E-63D6C4503CEB}"/>
              </a:ext>
            </a:extLst>
          </p:cNvPr>
          <p:cNvCxnSpPr>
            <a:cxnSpLocks/>
          </p:cNvCxnSpPr>
          <p:nvPr/>
        </p:nvCxnSpPr>
        <p:spPr>
          <a:xfrm flipH="1">
            <a:off x="9175744" y="2202835"/>
            <a:ext cx="2" cy="802554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B1DE984-E9C2-4CD8-AF4E-A3D3C1E0BFC3}"/>
              </a:ext>
            </a:extLst>
          </p:cNvPr>
          <p:cNvCxnSpPr>
            <a:cxnSpLocks/>
          </p:cNvCxnSpPr>
          <p:nvPr/>
        </p:nvCxnSpPr>
        <p:spPr>
          <a:xfrm>
            <a:off x="4721200" y="2610366"/>
            <a:ext cx="0" cy="1940242"/>
          </a:xfrm>
          <a:prstGeom prst="lin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94D66CF-B3AF-4B0A-80B3-15E14D617C23}"/>
              </a:ext>
            </a:extLst>
          </p:cNvPr>
          <p:cNvCxnSpPr>
            <a:cxnSpLocks/>
          </p:cNvCxnSpPr>
          <p:nvPr/>
        </p:nvCxnSpPr>
        <p:spPr>
          <a:xfrm flipH="1" flipV="1">
            <a:off x="9175744" y="3839875"/>
            <a:ext cx="1" cy="729985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0363CB4-16EA-473B-870E-7CAB35485EB6}"/>
              </a:ext>
            </a:extLst>
          </p:cNvPr>
          <p:cNvCxnSpPr>
            <a:cxnSpLocks/>
          </p:cNvCxnSpPr>
          <p:nvPr/>
        </p:nvCxnSpPr>
        <p:spPr>
          <a:xfrm>
            <a:off x="4721200" y="4540487"/>
            <a:ext cx="571600" cy="0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DC8CBB-7506-4DDE-A450-837D3722AD4B}"/>
              </a:ext>
            </a:extLst>
          </p:cNvPr>
          <p:cNvCxnSpPr>
            <a:cxnSpLocks/>
          </p:cNvCxnSpPr>
          <p:nvPr/>
        </p:nvCxnSpPr>
        <p:spPr>
          <a:xfrm>
            <a:off x="6659159" y="4560234"/>
            <a:ext cx="503369" cy="1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82C5AEA-9922-495A-AC28-99CC58D7782D}"/>
              </a:ext>
            </a:extLst>
          </p:cNvPr>
          <p:cNvGrpSpPr/>
          <p:nvPr/>
        </p:nvGrpSpPr>
        <p:grpSpPr>
          <a:xfrm>
            <a:off x="197652" y="2531024"/>
            <a:ext cx="1350687" cy="1767724"/>
            <a:chOff x="-200089" y="1616208"/>
            <a:chExt cx="1864656" cy="176772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F0C09DD-C90C-4102-9C02-26ADE3A2F5E8}"/>
                </a:ext>
              </a:extLst>
            </p:cNvPr>
            <p:cNvGrpSpPr/>
            <p:nvPr/>
          </p:nvGrpSpPr>
          <p:grpSpPr>
            <a:xfrm>
              <a:off x="-200089" y="2683634"/>
              <a:ext cx="1864656" cy="700298"/>
              <a:chOff x="3172594" y="1761337"/>
              <a:chExt cx="2834381" cy="1353226"/>
            </a:xfrm>
          </p:grpSpPr>
          <p:sp>
            <p:nvSpPr>
              <p:cNvPr id="119" name="Freeform 61">
                <a:extLst>
                  <a:ext uri="{FF2B5EF4-FFF2-40B4-BE49-F238E27FC236}">
                    <a16:creationId xmlns:a16="http://schemas.microsoft.com/office/drawing/2014/main" id="{4B451AD1-135D-46F8-A24D-96D5F87B4373}"/>
                  </a:ext>
                </a:extLst>
              </p:cNvPr>
              <p:cNvSpPr/>
              <p:nvPr/>
            </p:nvSpPr>
            <p:spPr>
              <a:xfrm>
                <a:off x="3208163" y="2191439"/>
                <a:ext cx="2798812" cy="923124"/>
              </a:xfrm>
              <a:custGeom>
                <a:avLst/>
                <a:gdLst>
                  <a:gd name="connsiteX0" fmla="*/ 0 w 2798814"/>
                  <a:gd name="connsiteY0" fmla="*/ 0 h 923125"/>
                  <a:gd name="connsiteX1" fmla="*/ 2798064 w 2798814"/>
                  <a:gd name="connsiteY1" fmla="*/ 0 h 923125"/>
                  <a:gd name="connsiteX2" fmla="*/ 2798064 w 2798814"/>
                  <a:gd name="connsiteY2" fmla="*/ 129 h 923125"/>
                  <a:gd name="connsiteX3" fmla="*/ 2798814 w 2798814"/>
                  <a:gd name="connsiteY3" fmla="*/ 0 h 923125"/>
                  <a:gd name="connsiteX4" fmla="*/ 2798814 w 2798814"/>
                  <a:gd name="connsiteY4" fmla="*/ 530520 h 923125"/>
                  <a:gd name="connsiteX5" fmla="*/ 1399407 w 2798814"/>
                  <a:gd name="connsiteY5" fmla="*/ 923125 h 923125"/>
                  <a:gd name="connsiteX6" fmla="*/ 0 w 2798814"/>
                  <a:gd name="connsiteY6" fmla="*/ 530520 h 923125"/>
                  <a:gd name="connsiteX7" fmla="*/ 0 w 2798814"/>
                  <a:gd name="connsiteY7" fmla="*/ 415464 h 923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98814" h="923125">
                    <a:moveTo>
                      <a:pt x="0" y="0"/>
                    </a:moveTo>
                    <a:lnTo>
                      <a:pt x="2798064" y="0"/>
                    </a:lnTo>
                    <a:lnTo>
                      <a:pt x="2798064" y="129"/>
                    </a:lnTo>
                    <a:lnTo>
                      <a:pt x="2798814" y="0"/>
                    </a:lnTo>
                    <a:lnTo>
                      <a:pt x="2798814" y="530520"/>
                    </a:lnTo>
                    <a:cubicBezTo>
                      <a:pt x="2798814" y="746254"/>
                      <a:pt x="2171600" y="923125"/>
                      <a:pt x="1399407" y="923125"/>
                    </a:cubicBezTo>
                    <a:cubicBezTo>
                      <a:pt x="627214" y="923125"/>
                      <a:pt x="0" y="746254"/>
                      <a:pt x="0" y="530520"/>
                    </a:cubicBezTo>
                    <a:lnTo>
                      <a:pt x="0" y="415464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ayPal Sans Big Light"/>
                    <a:ea typeface="+mn-ea"/>
                    <a:cs typeface="+mn-cs"/>
                  </a:rPr>
                  <a:t>Financial KPIs</a:t>
                </a: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7DC4CE6-9E7D-4D49-9EF4-665EA5201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594" y="1761337"/>
                <a:ext cx="2798812" cy="786577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yPal Sans Big Light"/>
                  <a:ea typeface="+mn-ea"/>
                  <a:cs typeface="+mn-cs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B340D572-0F57-47F4-91C1-100726EC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758" y="1986611"/>
                <a:ext cx="1486485" cy="299259"/>
              </a:xfrm>
              <a:prstGeom prst="ellipse">
                <a:avLst/>
              </a:prstGeom>
              <a:solidFill>
                <a:sysClr val="window" lastClr="FFFFFF">
                  <a:alpha val="40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yPal Sans Big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23E9C06-9456-4A2E-9183-7BE56ABC6933}"/>
                </a:ext>
              </a:extLst>
            </p:cNvPr>
            <p:cNvGrpSpPr/>
            <p:nvPr/>
          </p:nvGrpSpPr>
          <p:grpSpPr>
            <a:xfrm>
              <a:off x="-183598" y="2330708"/>
              <a:ext cx="1848165" cy="700298"/>
              <a:chOff x="3172594" y="1761337"/>
              <a:chExt cx="2809314" cy="1353226"/>
            </a:xfrm>
          </p:grpSpPr>
          <p:sp>
            <p:nvSpPr>
              <p:cNvPr id="116" name="Freeform 65">
                <a:extLst>
                  <a:ext uri="{FF2B5EF4-FFF2-40B4-BE49-F238E27FC236}">
                    <a16:creationId xmlns:a16="http://schemas.microsoft.com/office/drawing/2014/main" id="{CF310EC6-E046-4A56-B150-6D55149C1DA1}"/>
                  </a:ext>
                </a:extLst>
              </p:cNvPr>
              <p:cNvSpPr/>
              <p:nvPr/>
            </p:nvSpPr>
            <p:spPr>
              <a:xfrm>
                <a:off x="3183095" y="2191439"/>
                <a:ext cx="2798813" cy="923124"/>
              </a:xfrm>
              <a:custGeom>
                <a:avLst/>
                <a:gdLst>
                  <a:gd name="connsiteX0" fmla="*/ 0 w 2798814"/>
                  <a:gd name="connsiteY0" fmla="*/ 0 h 923125"/>
                  <a:gd name="connsiteX1" fmla="*/ 2798064 w 2798814"/>
                  <a:gd name="connsiteY1" fmla="*/ 0 h 923125"/>
                  <a:gd name="connsiteX2" fmla="*/ 2798064 w 2798814"/>
                  <a:gd name="connsiteY2" fmla="*/ 129 h 923125"/>
                  <a:gd name="connsiteX3" fmla="*/ 2798814 w 2798814"/>
                  <a:gd name="connsiteY3" fmla="*/ 0 h 923125"/>
                  <a:gd name="connsiteX4" fmla="*/ 2798814 w 2798814"/>
                  <a:gd name="connsiteY4" fmla="*/ 530520 h 923125"/>
                  <a:gd name="connsiteX5" fmla="*/ 1399407 w 2798814"/>
                  <a:gd name="connsiteY5" fmla="*/ 923125 h 923125"/>
                  <a:gd name="connsiteX6" fmla="*/ 0 w 2798814"/>
                  <a:gd name="connsiteY6" fmla="*/ 530520 h 923125"/>
                  <a:gd name="connsiteX7" fmla="*/ 0 w 2798814"/>
                  <a:gd name="connsiteY7" fmla="*/ 415464 h 923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98814" h="923125">
                    <a:moveTo>
                      <a:pt x="0" y="0"/>
                    </a:moveTo>
                    <a:lnTo>
                      <a:pt x="2798064" y="0"/>
                    </a:lnTo>
                    <a:lnTo>
                      <a:pt x="2798064" y="129"/>
                    </a:lnTo>
                    <a:lnTo>
                      <a:pt x="2798814" y="0"/>
                    </a:lnTo>
                    <a:lnTo>
                      <a:pt x="2798814" y="530520"/>
                    </a:lnTo>
                    <a:cubicBezTo>
                      <a:pt x="2798814" y="746254"/>
                      <a:pt x="2171600" y="923125"/>
                      <a:pt x="1399407" y="923125"/>
                    </a:cubicBezTo>
                    <a:cubicBezTo>
                      <a:pt x="627214" y="923125"/>
                      <a:pt x="0" y="746254"/>
                      <a:pt x="0" y="530520"/>
                    </a:cubicBezTo>
                    <a:lnTo>
                      <a:pt x="0" y="415464"/>
                    </a:lnTo>
                    <a:close/>
                  </a:path>
                </a:pathLst>
              </a:custGeom>
              <a:solidFill>
                <a:srgbClr val="003087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PayPal Sans Big Light"/>
                    <a:ea typeface="+mn-ea"/>
                    <a:cs typeface="+mn-cs"/>
                  </a:rPr>
                  <a:t>Sales KPIs</a:t>
                </a: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9F41C7B-1AAD-4907-B8B1-6A1F03368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594" y="1761337"/>
                <a:ext cx="2798812" cy="786577"/>
              </a:xfrm>
              <a:prstGeom prst="ellipse">
                <a:avLst/>
              </a:prstGeom>
              <a:solidFill>
                <a:srgbClr val="0037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yPal Sans Big Light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55FB3A6-CC76-4A6C-B625-A0473B21C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758" y="1986611"/>
                <a:ext cx="1486485" cy="299259"/>
              </a:xfrm>
              <a:prstGeom prst="ellipse">
                <a:avLst/>
              </a:prstGeom>
              <a:solidFill>
                <a:sysClr val="window" lastClr="FFFFFF">
                  <a:alpha val="40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yPal Sans Big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4126D54-B5B9-4A5C-82C0-ECBED6DD8AF7}"/>
                </a:ext>
              </a:extLst>
            </p:cNvPr>
            <p:cNvGrpSpPr/>
            <p:nvPr/>
          </p:nvGrpSpPr>
          <p:grpSpPr>
            <a:xfrm>
              <a:off x="-179821" y="1967408"/>
              <a:ext cx="1844386" cy="757448"/>
              <a:chOff x="3172594" y="1761337"/>
              <a:chExt cx="2803571" cy="1463660"/>
            </a:xfrm>
          </p:grpSpPr>
          <p:sp>
            <p:nvSpPr>
              <p:cNvPr id="113" name="Freeform 95">
                <a:extLst>
                  <a:ext uri="{FF2B5EF4-FFF2-40B4-BE49-F238E27FC236}">
                    <a16:creationId xmlns:a16="http://schemas.microsoft.com/office/drawing/2014/main" id="{B9A36D26-D6E2-445D-8E39-55CA447B5FC4}"/>
                  </a:ext>
                </a:extLst>
              </p:cNvPr>
              <p:cNvSpPr/>
              <p:nvPr/>
            </p:nvSpPr>
            <p:spPr>
              <a:xfrm>
                <a:off x="3177351" y="2301873"/>
                <a:ext cx="2798814" cy="923124"/>
              </a:xfrm>
              <a:custGeom>
                <a:avLst/>
                <a:gdLst>
                  <a:gd name="connsiteX0" fmla="*/ 0 w 2798814"/>
                  <a:gd name="connsiteY0" fmla="*/ 0 h 923125"/>
                  <a:gd name="connsiteX1" fmla="*/ 2798064 w 2798814"/>
                  <a:gd name="connsiteY1" fmla="*/ 0 h 923125"/>
                  <a:gd name="connsiteX2" fmla="*/ 2798064 w 2798814"/>
                  <a:gd name="connsiteY2" fmla="*/ 129 h 923125"/>
                  <a:gd name="connsiteX3" fmla="*/ 2798814 w 2798814"/>
                  <a:gd name="connsiteY3" fmla="*/ 0 h 923125"/>
                  <a:gd name="connsiteX4" fmla="*/ 2798814 w 2798814"/>
                  <a:gd name="connsiteY4" fmla="*/ 530520 h 923125"/>
                  <a:gd name="connsiteX5" fmla="*/ 1399407 w 2798814"/>
                  <a:gd name="connsiteY5" fmla="*/ 923125 h 923125"/>
                  <a:gd name="connsiteX6" fmla="*/ 0 w 2798814"/>
                  <a:gd name="connsiteY6" fmla="*/ 530520 h 923125"/>
                  <a:gd name="connsiteX7" fmla="*/ 0 w 2798814"/>
                  <a:gd name="connsiteY7" fmla="*/ 415464 h 923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98814" h="923125">
                    <a:moveTo>
                      <a:pt x="0" y="0"/>
                    </a:moveTo>
                    <a:lnTo>
                      <a:pt x="2798064" y="0"/>
                    </a:lnTo>
                    <a:lnTo>
                      <a:pt x="2798064" y="129"/>
                    </a:lnTo>
                    <a:lnTo>
                      <a:pt x="2798814" y="0"/>
                    </a:lnTo>
                    <a:lnTo>
                      <a:pt x="2798814" y="530520"/>
                    </a:lnTo>
                    <a:cubicBezTo>
                      <a:pt x="2798814" y="746254"/>
                      <a:pt x="2171600" y="923125"/>
                      <a:pt x="1399407" y="923125"/>
                    </a:cubicBezTo>
                    <a:cubicBezTo>
                      <a:pt x="627214" y="923125"/>
                      <a:pt x="0" y="746254"/>
                      <a:pt x="0" y="530520"/>
                    </a:cubicBezTo>
                    <a:lnTo>
                      <a:pt x="0" y="415464"/>
                    </a:lnTo>
                    <a:close/>
                  </a:path>
                </a:pathLst>
              </a:custGeom>
              <a:solidFill>
                <a:srgbClr val="C55A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lang="en-US" sz="1050" dirty="0"/>
                  <a:t>Marketing KPIs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yPal Sans Big Light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7826FF2-1056-4A51-ADB4-B5024C721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594" y="1761337"/>
                <a:ext cx="2798812" cy="786577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yPal Sans Big Light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C5326AE-55B8-4900-B32E-AADDF73E3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758" y="1986611"/>
                <a:ext cx="1486485" cy="299259"/>
              </a:xfrm>
              <a:prstGeom prst="ellipse">
                <a:avLst/>
              </a:prstGeom>
              <a:solidFill>
                <a:sysClr val="window" lastClr="FFFFFF">
                  <a:alpha val="40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yPal Sans Big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E10168B-56A7-4E01-8691-D3B7933088A2}"/>
                </a:ext>
              </a:extLst>
            </p:cNvPr>
            <p:cNvGrpSpPr/>
            <p:nvPr/>
          </p:nvGrpSpPr>
          <p:grpSpPr>
            <a:xfrm>
              <a:off x="-176692" y="1616208"/>
              <a:ext cx="1841257" cy="747923"/>
              <a:chOff x="3172592" y="1834961"/>
              <a:chExt cx="2798814" cy="1445254"/>
            </a:xfrm>
          </p:grpSpPr>
          <p:sp>
            <p:nvSpPr>
              <p:cNvPr id="110" name="Freeform 99">
                <a:extLst>
                  <a:ext uri="{FF2B5EF4-FFF2-40B4-BE49-F238E27FC236}">
                    <a16:creationId xmlns:a16="http://schemas.microsoft.com/office/drawing/2014/main" id="{DAB61C99-F0AA-4360-BDF4-058A7FACF40E}"/>
                  </a:ext>
                </a:extLst>
              </p:cNvPr>
              <p:cNvSpPr/>
              <p:nvPr/>
            </p:nvSpPr>
            <p:spPr>
              <a:xfrm>
                <a:off x="3172592" y="2357091"/>
                <a:ext cx="2798814" cy="923124"/>
              </a:xfrm>
              <a:custGeom>
                <a:avLst/>
                <a:gdLst>
                  <a:gd name="connsiteX0" fmla="*/ 0 w 2798814"/>
                  <a:gd name="connsiteY0" fmla="*/ 0 h 923125"/>
                  <a:gd name="connsiteX1" fmla="*/ 2798064 w 2798814"/>
                  <a:gd name="connsiteY1" fmla="*/ 0 h 923125"/>
                  <a:gd name="connsiteX2" fmla="*/ 2798064 w 2798814"/>
                  <a:gd name="connsiteY2" fmla="*/ 129 h 923125"/>
                  <a:gd name="connsiteX3" fmla="*/ 2798814 w 2798814"/>
                  <a:gd name="connsiteY3" fmla="*/ 0 h 923125"/>
                  <a:gd name="connsiteX4" fmla="*/ 2798814 w 2798814"/>
                  <a:gd name="connsiteY4" fmla="*/ 530520 h 923125"/>
                  <a:gd name="connsiteX5" fmla="*/ 1399407 w 2798814"/>
                  <a:gd name="connsiteY5" fmla="*/ 923125 h 923125"/>
                  <a:gd name="connsiteX6" fmla="*/ 0 w 2798814"/>
                  <a:gd name="connsiteY6" fmla="*/ 530520 h 923125"/>
                  <a:gd name="connsiteX7" fmla="*/ 0 w 2798814"/>
                  <a:gd name="connsiteY7" fmla="*/ 415464 h 923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98814" h="923125">
                    <a:moveTo>
                      <a:pt x="0" y="0"/>
                    </a:moveTo>
                    <a:lnTo>
                      <a:pt x="2798064" y="0"/>
                    </a:lnTo>
                    <a:lnTo>
                      <a:pt x="2798064" y="129"/>
                    </a:lnTo>
                    <a:lnTo>
                      <a:pt x="2798814" y="0"/>
                    </a:lnTo>
                    <a:lnTo>
                      <a:pt x="2798814" y="530520"/>
                    </a:lnTo>
                    <a:cubicBezTo>
                      <a:pt x="2798814" y="746254"/>
                      <a:pt x="2171600" y="923125"/>
                      <a:pt x="1399407" y="923125"/>
                    </a:cubicBezTo>
                    <a:cubicBezTo>
                      <a:pt x="627214" y="923125"/>
                      <a:pt x="0" y="746254"/>
                      <a:pt x="0" y="530520"/>
                    </a:cubicBezTo>
                    <a:lnTo>
                      <a:pt x="0" y="415464"/>
                    </a:lnTo>
                    <a:close/>
                  </a:path>
                </a:pathLst>
              </a:custGeom>
              <a:solidFill>
                <a:srgbClr val="00CF92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lang="en-US" sz="1050" dirty="0"/>
                  <a:t>Customer KPI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yPal Sans Big Light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B767626-C108-4324-88FF-1B52EAEF4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594" y="1834961"/>
                <a:ext cx="2798812" cy="786576"/>
              </a:xfrm>
              <a:prstGeom prst="ellipse">
                <a:avLst/>
              </a:prstGeom>
              <a:gradFill>
                <a:gsLst>
                  <a:gs pos="0">
                    <a:srgbClr val="00CF92"/>
                  </a:gs>
                  <a:gs pos="90000">
                    <a:srgbClr val="009CDE"/>
                  </a:gs>
                </a:gsLst>
                <a:path path="circle">
                  <a:fillToRect r="100000" b="100000"/>
                </a:path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PayPal Sans Big Medium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091B142-A73F-472D-9E54-C518970D3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758" y="1986611"/>
                <a:ext cx="1486485" cy="299259"/>
              </a:xfrm>
              <a:prstGeom prst="ellipse">
                <a:avLst/>
              </a:prstGeom>
              <a:solidFill>
                <a:sysClr val="window" lastClr="FFFFFF">
                  <a:alpha val="40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yPal Sans Big 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7" name="Right Brace 86">
            <a:extLst>
              <a:ext uri="{FF2B5EF4-FFF2-40B4-BE49-F238E27FC236}">
                <a16:creationId xmlns:a16="http://schemas.microsoft.com/office/drawing/2014/main" id="{F5B64F90-2AFE-4C31-B678-BC39B1DD337C}"/>
              </a:ext>
            </a:extLst>
          </p:cNvPr>
          <p:cNvSpPr/>
          <p:nvPr/>
        </p:nvSpPr>
        <p:spPr>
          <a:xfrm flipH="1">
            <a:off x="1569446" y="2044814"/>
            <a:ext cx="273394" cy="2452594"/>
          </a:xfrm>
          <a:prstGeom prst="rightBrace">
            <a:avLst/>
          </a:prstGeom>
          <a:noFill/>
          <a:ln w="19050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EDA3A079-A924-4834-BA46-614D38FF4EF3}"/>
              </a:ext>
            </a:extLst>
          </p:cNvPr>
          <p:cNvSpPr/>
          <p:nvPr/>
        </p:nvSpPr>
        <p:spPr>
          <a:xfrm>
            <a:off x="3375223" y="2970510"/>
            <a:ext cx="693939" cy="553775"/>
          </a:xfrm>
          <a:prstGeom prst="rightArrow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err="1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C6D59D5-BD0A-4BA4-B582-2994F8F5AE16}"/>
              </a:ext>
            </a:extLst>
          </p:cNvPr>
          <p:cNvSpPr/>
          <p:nvPr/>
        </p:nvSpPr>
        <p:spPr>
          <a:xfrm>
            <a:off x="5982314" y="1790076"/>
            <a:ext cx="1147372" cy="795811"/>
          </a:xfrm>
          <a:prstGeom prst="rect">
            <a:avLst/>
          </a:prstGeom>
          <a:solidFill>
            <a:srgbClr val="F4B54B">
              <a:alpha val="32941"/>
            </a:srgbClr>
          </a:solidFill>
          <a:ln w="12700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Method-1</a:t>
            </a:r>
          </a:p>
          <a:p>
            <a:pPr algn="ctr"/>
            <a:r>
              <a:rPr lang="en-US" sz="1200" dirty="0"/>
              <a:t>Bayesian Time Series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5A7EBF5-8B61-42AE-A839-A3FEA7B8F58C}"/>
              </a:ext>
            </a:extLst>
          </p:cNvPr>
          <p:cNvSpPr/>
          <p:nvPr/>
        </p:nvSpPr>
        <p:spPr>
          <a:xfrm>
            <a:off x="7643445" y="1795218"/>
            <a:ext cx="1147372" cy="795811"/>
          </a:xfrm>
          <a:prstGeom prst="rect">
            <a:avLst/>
          </a:prstGeom>
          <a:solidFill>
            <a:srgbClr val="F4B54B">
              <a:alpha val="32941"/>
            </a:srgbClr>
          </a:solidFill>
          <a:ln w="12700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sz="1200" dirty="0"/>
              <a:t> Forecast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AE2116F-5DE4-4621-B88E-32F5C73C9D07}"/>
              </a:ext>
            </a:extLst>
          </p:cNvPr>
          <p:cNvCxnSpPr>
            <a:cxnSpLocks/>
          </p:cNvCxnSpPr>
          <p:nvPr/>
        </p:nvCxnSpPr>
        <p:spPr>
          <a:xfrm>
            <a:off x="8790817" y="2212886"/>
            <a:ext cx="394552" cy="0"/>
          </a:xfrm>
          <a:prstGeom prst="lin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33653DB-61FD-49A6-9A5B-3E9BFAD5FA3D}"/>
              </a:ext>
            </a:extLst>
          </p:cNvPr>
          <p:cNvSpPr/>
          <p:nvPr/>
        </p:nvSpPr>
        <p:spPr>
          <a:xfrm>
            <a:off x="8237097" y="3037132"/>
            <a:ext cx="1411621" cy="758318"/>
          </a:xfrm>
          <a:prstGeom prst="rect">
            <a:avLst/>
          </a:prstGeom>
          <a:solidFill>
            <a:srgbClr val="F4B54B">
              <a:alpha val="32941"/>
            </a:srgbClr>
          </a:solidFill>
          <a:ln w="12700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Model Results - Estimated Upside</a:t>
            </a:r>
          </a:p>
          <a:p>
            <a:pPr algn="ctr"/>
            <a:r>
              <a:rPr lang="en-US" sz="1200" dirty="0"/>
              <a:t>(Ensembled)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3F62A2-D28C-433C-B19D-5ECC01551D93}"/>
              </a:ext>
            </a:extLst>
          </p:cNvPr>
          <p:cNvSpPr/>
          <p:nvPr/>
        </p:nvSpPr>
        <p:spPr>
          <a:xfrm>
            <a:off x="5497023" y="4162329"/>
            <a:ext cx="1147372" cy="795811"/>
          </a:xfrm>
          <a:prstGeom prst="rect">
            <a:avLst/>
          </a:prstGeom>
          <a:solidFill>
            <a:srgbClr val="F4B54B">
              <a:alpha val="32941"/>
            </a:srgbClr>
          </a:solidFill>
          <a:ln w="12700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Method-2</a:t>
            </a:r>
          </a:p>
          <a:p>
            <a:pPr algn="ctr"/>
            <a:r>
              <a:rPr lang="en-US" sz="1200" dirty="0"/>
              <a:t>ML Algorithm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D469DC9-6EEF-48F8-A709-C41AE5C9785D}"/>
              </a:ext>
            </a:extLst>
          </p:cNvPr>
          <p:cNvSpPr/>
          <p:nvPr/>
        </p:nvSpPr>
        <p:spPr>
          <a:xfrm>
            <a:off x="7215996" y="4162328"/>
            <a:ext cx="1147372" cy="795811"/>
          </a:xfrm>
          <a:prstGeom prst="rect">
            <a:avLst/>
          </a:prstGeom>
          <a:solidFill>
            <a:srgbClr val="F4B54B">
              <a:alpha val="32941"/>
            </a:srgbClr>
          </a:solidFill>
          <a:ln w="12700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Measure Pre-Post Growth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410466AD-43EF-40EF-8909-5EC06CA743CB}"/>
              </a:ext>
            </a:extLst>
          </p:cNvPr>
          <p:cNvSpPr/>
          <p:nvPr/>
        </p:nvSpPr>
        <p:spPr>
          <a:xfrm>
            <a:off x="9817400" y="3123880"/>
            <a:ext cx="693939" cy="553775"/>
          </a:xfrm>
          <a:prstGeom prst="rightArrow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1" dirty="0" err="1">
              <a:solidFill>
                <a:sysClr val="window" lastClr="FFFFFF"/>
              </a:solidFill>
              <a:latin typeface="PayPal Sans Big Light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98D3607-FBEE-4AA2-9D09-FD7EB7FDC0A1}"/>
              </a:ext>
            </a:extLst>
          </p:cNvPr>
          <p:cNvSpPr/>
          <p:nvPr/>
        </p:nvSpPr>
        <p:spPr>
          <a:xfrm>
            <a:off x="10746664" y="750057"/>
            <a:ext cx="1230269" cy="592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Reporting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6EEE4F-B3A9-427C-B377-BDFA8DC131D2}"/>
              </a:ext>
            </a:extLst>
          </p:cNvPr>
          <p:cNvCxnSpPr>
            <a:cxnSpLocks/>
          </p:cNvCxnSpPr>
          <p:nvPr/>
        </p:nvCxnSpPr>
        <p:spPr>
          <a:xfrm>
            <a:off x="11386805" y="3145683"/>
            <a:ext cx="1" cy="382834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523EDBC-18E0-4360-A42A-8B20806A4DBC}"/>
              </a:ext>
            </a:extLst>
          </p:cNvPr>
          <p:cNvSpPr/>
          <p:nvPr/>
        </p:nvSpPr>
        <p:spPr>
          <a:xfrm>
            <a:off x="2953478" y="5965562"/>
            <a:ext cx="2226652" cy="3234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Python/R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AA36E9F-9E87-4E36-AD9A-5A16598F94CD}"/>
              </a:ext>
            </a:extLst>
          </p:cNvPr>
          <p:cNvSpPr/>
          <p:nvPr/>
        </p:nvSpPr>
        <p:spPr>
          <a:xfrm>
            <a:off x="5345512" y="5971777"/>
            <a:ext cx="2233626" cy="30045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Tableau Dashboard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4D2E45C-DF14-4FA5-89E7-6A2EA082675E}"/>
              </a:ext>
            </a:extLst>
          </p:cNvPr>
          <p:cNvSpPr/>
          <p:nvPr/>
        </p:nvSpPr>
        <p:spPr>
          <a:xfrm>
            <a:off x="10795978" y="2328056"/>
            <a:ext cx="1147372" cy="795811"/>
          </a:xfrm>
          <a:prstGeom prst="rect">
            <a:avLst/>
          </a:prstGeom>
          <a:solidFill>
            <a:srgbClr val="F4B54B">
              <a:alpha val="32941"/>
            </a:srgbClr>
          </a:solidFill>
          <a:ln w="12700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Reporting Upside Estimates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34EEF64-F99B-4F22-BE79-CA591F2A495B}"/>
              </a:ext>
            </a:extLst>
          </p:cNvPr>
          <p:cNvSpPr/>
          <p:nvPr/>
        </p:nvSpPr>
        <p:spPr>
          <a:xfrm>
            <a:off x="10795978" y="3538791"/>
            <a:ext cx="1147372" cy="795811"/>
          </a:xfrm>
          <a:prstGeom prst="rect">
            <a:avLst/>
          </a:prstGeom>
          <a:solidFill>
            <a:srgbClr val="F4B54B">
              <a:alpha val="32941"/>
            </a:srgbClr>
          </a:solidFill>
          <a:ln w="12700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Monthly /</a:t>
            </a:r>
          </a:p>
          <a:p>
            <a:pPr algn="ctr"/>
            <a:r>
              <a:rPr lang="en-US" sz="1200" dirty="0"/>
              <a:t>Quarterly Refresh</a:t>
            </a:r>
          </a:p>
        </p:txBody>
      </p:sp>
      <p:sp>
        <p:nvSpPr>
          <p:cNvPr id="105" name="TextBox 62">
            <a:extLst>
              <a:ext uri="{FF2B5EF4-FFF2-40B4-BE49-F238E27FC236}">
                <a16:creationId xmlns:a16="http://schemas.microsoft.com/office/drawing/2014/main" id="{05E0B0D6-71AC-4838-A250-DBEFE04786A3}"/>
              </a:ext>
            </a:extLst>
          </p:cNvPr>
          <p:cNvSpPr txBox="1"/>
          <p:nvPr/>
        </p:nvSpPr>
        <p:spPr>
          <a:xfrm>
            <a:off x="368498" y="2197022"/>
            <a:ext cx="1049131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lt1"/>
                </a:solidFill>
              </a:rPr>
              <a:t>Data Level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1BB20E1-03D8-4666-ABC2-48EBBDD39769}"/>
              </a:ext>
            </a:extLst>
          </p:cNvPr>
          <p:cNvSpPr/>
          <p:nvPr/>
        </p:nvSpPr>
        <p:spPr>
          <a:xfrm>
            <a:off x="94733" y="1708877"/>
            <a:ext cx="3149298" cy="296703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4D32141-D9B9-47AF-BB9D-788B43F315E5}"/>
              </a:ext>
            </a:extLst>
          </p:cNvPr>
          <p:cNvSpPr/>
          <p:nvPr/>
        </p:nvSpPr>
        <p:spPr>
          <a:xfrm>
            <a:off x="1849946" y="2303651"/>
            <a:ext cx="1460764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Promotions</a:t>
            </a:r>
          </a:p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Spends</a:t>
            </a:r>
          </a:p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Supply </a:t>
            </a:r>
          </a:p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Trade Promo</a:t>
            </a:r>
          </a:p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Price</a:t>
            </a:r>
          </a:p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Volume</a:t>
            </a:r>
          </a:p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Mkt Budget</a:t>
            </a:r>
          </a:p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Revenue</a:t>
            </a:r>
          </a:p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Categories</a:t>
            </a:r>
          </a:p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Engagement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D53EA92-7ECA-43CC-96C8-24678F471E3C}"/>
              </a:ext>
            </a:extLst>
          </p:cNvPr>
          <p:cNvSpPr/>
          <p:nvPr/>
        </p:nvSpPr>
        <p:spPr>
          <a:xfrm>
            <a:off x="4105323" y="1390365"/>
            <a:ext cx="5606301" cy="384587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92DD4D8-2595-416F-A4A9-3406E9FCBA46}"/>
              </a:ext>
            </a:extLst>
          </p:cNvPr>
          <p:cNvSpPr/>
          <p:nvPr/>
        </p:nvSpPr>
        <p:spPr>
          <a:xfrm>
            <a:off x="10617115" y="1390365"/>
            <a:ext cx="1480152" cy="384587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4C2FE6A-99B7-4F5F-9395-BDF965F55EC7}"/>
              </a:ext>
            </a:extLst>
          </p:cNvPr>
          <p:cNvSpPr/>
          <p:nvPr/>
        </p:nvSpPr>
        <p:spPr>
          <a:xfrm>
            <a:off x="188295" y="5837912"/>
            <a:ext cx="2392033" cy="573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Implementation Tools</a:t>
            </a:r>
          </a:p>
        </p:txBody>
      </p:sp>
    </p:spTree>
    <p:extLst>
      <p:ext uri="{BB962C8B-B14F-4D97-AF65-F5344CB8AC3E}">
        <p14:creationId xmlns:p14="http://schemas.microsoft.com/office/powerpoint/2010/main" val="90679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290CC6-35C4-4356-88DA-0C3D2421A04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B290CC6-35C4-4356-88DA-0C3D2421A0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64AE23D-B881-4DDC-8BBC-366FEFC6604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9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7DD39-3962-4E61-9FE3-5254EC89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-1"/>
            <a:ext cx="12079287" cy="676275"/>
          </a:xfrm>
        </p:spPr>
        <p:txBody>
          <a:bodyPr>
            <a:normAutofit/>
          </a:bodyPr>
          <a:lstStyle/>
          <a:p>
            <a:r>
              <a:rPr lang="en-US" sz="2900" dirty="0"/>
              <a:t>Model Output: on training data (requirement 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DCF09-CC0D-4707-8069-C790730DA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67" y="690926"/>
            <a:ext cx="119157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7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290CC6-35C4-4356-88DA-0C3D2421A04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B290CC6-35C4-4356-88DA-0C3D2421A0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64AE23D-B881-4DDC-8BBC-366FEFC6604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9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7DD39-3962-4E61-9FE3-5254EC89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-1"/>
            <a:ext cx="12079287" cy="676275"/>
          </a:xfrm>
        </p:spPr>
        <p:txBody>
          <a:bodyPr>
            <a:normAutofit/>
          </a:bodyPr>
          <a:lstStyle/>
          <a:p>
            <a:r>
              <a:rPr lang="en-US" sz="2900" dirty="0"/>
              <a:t>Model Output: on test data (requirement II)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0E70A-4084-47DB-93BA-6EFC9E6C4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732" y="676274"/>
            <a:ext cx="8946609" cy="560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9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290CC6-35C4-4356-88DA-0C3D2421A04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B290CC6-35C4-4356-88DA-0C3D2421A0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64AE23D-B881-4DDC-8BBC-366FEFC6604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9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7DD39-3962-4E61-9FE3-5254EC89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-1"/>
            <a:ext cx="12079287" cy="676275"/>
          </a:xfrm>
        </p:spPr>
        <p:txBody>
          <a:bodyPr>
            <a:normAutofit/>
          </a:bodyPr>
          <a:lstStyle/>
          <a:p>
            <a:r>
              <a:rPr lang="en-US" sz="2900" dirty="0"/>
              <a:t>Model Output: Identification of significant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5B978-7EB4-4B3B-851F-B8C9769B3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005" y="790113"/>
            <a:ext cx="11150353" cy="575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79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1lvwzezfZb0poFFT6Ca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1lvwzezfZb0poFFT6Ca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1lvwzezfZb0poFFT6Ca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1lvwzezfZb0poFFT6Ca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1lvwzezfZb0poFFT6C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ax4CJvYIjAJkxDxEMCS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Z452dqcBP4vmTGy2Qn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1lvwzezfZb0poFFT6Ca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1lvwzezfZb0poFFT6Ca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521</TotalTime>
  <Words>623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PayPal Sans Big Light</vt:lpstr>
      <vt:lpstr>PayPal Sans Big Medium</vt:lpstr>
      <vt:lpstr>Mesh</vt:lpstr>
      <vt:lpstr>think-cell Slide</vt:lpstr>
      <vt:lpstr>Sales Performance Deep Dive and Forecast: A ML Driven Analytics Solution</vt:lpstr>
      <vt:lpstr>Agenda</vt:lpstr>
      <vt:lpstr>PowerPoint Presentation</vt:lpstr>
      <vt:lpstr>Business overview: Problem understanding &amp; Requirement Gathering</vt:lpstr>
      <vt:lpstr>Why do we exist: An elevator Pitch</vt:lpstr>
      <vt:lpstr>Model Deployment Architecture: An Automated Solution</vt:lpstr>
      <vt:lpstr>Model Output: on training data (requirement I)</vt:lpstr>
      <vt:lpstr>Model Output: on test data (requirement II)</vt:lpstr>
      <vt:lpstr>Model Output: Identification of significant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ML Driven Analytics Solution for Sales performance Deep Dive and forecast</dc:title>
  <dc:creator>Chhabra, Aniket</dc:creator>
  <cp:lastModifiedBy>Pranov Mishra</cp:lastModifiedBy>
  <cp:revision>60</cp:revision>
  <dcterms:created xsi:type="dcterms:W3CDTF">2020-03-26T14:46:19Z</dcterms:created>
  <dcterms:modified xsi:type="dcterms:W3CDTF">2020-03-31T17:59:30Z</dcterms:modified>
</cp:coreProperties>
</file>