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41"/>
  </p:handoutMasterIdLst>
  <p:sldIdLst>
    <p:sldId id="264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2" r:id="rId39"/>
    <p:sldId id="26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25A"/>
    <a:srgbClr val="FFE12E"/>
    <a:srgbClr val="003258"/>
    <a:srgbClr val="E1F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3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CC9D74-A3DF-4807-B513-ED1C37684F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27127-C60F-48F1-9035-89750229E0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4E62F-46C1-49F8-AE8F-0B301CA791E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78E1E-86B5-4357-9195-4516B2D705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E2591-2F61-4136-BAB4-4DF68AAB17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9A7E-B14A-4E32-B8E1-5B58813B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2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8604-F9F9-4826-AFA2-26F2A8C8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83" y="392634"/>
            <a:ext cx="6353117" cy="446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1A2C98-6B1D-4EE6-A033-426F392A5280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451" y="770164"/>
            <a:ext cx="62547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75D6B45-2776-4541-AA7D-3BCE7EF8CE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14" y="343835"/>
            <a:ext cx="1740068" cy="46375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B531BF4-3342-4DC8-8EE2-3BD3F7EC2E75}"/>
              </a:ext>
            </a:extLst>
          </p:cNvPr>
          <p:cNvSpPr txBox="1">
            <a:spLocks/>
          </p:cNvSpPr>
          <p:nvPr userDrawn="1"/>
        </p:nvSpPr>
        <p:spPr>
          <a:xfrm>
            <a:off x="404418" y="80759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325A"/>
                </a:solidFill>
                <a:latin typeface="Montserrat" panose="02000505000000020004" pitchFamily="2" charset="0"/>
              </a:rPr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F738E19-97A3-4227-B257-7F949888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083" y="1956435"/>
            <a:ext cx="3868737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E0E760F-81DA-4BAE-AC97-982573EC6DD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872831" y="1956435"/>
            <a:ext cx="3868737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546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8604-F9F9-4826-AFA2-26F2A8C8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83" y="323212"/>
            <a:ext cx="6353117" cy="446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1A2C98-6B1D-4EE6-A033-426F392A5280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451" y="770164"/>
            <a:ext cx="62547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75D6B45-2776-4541-AA7D-3BCE7EF8CE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14" y="343835"/>
            <a:ext cx="1740068" cy="46375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F738E19-97A3-4227-B257-7F949888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9"/>
            <a:ext cx="8285499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160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03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921CE-1BFB-4C33-9E39-9E365E85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E4CF2-F9B2-4A2F-8879-48B31C82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EA90-32AA-4707-952A-6016A899B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12DA-7C3F-4F5E-A3EF-25444230DB4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581A-1314-46EF-8E8C-577D47758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EFBB-8EF2-4237-B64F-A4D165606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5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306FF1-BEF2-43D4-B7EC-25BB33C881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08" y="0"/>
            <a:ext cx="9197508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348342" y="4404184"/>
            <a:ext cx="6357257" cy="108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Kuliah</a:t>
            </a:r>
            <a:r>
              <a:rPr lang="en-US" sz="2800" dirty="0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 2 </a:t>
            </a:r>
            <a:r>
              <a:rPr lang="en-US" sz="2800" dirty="0" err="1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Matematika</a:t>
            </a:r>
            <a:r>
              <a:rPr lang="en-US" sz="2800" dirty="0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 </a:t>
            </a:r>
            <a:r>
              <a:rPr lang="en-US" sz="2800" dirty="0" err="1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Diskrit</a:t>
            </a:r>
            <a:endParaRPr lang="en-US" sz="2800" dirty="0">
              <a:solidFill>
                <a:srgbClr val="FFE12E"/>
              </a:solidFill>
              <a:latin typeface="Montserrat" panose="02000505000000020004" pitchFamily="2" charset="0"/>
              <a:ea typeface="Roboto" pitchFamily="2" charset="0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HIMPUNAN dan </a:t>
            </a:r>
            <a:r>
              <a:rPr lang="en-US" sz="2800" dirty="0" err="1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Dualitas</a:t>
            </a:r>
            <a:endParaRPr lang="en-US" sz="2800" dirty="0">
              <a:solidFill>
                <a:srgbClr val="FFE12E"/>
              </a:solidFill>
              <a:latin typeface="Montserrat" panose="02000505000000020004" pitchFamily="2" charset="0"/>
              <a:ea typeface="Roboto" pitchFamily="2" charset="0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</p:spTree>
    <p:extLst>
      <p:ext uri="{BB962C8B-B14F-4D97-AF65-F5344CB8AC3E}">
        <p14:creationId xmlns:p14="http://schemas.microsoft.com/office/powerpoint/2010/main" val="384608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Irisan</a:t>
                </a:r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</a:t>
                </a:r>
                <a:r>
                  <a:rPr lang="en-US" sz="2000" i="1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intersection</a:t>
                </a:r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)</a:t>
                </a: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Irisan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setiap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merupakan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B.</a:t>
                </a: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∩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|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𝑑𝑎𝑛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}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:r>
                  <a:rPr lang="en-US" sz="2000" b="1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Contoh</a:t>
                </a:r>
                <a:r>
                  <a:rPr lang="en-US" sz="2000" b="1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{ 3, 5, 9 }</m:t>
                      </m:r>
                    </m:oMath>
                  </m:oMathPara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{ −2, 6 }</m:t>
                      </m:r>
                    </m:oMath>
                  </m:oMathPara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∩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{ }</m:t>
                      </m:r>
                    </m:oMath>
                  </m:oMathPara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Gabungan</a:t>
                </a:r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(Union)</a:t>
                </a: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Gabungan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setiap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anggotanya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merupakan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anggota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anggota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anggota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keduanya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</a:t>
                </a: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∪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|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𝑎𝑡𝑎𝑢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}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5016758"/>
              </a:xfrm>
              <a:prstGeom prst="rect">
                <a:avLst/>
              </a:prstGeom>
              <a:blipFill>
                <a:blip r:embed="rId3"/>
                <a:stretch>
                  <a:fillRect l="-701" t="-608" r="-1403" b="-133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Teori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-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operasi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1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983764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Komplemen </a:t>
                </a: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suatu</a:t>
                </a:r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endParaRPr lang="en-US" sz="2000" dirty="0">
                  <a:solidFill>
                    <a:srgbClr val="FF0000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Komplemen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suatu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terhadap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suatu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semesta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suatu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merupakan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S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A.</a:t>
                </a: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‘ = {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|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𝑑𝑎𝑛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∉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}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–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sz="2000" b="1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Selisih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Selisih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2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suatu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merupakan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B.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Selisih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antara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juga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dikatakan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sebagai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komplemen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relatif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terhadap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</a:t>
                </a: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–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|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𝑑𝑎𝑛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∉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}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∩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’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983764" cy="4093428"/>
              </a:xfrm>
              <a:prstGeom prst="rect">
                <a:avLst/>
              </a:prstGeom>
              <a:blipFill>
                <a:blip r:embed="rId3"/>
                <a:stretch>
                  <a:fillRect l="-687" t="-745" b="-193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Teori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-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operasi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5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8123464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Perbedaan</a:t>
                </a:r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simetris</a:t>
                </a:r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 </a:t>
                </a:r>
                <a:r>
                  <a:rPr lang="en-US" sz="2000" i="1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Symmetric Difference 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)</a:t>
                </a: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Perbedaan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simetris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suatu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pada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tetapi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b="1" dirty="0" err="1">
                    <a:solidFill>
                      <a:srgbClr val="00B0F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tidak</a:t>
                </a:r>
                <a:r>
                  <a:rPr lang="en-US" sz="2000" b="1" dirty="0">
                    <a:solidFill>
                      <a:srgbClr val="00B0F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pada </a:t>
                </a:r>
                <a:r>
                  <a:rPr lang="en-US" sz="2000" b="1" dirty="0" err="1">
                    <a:solidFill>
                      <a:srgbClr val="00B0F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keduanya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</a:t>
                </a: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 ⨁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(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∪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  –  (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∩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 = (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–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 ∪ (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–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</m:t>
                      </m:r>
                    </m:oMath>
                  </m:oMathPara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:endParaRPr lang="en-US" sz="2000" b="1" dirty="0">
                  <a:solidFill>
                    <a:srgbClr val="FF0000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:r>
                  <a:rPr lang="en-US" sz="2000" b="1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Contoh</a:t>
                </a:r>
                <a:r>
                  <a:rPr lang="en-US" sz="2000" b="1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{ 2, 4, 6 } ;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{ 2, 3, 5 }</m:t>
                      </m:r>
                    </m:oMath>
                  </m:oMathPara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 ⨁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{ 3, 4, 5, 6 }</m:t>
                      </m:r>
                    </m:oMath>
                  </m:oMathPara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8123464" cy="3170099"/>
              </a:xfrm>
              <a:prstGeom prst="rect">
                <a:avLst/>
              </a:prstGeom>
              <a:blipFill>
                <a:blip r:embed="rId3"/>
                <a:stretch>
                  <a:fillRect l="-675" t="-1154" r="-900" b="-11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Teori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-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operasi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6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mempunyai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sifat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analogi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aritmetika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Operasi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pada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aritmetika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penambahan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(+)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perkalian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∙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).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Sifat-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sifat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operasi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pada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aritmetika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misal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a, b, c,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sembarang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b="1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Tertutup</a:t>
                </a:r>
                <a:r>
                  <a:rPr lang="en-US" sz="2000" b="1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</a:t>
                </a:r>
                <a:r>
                  <a:rPr lang="en-US" sz="2000" b="1" i="1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Closure</a:t>
                </a:r>
                <a:r>
                  <a:rPr lang="en-US" sz="2000" b="1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1  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1 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∙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b="1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Assosiatif</a:t>
                </a:r>
                <a:r>
                  <a:rPr lang="en-US" sz="2000" b="1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2  : (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 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𝑐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+ (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𝑐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</m:t>
                      </m:r>
                    </m:oMath>
                  </m:oMathPara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𝑀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2 : 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∙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) ∙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𝑐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 =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∙ (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∙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𝑐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</m:t>
                      </m:r>
                    </m:oMath>
                  </m:oMathPara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4401205"/>
              </a:xfrm>
              <a:prstGeom prst="rect">
                <a:avLst/>
              </a:prstGeom>
              <a:blipFill>
                <a:blip r:embed="rId3"/>
                <a:stretch>
                  <a:fillRect l="-857" t="-693" b="-5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Aljabar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7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8009164" cy="447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b="1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Identitas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A3  : Ada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sebuah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unik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yaitu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(0)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sedemikian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sehingga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untuk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berlaku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bahwa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+ 0 = 0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M3  : Ada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sebuah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unik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yaitu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1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sedemikian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sehingga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untuk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berlaku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bahwa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∙ 1 = 1 ∙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b="1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Invers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A4  :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Untuk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setiap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terdapat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unik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(-a)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sedemikian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sehingga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berlaku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+ (−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 = (−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0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M4  :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Untuk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setiap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≠ 0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terdapat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unik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)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sedemikian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sehingga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berlaku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 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∙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∙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1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8009164" cy="4475521"/>
              </a:xfrm>
              <a:prstGeom prst="rect">
                <a:avLst/>
              </a:prstGeom>
              <a:blipFill>
                <a:blip r:embed="rId3"/>
                <a:stretch>
                  <a:fillRect l="-685" t="-6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Aljabar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pt-BR" sz="2000" b="1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Komutatif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5  :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+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 =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+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</m:oMath>
                  </m:oMathPara>
                </a14:m>
                <a:endParaRPr lang="pt-BR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𝑀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6 :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∙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∙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</m:oMath>
                  </m:oMathPara>
                </a14:m>
                <a:endParaRPr lang="pt-BR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pt-BR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pt-BR" sz="2000" b="1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Distributif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6  :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∙ (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+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𝑐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 = (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 + (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𝑐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</m:t>
                      </m:r>
                    </m:oMath>
                  </m:oMathPara>
                </a14:m>
                <a:endParaRPr lang="pt-BR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𝑀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6 :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+(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∙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𝑐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) = (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+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𝑏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 ∙(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𝑎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+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𝑐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) </m:t>
                      </m:r>
                    </m:oMath>
                  </m:oMathPara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2246769"/>
              </a:xfrm>
              <a:prstGeom prst="rect">
                <a:avLst/>
              </a:prstGeom>
              <a:blipFill>
                <a:blip r:embed="rId3"/>
                <a:stretch>
                  <a:fillRect l="-701" t="-1359" b="-21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Aljabar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4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8186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Sifat-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sifat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tersebut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berlaku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pula pada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dimana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terdapat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perubahan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 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Operator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penjumlahan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(+)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diganti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operator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perbedaan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simetris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</a:t>
                </a:r>
                <a:r>
                  <a:rPr lang="el-GR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Δ),</a:t>
                </a:r>
              </a:p>
              <a:p>
                <a:endParaRPr lang="el-GR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Operator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perkalian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∙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)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diganti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operator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irisan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∩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),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Sifat M4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unik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nol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(0)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diganti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∅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unik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1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diganti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semesta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S,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A4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unik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( -a )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diganti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A’,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sedemikian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sehingga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berlaku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Δ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’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		          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 ∩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’ = ∅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8186964" cy="4401205"/>
              </a:xfrm>
              <a:prstGeom prst="rect">
                <a:avLst/>
              </a:prstGeom>
              <a:blipFill>
                <a:blip r:embed="rId3"/>
                <a:stretch>
                  <a:fillRect l="-819" t="-6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Aljabar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06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8161564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Pada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dasarnya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Boolean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memberikan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perantaraan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antara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logika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sebagai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berikut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</a:t>
                </a:r>
              </a:p>
              <a:p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operasi-operasi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dasar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dalam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2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yaitu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∅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diinterpretasikan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sebagai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boolean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kedua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pada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berkorespodensi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pada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Boolean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yaitu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0 dan 1.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8161564" cy="5940088"/>
              </a:xfrm>
              <a:prstGeom prst="rect">
                <a:avLst/>
              </a:prstGeom>
              <a:blipFill>
                <a:blip r:embed="rId3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6870700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Transisi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dari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ke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logika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24355C9-DBDD-4365-A9E2-B915F3DA6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22" y="2744787"/>
            <a:ext cx="56880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8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487136" y="1003345"/>
            <a:ext cx="782138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operasi-operasi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dasar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dalam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aljabar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boolean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dengan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2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elemen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yaitu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0 dan 1, </a:t>
            </a: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operasi-operasi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dasar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dalam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logika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(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kalkulus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proposisi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)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melibatkan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elemen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false dan true,</a:t>
            </a: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6556786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Transisi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dari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ke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logika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F643B2E-E243-4D92-B36B-F977BF67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1860705"/>
            <a:ext cx="5976938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2AAA3212-ACB0-45AB-836E-BBABF20D8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52" y="4213882"/>
            <a:ext cx="518477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9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487136" y="1003345"/>
            <a:ext cx="78213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operasi-operasi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dasar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dalam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aljabar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boolean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dengan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2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elemen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yaitu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0 dan 1, </a:t>
            </a: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operasi-operasi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dasar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dalam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logika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(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kalkulus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proposisi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)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melibatkan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elemen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false dan true,</a:t>
            </a: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6654800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Transisi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dari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ke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logika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E5D78ED-8BE6-4A36-B7BF-B6E70676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31" y="1946570"/>
            <a:ext cx="5976938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DCDAC08-14F8-480F-9F60-03FC8FB28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4341768"/>
            <a:ext cx="518477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2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511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kumpulan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obyek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berbeda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tetapi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memiliki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sifat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serupa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Sifat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serupa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ini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menjadi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syarat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keanggotaan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merupakan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anggota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suatu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direpresentasikan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huruf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kapital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A, B, C,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seterusnya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direpresentasikan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huruf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kecil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a, b, c,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seterusnya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ditulis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sebagai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 0∈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ditulis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sebagai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m:rPr>
                        <m:nor/>
                      </m:rPr>
                      <a:rPr lang="en-US" sz="2000" b="1" i="0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ID" b="1"/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5118581"/>
              </a:xfrm>
              <a:prstGeom prst="rect">
                <a:avLst/>
              </a:prstGeom>
              <a:blipFill>
                <a:blip r:embed="rId3"/>
                <a:stretch>
                  <a:fillRect l="-701" r="-779" b="-13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Teori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himpunan-pengertian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3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Sistem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operasi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penjumlahan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(+)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perkalian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∙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)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didefinisikan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sehingga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memenuhi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ketentuan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berikut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ini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</a:t>
                </a:r>
              </a:p>
              <a:p>
                <a:pPr lvl="1"/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aturan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A1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sampai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A5, M1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sampai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M3, M5, D1, dan D2,</a:t>
                </a:r>
              </a:p>
              <a:p>
                <a:pPr lvl="1"/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setiap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a, b, c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S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mempunyai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sifat-sifat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aksioma-aksioma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berikut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ini</a:t>
                </a:r>
                <a:r>
                  <a:rPr lang="en-US" sz="2000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2554545"/>
              </a:xfrm>
              <a:prstGeom prst="rect">
                <a:avLst/>
              </a:prstGeom>
              <a:blipFill>
                <a:blip r:embed="rId3"/>
                <a:stretch>
                  <a:fillRect l="-857" t="-1193" r="-14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Aljabar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boolean-definisi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Aljabar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boolean-definisi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97B2DD9-C771-4284-B54F-3E380A39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045983"/>
            <a:ext cx="6624637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28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487136" y="1003345"/>
            <a:ext cx="78213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Teorema 2.1</a:t>
            </a:r>
          </a:p>
          <a:p>
            <a:r>
              <a:rPr lang="pt-BR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Untuk setiap elemen a, berlaku :        a + a = a   dan   a . a = a</a:t>
            </a:r>
          </a:p>
          <a:p>
            <a:endParaRPr lang="pt-BR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pt-BR" sz="2000" b="1" dirty="0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Bukti</a:t>
            </a:r>
          </a:p>
          <a:p>
            <a:r>
              <a:rPr lang="pt-BR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a + a 	= ( a + a ) (1)			identitas</a:t>
            </a:r>
          </a:p>
          <a:p>
            <a:r>
              <a:rPr lang="pt-BR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( a + a ) ( a + a’ )		komplemen</a:t>
            </a:r>
          </a:p>
          <a:p>
            <a:r>
              <a:rPr lang="pt-BR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 + ( a . a’ )			distributif</a:t>
            </a:r>
          </a:p>
          <a:p>
            <a:r>
              <a:rPr lang="pt-BR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 + 0					komplemen</a:t>
            </a:r>
          </a:p>
          <a:p>
            <a:r>
              <a:rPr lang="pt-BR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						identitas</a:t>
            </a:r>
          </a:p>
          <a:p>
            <a:endParaRPr lang="pt-BR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pt-BR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a.a 	= a.a + 0					identitas</a:t>
            </a:r>
          </a:p>
          <a:p>
            <a:r>
              <a:rPr lang="pt-BR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a.a + a.a’				komplemen</a:t>
            </a:r>
          </a:p>
          <a:p>
            <a:r>
              <a:rPr lang="pt-BR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a. ( a + a’ )			distributif</a:t>
            </a:r>
          </a:p>
          <a:p>
            <a:r>
              <a:rPr lang="pt-BR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a.1					komplemen</a:t>
            </a:r>
          </a:p>
          <a:p>
            <a:r>
              <a:rPr lang="pt-BR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						identitas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Prinsip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dualitas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2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487136" y="1003345"/>
            <a:ext cx="7821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Teorema</a:t>
            </a:r>
            <a:r>
              <a:rPr lang="en-US" sz="2000" b="1" dirty="0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 2.2</a:t>
            </a:r>
          </a:p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Untuk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setiap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elemen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a,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berlaku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: a + 1 = 1  dan  a.0 = 0</a:t>
            </a: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Bukti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a + 1	= a + (a + a’)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komplemen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(a + a) + a’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asosiatif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 + a’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teorema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1a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1	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komplemen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a . 0	= a.(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a.a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’)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komplemen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(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a.a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) .a’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asosiatif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 . a’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idempoten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 0	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komplemen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Prinsip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dualitas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3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487136" y="1003345"/>
            <a:ext cx="84536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Teorema</a:t>
            </a:r>
            <a:r>
              <a:rPr lang="en-US" sz="2000" b="1" dirty="0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 2.3 (Hukum </a:t>
            </a:r>
            <a:r>
              <a:rPr lang="en-US" sz="2000" b="1" dirty="0" err="1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Penyerapan</a:t>
            </a:r>
            <a:r>
              <a:rPr lang="en-US" sz="2000" b="1" dirty="0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)</a:t>
            </a:r>
          </a:p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Untuk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setiap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elemen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a dan b,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berlaku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:  a + a . b = a  dan  a . (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a+b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) = a</a:t>
            </a: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Bukti</a:t>
            </a:r>
          </a:p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a+ab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	= a.1 +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a.b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Identitas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 . (1 + b)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distributif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 . 1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teorema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2a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	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identitas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a. (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a+b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)=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a.a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+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a.b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distributif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 + ab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idempoten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a.1 + ab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identitas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a. ( 1 + b )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distributif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 . 1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teorema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2a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= a	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identitas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Prinsip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dualitas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0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457200" y="627038"/>
            <a:ext cx="782138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Teorema</a:t>
            </a:r>
            <a:r>
              <a:rPr lang="en-US" sz="2000" b="1" dirty="0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 2.4 (Hukum de Morgan)</a:t>
            </a:r>
          </a:p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Untuk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setiap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elemen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a dan b,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berlaku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: (a . b)’ = a’ + b’  dan (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a+b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)’ =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a’b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’</a:t>
            </a: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Bukti</a:t>
            </a:r>
          </a:p>
          <a:p>
            <a:r>
              <a:rPr lang="en-US" sz="2000" b="1" dirty="0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a.b</a:t>
            </a:r>
            <a:r>
              <a:rPr lang="en-US" sz="2000" b="1" dirty="0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)’	= a’ + b’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Diketahui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	: (ab) (ab)’			= 0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Diperlihatkan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	: (ab) (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a’+b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’)		= 0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(ab) (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a’+b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’)			= aba’ + abb’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distributif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			= 0.b + a.0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komplemen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			= 0 + 0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teorema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2b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			= 0	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identitas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(a + b)’	= </a:t>
            </a:r>
            <a:r>
              <a:rPr lang="en-US" sz="2000" b="1" dirty="0" err="1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a’b</a:t>
            </a:r>
            <a:r>
              <a:rPr lang="en-US" sz="2000" b="1" dirty="0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’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Diketahui</a:t>
            </a:r>
            <a:r>
              <a:rPr lang="en-US" sz="2000" dirty="0">
                <a:solidFill>
                  <a:srgbClr val="7030A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	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		: (ab) + (ab)’		= 1</a:t>
            </a:r>
          </a:p>
          <a:p>
            <a:r>
              <a:rPr lang="en-US" sz="2000" dirty="0" err="1">
                <a:solidFill>
                  <a:srgbClr val="7030A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Diperlihatkan</a:t>
            </a:r>
            <a:r>
              <a:rPr lang="en-US" sz="2000" dirty="0">
                <a:solidFill>
                  <a:srgbClr val="7030A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		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: ab + a’ + b’ 		= 1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ab + (a’ + b’)	 	= ( a + a’ + b’) (b + a’ + b’)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distributif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			 = ( 1 + b’) (1 + a’)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kompleman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	 		= 1 . 1 		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teorema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2a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		 		= 1						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identitas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96563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Prinsip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dualitas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Teorema</a:t>
                </a:r>
                <a:r>
                  <a:rPr lang="en-US" sz="2000" b="1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2.4 (Hukum de Morgan)</a:t>
                </a:r>
              </a:p>
              <a:p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Untuk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setiap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b,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berlaku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.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)’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’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’  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+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)’ =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’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’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b="1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Teorema</a:t>
                </a:r>
                <a:r>
                  <a:rPr lang="en-US" sz="2000" b="1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2.5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0’ = 1 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1’ = 0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b="1" dirty="0" err="1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Teorema</a:t>
                </a:r>
                <a:r>
                  <a:rPr lang="en-US" sz="2000" b="1" dirty="0">
                    <a:solidFill>
                      <a:srgbClr val="00B05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2.6 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suatu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Boolean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berisi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paling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sedikit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berbeda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0  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1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3170099"/>
              </a:xfrm>
              <a:prstGeom prst="rect">
                <a:avLst/>
              </a:prstGeom>
              <a:blipFill>
                <a:blip r:embed="rId3"/>
                <a:stretch>
                  <a:fillRect l="-857" t="-962" r="-1169" b="-26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Prinsip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dualitas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86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57200" y="920262"/>
                <a:ext cx="8098064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Misalkan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{1, 2, 3} 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{1, 2, 3, 4, 5}. </m:t>
                    </m:r>
                  </m:oMath>
                </a14:m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Tentukan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kemungkinan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C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sedemikian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sehingga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⊂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⊂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yaitu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proper subset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C dan C 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proper subset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B.</a:t>
                </a:r>
              </a:p>
              <a:p>
                <a:endParaRPr lang="en-US" sz="2000" b="1" dirty="0">
                  <a:solidFill>
                    <a:srgbClr val="FF0000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b="1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Jawaban</a:t>
                </a:r>
                <a:r>
                  <a:rPr lang="en-US" sz="2000" b="1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: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harus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mengandung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{1, 2, 3} 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sekurang-kurangnya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B. 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demikian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{1, 2, 3, 4} </m:t>
                    </m:r>
                  </m:oMath>
                </a14:m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{1, 2, 3, 5}. 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tidak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boleh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memuat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4 dan 5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sekaligus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karena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C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i="1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proper subset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B.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20262"/>
                <a:ext cx="8098064" cy="4708981"/>
              </a:xfrm>
              <a:prstGeom prst="rect">
                <a:avLst/>
              </a:prstGeom>
              <a:blipFill>
                <a:blip r:embed="rId3"/>
                <a:stretch>
                  <a:fillRect l="-828" t="-907" r="-60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Latihan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96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849176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Misalkan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1, 3, 5, 7 } 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}, </m:t>
                    </m:r>
                  </m:oMath>
                </a14:m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~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𝑠𝑒𝑏𝑎𝑏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4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Misalkan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: 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mobil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buatan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dalam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negeri 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mobil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impor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mobil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dibuat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sebelum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tahun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1990 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mobil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jualnya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kurang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Rp 100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juta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mobil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milik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mahasiswa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universitas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tertentu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8491764" cy="3785652"/>
              </a:xfrm>
              <a:prstGeom prst="rect">
                <a:avLst/>
              </a:prstGeom>
              <a:blipFill>
                <a:blip r:embed="rId3"/>
                <a:stretch>
                  <a:fillRect l="-861" t="-1127" b="-20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Latihan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68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821236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Jawaban</a:t>
                </a:r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: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“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mobil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mahasiswa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di universitas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ini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produksi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dalam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negeri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diimpor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luar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negeri”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∩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 ∪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∩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 </m:t>
                    </m:r>
                  </m:oMath>
                </a14:m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∩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∪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lphaLcPeriod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“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mobil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produksi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dalam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negeri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dibuat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sebelum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tahun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1990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jualnya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kurang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Rp 100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juta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” 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∩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∩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𝐷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lphaLcPeriod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“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mobil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impor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buatan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setelah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tahun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1990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mempunyai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jual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lebih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Rp 100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juta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” 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  <a:sym typeface="Wingdings" panose="05000000000000000000" pitchFamily="2" charset="2"/>
                      </a:rPr>
                      <m:t>′∩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Wingdings" panose="05000000000000000000" pitchFamily="2" charset="2"/>
                      </a:rPr>
                      <m:t>′∩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Wingdings" panose="05000000000000000000" pitchFamily="2" charset="2"/>
                      </a:rPr>
                      <m:t>𝐵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8212364" cy="3477875"/>
              </a:xfrm>
              <a:prstGeom prst="rect">
                <a:avLst/>
              </a:prstGeom>
              <a:blipFill>
                <a:blip r:embed="rId3"/>
                <a:stretch>
                  <a:fillRect l="-891" t="-877" r="-1114" b="-24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Latihan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4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487136" y="1003345"/>
            <a:ext cx="78213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Terdapat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4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metoda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untuk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merepresentasikan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yaitu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Enumerasi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</a:p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Dengan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menyebutkan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semua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(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satu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per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satu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)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elemen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  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himpunan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Contoh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B = {1, 2, 3, 4, 5}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D = {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apel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mangga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jambu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}</a:t>
            </a:r>
          </a:p>
          <a:p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Notasi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khusus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atau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simbol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standar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Dengan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simbol-simbol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standar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yang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biasa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digunakan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untuk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mewakili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suatu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</a:p>
          <a:p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contoh</a:t>
            </a:r>
            <a:endParaRPr lang="en-US" sz="2000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P  =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bilangan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integer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positif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= {1 , 2, 3, …}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Q =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bilangan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natural = {0 , 1, 2, …}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	Z  =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himpunan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bilangan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000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rasional</a:t>
            </a:r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= {… , -2, -1, 0, 1, 2, …}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Teori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himpunan-representasi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54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8415564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Misalkan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mahasiswa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mahasiswa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ujian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UTS di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80 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Q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mahasiswa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ujian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UAS di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80 </a:t>
                </a:r>
              </a:p>
              <a:p>
                <a:pPr lvl="1"/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Seorang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mahasiswa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mendapat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UTS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UAS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keduanya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di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80,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mendapat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salah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ujian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di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80,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mendapat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C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kedua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ujian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di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bawah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80. </a:t>
                </a:r>
              </a:p>
              <a:p>
                <a:pPr lvl="1"/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971550" lvl="1" indent="-514350">
                  <a:buAutoNum type="romanLcParenBoth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“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mahasiswa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mendapat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A”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∩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971550" lvl="1" indent="-514350">
                  <a:buAutoNum type="romanLcParenBoth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“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mahasiswa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mendapat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B”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⨁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971550" lvl="1" indent="-514350">
                  <a:buAutoNum type="romanLcParenBoth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“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mahasiswa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mendapat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nilai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C”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–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∪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8415564" cy="4093428"/>
              </a:xfrm>
              <a:prstGeom prst="rect">
                <a:avLst/>
              </a:prstGeom>
              <a:blipFill>
                <a:blip r:embed="rId3"/>
                <a:stretch>
                  <a:fillRect l="-870" t="-1043" r="-725" b="-20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Latihan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69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80726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5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Misalkan A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makanan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= { s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soto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g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gado-gado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n = nasi goreng, m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mie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rebus } B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minuman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= { c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coca-cola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t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d = es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dawet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}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Berapa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banyak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kombinasi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makanan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minuman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disusun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kedua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di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?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b="1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Jawab: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∙|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4 ∙ 3 = 12 </m:t>
                    </m:r>
                  </m:oMath>
                </a14:m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kombinasi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minuman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yaitu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{(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),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),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),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),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),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),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),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),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),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),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),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)}.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8072664" cy="2862322"/>
              </a:xfrm>
              <a:prstGeom prst="rect">
                <a:avLst/>
              </a:prstGeom>
              <a:blipFill>
                <a:blip r:embed="rId3"/>
                <a:stretch>
                  <a:fillRect l="-906" t="-1493" r="-6571" b="-14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Latihan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75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457200" y="802602"/>
            <a:ext cx="78213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b="1" dirty="0" err="1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Contoh</a:t>
            </a:r>
            <a:r>
              <a:rPr lang="en-US" b="1" dirty="0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Dualitas</a:t>
            </a:r>
            <a:r>
              <a:rPr lang="en-US" b="1" dirty="0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: </a:t>
            </a:r>
          </a:p>
          <a:p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AS 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  <a:sym typeface="Wingdings" panose="05000000000000000000" pitchFamily="2" charset="2"/>
              </a:rPr>
              <a:t>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kemudi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mobil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di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kiri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depan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</a:p>
          <a:p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Inggris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(juga Indonesia) 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  <a:sym typeface="Wingdings" panose="05000000000000000000" pitchFamily="2" charset="2"/>
              </a:rPr>
              <a:t>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kemudi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mobil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di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kanan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depan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Peraturan</a:t>
            </a:r>
            <a:r>
              <a:rPr lang="en-US" b="1" dirty="0">
                <a:solidFill>
                  <a:srgbClr val="FF000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: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di Amerika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Serikat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mobil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harus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berjalan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di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bagian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kanan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jalan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pada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jalan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yang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berlajur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banyak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lajur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kiri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untuk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mendahului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bila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lampu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merah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menyala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mobil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belok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kanan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boleh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langsung</a:t>
            </a:r>
            <a:endParaRPr lang="en-US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pPr marL="342900" indent="-342900">
              <a:buFont typeface="+mj-lt"/>
              <a:buAutoNum type="alphaLcPeriod" startAt="2"/>
            </a:pP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di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Inggris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mobil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harus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berjalan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di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bagian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kiri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jalan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pada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jalur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yang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berlajur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banyak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lajur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kanan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untuk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mendahului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bila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lampu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merah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menyala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,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mobil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belok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kiri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boleh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langsung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</a:p>
          <a:p>
            <a:endParaRPr lang="en-US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  <a:p>
            <a:r>
              <a:rPr lang="en-US" b="1" dirty="0" err="1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Prinsip</a:t>
            </a:r>
            <a:r>
              <a:rPr lang="en-US" b="1" dirty="0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Montserrat Medium" panose="00000600000000000000" pitchFamily="50" charset="0"/>
                <a:ea typeface="Roboto" pitchFamily="2" charset="0"/>
                <a:cs typeface="Arial"/>
              </a:rPr>
              <a:t>dualitas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: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Konsep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kiri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dan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kanan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dapat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dipertukarkan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pada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kedua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negara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tersebut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sehingga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peraturan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yang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berlaku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di Amerika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Serikat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menjadi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berlaku</a:t>
            </a:r>
            <a:r>
              <a:rPr lang="en-US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 pula di </a:t>
            </a:r>
            <a:r>
              <a:rPr lang="en-US" dirty="0" err="1">
                <a:latin typeface="Montserrat Medium" panose="00000600000000000000" pitchFamily="50" charset="0"/>
                <a:ea typeface="Roboto" pitchFamily="2" charset="0"/>
                <a:cs typeface="Arial"/>
              </a:rPr>
              <a:t>Inggris</a:t>
            </a:r>
            <a:endParaRPr lang="en-US" dirty="0">
              <a:latin typeface="Montserrat Medium" panose="00000600000000000000" pitchFamily="50" charset="0"/>
              <a:ea typeface="Roboto" pitchFamily="2" charset="0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Latihan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6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8072664" cy="705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7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Berapa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banyaknya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bulat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antara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1 dan 100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habis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dibagi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3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5? 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b="1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Penyelesaian</a:t>
                </a:r>
                <a:r>
                  <a:rPr lang="en-US" sz="2000" b="1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: 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bulat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habis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dibagi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3, 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 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bulat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habis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dibagi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5,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∩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=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bulat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habis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dibagi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3 dan 5  (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yaitu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bulat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habis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dibagi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oleh KPK –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Kelipatan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Persekutuan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Terkecil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–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3 dan 5,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yaitu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15),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Yang </a:t>
                </a: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ditanyakan</a:t>
                </a:r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|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100</m:t>
                          </m:r>
                        </m:num>
                        <m:den>
                          <m:r>
                            <a:rPr lang="en-US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3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33, 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100</m:t>
                          </m:r>
                        </m:num>
                        <m:den>
                          <m:r>
                            <a:rPr lang="en-US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5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20, 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∩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100</m:t>
                          </m:r>
                        </m:num>
                        <m:den>
                          <m:r>
                            <a:rPr lang="en-US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15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6 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∪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+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–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∩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𝐵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|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 = 33 + 20 – 6 = 47 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Jadi, </a:t>
                </a:r>
                <a:r>
                  <a:rPr lang="en-US" sz="2000" dirty="0" err="1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</a:t>
                </a:r>
                <a:r>
                  <a:rPr lang="en-US" sz="2000" dirty="0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47 </a:t>
                </a:r>
                <a:r>
                  <a:rPr lang="en-US" sz="2000" dirty="0" err="1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buah</a:t>
                </a:r>
                <a:r>
                  <a:rPr lang="en-US" sz="2000" dirty="0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habis</a:t>
                </a:r>
                <a:r>
                  <a:rPr lang="en-US" sz="2000" dirty="0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dibagi</a:t>
                </a:r>
                <a:r>
                  <a:rPr lang="en-US" sz="2000" dirty="0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3 </a:t>
                </a:r>
                <a:r>
                  <a:rPr lang="en-US" sz="2000" dirty="0" err="1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solidFill>
                      <a:schemeClr val="tx2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5.</a:t>
                </a:r>
              </a:p>
              <a:p>
                <a:endParaRPr lang="en-US" sz="2000" dirty="0">
                  <a:solidFill>
                    <a:schemeClr val="tx2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solidFill>
                    <a:srgbClr val="FF0000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solidFill>
                    <a:srgbClr val="FF0000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solidFill>
                    <a:srgbClr val="FF0000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solidFill>
                    <a:srgbClr val="FF0000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8072664" cy="7059112"/>
              </a:xfrm>
              <a:prstGeom prst="rect">
                <a:avLst/>
              </a:prstGeom>
              <a:blipFill>
                <a:blip r:embed="rId3"/>
                <a:stretch>
                  <a:fillRect l="-906" t="-6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348343" y="253013"/>
            <a:ext cx="5532664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Latihan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49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770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8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antara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bulat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antara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101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sampai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600 (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termasuk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101 dan 600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sendiri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),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berapa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banyak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bilangan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tidak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habis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dibagi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oleh 4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5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namun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tidak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keduanya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?</a:t>
                </a:r>
              </a:p>
              <a:p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Penyelesaian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</a:t>
                </a:r>
              </a:p>
              <a:p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Diketahui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𝑈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=500</m:t>
                      </m:r>
                    </m:oMath>
                  </m:oMathPara>
                </a14:m>
                <a:endParaRPr lang="en-US" sz="2000" b="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  <m:t>600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  <m:t>20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=150−25=125</m:t>
                      </m:r>
                    </m:oMath>
                  </m:oMathPara>
                </a14:m>
                <a:endParaRPr lang="en-US" sz="2000" b="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  <m:t>600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=120−20=100</m:t>
                      </m:r>
                    </m:oMath>
                  </m:oMathPara>
                </a14:m>
                <a:endParaRPr lang="en-US" sz="2000" b="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600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20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20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=30−5=25</m:t>
                      </m:r>
                    </m:oMath>
                  </m:oMathPara>
                </a14:m>
                <a:endParaRPr lang="en-US" sz="2000" b="0" dirty="0">
                  <a:latin typeface="Montserrat Medium" panose="00000600000000000000" pitchFamily="50" charset="0"/>
                  <a:ea typeface="Cambria Math" panose="02040503050406030204" pitchFamily="18" charset="0"/>
                  <a:cs typeface="Arial"/>
                </a:endParaRP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ditanyakan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" pitchFamily="2" charset="0"/>
                                <a:cs typeface="Arial"/>
                              </a:rPr>
                              <m:t>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=..?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8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8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8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8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8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8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8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8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8"/>
                </a:pP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7706918"/>
              </a:xfrm>
              <a:prstGeom prst="rect">
                <a:avLst/>
              </a:prstGeom>
              <a:blipFill>
                <a:blip r:embed="rId3"/>
                <a:stretch>
                  <a:fillRect l="-935" t="-5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Latihan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624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Hitung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terlebih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dahulu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⋂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=125+100−50=175</m:t>
                      </m:r>
                    </m:oMath>
                  </m:oMathPara>
                </a14:m>
                <a:endParaRPr lang="en-US" sz="2000" b="0" dirty="0">
                  <a:latin typeface="Montserrat Medium" panose="00000600000000000000" pitchFamily="50" charset="0"/>
                  <a:ea typeface="Cambria Math" panose="02040503050406030204" pitchFamily="18" charset="0"/>
                  <a:cs typeface="Arial"/>
                </a:endParaRPr>
              </a:p>
              <a:p>
                <a:endParaRPr lang="en-US" sz="2000" b="0" dirty="0">
                  <a:latin typeface="Montserrat Medium" panose="00000600000000000000" pitchFamily="50" charset="0"/>
                  <a:ea typeface="Cambria Math" panose="02040503050406030204" pitchFamily="18" charset="0"/>
                  <a:cs typeface="Arial"/>
                </a:endParaRPr>
              </a:p>
              <a:p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Untuk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mendapatkan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Roboto" pitchFamily="2" charset="0"/>
                                  <a:cs typeface="Arial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−|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⨁|=500−175=325</m:t>
                      </m:r>
                    </m:oMath>
                  </m:oMathPara>
                </a14:m>
                <a:endParaRPr lang="en-US" sz="2000" b="0" dirty="0">
                  <a:latin typeface="Montserrat Medium" panose="00000600000000000000" pitchFamily="50" charset="0"/>
                  <a:ea typeface="Cambria Math" panose="02040503050406030204" pitchFamily="18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6248570"/>
              </a:xfrm>
              <a:prstGeom prst="rect">
                <a:avLst/>
              </a:prstGeom>
              <a:blipFill>
                <a:blip r:embed="rId3"/>
                <a:stretch>
                  <a:fillRect l="-857" t="-48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Latihan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52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471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Misalkan A dan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Buktikan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bahwa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∪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Roboto" pitchFamily="2" charset="0"/>
                          <a:cs typeface="Arial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Misalkan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 </a:t>
                </a: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Buktikan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bahwa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𝐵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Buktikan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bahwa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untuk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sembarang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B,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bahwa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914400" lvl="1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𝐵</m:t>
                    </m:r>
                  </m:oMath>
                </a14:m>
                <a:endParaRPr lang="en-US" sz="2000" b="0" dirty="0">
                  <a:latin typeface="Montserrat Medium" panose="00000600000000000000" pitchFamily="50" charset="0"/>
                  <a:ea typeface="Cambria Math" panose="02040503050406030204" pitchFamily="18" charset="0"/>
                  <a:cs typeface="Arial"/>
                </a:endParaRPr>
              </a:p>
              <a:p>
                <a:pPr marL="914400" lvl="1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∩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∪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𝐵</m:t>
                    </m:r>
                  </m:oMath>
                </a14:m>
                <a:endParaRPr lang="en-US" sz="2000" b="0" dirty="0">
                  <a:latin typeface="Montserrat Medium" panose="00000600000000000000" pitchFamily="50" charset="0"/>
                  <a:ea typeface="Cambria Math" panose="02040503050406030204" pitchFamily="18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Misalkan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A,B, dan C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Gunakan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hukum-hukum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aljabar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prinsip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dualitas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untuk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menentukan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hasil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operasi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914400" lvl="1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𝐵</m:t>
                            </m:r>
                          </m:e>
                        </m:acc>
                      </m:e>
                    </m:d>
                  </m:oMath>
                </a14:m>
                <a:endParaRPr lang="en-US" sz="2000" b="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914400" lvl="1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)∩(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𝐵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𝐵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4711098"/>
              </a:xfrm>
              <a:prstGeom prst="rect">
                <a:avLst/>
              </a:prstGeom>
              <a:blipFill>
                <a:blip r:embed="rId3"/>
                <a:stretch>
                  <a:fillRect l="-935" t="-907" r="-390" b="-116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Tugas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6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3479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5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Misalkan A, B, dan C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Buktikan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hukum-hukum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bahwa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itchFamily="2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∩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∪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Montserrat Medium" panose="00000600000000000000" pitchFamily="50" charset="0"/>
                  <a:ea typeface="Cambria Math" panose="02040503050406030204" pitchFamily="18" charset="0"/>
                  <a:cs typeface="Arial"/>
                </a:endParaRPr>
              </a:p>
              <a:p>
                <a:pPr marL="457200" indent="-457200">
                  <a:buFont typeface="+mj-lt"/>
                  <a:buAutoNum type="arabicPeriod" startAt="6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Misalkan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bagian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semesta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(U).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Tuliskan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hasil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operasi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beda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simetris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berikut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:</a:t>
                </a:r>
              </a:p>
              <a:p>
                <a:pPr marL="914400" lvl="1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𝑈</m:t>
                    </m:r>
                  </m:oMath>
                </a14:m>
                <a:endParaRPr lang="en-US" sz="2000" b="0" dirty="0">
                  <a:latin typeface="Montserrat Medium" panose="00000600000000000000" pitchFamily="50" charset="0"/>
                  <a:ea typeface="Cambria Math" panose="02040503050406030204" pitchFamily="18" charset="0"/>
                  <a:cs typeface="Arial"/>
                </a:endParaRPr>
              </a:p>
              <a:p>
                <a:pPr marL="914400" lvl="1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⨁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acc>
                  </m:oMath>
                </a14:m>
                <a:endParaRPr lang="en-US" sz="2000" b="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914400" lvl="1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Roboto" pitchFamily="2" charset="0"/>
                            <a:cs typeface="Arial"/>
                          </a:rPr>
                          <m:t>𝐴</m:t>
                        </m:r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𝑈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Cambria Math" panose="02040503050406030204" pitchFamily="18" charset="0"/>
                  <a:cs typeface="Arial"/>
                </a:endParaRPr>
              </a:p>
              <a:p>
                <a:endParaRPr lang="en-US" sz="2000" b="0" dirty="0">
                  <a:latin typeface="Montserrat Medium" panose="00000600000000000000" pitchFamily="50" charset="0"/>
                  <a:ea typeface="Cambria Math" panose="02040503050406030204" pitchFamily="18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3479286"/>
              </a:xfrm>
              <a:prstGeom prst="rect">
                <a:avLst/>
              </a:prstGeom>
              <a:blipFill>
                <a:blip r:embed="rId3"/>
                <a:stretch>
                  <a:fillRect l="-935" t="-12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Tugas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39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487136" y="1003345"/>
            <a:ext cx="7821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Something as 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divider page</a:t>
            </a:r>
          </a:p>
          <a:p>
            <a:r>
              <a:rPr lang="en-US" sz="2000" dirty="0">
                <a:latin typeface="Montserrat Medium" panose="00000600000000000000" pitchFamily="50" charset="0"/>
                <a:ea typeface="Roboto" pitchFamily="2" charset="0"/>
                <a:cs typeface="Arial"/>
              </a:rPr>
              <a:t>goes here.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Something as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89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9E33A-672E-4499-A7BA-EE4327F4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4092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348343" y="5332903"/>
            <a:ext cx="40494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</p:spTree>
    <p:extLst>
      <p:ext uri="{BB962C8B-B14F-4D97-AF65-F5344CB8AC3E}">
        <p14:creationId xmlns:p14="http://schemas.microsoft.com/office/powerpoint/2010/main" val="284873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828490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Notasi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pembentuk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menyebutkan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sifat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syarat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keanggotaan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 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Contoh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|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≤ 5 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}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Aturan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dalam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penulisan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syarat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keanggotaan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bagian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kiri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tanda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‘|’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melambangkan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tanda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‘|’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dibaca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sebagai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dimana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sedemikian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sehingga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bagian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di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kanan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tanda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‘|’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menunjukkan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syarat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keanggotaan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setiap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tanda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‘,’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dibaca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sebagai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dan.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8284905" cy="3785652"/>
              </a:xfrm>
              <a:prstGeom prst="rect">
                <a:avLst/>
              </a:prstGeom>
              <a:blipFill>
                <a:blip r:embed="rId3"/>
                <a:stretch>
                  <a:fillRect l="-883" t="-1127" b="-20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Teori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himpunan-representasi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1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Diagram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venn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menggambarkan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keberadaan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terhadap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lain.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Semesta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(S)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digambarkan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sebagai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suatu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segi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empat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sedangkan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lain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digambarkan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sebagai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lingkaran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Contoh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1,2, … , 7, 8 }; 	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1,2,3,5 };	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2,6,8 }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5016758"/>
              </a:xfrm>
              <a:prstGeom prst="rect">
                <a:avLst/>
              </a:prstGeom>
              <a:blipFill>
                <a:blip r:embed="rId3"/>
                <a:stretch>
                  <a:fillRect l="-935" t="-8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Teori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himpunan-representasi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  <p:grpSp>
        <p:nvGrpSpPr>
          <p:cNvPr id="9" name="Group 4">
            <a:extLst>
              <a:ext uri="{FF2B5EF4-FFF2-40B4-BE49-F238E27FC236}">
                <a16:creationId xmlns:a16="http://schemas.microsoft.com/office/drawing/2014/main" id="{4D172979-871E-4CEA-B77D-3EDE6E30A433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3797851"/>
            <a:ext cx="2514600" cy="1557338"/>
            <a:chOff x="2520" y="1620"/>
            <a:chExt cx="3420" cy="2160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2346D946-3436-41EA-BB51-C2A56D2F3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620"/>
              <a:ext cx="3420" cy="21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 S             A               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             1	    2         6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	    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             3	                8</a:t>
              </a:r>
              <a:endParaRPr lang="en-US" altLang="en-US" sz="200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2E6FCBB6-C456-413A-A55F-5B8B75E7A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80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6BE010FE-07C3-462A-8303-A2FBEF3F4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980"/>
              <a:ext cx="1620" cy="1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490B6CD3-5A7B-46A0-892C-C4BA2879E7A6}"/>
              </a:ext>
            </a:extLst>
          </p:cNvPr>
          <p:cNvGrpSpPr>
            <a:grpSpLocks/>
          </p:cNvGrpSpPr>
          <p:nvPr/>
        </p:nvGrpSpPr>
        <p:grpSpPr bwMode="auto">
          <a:xfrm>
            <a:off x="3181278" y="3816658"/>
            <a:ext cx="2514600" cy="1600200"/>
            <a:chOff x="4140" y="5040"/>
            <a:chExt cx="3420" cy="216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4879A041-AA50-41CC-B393-B8A3BD6EF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5040"/>
              <a:ext cx="3420" cy="21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 S             A               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	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           1	    2        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		 </a:t>
              </a:r>
              <a:endParaRPr lang="en-US" altLang="en-US" sz="2000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CFA7A5C3-ECD4-4334-BB9C-B960BEFD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5400"/>
              <a:ext cx="1620" cy="14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EC2017EE-00F8-4EDE-ACE4-74774BDAB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5400"/>
              <a:ext cx="1620" cy="14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pic>
        <p:nvPicPr>
          <p:cNvPr id="19" name="Picture 75">
            <a:extLst>
              <a:ext uri="{FF2B5EF4-FFF2-40B4-BE49-F238E27FC236}">
                <a16:creationId xmlns:a16="http://schemas.microsoft.com/office/drawing/2014/main" id="{0803688B-9899-4C9B-BDFD-E16F1CFF4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71" y="3930958"/>
            <a:ext cx="2324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37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1886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Untuk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menyatakan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banyaknya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suatu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berhingga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Jumlah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disebut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kardinalitas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| = 3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|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| = 0.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1886927"/>
              </a:xfrm>
              <a:prstGeom prst="rect">
                <a:avLst/>
              </a:prstGeom>
              <a:blipFill>
                <a:blip r:embed="rId3"/>
                <a:stretch>
                  <a:fillRect l="-857" b="-51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Teori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himpunan-kardinalitas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4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857360"/>
                <a:ext cx="7821385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semesta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/universal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S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U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kosong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(Null Set )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tidak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memiliki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{ }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atau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∅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Contoh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|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&lt;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}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bagian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(Subset )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subset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setiap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juga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merupakan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B.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⊆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Contoh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 |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&lt; 4 } 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 { 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) |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&lt; 4 }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⊆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b="1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Catatan</a:t>
                </a:r>
                <a:r>
                  <a:rPr lang="en-US" sz="2000" b="1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∅</m:t>
                    </m:r>
                    <m:r>
                      <a:rPr 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⊆</m:t>
                    </m:r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dan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⊆</m:t>
                    </m:r>
                    <m:r>
                      <a:rPr 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</m:oMath>
                </a14:m>
                <a:endParaRPr lang="en-US" sz="2000" dirty="0">
                  <a:solidFill>
                    <a:srgbClr val="7030A0"/>
                  </a:solidFill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dikatakan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sebagai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bagian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tak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sebenarnya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</a:t>
                </a:r>
                <a:r>
                  <a:rPr lang="en-US" sz="2000" i="1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improper subset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)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solidFill>
                      <a:srgbClr val="7030A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857360"/>
                <a:ext cx="7821385" cy="5940088"/>
              </a:xfrm>
              <a:prstGeom prst="rect">
                <a:avLst/>
              </a:prstGeom>
              <a:blipFill>
                <a:blip r:embed="rId3"/>
                <a:stretch>
                  <a:fillRect l="-701" t="-513" b="-10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Himpunan-himpunan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khusus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57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8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bagian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sebenarnya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(proper subset )</a:t>
                </a:r>
              </a:p>
              <a:p>
                <a:pPr lvl="1"/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⊆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</m:oMath>
                </a14:m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dimana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≠ ∅ 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,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dikatakan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bagian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sebenarnya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</a:t>
                </a: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sama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dikatakan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sama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setiap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merupakan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sebaliknya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setiap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 juga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merupakan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A.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3477875"/>
              </a:xfrm>
              <a:prstGeom prst="rect">
                <a:avLst/>
              </a:prstGeom>
              <a:blipFill>
                <a:blip r:embed="rId3"/>
                <a:stretch>
                  <a:fillRect l="-701" t="-8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Himpunan-himpunan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khusus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5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88C9A-B657-42CD-9153-3ADCFB0D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2" b="81490"/>
          <a:stretch/>
        </p:blipFill>
        <p:spPr>
          <a:xfrm>
            <a:off x="7013986" y="0"/>
            <a:ext cx="2130014" cy="126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/>
              <p:nvPr/>
            </p:nvSpPr>
            <p:spPr>
              <a:xfrm>
                <a:off x="487136" y="1003345"/>
                <a:ext cx="782138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ekivalen</a:t>
                </a:r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dikatakan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ekivalen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dengan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dan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hanya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kardinal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dari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kedua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tersebut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sama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Simbol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~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</m:oMath>
                </a14:m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endParaRPr lang="en-US" sz="2000" dirty="0">
                  <a:latin typeface="Montserrat Medium" panose="00000600000000000000" pitchFamily="50" charset="0"/>
                  <a:ea typeface="Roboto" pitchFamily="2" charset="0"/>
                  <a:cs typeface="Arial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saling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lepas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(</a:t>
                </a:r>
                <a:r>
                  <a:rPr lang="en-US" sz="2000" i="1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disjoint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)</a:t>
                </a:r>
              </a:p>
              <a:p>
                <a:pPr lvl="1"/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Dua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dikatakan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saling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lepas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jika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tidak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memiliki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elemen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sama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 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Contoh</a:t>
                </a:r>
                <a:r>
                  <a:rPr lang="en-US" sz="2000" dirty="0">
                    <a:solidFill>
                      <a:srgbClr val="FF0000"/>
                    </a:solidFill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: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|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&lt; 8,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} ;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Roboto" pitchFamily="2" charset="0"/>
                        <a:cs typeface="Arial"/>
                      </a:rPr>
                      <m:t> = { 10, 20, 30, … }</m:t>
                    </m:r>
                  </m:oMath>
                </a14:m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</a:p>
              <a:p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	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Maka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A dan B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adalah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himpunan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yang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saling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 </a:t>
                </a:r>
                <a:r>
                  <a:rPr lang="en-US" sz="2000" dirty="0" err="1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lepas</a:t>
                </a:r>
                <a:r>
                  <a:rPr lang="en-US" sz="2000" dirty="0">
                    <a:latin typeface="Montserrat Medium" panose="00000600000000000000" pitchFamily="50" charset="0"/>
                    <a:ea typeface="Roboto" pitchFamily="2" charset="0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89EC-D40D-42F1-BD48-19B2C7F8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" y="1003345"/>
                <a:ext cx="7821385" cy="3785652"/>
              </a:xfrm>
              <a:prstGeom prst="rect">
                <a:avLst/>
              </a:prstGeom>
              <a:blipFill>
                <a:blip r:embed="rId3"/>
                <a:stretch>
                  <a:fillRect l="-701" t="-805" b="-209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003258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38FBD-B902-4649-A948-F15D616B7712}"/>
              </a:ext>
            </a:extLst>
          </p:cNvPr>
          <p:cNvCxnSpPr>
            <a:cxnSpLocks/>
          </p:cNvCxnSpPr>
          <p:nvPr/>
        </p:nvCxnSpPr>
        <p:spPr>
          <a:xfrm flipH="1">
            <a:off x="552450" y="762000"/>
            <a:ext cx="61722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8F8D-AB02-484F-A8AF-9963E27FDCE1}"/>
              </a:ext>
            </a:extLst>
          </p:cNvPr>
          <p:cNvSpPr txBox="1"/>
          <p:nvPr/>
        </p:nvSpPr>
        <p:spPr>
          <a:xfrm>
            <a:off x="457200" y="288486"/>
            <a:ext cx="5423807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Himpunan-himpunan</a:t>
            </a:r>
            <a:r>
              <a:rPr lang="en-US" sz="2800" b="1" dirty="0">
                <a:latin typeface="Montserrat Light" panose="00000400000000000000" pitchFamily="50" charset="0"/>
                <a:ea typeface="Roboto" pitchFamily="2" charset="0"/>
                <a:cs typeface="Arial"/>
              </a:rPr>
              <a:t> </a:t>
            </a:r>
            <a:r>
              <a:rPr lang="en-US" sz="2800" b="1" dirty="0" err="1">
                <a:latin typeface="Montserrat Light" panose="00000400000000000000" pitchFamily="50" charset="0"/>
                <a:ea typeface="Roboto" pitchFamily="2" charset="0"/>
                <a:cs typeface="Arial"/>
              </a:rPr>
              <a:t>khusus</a:t>
            </a:r>
            <a:endParaRPr lang="en-US" sz="2800" b="1" dirty="0">
              <a:latin typeface="Montserrat Light" panose="00000400000000000000" pitchFamily="50" charset="0"/>
              <a:ea typeface="Roboto" pitchFamily="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E4A4-795E-42A9-846C-CDBB2BE07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968113"/>
            <a:ext cx="1371600" cy="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304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krida Color">
      <a:dk1>
        <a:srgbClr val="00325A"/>
      </a:dk1>
      <a:lt1>
        <a:srgbClr val="FFFFFF"/>
      </a:lt1>
      <a:dk2>
        <a:srgbClr val="00325A"/>
      </a:dk2>
      <a:lt2>
        <a:srgbClr val="FFE12D"/>
      </a:lt2>
      <a:accent1>
        <a:srgbClr val="0080C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2DA1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3649</Words>
  <Application>Microsoft Office PowerPoint</Application>
  <PresentationFormat>On-screen Show (4:3)</PresentationFormat>
  <Paragraphs>461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Montserrat</vt:lpstr>
      <vt:lpstr>Montserrat Light</vt:lpstr>
      <vt:lpstr>Montserrat Medium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PMP</dc:creator>
  <cp:lastModifiedBy>floren rp</cp:lastModifiedBy>
  <cp:revision>83</cp:revision>
  <dcterms:created xsi:type="dcterms:W3CDTF">2017-09-11T12:08:03Z</dcterms:created>
  <dcterms:modified xsi:type="dcterms:W3CDTF">2023-09-14T07:04:48Z</dcterms:modified>
</cp:coreProperties>
</file>