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9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261" r:id="rId15"/>
    <p:sldId id="300" r:id="rId16"/>
    <p:sldId id="260" r:id="rId17"/>
    <p:sldId id="312" r:id="rId18"/>
    <p:sldId id="313" r:id="rId19"/>
    <p:sldId id="314" r:id="rId20"/>
    <p:sldId id="315" r:id="rId21"/>
    <p:sldId id="316" r:id="rId22"/>
    <p:sldId id="317" r:id="rId23"/>
    <p:sldId id="269" r:id="rId24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9284A9-1AA2-4B0D-A3E6-B20D60AED579}">
  <a:tblStyle styleId="{899284A9-1AA2-4B0D-A3E6-B20D60AED5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09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9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07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6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85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208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99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5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172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625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61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29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16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75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90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17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</a:t>
            </a:r>
            <a:r>
              <a:rPr lang="en" dirty="0">
                <a:solidFill>
                  <a:schemeClr val="accent2"/>
                </a:solidFill>
              </a:rPr>
              <a:t>‘Search’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Pranshu Gaur – 200703 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Vector Search Algorithms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       </a:t>
            </a:r>
            <a:r>
              <a:rPr lang="en" dirty="0">
                <a:solidFill>
                  <a:schemeClr val="accent1"/>
                </a:solidFill>
              </a:rPr>
              <a:t>Algorithms     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Theory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Analysis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6" name="Google Shape;512;p31">
            <a:extLst>
              <a:ext uri="{FF2B5EF4-FFF2-40B4-BE49-F238E27FC236}">
                <a16:creationId xmlns:a16="http://schemas.microsoft.com/office/drawing/2014/main" id="{4DA34D53-E2CC-CCEC-7F84-9F5EEFBB3E20}"/>
              </a:ext>
            </a:extLst>
          </p:cNvPr>
          <p:cNvSpPr txBox="1">
            <a:spLocks/>
          </p:cNvSpPr>
          <p:nvPr/>
        </p:nvSpPr>
        <p:spPr>
          <a:xfrm>
            <a:off x="2021588" y="1329359"/>
            <a:ext cx="4853317" cy="1079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min-hashing, we reduce the dimension of the data to some ~20 randomly generated permutations of the intermediate k-dimensions achieved in the last step. 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 look at each permutation and consider the smallest number that is mapped to a 1, this will be our first dimension of the new data.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process is repeated for all the permutations.</a:t>
            </a:r>
            <a:endParaRPr lang="en-I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513;p31">
            <a:extLst>
              <a:ext uri="{FF2B5EF4-FFF2-40B4-BE49-F238E27FC236}">
                <a16:creationId xmlns:a16="http://schemas.microsoft.com/office/drawing/2014/main" id="{BEE7AC6A-11AD-2A66-9E58-9FE2D849A3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4378" y="3318120"/>
            <a:ext cx="6851061" cy="1216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In this, we collect all similar points into a bucket and then reduce over number of points to search. </a:t>
            </a:r>
          </a:p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The similarity is judged on the Jaccard score of the query vector with the vector database.</a:t>
            </a:r>
          </a:p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The similar thing is done for many sets of hyperplanes and the bucket of all hyperplanes is combined. </a:t>
            </a:r>
          </a:p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Each vector in the final bucket is individually matched through the chosen distance metric.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endParaRPr sz="1200" dirty="0"/>
          </a:p>
        </p:txBody>
      </p:sp>
      <p:sp>
        <p:nvSpPr>
          <p:cNvPr id="10" name="Google Shape;514;p31">
            <a:extLst>
              <a:ext uri="{FF2B5EF4-FFF2-40B4-BE49-F238E27FC236}">
                <a16:creationId xmlns:a16="http://schemas.microsoft.com/office/drawing/2014/main" id="{0A6EA25E-16E2-AFD0-94E1-38DCFDFEAB69}"/>
              </a:ext>
            </a:extLst>
          </p:cNvPr>
          <p:cNvSpPr txBox="1">
            <a:spLocks/>
          </p:cNvSpPr>
          <p:nvPr/>
        </p:nvSpPr>
        <p:spPr>
          <a:xfrm>
            <a:off x="1143249" y="2540794"/>
            <a:ext cx="4328861" cy="697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Searching</a:t>
            </a:r>
            <a:r>
              <a:rPr lang="en-IN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/3 &gt;</a:t>
            </a:r>
            <a:r>
              <a:rPr lang="en-IN" sz="2800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2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1" name="Google Shape;515;p31">
            <a:extLst>
              <a:ext uri="{FF2B5EF4-FFF2-40B4-BE49-F238E27FC236}">
                <a16:creationId xmlns:a16="http://schemas.microsoft.com/office/drawing/2014/main" id="{77472CD7-B4BC-93DF-4ADC-8DE0ECD98F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493312"/>
            <a:ext cx="7164929" cy="686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Min-Hashing</a:t>
            </a:r>
            <a:r>
              <a:rPr lang="en" dirty="0"/>
              <a:t>&lt; /2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2" name="Google Shape;516;p31">
            <a:extLst>
              <a:ext uri="{FF2B5EF4-FFF2-40B4-BE49-F238E27FC236}">
                <a16:creationId xmlns:a16="http://schemas.microsoft.com/office/drawing/2014/main" id="{3853518D-D9BE-BE57-0FC2-82C501179AA9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13" name="Google Shape;517;p31">
              <a:extLst>
                <a:ext uri="{FF2B5EF4-FFF2-40B4-BE49-F238E27FC236}">
                  <a16:creationId xmlns:a16="http://schemas.microsoft.com/office/drawing/2014/main" id="{2BDA9EDC-889F-1E44-E618-AA2E43626ADF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518;p31">
              <a:extLst>
                <a:ext uri="{FF2B5EF4-FFF2-40B4-BE49-F238E27FC236}">
                  <a16:creationId xmlns:a16="http://schemas.microsoft.com/office/drawing/2014/main" id="{94A323D8-3E81-ED53-4C57-543EF3E70DD1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19;p31">
              <a:extLst>
                <a:ext uri="{FF2B5EF4-FFF2-40B4-BE49-F238E27FC236}">
                  <a16:creationId xmlns:a16="http://schemas.microsoft.com/office/drawing/2014/main" id="{470F9A15-6807-00F0-CA62-0C79C6FC082E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20;p31">
              <a:extLst>
                <a:ext uri="{FF2B5EF4-FFF2-40B4-BE49-F238E27FC236}">
                  <a16:creationId xmlns:a16="http://schemas.microsoft.com/office/drawing/2014/main" id="{846D5D0C-B7F2-82C2-D8E9-0EBB3088A1A0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521;p31">
              <a:extLst>
                <a:ext uri="{FF2B5EF4-FFF2-40B4-BE49-F238E27FC236}">
                  <a16:creationId xmlns:a16="http://schemas.microsoft.com/office/drawing/2014/main" id="{1DB7B01D-D125-5F6F-415E-31B123F8913B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522;p31">
              <a:extLst>
                <a:ext uri="{FF2B5EF4-FFF2-40B4-BE49-F238E27FC236}">
                  <a16:creationId xmlns:a16="http://schemas.microsoft.com/office/drawing/2014/main" id="{1D6713A3-D71F-77AC-34B7-D2A1FEA72D78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523;p31">
              <a:extLst>
                <a:ext uri="{FF2B5EF4-FFF2-40B4-BE49-F238E27FC236}">
                  <a16:creationId xmlns:a16="http://schemas.microsoft.com/office/drawing/2014/main" id="{C4FC1D6F-D13C-EE99-5BAD-8DEC41351A72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524;p31">
              <a:extLst>
                <a:ext uri="{FF2B5EF4-FFF2-40B4-BE49-F238E27FC236}">
                  <a16:creationId xmlns:a16="http://schemas.microsoft.com/office/drawing/2014/main" id="{80705DB0-7478-5FCA-FB65-3360742BEEFC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525;p31">
              <a:extLst>
                <a:ext uri="{FF2B5EF4-FFF2-40B4-BE49-F238E27FC236}">
                  <a16:creationId xmlns:a16="http://schemas.microsoft.com/office/drawing/2014/main" id="{04D35CA3-51D7-18D0-6A31-D23559F86CA3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526;p31">
              <a:extLst>
                <a:ext uri="{FF2B5EF4-FFF2-40B4-BE49-F238E27FC236}">
                  <a16:creationId xmlns:a16="http://schemas.microsoft.com/office/drawing/2014/main" id="{8DAF827F-8AD1-F232-7791-D00507B1B829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27;p31">
              <a:extLst>
                <a:ext uri="{FF2B5EF4-FFF2-40B4-BE49-F238E27FC236}">
                  <a16:creationId xmlns:a16="http://schemas.microsoft.com/office/drawing/2014/main" id="{66CBA04E-681A-14BD-0ED8-4979030DC31D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28;p31">
              <a:extLst>
                <a:ext uri="{FF2B5EF4-FFF2-40B4-BE49-F238E27FC236}">
                  <a16:creationId xmlns:a16="http://schemas.microsoft.com/office/drawing/2014/main" id="{315389E6-8D08-E4F6-43F7-F28E9D2E726D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529;p31">
              <a:extLst>
                <a:ext uri="{FF2B5EF4-FFF2-40B4-BE49-F238E27FC236}">
                  <a16:creationId xmlns:a16="http://schemas.microsoft.com/office/drawing/2014/main" id="{2596E080-1C0D-7217-A02B-EFDAB09D55E5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530;p31">
              <a:extLst>
                <a:ext uri="{FF2B5EF4-FFF2-40B4-BE49-F238E27FC236}">
                  <a16:creationId xmlns:a16="http://schemas.microsoft.com/office/drawing/2014/main" id="{AEAC12B0-5B24-1642-F8B8-CB10F54B61FB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531;p31">
              <a:extLst>
                <a:ext uri="{FF2B5EF4-FFF2-40B4-BE49-F238E27FC236}">
                  <a16:creationId xmlns:a16="http://schemas.microsoft.com/office/drawing/2014/main" id="{A6380A47-0448-3DF9-B2A9-F53BE488812E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532;p31">
            <a:extLst>
              <a:ext uri="{FF2B5EF4-FFF2-40B4-BE49-F238E27FC236}">
                <a16:creationId xmlns:a16="http://schemas.microsoft.com/office/drawing/2014/main" id="{7D31112D-4AD3-14D3-0912-D45A323F3487}"/>
              </a:ext>
            </a:extLst>
          </p:cNvPr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29" name="Google Shape;533;p31">
              <a:extLst>
                <a:ext uri="{FF2B5EF4-FFF2-40B4-BE49-F238E27FC236}">
                  <a16:creationId xmlns:a16="http://schemas.microsoft.com/office/drawing/2014/main" id="{4A3A5B4F-E308-0C87-A021-1A3CE2E15DAA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534;p31">
              <a:extLst>
                <a:ext uri="{FF2B5EF4-FFF2-40B4-BE49-F238E27FC236}">
                  <a16:creationId xmlns:a16="http://schemas.microsoft.com/office/drawing/2014/main" id="{1AE7E844-1D32-AFCA-C8D5-BC558B1A8DA1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535;p31">
              <a:extLst>
                <a:ext uri="{FF2B5EF4-FFF2-40B4-BE49-F238E27FC236}">
                  <a16:creationId xmlns:a16="http://schemas.microsoft.com/office/drawing/2014/main" id="{5ADF8D0C-121C-7136-4B40-61A9F4BA273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536;p31">
              <a:extLst>
                <a:ext uri="{FF2B5EF4-FFF2-40B4-BE49-F238E27FC236}">
                  <a16:creationId xmlns:a16="http://schemas.microsoft.com/office/drawing/2014/main" id="{D55BD2B5-D1A9-5812-E6F7-4423DD131DAB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537;p31">
              <a:extLst>
                <a:ext uri="{FF2B5EF4-FFF2-40B4-BE49-F238E27FC236}">
                  <a16:creationId xmlns:a16="http://schemas.microsoft.com/office/drawing/2014/main" id="{6818E0D2-584B-5A8F-6C13-E2DD9F745A30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538;p31">
              <a:extLst>
                <a:ext uri="{FF2B5EF4-FFF2-40B4-BE49-F238E27FC236}">
                  <a16:creationId xmlns:a16="http://schemas.microsoft.com/office/drawing/2014/main" id="{4999CA0F-DD6E-E5A6-F6F7-CB952505B600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539;p31">
              <a:extLst>
                <a:ext uri="{FF2B5EF4-FFF2-40B4-BE49-F238E27FC236}">
                  <a16:creationId xmlns:a16="http://schemas.microsoft.com/office/drawing/2014/main" id="{C5418BA9-3580-69CC-297B-F44D93D63A54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540;p31">
              <a:extLst>
                <a:ext uri="{FF2B5EF4-FFF2-40B4-BE49-F238E27FC236}">
                  <a16:creationId xmlns:a16="http://schemas.microsoft.com/office/drawing/2014/main" id="{7BEDF0BF-E07C-B164-74AB-CDE11E264208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541;p31">
              <a:extLst>
                <a:ext uri="{FF2B5EF4-FFF2-40B4-BE49-F238E27FC236}">
                  <a16:creationId xmlns:a16="http://schemas.microsoft.com/office/drawing/2014/main" id="{612AB4EA-687C-154F-5A72-3877707B831C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542;p31">
            <a:extLst>
              <a:ext uri="{FF2B5EF4-FFF2-40B4-BE49-F238E27FC236}">
                <a16:creationId xmlns:a16="http://schemas.microsoft.com/office/drawing/2014/main" id="{3E4C7C68-FFD1-6F76-1206-4BA8E511C90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Main Concepts of LSH</a:t>
            </a:r>
          </a:p>
        </p:txBody>
      </p:sp>
      <p:grpSp>
        <p:nvGrpSpPr>
          <p:cNvPr id="39" name="Google Shape;545;p31">
            <a:extLst>
              <a:ext uri="{FF2B5EF4-FFF2-40B4-BE49-F238E27FC236}">
                <a16:creationId xmlns:a16="http://schemas.microsoft.com/office/drawing/2014/main" id="{BDB29A77-C338-9F79-7296-0AABF03DABC6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40" name="Google Shape;546;p31">
              <a:extLst>
                <a:ext uri="{FF2B5EF4-FFF2-40B4-BE49-F238E27FC236}">
                  <a16:creationId xmlns:a16="http://schemas.microsoft.com/office/drawing/2014/main" id="{16DE5A36-35F5-07AC-122C-3555B2D75DED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547;p31">
              <a:extLst>
                <a:ext uri="{FF2B5EF4-FFF2-40B4-BE49-F238E27FC236}">
                  <a16:creationId xmlns:a16="http://schemas.microsoft.com/office/drawing/2014/main" id="{CCAD2D9E-336F-5D71-5EBB-4E9B5E66E365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548;p31">
            <a:extLst>
              <a:ext uri="{FF2B5EF4-FFF2-40B4-BE49-F238E27FC236}">
                <a16:creationId xmlns:a16="http://schemas.microsoft.com/office/drawing/2014/main" id="{A104302D-5366-4325-B79A-3CFB2C18E2FB}"/>
              </a:ext>
            </a:extLst>
          </p:cNvPr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43" name="Google Shape;549;p31">
              <a:extLst>
                <a:ext uri="{FF2B5EF4-FFF2-40B4-BE49-F238E27FC236}">
                  <a16:creationId xmlns:a16="http://schemas.microsoft.com/office/drawing/2014/main" id="{66FE9D92-3017-F732-5432-AF7899A71624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550;p31">
              <a:extLst>
                <a:ext uri="{FF2B5EF4-FFF2-40B4-BE49-F238E27FC236}">
                  <a16:creationId xmlns:a16="http://schemas.microsoft.com/office/drawing/2014/main" id="{D0DB5F1E-E5E3-EB5E-E1D4-450A00A8491E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551;p31">
            <a:extLst>
              <a:ext uri="{FF2B5EF4-FFF2-40B4-BE49-F238E27FC236}">
                <a16:creationId xmlns:a16="http://schemas.microsoft.com/office/drawing/2014/main" id="{A09E6B02-8236-B138-4086-361599AD793C}"/>
              </a:ext>
            </a:extLst>
          </p:cNvPr>
          <p:cNvGrpSpPr/>
          <p:nvPr/>
        </p:nvGrpSpPr>
        <p:grpSpPr>
          <a:xfrm>
            <a:off x="1020353" y="3253415"/>
            <a:ext cx="506100" cy="1366863"/>
            <a:chOff x="1084825" y="3203163"/>
            <a:chExt cx="506100" cy="1366863"/>
          </a:xfrm>
        </p:grpSpPr>
        <p:cxnSp>
          <p:nvCxnSpPr>
            <p:cNvPr id="46" name="Google Shape;552;p31">
              <a:extLst>
                <a:ext uri="{FF2B5EF4-FFF2-40B4-BE49-F238E27FC236}">
                  <a16:creationId xmlns:a16="http://schemas.microsoft.com/office/drawing/2014/main" id="{3A150EB0-7636-2AFC-E2B4-7C3EAD9B919C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553;p31">
              <a:extLst>
                <a:ext uri="{FF2B5EF4-FFF2-40B4-BE49-F238E27FC236}">
                  <a16:creationId xmlns:a16="http://schemas.microsoft.com/office/drawing/2014/main" id="{958CDCE8-8A6E-ACC3-0491-96EE6FFE22F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8" name="Google Shape;554;p31">
            <a:extLst>
              <a:ext uri="{FF2B5EF4-FFF2-40B4-BE49-F238E27FC236}">
                <a16:creationId xmlns:a16="http://schemas.microsoft.com/office/drawing/2014/main" id="{151E04E0-F027-1DCC-BCB2-B08DC2902414}"/>
              </a:ext>
            </a:extLst>
          </p:cNvPr>
          <p:cNvGrpSpPr/>
          <p:nvPr/>
        </p:nvGrpSpPr>
        <p:grpSpPr>
          <a:xfrm>
            <a:off x="1021983" y="1308096"/>
            <a:ext cx="506100" cy="1366863"/>
            <a:chOff x="1084825" y="3203163"/>
            <a:chExt cx="506100" cy="1366863"/>
          </a:xfrm>
        </p:grpSpPr>
        <p:cxnSp>
          <p:nvCxnSpPr>
            <p:cNvPr id="49" name="Google Shape;555;p31">
              <a:extLst>
                <a:ext uri="{FF2B5EF4-FFF2-40B4-BE49-F238E27FC236}">
                  <a16:creationId xmlns:a16="http://schemas.microsoft.com/office/drawing/2014/main" id="{6A898FB3-6AEC-138C-AAD2-BF03ED8A41DA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56;p31">
              <a:extLst>
                <a:ext uri="{FF2B5EF4-FFF2-40B4-BE49-F238E27FC236}">
                  <a16:creationId xmlns:a16="http://schemas.microsoft.com/office/drawing/2014/main" id="{0601D9E4-63FE-A83E-C23A-C945C3218C6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3B6E84-99DB-099F-27A0-9C6573F6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04" y="1308096"/>
            <a:ext cx="2428236" cy="13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1072230" y="1668277"/>
            <a:ext cx="3854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increase in number of hash tables, the number of points searched increases.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the number of hyperplanes, k, is increased, the number of points searched decreases drastically.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graph is according to the expectation of the algorithm.</a:t>
            </a: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/1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CD63293-FDBC-B951-C526-CAAFF8CA7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49" y="1319962"/>
            <a:ext cx="4138297" cy="2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0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1072230" y="1668277"/>
            <a:ext cx="3854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increase in number of hash tables, the build time increases linearly.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the number of hyperplanes, k, is increased, the build time decreases.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graph is according to the expectation of the algorithm.</a:t>
            </a: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/2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CA69D3-44DE-96F3-46D0-A48DA437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13" y="1318337"/>
            <a:ext cx="4022425" cy="2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1072230" y="1581462"/>
            <a:ext cx="3854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increase in number of hash tables, the search time increases but it is not exactly linear.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the number of hyperplanes, k, is increased, the search time first decreases and then increases.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/3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DD2BAE-04E2-005F-96B4-BD87B5C1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44" y="1483837"/>
            <a:ext cx="3960903" cy="26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8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8" y="621250"/>
            <a:ext cx="580508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Product Quantization;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93031" y="1519574"/>
            <a:ext cx="7608091" cy="2341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High-dimensional vectors are quantized.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Vectors are divided into ‘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>
                <a:solidFill>
                  <a:schemeClr val="accent2"/>
                </a:solidFill>
              </a:rPr>
              <a:t>’ chunks, called sub-vectors.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k-means clustering applied on each set of sub-vectors to find ‘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’ centroids, </a:t>
            </a:r>
            <a:r>
              <a:rPr lang="en-US" dirty="0">
                <a:solidFill>
                  <a:schemeClr val="bg2"/>
                </a:solidFill>
              </a:rPr>
              <a:t>C_{</a:t>
            </a:r>
            <a:r>
              <a:rPr lang="en-US" dirty="0" err="1">
                <a:solidFill>
                  <a:schemeClr val="bg2"/>
                </a:solidFill>
              </a:rPr>
              <a:t>j,k</a:t>
            </a:r>
            <a:r>
              <a:rPr lang="en-US" dirty="0">
                <a:solidFill>
                  <a:schemeClr val="bg2"/>
                </a:solidFill>
              </a:rPr>
              <a:t>}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Codebook</a:t>
            </a:r>
            <a:r>
              <a:rPr lang="en-US" dirty="0">
                <a:solidFill>
                  <a:schemeClr val="accent2"/>
                </a:solidFill>
              </a:rPr>
              <a:t> maintained that contains all the centroids, indexed from ‘0’ to ‘k-1’. The size of the codebook is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‘k’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‘m’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Each vector is represented through encoding formed by the closest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centroid</a:t>
            </a:r>
            <a:r>
              <a:rPr lang="en-US" dirty="0">
                <a:solidFill>
                  <a:schemeClr val="accent2"/>
                </a:solidFill>
              </a:rPr>
              <a:t> of every chunk. This is stored in a matrix called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PQ_Code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L2 norm used as the distance metric.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Quantizing the DataSet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F68386-EFEC-DC18-A2FC-0E6FF0E2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81" y="3525234"/>
            <a:ext cx="1677589" cy="5577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Query Search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58" name="Google Shape;512;p31">
            <a:extLst>
              <a:ext uri="{FF2B5EF4-FFF2-40B4-BE49-F238E27FC236}">
                <a16:creationId xmlns:a16="http://schemas.microsoft.com/office/drawing/2014/main" id="{B5A6AC26-56D5-C74D-DE12-8E21B4DF3DC3}"/>
              </a:ext>
            </a:extLst>
          </p:cNvPr>
          <p:cNvSpPr txBox="1">
            <a:spLocks/>
          </p:cNvSpPr>
          <p:nvPr/>
        </p:nvSpPr>
        <p:spPr>
          <a:xfrm>
            <a:off x="2240150" y="1007269"/>
            <a:ext cx="5137500" cy="3220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How to search the query vector? &gt;</a:t>
            </a:r>
          </a:p>
          <a:p>
            <a:endParaRPr lang="en-IN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Divide the query vector into ‘</a:t>
            </a:r>
            <a:r>
              <a:rPr lang="en-IN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IN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 chunks.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each sub-vector, we pre-calculate the partial Squared Euclidean distance with all the centroids in its subspace and store it in a matrix, </a:t>
            </a:r>
            <a:r>
              <a:rPr lang="en-IN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Distance_Table</a:t>
            </a:r>
            <a:r>
              <a:rPr lang="en-IN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 can calculate the distance of the query vector from each vector by summing the partial distances according to the </a:t>
            </a:r>
            <a:r>
              <a:rPr lang="en-IN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PQ_Code</a:t>
            </a:r>
            <a:r>
              <a:rPr lang="en-IN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Now we have the distances from each vector, we can just sort them and return.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9" name="Google Shape;515;p31">
            <a:extLst>
              <a:ext uri="{FF2B5EF4-FFF2-40B4-BE49-F238E27FC236}">
                <a16:creationId xmlns:a16="http://schemas.microsoft.com/office/drawing/2014/main" id="{1EF6E02B-CB3F-ABCC-D873-A83EAD924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60" name="Google Shape;516;p31">
            <a:extLst>
              <a:ext uri="{FF2B5EF4-FFF2-40B4-BE49-F238E27FC236}">
                <a16:creationId xmlns:a16="http://schemas.microsoft.com/office/drawing/2014/main" id="{06F406C2-3FF0-A27B-FAAC-D14442793B73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61" name="Google Shape;517;p31">
              <a:extLst>
                <a:ext uri="{FF2B5EF4-FFF2-40B4-BE49-F238E27FC236}">
                  <a16:creationId xmlns:a16="http://schemas.microsoft.com/office/drawing/2014/main" id="{D57240F3-C4D8-1815-45E2-6C1F42C8930A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8;p31">
              <a:extLst>
                <a:ext uri="{FF2B5EF4-FFF2-40B4-BE49-F238E27FC236}">
                  <a16:creationId xmlns:a16="http://schemas.microsoft.com/office/drawing/2014/main" id="{DA374938-7467-F8DF-8CD5-D18D467412DE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9;p31">
              <a:extLst>
                <a:ext uri="{FF2B5EF4-FFF2-40B4-BE49-F238E27FC236}">
                  <a16:creationId xmlns:a16="http://schemas.microsoft.com/office/drawing/2014/main" id="{9A8A848B-781D-4F8E-905F-FDF659453A52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20;p31">
              <a:extLst>
                <a:ext uri="{FF2B5EF4-FFF2-40B4-BE49-F238E27FC236}">
                  <a16:creationId xmlns:a16="http://schemas.microsoft.com/office/drawing/2014/main" id="{32559EE9-BE18-D3C3-B4DF-3E8CD451C38D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21;p31">
              <a:extLst>
                <a:ext uri="{FF2B5EF4-FFF2-40B4-BE49-F238E27FC236}">
                  <a16:creationId xmlns:a16="http://schemas.microsoft.com/office/drawing/2014/main" id="{842D8240-515C-C427-A5B8-2CDB24DD533B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22;p31">
              <a:extLst>
                <a:ext uri="{FF2B5EF4-FFF2-40B4-BE49-F238E27FC236}">
                  <a16:creationId xmlns:a16="http://schemas.microsoft.com/office/drawing/2014/main" id="{C53CAD60-108F-2835-DEEC-FD7F7EC89C43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23;p31">
              <a:extLst>
                <a:ext uri="{FF2B5EF4-FFF2-40B4-BE49-F238E27FC236}">
                  <a16:creationId xmlns:a16="http://schemas.microsoft.com/office/drawing/2014/main" id="{D4399193-E8F2-7FA3-D5C4-B3B4D3378E6D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24;p31">
              <a:extLst>
                <a:ext uri="{FF2B5EF4-FFF2-40B4-BE49-F238E27FC236}">
                  <a16:creationId xmlns:a16="http://schemas.microsoft.com/office/drawing/2014/main" id="{F8696CE7-C3D9-C2E8-91DB-A666499ACFBA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25;p31">
              <a:extLst>
                <a:ext uri="{FF2B5EF4-FFF2-40B4-BE49-F238E27FC236}">
                  <a16:creationId xmlns:a16="http://schemas.microsoft.com/office/drawing/2014/main" id="{CBCC6EB3-A5A5-0C80-A000-90EE0ED4FDBB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26;p31">
              <a:extLst>
                <a:ext uri="{FF2B5EF4-FFF2-40B4-BE49-F238E27FC236}">
                  <a16:creationId xmlns:a16="http://schemas.microsoft.com/office/drawing/2014/main" id="{F5FC0663-50EA-830B-32F7-05316B82496E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27;p31">
              <a:extLst>
                <a:ext uri="{FF2B5EF4-FFF2-40B4-BE49-F238E27FC236}">
                  <a16:creationId xmlns:a16="http://schemas.microsoft.com/office/drawing/2014/main" id="{6E55E317-8480-285E-A411-6CCCDD6DA02B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8;p31">
              <a:extLst>
                <a:ext uri="{FF2B5EF4-FFF2-40B4-BE49-F238E27FC236}">
                  <a16:creationId xmlns:a16="http://schemas.microsoft.com/office/drawing/2014/main" id="{E0C3C3BE-C178-4604-8D4B-9E4987A033D2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9;p31">
              <a:extLst>
                <a:ext uri="{FF2B5EF4-FFF2-40B4-BE49-F238E27FC236}">
                  <a16:creationId xmlns:a16="http://schemas.microsoft.com/office/drawing/2014/main" id="{B310CC1E-C614-A313-20CC-51CDBB3680C5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30;p31">
              <a:extLst>
                <a:ext uri="{FF2B5EF4-FFF2-40B4-BE49-F238E27FC236}">
                  <a16:creationId xmlns:a16="http://schemas.microsoft.com/office/drawing/2014/main" id="{5F166309-9C91-E8B2-9EED-DBFFDFDF9DD5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31;p31">
              <a:extLst>
                <a:ext uri="{FF2B5EF4-FFF2-40B4-BE49-F238E27FC236}">
                  <a16:creationId xmlns:a16="http://schemas.microsoft.com/office/drawing/2014/main" id="{8B82AE95-E7C5-84CA-89E2-C972BF10C203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45;p31">
            <a:extLst>
              <a:ext uri="{FF2B5EF4-FFF2-40B4-BE49-F238E27FC236}">
                <a16:creationId xmlns:a16="http://schemas.microsoft.com/office/drawing/2014/main" id="{4262E270-A7D6-5E58-A64E-D9F68FEA1610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25" name="Google Shape;546;p31">
              <a:extLst>
                <a:ext uri="{FF2B5EF4-FFF2-40B4-BE49-F238E27FC236}">
                  <a16:creationId xmlns:a16="http://schemas.microsoft.com/office/drawing/2014/main" id="{E6DE5DF6-3DCD-6944-B7CA-9E6C873A3F41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47;p31">
              <a:extLst>
                <a:ext uri="{FF2B5EF4-FFF2-40B4-BE49-F238E27FC236}">
                  <a16:creationId xmlns:a16="http://schemas.microsoft.com/office/drawing/2014/main" id="{FFC8F2CE-F344-DE39-87C7-4DB2B032172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1" name="Picture 530">
            <a:extLst>
              <a:ext uri="{FF2B5EF4-FFF2-40B4-BE49-F238E27FC236}">
                <a16:creationId xmlns:a16="http://schemas.microsoft.com/office/drawing/2014/main" id="{9A41DF6E-F50F-E84F-22B8-F844D909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29" y="3750617"/>
            <a:ext cx="3524742" cy="771633"/>
          </a:xfrm>
          <a:prstGeom prst="rect">
            <a:avLst/>
          </a:prstGeom>
        </p:spPr>
      </p:pic>
      <p:grpSp>
        <p:nvGrpSpPr>
          <p:cNvPr id="532" name="Google Shape;563;p32">
            <a:extLst>
              <a:ext uri="{FF2B5EF4-FFF2-40B4-BE49-F238E27FC236}">
                <a16:creationId xmlns:a16="http://schemas.microsoft.com/office/drawing/2014/main" id="{C5DBEEDC-56AA-F1FF-44A6-7BBADA285434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33" name="Google Shape;564;p32">
              <a:extLst>
                <a:ext uri="{FF2B5EF4-FFF2-40B4-BE49-F238E27FC236}">
                  <a16:creationId xmlns:a16="http://schemas.microsoft.com/office/drawing/2014/main" id="{08093E74-D3F7-FDA5-F71E-C00EDA54BD67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4" name="Google Shape;565;p32">
              <a:extLst>
                <a:ext uri="{FF2B5EF4-FFF2-40B4-BE49-F238E27FC236}">
                  <a16:creationId xmlns:a16="http://schemas.microsoft.com/office/drawing/2014/main" id="{4F1CC405-7355-0675-F6B7-B63457BB4B05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9958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32DB99-DB1C-3FC1-5063-EB3A1237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1" y="1176094"/>
            <a:ext cx="4023439" cy="29036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1061182" y="1563561"/>
            <a:ext cx="4117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increase in ‘k’, the Building Time of Codebook increased linearly.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Building Time of PQ_Code is almost constant throughout.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Total Search Time is almost constant because ‘k’ does not play a major role in it.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returns the sequence of all  the vectors closest to the query vector.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/1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8" y="621250"/>
            <a:ext cx="801250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Optimized Product Quantization;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93031" y="1519575"/>
            <a:ext cx="7608091" cy="2397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Optimized Product Quantization (OPQ) overcomes the challenges of traditional Product Quantization (PQ) by optimizing the codebooks used in the sub-vector quantization process.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There might be data-loss in individual chunks when me divide the original vectors into its sub-vectors.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The variance difference between different chunks may give us the level of information retention, lesser the variance difference, more will be the retention.</a:t>
            </a:r>
            <a:endParaRPr lang="en-US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Need for Optimization of PQ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grpSp>
        <p:nvGrpSpPr>
          <p:cNvPr id="5" name="Google Shape;516;p31">
            <a:extLst>
              <a:ext uri="{FF2B5EF4-FFF2-40B4-BE49-F238E27FC236}">
                <a16:creationId xmlns:a16="http://schemas.microsoft.com/office/drawing/2014/main" id="{2CBEB614-15E2-5783-5705-295E4884A475}"/>
              </a:ext>
            </a:extLst>
          </p:cNvPr>
          <p:cNvGrpSpPr/>
          <p:nvPr/>
        </p:nvGrpSpPr>
        <p:grpSpPr>
          <a:xfrm>
            <a:off x="1707884" y="3567983"/>
            <a:ext cx="320076" cy="320076"/>
            <a:chOff x="1562938" y="4248450"/>
            <a:chExt cx="475950" cy="475950"/>
          </a:xfrm>
        </p:grpSpPr>
        <p:sp>
          <p:nvSpPr>
            <p:cNvPr id="6" name="Google Shape;517;p31">
              <a:extLst>
                <a:ext uri="{FF2B5EF4-FFF2-40B4-BE49-F238E27FC236}">
                  <a16:creationId xmlns:a16="http://schemas.microsoft.com/office/drawing/2014/main" id="{150F9701-B331-F9BB-A329-80F23E9ACF5C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8;p31">
              <a:extLst>
                <a:ext uri="{FF2B5EF4-FFF2-40B4-BE49-F238E27FC236}">
                  <a16:creationId xmlns:a16="http://schemas.microsoft.com/office/drawing/2014/main" id="{033F10B2-9290-E01A-5083-A43EB59B308A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9;p31">
              <a:extLst>
                <a:ext uri="{FF2B5EF4-FFF2-40B4-BE49-F238E27FC236}">
                  <a16:creationId xmlns:a16="http://schemas.microsoft.com/office/drawing/2014/main" id="{AE42202E-1E56-2871-94C4-D4D3B5C22C84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0;p31">
              <a:extLst>
                <a:ext uri="{FF2B5EF4-FFF2-40B4-BE49-F238E27FC236}">
                  <a16:creationId xmlns:a16="http://schemas.microsoft.com/office/drawing/2014/main" id="{1EA20F23-A235-4EE0-6710-9DFDC0F12E78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1;p31">
              <a:extLst>
                <a:ext uri="{FF2B5EF4-FFF2-40B4-BE49-F238E27FC236}">
                  <a16:creationId xmlns:a16="http://schemas.microsoft.com/office/drawing/2014/main" id="{BA573EA4-7FE4-EC2D-0E2B-6171CD7E0EC3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2;p31">
              <a:extLst>
                <a:ext uri="{FF2B5EF4-FFF2-40B4-BE49-F238E27FC236}">
                  <a16:creationId xmlns:a16="http://schemas.microsoft.com/office/drawing/2014/main" id="{E372DFFF-5827-28C2-66BC-ED119BFEF7EB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3;p31">
              <a:extLst>
                <a:ext uri="{FF2B5EF4-FFF2-40B4-BE49-F238E27FC236}">
                  <a16:creationId xmlns:a16="http://schemas.microsoft.com/office/drawing/2014/main" id="{55A79A87-738A-A46B-C9E7-CE1754C43EBC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4;p31">
              <a:extLst>
                <a:ext uri="{FF2B5EF4-FFF2-40B4-BE49-F238E27FC236}">
                  <a16:creationId xmlns:a16="http://schemas.microsoft.com/office/drawing/2014/main" id="{DB93E12E-88F6-D0DA-B8B8-8C3394B410AD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5;p31">
              <a:extLst>
                <a:ext uri="{FF2B5EF4-FFF2-40B4-BE49-F238E27FC236}">
                  <a16:creationId xmlns:a16="http://schemas.microsoft.com/office/drawing/2014/main" id="{214FDD09-8E78-1593-39E2-23BFE3E1D0DD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6;p31">
              <a:extLst>
                <a:ext uri="{FF2B5EF4-FFF2-40B4-BE49-F238E27FC236}">
                  <a16:creationId xmlns:a16="http://schemas.microsoft.com/office/drawing/2014/main" id="{E22314D9-B947-3948-F58B-143C7CF29D29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7;p31">
              <a:extLst>
                <a:ext uri="{FF2B5EF4-FFF2-40B4-BE49-F238E27FC236}">
                  <a16:creationId xmlns:a16="http://schemas.microsoft.com/office/drawing/2014/main" id="{0BB4502C-24A3-B0C6-9CDE-3681D5373EC1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8;p31">
              <a:extLst>
                <a:ext uri="{FF2B5EF4-FFF2-40B4-BE49-F238E27FC236}">
                  <a16:creationId xmlns:a16="http://schemas.microsoft.com/office/drawing/2014/main" id="{0821AE36-804B-475D-F48F-13A8BC8CA700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9;p31">
              <a:extLst>
                <a:ext uri="{FF2B5EF4-FFF2-40B4-BE49-F238E27FC236}">
                  <a16:creationId xmlns:a16="http://schemas.microsoft.com/office/drawing/2014/main" id="{C46D1C30-F399-58D7-5DDD-F72DB73B032E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0;p31">
              <a:extLst>
                <a:ext uri="{FF2B5EF4-FFF2-40B4-BE49-F238E27FC236}">
                  <a16:creationId xmlns:a16="http://schemas.microsoft.com/office/drawing/2014/main" id="{2BC320B1-AD57-8A43-47AD-221469BD49A9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1;p31">
              <a:extLst>
                <a:ext uri="{FF2B5EF4-FFF2-40B4-BE49-F238E27FC236}">
                  <a16:creationId xmlns:a16="http://schemas.microsoft.com/office/drawing/2014/main" id="{AEBF972E-1896-B1EB-D8AF-4C82A1E8792E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45;p31">
            <a:extLst>
              <a:ext uri="{FF2B5EF4-FFF2-40B4-BE49-F238E27FC236}">
                <a16:creationId xmlns:a16="http://schemas.microsoft.com/office/drawing/2014/main" id="{CFB0593A-7C41-CE92-7019-D9AAA564F5C1}"/>
              </a:ext>
            </a:extLst>
          </p:cNvPr>
          <p:cNvGrpSpPr/>
          <p:nvPr/>
        </p:nvGrpSpPr>
        <p:grpSpPr>
          <a:xfrm>
            <a:off x="1614876" y="3514716"/>
            <a:ext cx="506092" cy="426611"/>
            <a:chOff x="1665363" y="1706700"/>
            <a:chExt cx="578325" cy="487500"/>
          </a:xfrm>
        </p:grpSpPr>
        <p:sp>
          <p:nvSpPr>
            <p:cNvPr id="24" name="Google Shape;546;p31">
              <a:extLst>
                <a:ext uri="{FF2B5EF4-FFF2-40B4-BE49-F238E27FC236}">
                  <a16:creationId xmlns:a16="http://schemas.microsoft.com/office/drawing/2014/main" id="{3F414C0A-6782-C602-5816-F02871176CB3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7;p31">
              <a:extLst>
                <a:ext uri="{FF2B5EF4-FFF2-40B4-BE49-F238E27FC236}">
                  <a16:creationId xmlns:a16="http://schemas.microsoft.com/office/drawing/2014/main" id="{49E04530-54AA-DFA9-19DB-6551ADF0151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420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Rotation Matrix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59" name="Google Shape;515;p31">
            <a:extLst>
              <a:ext uri="{FF2B5EF4-FFF2-40B4-BE49-F238E27FC236}">
                <a16:creationId xmlns:a16="http://schemas.microsoft.com/office/drawing/2014/main" id="{1EF6E02B-CB3F-ABCC-D873-A83EAD924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60" name="Google Shape;516;p31">
            <a:extLst>
              <a:ext uri="{FF2B5EF4-FFF2-40B4-BE49-F238E27FC236}">
                <a16:creationId xmlns:a16="http://schemas.microsoft.com/office/drawing/2014/main" id="{06F406C2-3FF0-A27B-FAAC-D14442793B73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61" name="Google Shape;517;p31">
              <a:extLst>
                <a:ext uri="{FF2B5EF4-FFF2-40B4-BE49-F238E27FC236}">
                  <a16:creationId xmlns:a16="http://schemas.microsoft.com/office/drawing/2014/main" id="{D57240F3-C4D8-1815-45E2-6C1F42C8930A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8;p31">
              <a:extLst>
                <a:ext uri="{FF2B5EF4-FFF2-40B4-BE49-F238E27FC236}">
                  <a16:creationId xmlns:a16="http://schemas.microsoft.com/office/drawing/2014/main" id="{DA374938-7467-F8DF-8CD5-D18D467412DE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9;p31">
              <a:extLst>
                <a:ext uri="{FF2B5EF4-FFF2-40B4-BE49-F238E27FC236}">
                  <a16:creationId xmlns:a16="http://schemas.microsoft.com/office/drawing/2014/main" id="{9A8A848B-781D-4F8E-905F-FDF659453A52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20;p31">
              <a:extLst>
                <a:ext uri="{FF2B5EF4-FFF2-40B4-BE49-F238E27FC236}">
                  <a16:creationId xmlns:a16="http://schemas.microsoft.com/office/drawing/2014/main" id="{32559EE9-BE18-D3C3-B4DF-3E8CD451C38D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21;p31">
              <a:extLst>
                <a:ext uri="{FF2B5EF4-FFF2-40B4-BE49-F238E27FC236}">
                  <a16:creationId xmlns:a16="http://schemas.microsoft.com/office/drawing/2014/main" id="{842D8240-515C-C427-A5B8-2CDB24DD533B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22;p31">
              <a:extLst>
                <a:ext uri="{FF2B5EF4-FFF2-40B4-BE49-F238E27FC236}">
                  <a16:creationId xmlns:a16="http://schemas.microsoft.com/office/drawing/2014/main" id="{C53CAD60-108F-2835-DEEC-FD7F7EC89C43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23;p31">
              <a:extLst>
                <a:ext uri="{FF2B5EF4-FFF2-40B4-BE49-F238E27FC236}">
                  <a16:creationId xmlns:a16="http://schemas.microsoft.com/office/drawing/2014/main" id="{D4399193-E8F2-7FA3-D5C4-B3B4D3378E6D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24;p31">
              <a:extLst>
                <a:ext uri="{FF2B5EF4-FFF2-40B4-BE49-F238E27FC236}">
                  <a16:creationId xmlns:a16="http://schemas.microsoft.com/office/drawing/2014/main" id="{F8696CE7-C3D9-C2E8-91DB-A666499ACFBA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25;p31">
              <a:extLst>
                <a:ext uri="{FF2B5EF4-FFF2-40B4-BE49-F238E27FC236}">
                  <a16:creationId xmlns:a16="http://schemas.microsoft.com/office/drawing/2014/main" id="{CBCC6EB3-A5A5-0C80-A000-90EE0ED4FDBB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26;p31">
              <a:extLst>
                <a:ext uri="{FF2B5EF4-FFF2-40B4-BE49-F238E27FC236}">
                  <a16:creationId xmlns:a16="http://schemas.microsoft.com/office/drawing/2014/main" id="{F5FC0663-50EA-830B-32F7-05316B82496E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27;p31">
              <a:extLst>
                <a:ext uri="{FF2B5EF4-FFF2-40B4-BE49-F238E27FC236}">
                  <a16:creationId xmlns:a16="http://schemas.microsoft.com/office/drawing/2014/main" id="{6E55E317-8480-285E-A411-6CCCDD6DA02B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8;p31">
              <a:extLst>
                <a:ext uri="{FF2B5EF4-FFF2-40B4-BE49-F238E27FC236}">
                  <a16:creationId xmlns:a16="http://schemas.microsoft.com/office/drawing/2014/main" id="{E0C3C3BE-C178-4604-8D4B-9E4987A033D2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9;p31">
              <a:extLst>
                <a:ext uri="{FF2B5EF4-FFF2-40B4-BE49-F238E27FC236}">
                  <a16:creationId xmlns:a16="http://schemas.microsoft.com/office/drawing/2014/main" id="{B310CC1E-C614-A313-20CC-51CDBB3680C5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30;p31">
              <a:extLst>
                <a:ext uri="{FF2B5EF4-FFF2-40B4-BE49-F238E27FC236}">
                  <a16:creationId xmlns:a16="http://schemas.microsoft.com/office/drawing/2014/main" id="{5F166309-9C91-E8B2-9EED-DBFFDFDF9DD5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31;p31">
              <a:extLst>
                <a:ext uri="{FF2B5EF4-FFF2-40B4-BE49-F238E27FC236}">
                  <a16:creationId xmlns:a16="http://schemas.microsoft.com/office/drawing/2014/main" id="{8B82AE95-E7C5-84CA-89E2-C972BF10C203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45;p31">
            <a:extLst>
              <a:ext uri="{FF2B5EF4-FFF2-40B4-BE49-F238E27FC236}">
                <a16:creationId xmlns:a16="http://schemas.microsoft.com/office/drawing/2014/main" id="{4262E270-A7D6-5E58-A64E-D9F68FEA1610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25" name="Google Shape;546;p31">
              <a:extLst>
                <a:ext uri="{FF2B5EF4-FFF2-40B4-BE49-F238E27FC236}">
                  <a16:creationId xmlns:a16="http://schemas.microsoft.com/office/drawing/2014/main" id="{E6DE5DF6-3DCD-6944-B7CA-9E6C873A3F41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47;p31">
              <a:extLst>
                <a:ext uri="{FF2B5EF4-FFF2-40B4-BE49-F238E27FC236}">
                  <a16:creationId xmlns:a16="http://schemas.microsoft.com/office/drawing/2014/main" id="{FFC8F2CE-F344-DE39-87C7-4DB2B032172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63;p32">
            <a:extLst>
              <a:ext uri="{FF2B5EF4-FFF2-40B4-BE49-F238E27FC236}">
                <a16:creationId xmlns:a16="http://schemas.microsoft.com/office/drawing/2014/main" id="{C5DBEEDC-56AA-F1FF-44A6-7BBADA285434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33" name="Google Shape;564;p32">
              <a:extLst>
                <a:ext uri="{FF2B5EF4-FFF2-40B4-BE49-F238E27FC236}">
                  <a16:creationId xmlns:a16="http://schemas.microsoft.com/office/drawing/2014/main" id="{08093E74-D3F7-FDA5-F71E-C00EDA54BD67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4" name="Google Shape;565;p32">
              <a:extLst>
                <a:ext uri="{FF2B5EF4-FFF2-40B4-BE49-F238E27FC236}">
                  <a16:creationId xmlns:a16="http://schemas.microsoft.com/office/drawing/2014/main" id="{4F1CC405-7355-0675-F6B7-B63457BB4B05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12;p31">
            <a:extLst>
              <a:ext uri="{FF2B5EF4-FFF2-40B4-BE49-F238E27FC236}">
                <a16:creationId xmlns:a16="http://schemas.microsoft.com/office/drawing/2014/main" id="{06A1EA55-4944-79B6-849E-08D851922A73}"/>
              </a:ext>
            </a:extLst>
          </p:cNvPr>
          <p:cNvSpPr txBox="1">
            <a:spLocks/>
          </p:cNvSpPr>
          <p:nvPr/>
        </p:nvSpPr>
        <p:spPr>
          <a:xfrm>
            <a:off x="2021588" y="811161"/>
            <a:ext cx="6945431" cy="3789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1400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  &lt; Rotation Matrix for </a:t>
            </a:r>
            <a:r>
              <a:rPr lang="en-I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shuffling data points in a vector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1400"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In OPQ, an additional rotation matrix is introduced that rotates the input vectors to a new coordinate system. Let X be the original input matrix and R be the rotation matrix. Then, the rotated input matrix X’ can be obtained as X’ = XR.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The rotation matrix R is optimized to minimize the distortion between the input vectors and their corresponding quantized representations.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This is achieved by solving a matrix optimization problem that minimizes the sum of squared errors between X’ and its quantized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611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8" y="621250"/>
            <a:ext cx="801250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Scalable Nearest Neighbours;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93031" y="1519575"/>
            <a:ext cx="7608091" cy="2397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2"/>
                </a:solidFill>
              </a:rPr>
              <a:t>ScaNN</a:t>
            </a:r>
            <a:r>
              <a:rPr lang="en-IN" dirty="0">
                <a:solidFill>
                  <a:schemeClr val="accent2"/>
                </a:solidFill>
              </a:rPr>
              <a:t> (Scalable Nearest Neighbours) is a state-of-the-art algorithm for approximate nearest neighbour search in high-dimensional spaces.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The algorithm uses a combination of hierarchical clustering and randomized search to efficiently find approximate nearest neighbours.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Introduction to ScaNN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grpSp>
        <p:nvGrpSpPr>
          <p:cNvPr id="5" name="Google Shape;516;p31">
            <a:extLst>
              <a:ext uri="{FF2B5EF4-FFF2-40B4-BE49-F238E27FC236}">
                <a16:creationId xmlns:a16="http://schemas.microsoft.com/office/drawing/2014/main" id="{2CBEB614-15E2-5783-5705-295E4884A475}"/>
              </a:ext>
            </a:extLst>
          </p:cNvPr>
          <p:cNvGrpSpPr/>
          <p:nvPr/>
        </p:nvGrpSpPr>
        <p:grpSpPr>
          <a:xfrm>
            <a:off x="1707884" y="3567983"/>
            <a:ext cx="320076" cy="320076"/>
            <a:chOff x="1562938" y="4248450"/>
            <a:chExt cx="475950" cy="475950"/>
          </a:xfrm>
        </p:grpSpPr>
        <p:sp>
          <p:nvSpPr>
            <p:cNvPr id="6" name="Google Shape;517;p31">
              <a:extLst>
                <a:ext uri="{FF2B5EF4-FFF2-40B4-BE49-F238E27FC236}">
                  <a16:creationId xmlns:a16="http://schemas.microsoft.com/office/drawing/2014/main" id="{150F9701-B331-F9BB-A329-80F23E9ACF5C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8;p31">
              <a:extLst>
                <a:ext uri="{FF2B5EF4-FFF2-40B4-BE49-F238E27FC236}">
                  <a16:creationId xmlns:a16="http://schemas.microsoft.com/office/drawing/2014/main" id="{033F10B2-9290-E01A-5083-A43EB59B308A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9;p31">
              <a:extLst>
                <a:ext uri="{FF2B5EF4-FFF2-40B4-BE49-F238E27FC236}">
                  <a16:creationId xmlns:a16="http://schemas.microsoft.com/office/drawing/2014/main" id="{AE42202E-1E56-2871-94C4-D4D3B5C22C84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0;p31">
              <a:extLst>
                <a:ext uri="{FF2B5EF4-FFF2-40B4-BE49-F238E27FC236}">
                  <a16:creationId xmlns:a16="http://schemas.microsoft.com/office/drawing/2014/main" id="{1EA20F23-A235-4EE0-6710-9DFDC0F12E78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1;p31">
              <a:extLst>
                <a:ext uri="{FF2B5EF4-FFF2-40B4-BE49-F238E27FC236}">
                  <a16:creationId xmlns:a16="http://schemas.microsoft.com/office/drawing/2014/main" id="{BA573EA4-7FE4-EC2D-0E2B-6171CD7E0EC3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2;p31">
              <a:extLst>
                <a:ext uri="{FF2B5EF4-FFF2-40B4-BE49-F238E27FC236}">
                  <a16:creationId xmlns:a16="http://schemas.microsoft.com/office/drawing/2014/main" id="{E372DFFF-5827-28C2-66BC-ED119BFEF7EB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3;p31">
              <a:extLst>
                <a:ext uri="{FF2B5EF4-FFF2-40B4-BE49-F238E27FC236}">
                  <a16:creationId xmlns:a16="http://schemas.microsoft.com/office/drawing/2014/main" id="{55A79A87-738A-A46B-C9E7-CE1754C43EBC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4;p31">
              <a:extLst>
                <a:ext uri="{FF2B5EF4-FFF2-40B4-BE49-F238E27FC236}">
                  <a16:creationId xmlns:a16="http://schemas.microsoft.com/office/drawing/2014/main" id="{DB93E12E-88F6-D0DA-B8B8-8C3394B410AD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5;p31">
              <a:extLst>
                <a:ext uri="{FF2B5EF4-FFF2-40B4-BE49-F238E27FC236}">
                  <a16:creationId xmlns:a16="http://schemas.microsoft.com/office/drawing/2014/main" id="{214FDD09-8E78-1593-39E2-23BFE3E1D0DD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6;p31">
              <a:extLst>
                <a:ext uri="{FF2B5EF4-FFF2-40B4-BE49-F238E27FC236}">
                  <a16:creationId xmlns:a16="http://schemas.microsoft.com/office/drawing/2014/main" id="{E22314D9-B947-3948-F58B-143C7CF29D29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7;p31">
              <a:extLst>
                <a:ext uri="{FF2B5EF4-FFF2-40B4-BE49-F238E27FC236}">
                  <a16:creationId xmlns:a16="http://schemas.microsoft.com/office/drawing/2014/main" id="{0BB4502C-24A3-B0C6-9CDE-3681D5373EC1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8;p31">
              <a:extLst>
                <a:ext uri="{FF2B5EF4-FFF2-40B4-BE49-F238E27FC236}">
                  <a16:creationId xmlns:a16="http://schemas.microsoft.com/office/drawing/2014/main" id="{0821AE36-804B-475D-F48F-13A8BC8CA700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9;p31">
              <a:extLst>
                <a:ext uri="{FF2B5EF4-FFF2-40B4-BE49-F238E27FC236}">
                  <a16:creationId xmlns:a16="http://schemas.microsoft.com/office/drawing/2014/main" id="{C46D1C30-F399-58D7-5DDD-F72DB73B032E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0;p31">
              <a:extLst>
                <a:ext uri="{FF2B5EF4-FFF2-40B4-BE49-F238E27FC236}">
                  <a16:creationId xmlns:a16="http://schemas.microsoft.com/office/drawing/2014/main" id="{2BC320B1-AD57-8A43-47AD-221469BD49A9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1;p31">
              <a:extLst>
                <a:ext uri="{FF2B5EF4-FFF2-40B4-BE49-F238E27FC236}">
                  <a16:creationId xmlns:a16="http://schemas.microsoft.com/office/drawing/2014/main" id="{AEBF972E-1896-B1EB-D8AF-4C82A1E8792E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45;p31">
            <a:extLst>
              <a:ext uri="{FF2B5EF4-FFF2-40B4-BE49-F238E27FC236}">
                <a16:creationId xmlns:a16="http://schemas.microsoft.com/office/drawing/2014/main" id="{CFB0593A-7C41-CE92-7019-D9AAA564F5C1}"/>
              </a:ext>
            </a:extLst>
          </p:cNvPr>
          <p:cNvGrpSpPr/>
          <p:nvPr/>
        </p:nvGrpSpPr>
        <p:grpSpPr>
          <a:xfrm>
            <a:off x="1614876" y="3514716"/>
            <a:ext cx="506092" cy="426611"/>
            <a:chOff x="1665363" y="1706700"/>
            <a:chExt cx="578325" cy="487500"/>
          </a:xfrm>
        </p:grpSpPr>
        <p:sp>
          <p:nvSpPr>
            <p:cNvPr id="24" name="Google Shape;546;p31">
              <a:extLst>
                <a:ext uri="{FF2B5EF4-FFF2-40B4-BE49-F238E27FC236}">
                  <a16:creationId xmlns:a16="http://schemas.microsoft.com/office/drawing/2014/main" id="{3F414C0A-6782-C602-5816-F02871176CB3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7;p31">
              <a:extLst>
                <a:ext uri="{FF2B5EF4-FFF2-40B4-BE49-F238E27FC236}">
                  <a16:creationId xmlns:a16="http://schemas.microsoft.com/office/drawing/2014/main" id="{49E04530-54AA-DFA9-19DB-6551ADF0151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nnouncing ScaNN: Efficient Vector Similarity Search – Google AI Blog">
            <a:extLst>
              <a:ext uri="{FF2B5EF4-FFF2-40B4-BE49-F238E27FC236}">
                <a16:creationId xmlns:a16="http://schemas.microsoft.com/office/drawing/2014/main" id="{676AB37F-05FF-D6EB-0F83-C5F1B5AF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36" y="3132518"/>
            <a:ext cx="3260115" cy="191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8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399163" y="135648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280025" y="13612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981759" y="185131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679930" y="1834649"/>
            <a:ext cx="505475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Hierarchical Navigable Small Worlds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701362" y="231441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470609" y="2305356"/>
            <a:ext cx="37770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Locality Sensitive Hashing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Contents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Theory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86;p29">
            <a:extLst>
              <a:ext uri="{FF2B5EF4-FFF2-40B4-BE49-F238E27FC236}">
                <a16:creationId xmlns:a16="http://schemas.microsoft.com/office/drawing/2014/main" id="{43149800-392B-0E31-A014-BDE94C0E9CD4}"/>
              </a:ext>
            </a:extLst>
          </p:cNvPr>
          <p:cNvSpPr txBox="1">
            <a:spLocks/>
          </p:cNvSpPr>
          <p:nvPr/>
        </p:nvSpPr>
        <p:spPr>
          <a:xfrm flipH="1">
            <a:off x="3330860" y="2843520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9" name="Google Shape;488;p29">
            <a:extLst>
              <a:ext uri="{FF2B5EF4-FFF2-40B4-BE49-F238E27FC236}">
                <a16:creationId xmlns:a16="http://schemas.microsoft.com/office/drawing/2014/main" id="{ED4496E4-82E4-B318-A9BB-8503F7B948E6}"/>
              </a:ext>
            </a:extLst>
          </p:cNvPr>
          <p:cNvSpPr txBox="1">
            <a:spLocks/>
          </p:cNvSpPr>
          <p:nvPr/>
        </p:nvSpPr>
        <p:spPr>
          <a:xfrm>
            <a:off x="4029028" y="2823485"/>
            <a:ext cx="377709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N" dirty="0">
                <a:solidFill>
                  <a:schemeClr val="accent1"/>
                </a:solidFill>
              </a:rPr>
              <a:t>Product Quantization</a:t>
            </a:r>
          </a:p>
        </p:txBody>
      </p:sp>
      <p:sp>
        <p:nvSpPr>
          <p:cNvPr id="10" name="Google Shape;486;p29">
            <a:extLst>
              <a:ext uri="{FF2B5EF4-FFF2-40B4-BE49-F238E27FC236}">
                <a16:creationId xmlns:a16="http://schemas.microsoft.com/office/drawing/2014/main" id="{30FDE67F-F67D-EF5C-E551-6A2806295B9E}"/>
              </a:ext>
            </a:extLst>
          </p:cNvPr>
          <p:cNvSpPr txBox="1">
            <a:spLocks/>
          </p:cNvSpPr>
          <p:nvPr/>
        </p:nvSpPr>
        <p:spPr>
          <a:xfrm flipH="1">
            <a:off x="3930738" y="3367445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488;p29">
            <a:extLst>
              <a:ext uri="{FF2B5EF4-FFF2-40B4-BE49-F238E27FC236}">
                <a16:creationId xmlns:a16="http://schemas.microsoft.com/office/drawing/2014/main" id="{70BB789E-40D9-783D-CEC4-076CBC42C8C0}"/>
              </a:ext>
            </a:extLst>
          </p:cNvPr>
          <p:cNvSpPr txBox="1">
            <a:spLocks/>
          </p:cNvSpPr>
          <p:nvPr/>
        </p:nvSpPr>
        <p:spPr>
          <a:xfrm>
            <a:off x="4586289" y="3364361"/>
            <a:ext cx="457199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N" dirty="0">
                <a:solidFill>
                  <a:schemeClr val="accent2"/>
                </a:solidFill>
              </a:rPr>
              <a:t>Optimized Product Quantization</a:t>
            </a:r>
          </a:p>
        </p:txBody>
      </p:sp>
      <p:sp>
        <p:nvSpPr>
          <p:cNvPr id="12" name="Google Shape;486;p29">
            <a:extLst>
              <a:ext uri="{FF2B5EF4-FFF2-40B4-BE49-F238E27FC236}">
                <a16:creationId xmlns:a16="http://schemas.microsoft.com/office/drawing/2014/main" id="{612D78F5-E844-F335-DD53-66DCA84F5EAF}"/>
              </a:ext>
            </a:extLst>
          </p:cNvPr>
          <p:cNvSpPr txBox="1">
            <a:spLocks/>
          </p:cNvSpPr>
          <p:nvPr/>
        </p:nvSpPr>
        <p:spPr>
          <a:xfrm flipH="1">
            <a:off x="4593113" y="387252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3" name="Google Shape;488;p29">
            <a:extLst>
              <a:ext uri="{FF2B5EF4-FFF2-40B4-BE49-F238E27FC236}">
                <a16:creationId xmlns:a16="http://schemas.microsoft.com/office/drawing/2014/main" id="{DD28D009-2511-A50E-ABC0-85E89F79EE28}"/>
              </a:ext>
            </a:extLst>
          </p:cNvPr>
          <p:cNvSpPr txBox="1">
            <a:spLocks/>
          </p:cNvSpPr>
          <p:nvPr/>
        </p:nvSpPr>
        <p:spPr>
          <a:xfrm>
            <a:off x="5248664" y="3869439"/>
            <a:ext cx="3959631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N" dirty="0">
                <a:solidFill>
                  <a:schemeClr val="accent6"/>
                </a:solidFill>
              </a:rPr>
              <a:t>Scalable Nearest Neighbours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6" name="Google Shape;512;p31">
            <a:extLst>
              <a:ext uri="{FF2B5EF4-FFF2-40B4-BE49-F238E27FC236}">
                <a16:creationId xmlns:a16="http://schemas.microsoft.com/office/drawing/2014/main" id="{4DA34D53-E2CC-CCEC-7F84-9F5EEFBB3E20}"/>
              </a:ext>
            </a:extLst>
          </p:cNvPr>
          <p:cNvSpPr txBox="1">
            <a:spLocks/>
          </p:cNvSpPr>
          <p:nvPr/>
        </p:nvSpPr>
        <p:spPr>
          <a:xfrm>
            <a:off x="2067392" y="1179483"/>
            <a:ext cx="4883323" cy="1366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algorithm begins by clustering the data points into a hierarchical structure. 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involves repeatedly dividing the data into smaller clusters until each cluster contains only a few points.</a:t>
            </a:r>
          </a:p>
        </p:txBody>
      </p:sp>
      <p:sp>
        <p:nvSpPr>
          <p:cNvPr id="7" name="Google Shape;513;p31">
            <a:extLst>
              <a:ext uri="{FF2B5EF4-FFF2-40B4-BE49-F238E27FC236}">
                <a16:creationId xmlns:a16="http://schemas.microsoft.com/office/drawing/2014/main" id="{BEE7AC6A-11AD-2A66-9E58-9FE2D849A3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0849" y="3161314"/>
            <a:ext cx="6851061" cy="1382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To find the approximate nearest neighbours for a given query point, the algorithm begins at the root of the hierarchical tree and randomly selects a small subset of child nodes to search. </a:t>
            </a:r>
          </a:p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The search is guided by the distances between the query point and the centroids of each child node.</a:t>
            </a:r>
            <a:endParaRPr lang="en-IN" sz="1200" dirty="0"/>
          </a:p>
        </p:txBody>
      </p:sp>
      <p:sp>
        <p:nvSpPr>
          <p:cNvPr id="10" name="Google Shape;514;p31">
            <a:extLst>
              <a:ext uri="{FF2B5EF4-FFF2-40B4-BE49-F238E27FC236}">
                <a16:creationId xmlns:a16="http://schemas.microsoft.com/office/drawing/2014/main" id="{0A6EA25E-16E2-AFD0-94E1-38DCFDFEAB69}"/>
              </a:ext>
            </a:extLst>
          </p:cNvPr>
          <p:cNvSpPr txBox="1">
            <a:spLocks/>
          </p:cNvSpPr>
          <p:nvPr/>
        </p:nvSpPr>
        <p:spPr>
          <a:xfrm>
            <a:off x="1143249" y="2540794"/>
            <a:ext cx="4883322" cy="697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Randomized Search</a:t>
            </a:r>
            <a:r>
              <a:rPr lang="en-IN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/2 &gt;</a:t>
            </a:r>
            <a:r>
              <a:rPr lang="en-IN" sz="2800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2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1" name="Google Shape;515;p31">
            <a:extLst>
              <a:ext uri="{FF2B5EF4-FFF2-40B4-BE49-F238E27FC236}">
                <a16:creationId xmlns:a16="http://schemas.microsoft.com/office/drawing/2014/main" id="{77472CD7-B4BC-93DF-4ADC-8DE0ECD98F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493312"/>
            <a:ext cx="7164929" cy="686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Hierarchical-Clustering:</a:t>
            </a:r>
            <a:r>
              <a:rPr lang="en-IN" dirty="0"/>
              <a:t>&lt; /1 &gt; </a:t>
            </a:r>
            <a:r>
              <a:rPr lang="en-IN" dirty="0">
                <a:solidFill>
                  <a:schemeClr val="accent6"/>
                </a:solidFill>
              </a:rPr>
              <a:t>{</a:t>
            </a:r>
            <a:r>
              <a:rPr lang="en-IN" dirty="0"/>
              <a:t> </a:t>
            </a:r>
          </a:p>
        </p:txBody>
      </p:sp>
      <p:grpSp>
        <p:nvGrpSpPr>
          <p:cNvPr id="12" name="Google Shape;516;p31">
            <a:extLst>
              <a:ext uri="{FF2B5EF4-FFF2-40B4-BE49-F238E27FC236}">
                <a16:creationId xmlns:a16="http://schemas.microsoft.com/office/drawing/2014/main" id="{3853518D-D9BE-BE57-0FC2-82C501179AA9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13" name="Google Shape;517;p31">
              <a:extLst>
                <a:ext uri="{FF2B5EF4-FFF2-40B4-BE49-F238E27FC236}">
                  <a16:creationId xmlns:a16="http://schemas.microsoft.com/office/drawing/2014/main" id="{2BDA9EDC-889F-1E44-E618-AA2E43626ADF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518;p31">
              <a:extLst>
                <a:ext uri="{FF2B5EF4-FFF2-40B4-BE49-F238E27FC236}">
                  <a16:creationId xmlns:a16="http://schemas.microsoft.com/office/drawing/2014/main" id="{94A323D8-3E81-ED53-4C57-543EF3E70DD1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19;p31">
              <a:extLst>
                <a:ext uri="{FF2B5EF4-FFF2-40B4-BE49-F238E27FC236}">
                  <a16:creationId xmlns:a16="http://schemas.microsoft.com/office/drawing/2014/main" id="{470F9A15-6807-00F0-CA62-0C79C6FC082E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20;p31">
              <a:extLst>
                <a:ext uri="{FF2B5EF4-FFF2-40B4-BE49-F238E27FC236}">
                  <a16:creationId xmlns:a16="http://schemas.microsoft.com/office/drawing/2014/main" id="{846D5D0C-B7F2-82C2-D8E9-0EBB3088A1A0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521;p31">
              <a:extLst>
                <a:ext uri="{FF2B5EF4-FFF2-40B4-BE49-F238E27FC236}">
                  <a16:creationId xmlns:a16="http://schemas.microsoft.com/office/drawing/2014/main" id="{1DB7B01D-D125-5F6F-415E-31B123F8913B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522;p31">
              <a:extLst>
                <a:ext uri="{FF2B5EF4-FFF2-40B4-BE49-F238E27FC236}">
                  <a16:creationId xmlns:a16="http://schemas.microsoft.com/office/drawing/2014/main" id="{1D6713A3-D71F-77AC-34B7-D2A1FEA72D78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523;p31">
              <a:extLst>
                <a:ext uri="{FF2B5EF4-FFF2-40B4-BE49-F238E27FC236}">
                  <a16:creationId xmlns:a16="http://schemas.microsoft.com/office/drawing/2014/main" id="{C4FC1D6F-D13C-EE99-5BAD-8DEC41351A72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524;p31">
              <a:extLst>
                <a:ext uri="{FF2B5EF4-FFF2-40B4-BE49-F238E27FC236}">
                  <a16:creationId xmlns:a16="http://schemas.microsoft.com/office/drawing/2014/main" id="{80705DB0-7478-5FCA-FB65-3360742BEEFC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525;p31">
              <a:extLst>
                <a:ext uri="{FF2B5EF4-FFF2-40B4-BE49-F238E27FC236}">
                  <a16:creationId xmlns:a16="http://schemas.microsoft.com/office/drawing/2014/main" id="{04D35CA3-51D7-18D0-6A31-D23559F86CA3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526;p31">
              <a:extLst>
                <a:ext uri="{FF2B5EF4-FFF2-40B4-BE49-F238E27FC236}">
                  <a16:creationId xmlns:a16="http://schemas.microsoft.com/office/drawing/2014/main" id="{8DAF827F-8AD1-F232-7791-D00507B1B829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27;p31">
              <a:extLst>
                <a:ext uri="{FF2B5EF4-FFF2-40B4-BE49-F238E27FC236}">
                  <a16:creationId xmlns:a16="http://schemas.microsoft.com/office/drawing/2014/main" id="{66CBA04E-681A-14BD-0ED8-4979030DC31D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28;p31">
              <a:extLst>
                <a:ext uri="{FF2B5EF4-FFF2-40B4-BE49-F238E27FC236}">
                  <a16:creationId xmlns:a16="http://schemas.microsoft.com/office/drawing/2014/main" id="{315389E6-8D08-E4F6-43F7-F28E9D2E726D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529;p31">
              <a:extLst>
                <a:ext uri="{FF2B5EF4-FFF2-40B4-BE49-F238E27FC236}">
                  <a16:creationId xmlns:a16="http://schemas.microsoft.com/office/drawing/2014/main" id="{2596E080-1C0D-7217-A02B-EFDAB09D55E5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530;p31">
              <a:extLst>
                <a:ext uri="{FF2B5EF4-FFF2-40B4-BE49-F238E27FC236}">
                  <a16:creationId xmlns:a16="http://schemas.microsoft.com/office/drawing/2014/main" id="{AEAC12B0-5B24-1642-F8B8-CB10F54B61FB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531;p31">
              <a:extLst>
                <a:ext uri="{FF2B5EF4-FFF2-40B4-BE49-F238E27FC236}">
                  <a16:creationId xmlns:a16="http://schemas.microsoft.com/office/drawing/2014/main" id="{A6380A47-0448-3DF9-B2A9-F53BE488812E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532;p31">
            <a:extLst>
              <a:ext uri="{FF2B5EF4-FFF2-40B4-BE49-F238E27FC236}">
                <a16:creationId xmlns:a16="http://schemas.microsoft.com/office/drawing/2014/main" id="{7D31112D-4AD3-14D3-0912-D45A323F3487}"/>
              </a:ext>
            </a:extLst>
          </p:cNvPr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29" name="Google Shape;533;p31">
              <a:extLst>
                <a:ext uri="{FF2B5EF4-FFF2-40B4-BE49-F238E27FC236}">
                  <a16:creationId xmlns:a16="http://schemas.microsoft.com/office/drawing/2014/main" id="{4A3A5B4F-E308-0C87-A021-1A3CE2E15DAA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534;p31">
              <a:extLst>
                <a:ext uri="{FF2B5EF4-FFF2-40B4-BE49-F238E27FC236}">
                  <a16:creationId xmlns:a16="http://schemas.microsoft.com/office/drawing/2014/main" id="{1AE7E844-1D32-AFCA-C8D5-BC558B1A8DA1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535;p31">
              <a:extLst>
                <a:ext uri="{FF2B5EF4-FFF2-40B4-BE49-F238E27FC236}">
                  <a16:creationId xmlns:a16="http://schemas.microsoft.com/office/drawing/2014/main" id="{5ADF8D0C-121C-7136-4B40-61A9F4BA273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536;p31">
              <a:extLst>
                <a:ext uri="{FF2B5EF4-FFF2-40B4-BE49-F238E27FC236}">
                  <a16:creationId xmlns:a16="http://schemas.microsoft.com/office/drawing/2014/main" id="{D55BD2B5-D1A9-5812-E6F7-4423DD131DAB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537;p31">
              <a:extLst>
                <a:ext uri="{FF2B5EF4-FFF2-40B4-BE49-F238E27FC236}">
                  <a16:creationId xmlns:a16="http://schemas.microsoft.com/office/drawing/2014/main" id="{6818E0D2-584B-5A8F-6C13-E2DD9F745A30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538;p31">
              <a:extLst>
                <a:ext uri="{FF2B5EF4-FFF2-40B4-BE49-F238E27FC236}">
                  <a16:creationId xmlns:a16="http://schemas.microsoft.com/office/drawing/2014/main" id="{4999CA0F-DD6E-E5A6-F6F7-CB952505B600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539;p31">
              <a:extLst>
                <a:ext uri="{FF2B5EF4-FFF2-40B4-BE49-F238E27FC236}">
                  <a16:creationId xmlns:a16="http://schemas.microsoft.com/office/drawing/2014/main" id="{C5418BA9-3580-69CC-297B-F44D93D63A54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540;p31">
              <a:extLst>
                <a:ext uri="{FF2B5EF4-FFF2-40B4-BE49-F238E27FC236}">
                  <a16:creationId xmlns:a16="http://schemas.microsoft.com/office/drawing/2014/main" id="{7BEDF0BF-E07C-B164-74AB-CDE11E264208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541;p31">
              <a:extLst>
                <a:ext uri="{FF2B5EF4-FFF2-40B4-BE49-F238E27FC236}">
                  <a16:creationId xmlns:a16="http://schemas.microsoft.com/office/drawing/2014/main" id="{612AB4EA-687C-154F-5A72-3877707B831C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542;p31">
            <a:extLst>
              <a:ext uri="{FF2B5EF4-FFF2-40B4-BE49-F238E27FC236}">
                <a16:creationId xmlns:a16="http://schemas.microsoft.com/office/drawing/2014/main" id="{3E4C7C68-FFD1-6F76-1206-4BA8E511C90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Main Concepts of </a:t>
            </a:r>
            <a:r>
              <a:rPr lang="en-IN" dirty="0" err="1">
                <a:solidFill>
                  <a:schemeClr val="accent3"/>
                </a:solidFill>
              </a:rPr>
              <a:t>ScaNN</a:t>
            </a:r>
            <a:endParaRPr lang="en-IN" dirty="0">
              <a:solidFill>
                <a:schemeClr val="accent3"/>
              </a:solidFill>
            </a:endParaRPr>
          </a:p>
        </p:txBody>
      </p:sp>
      <p:grpSp>
        <p:nvGrpSpPr>
          <p:cNvPr id="39" name="Google Shape;545;p31">
            <a:extLst>
              <a:ext uri="{FF2B5EF4-FFF2-40B4-BE49-F238E27FC236}">
                <a16:creationId xmlns:a16="http://schemas.microsoft.com/office/drawing/2014/main" id="{BDB29A77-C338-9F79-7296-0AABF03DABC6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40" name="Google Shape;546;p31">
              <a:extLst>
                <a:ext uri="{FF2B5EF4-FFF2-40B4-BE49-F238E27FC236}">
                  <a16:creationId xmlns:a16="http://schemas.microsoft.com/office/drawing/2014/main" id="{16DE5A36-35F5-07AC-122C-3555B2D75DED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547;p31">
              <a:extLst>
                <a:ext uri="{FF2B5EF4-FFF2-40B4-BE49-F238E27FC236}">
                  <a16:creationId xmlns:a16="http://schemas.microsoft.com/office/drawing/2014/main" id="{CCAD2D9E-336F-5D71-5EBB-4E9B5E66E365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548;p31">
            <a:extLst>
              <a:ext uri="{FF2B5EF4-FFF2-40B4-BE49-F238E27FC236}">
                <a16:creationId xmlns:a16="http://schemas.microsoft.com/office/drawing/2014/main" id="{A104302D-5366-4325-B79A-3CFB2C18E2FB}"/>
              </a:ext>
            </a:extLst>
          </p:cNvPr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43" name="Google Shape;549;p31">
              <a:extLst>
                <a:ext uri="{FF2B5EF4-FFF2-40B4-BE49-F238E27FC236}">
                  <a16:creationId xmlns:a16="http://schemas.microsoft.com/office/drawing/2014/main" id="{66FE9D92-3017-F732-5432-AF7899A71624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550;p31">
              <a:extLst>
                <a:ext uri="{FF2B5EF4-FFF2-40B4-BE49-F238E27FC236}">
                  <a16:creationId xmlns:a16="http://schemas.microsoft.com/office/drawing/2014/main" id="{D0DB5F1E-E5E3-EB5E-E1D4-450A00A8491E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551;p31">
            <a:extLst>
              <a:ext uri="{FF2B5EF4-FFF2-40B4-BE49-F238E27FC236}">
                <a16:creationId xmlns:a16="http://schemas.microsoft.com/office/drawing/2014/main" id="{A09E6B02-8236-B138-4086-361599AD793C}"/>
              </a:ext>
            </a:extLst>
          </p:cNvPr>
          <p:cNvGrpSpPr/>
          <p:nvPr/>
        </p:nvGrpSpPr>
        <p:grpSpPr>
          <a:xfrm>
            <a:off x="1020353" y="3253415"/>
            <a:ext cx="506100" cy="1366863"/>
            <a:chOff x="1084825" y="3203163"/>
            <a:chExt cx="506100" cy="1366863"/>
          </a:xfrm>
        </p:grpSpPr>
        <p:cxnSp>
          <p:nvCxnSpPr>
            <p:cNvPr id="46" name="Google Shape;552;p31">
              <a:extLst>
                <a:ext uri="{FF2B5EF4-FFF2-40B4-BE49-F238E27FC236}">
                  <a16:creationId xmlns:a16="http://schemas.microsoft.com/office/drawing/2014/main" id="{3A150EB0-7636-2AFC-E2B4-7C3EAD9B919C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553;p31">
              <a:extLst>
                <a:ext uri="{FF2B5EF4-FFF2-40B4-BE49-F238E27FC236}">
                  <a16:creationId xmlns:a16="http://schemas.microsoft.com/office/drawing/2014/main" id="{958CDCE8-8A6E-ACC3-0491-96EE6FFE22F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8" name="Google Shape;554;p31">
            <a:extLst>
              <a:ext uri="{FF2B5EF4-FFF2-40B4-BE49-F238E27FC236}">
                <a16:creationId xmlns:a16="http://schemas.microsoft.com/office/drawing/2014/main" id="{151E04E0-F027-1DCC-BCB2-B08DC2902414}"/>
              </a:ext>
            </a:extLst>
          </p:cNvPr>
          <p:cNvGrpSpPr/>
          <p:nvPr/>
        </p:nvGrpSpPr>
        <p:grpSpPr>
          <a:xfrm>
            <a:off x="1021983" y="1308096"/>
            <a:ext cx="506100" cy="1366863"/>
            <a:chOff x="1084825" y="3203163"/>
            <a:chExt cx="506100" cy="1366863"/>
          </a:xfrm>
        </p:grpSpPr>
        <p:cxnSp>
          <p:nvCxnSpPr>
            <p:cNvPr id="49" name="Google Shape;555;p31">
              <a:extLst>
                <a:ext uri="{FF2B5EF4-FFF2-40B4-BE49-F238E27FC236}">
                  <a16:creationId xmlns:a16="http://schemas.microsoft.com/office/drawing/2014/main" id="{6A898FB3-6AEC-138C-AAD2-BF03ED8A41DA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56;p31">
              <a:extLst>
                <a:ext uri="{FF2B5EF4-FFF2-40B4-BE49-F238E27FC236}">
                  <a16:creationId xmlns:a16="http://schemas.microsoft.com/office/drawing/2014/main" id="{0601D9E4-63FE-A83E-C23A-C945C3218C6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96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1061182" y="1563561"/>
            <a:ext cx="41178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the number of leaves increases, the build time increases significantly.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the number of data points to search increases, the build time remains almost constant.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graph is according to the expected algorithm.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/1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BE8BF4-95B4-1528-531D-6BC85350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56" y="1318337"/>
            <a:ext cx="3981896" cy="27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992982" y="1563561"/>
            <a:ext cx="4186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the number of leaves increases, the search time decrease.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the number of data points to search increases, the search time increases.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graph is according to the expected algorithm.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/2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4063F0-1E46-3C31-34D4-C73C8833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999" y="1522418"/>
            <a:ext cx="3829269" cy="24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You;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The End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The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End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70069" y="1549500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Introduction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33475" y="1964592"/>
            <a:ext cx="421968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&lt;What are we doing and why?&gt;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Audio Search Engines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Theory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D5035-5C05-DE43-EBC7-89055881C42B}"/>
              </a:ext>
            </a:extLst>
          </p:cNvPr>
          <p:cNvSpPr txBox="1"/>
          <p:nvPr/>
        </p:nvSpPr>
        <p:spPr>
          <a:xfrm>
            <a:off x="2437000" y="2651394"/>
            <a:ext cx="643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Despite significant advancements in audio processing, the search for specific audio content remains a challenge.</a:t>
            </a:r>
          </a:p>
          <a:p>
            <a:pPr>
              <a:buClr>
                <a:schemeClr val="accent3"/>
              </a:buClr>
            </a:pPr>
            <a:endParaRPr lang="en-IN" sz="12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 Search Algorithms focus on reducing high-dimensional data and performing efficient search for query vectors.</a:t>
            </a:r>
          </a:p>
          <a:p>
            <a:pPr marL="285750" indent="-285750">
              <a:buClr>
                <a:schemeClr val="accent3"/>
              </a:buClr>
              <a:buFont typeface="Courier New" panose="02070309020205020404" pitchFamily="49" charset="0"/>
              <a:buChar char="o"/>
            </a:pPr>
            <a:endParaRPr lang="en-IN" sz="12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501" grpId="0"/>
      <p:bldP spid="502" grpId="0" build="p"/>
      <p:bldP spid="50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43001" y="722412"/>
            <a:ext cx="851719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Hierarchical Navigable </a:t>
            </a:r>
            <a:br>
              <a:rPr lang="en" dirty="0"/>
            </a:br>
            <a:r>
              <a:rPr lang="en" dirty="0"/>
              <a:t>Small Worlds;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93031" y="1684000"/>
            <a:ext cx="7608091" cy="2497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380" dirty="0">
                <a:solidFill>
                  <a:schemeClr val="accent2"/>
                </a:solidFill>
              </a:rPr>
              <a:t>It is a fast and scalable approximate nearest neighbour search algorithm that uses a </a:t>
            </a:r>
            <a:r>
              <a:rPr lang="en-IN" sz="1380" dirty="0">
                <a:solidFill>
                  <a:schemeClr val="bg2"/>
                </a:solidFill>
              </a:rPr>
              <a:t>graph-based structure</a:t>
            </a:r>
            <a:r>
              <a:rPr lang="en-IN" sz="1380" dirty="0">
                <a:solidFill>
                  <a:schemeClr val="accent2"/>
                </a:solidFill>
              </a:rPr>
              <a:t> to perform nearest neighbour search efficiently on large datasets.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380" dirty="0">
                <a:solidFill>
                  <a:schemeClr val="accent2"/>
                </a:solidFill>
              </a:rPr>
              <a:t>Each node in the graph represents a data point and the edges represent the relationships between the points.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380" dirty="0">
                <a:solidFill>
                  <a:schemeClr val="accent2"/>
                </a:solidFill>
              </a:rPr>
              <a:t>The structure is organized into </a:t>
            </a:r>
            <a:r>
              <a:rPr lang="en-IN" sz="1380" dirty="0">
                <a:solidFill>
                  <a:schemeClr val="bg2"/>
                </a:solidFill>
              </a:rPr>
              <a:t>multiple levels</a:t>
            </a:r>
            <a:r>
              <a:rPr lang="en-IN" sz="1380" dirty="0">
                <a:solidFill>
                  <a:schemeClr val="accent2"/>
                </a:solidFill>
              </a:rPr>
              <a:t>, with each level having a smaller number of nodes than the previous level.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380" dirty="0">
                <a:solidFill>
                  <a:schemeClr val="accent2"/>
                </a:solidFill>
              </a:rPr>
              <a:t>When a query is made, </a:t>
            </a:r>
            <a:r>
              <a:rPr lang="en-IN" sz="1380" dirty="0">
                <a:solidFill>
                  <a:schemeClr val="bg2"/>
                </a:solidFill>
              </a:rPr>
              <a:t>HNSW</a:t>
            </a:r>
            <a:r>
              <a:rPr lang="en-IN" sz="1380" dirty="0">
                <a:solidFill>
                  <a:schemeClr val="accent2"/>
                </a:solidFill>
              </a:rPr>
              <a:t> starts at the highest level of the graph and finds the best match, it then proceeds to send the match to the next level until the last layer is reached.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38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380" dirty="0">
              <a:solidFill>
                <a:schemeClr val="accent3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8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47954" y="12627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Introduction to HNSW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C093AA5-E5AF-3852-6650-9002639E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101" y="3554116"/>
            <a:ext cx="2701950" cy="152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8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6" name="Google Shape;512;p31">
            <a:extLst>
              <a:ext uri="{FF2B5EF4-FFF2-40B4-BE49-F238E27FC236}">
                <a16:creationId xmlns:a16="http://schemas.microsoft.com/office/drawing/2014/main" id="{4DA34D53-E2CC-CCEC-7F84-9F5EEFBB3E20}"/>
              </a:ext>
            </a:extLst>
          </p:cNvPr>
          <p:cNvSpPr txBox="1">
            <a:spLocks/>
          </p:cNvSpPr>
          <p:nvPr/>
        </p:nvSpPr>
        <p:spPr>
          <a:xfrm>
            <a:off x="2262081" y="1462246"/>
            <a:ext cx="6246214" cy="1079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Allows fast search like a sorted array, uses linked list structure for fast insertion of new elements.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works by building several layers of linked lists.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we move down the layers, number of skips decreases.</a:t>
            </a:r>
          </a:p>
        </p:txBody>
      </p:sp>
      <p:sp>
        <p:nvSpPr>
          <p:cNvPr id="7" name="Google Shape;513;p31">
            <a:extLst>
              <a:ext uri="{FF2B5EF4-FFF2-40B4-BE49-F238E27FC236}">
                <a16:creationId xmlns:a16="http://schemas.microsoft.com/office/drawing/2014/main" id="{BEE7AC6A-11AD-2A66-9E58-9FE2D849A3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3851" y="3337946"/>
            <a:ext cx="6739544" cy="1373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Essentially a proximity graph, but has both short-range links as well as long-range links</a:t>
            </a:r>
          </a:p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Each vertex has links with several other vertices, each vertex maintains a connection list</a:t>
            </a:r>
          </a:p>
          <a:p>
            <a:pPr marL="285750" lvl="0" indent="-28575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There exist a fixed entry point through which we start our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endParaRPr sz="1200" dirty="0"/>
          </a:p>
        </p:txBody>
      </p:sp>
      <p:sp>
        <p:nvSpPr>
          <p:cNvPr id="10" name="Google Shape;514;p31">
            <a:extLst>
              <a:ext uri="{FF2B5EF4-FFF2-40B4-BE49-F238E27FC236}">
                <a16:creationId xmlns:a16="http://schemas.microsoft.com/office/drawing/2014/main" id="{0A6EA25E-16E2-AFD0-94E1-38DCFDFEAB69}"/>
              </a:ext>
            </a:extLst>
          </p:cNvPr>
          <p:cNvSpPr txBox="1">
            <a:spLocks/>
          </p:cNvSpPr>
          <p:nvPr/>
        </p:nvSpPr>
        <p:spPr>
          <a:xfrm>
            <a:off x="1143249" y="2524613"/>
            <a:ext cx="4328861" cy="697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Navigable Small World Graphs </a:t>
            </a:r>
            <a:r>
              <a:rPr lang="en-IN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/2 &gt;</a:t>
            </a:r>
            <a:r>
              <a:rPr lang="en-IN" sz="2800" dirty="0">
                <a:solidFill>
                  <a:schemeClr val="l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2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1" name="Google Shape;515;p31">
            <a:extLst>
              <a:ext uri="{FF2B5EF4-FFF2-40B4-BE49-F238E27FC236}">
                <a16:creationId xmlns:a16="http://schemas.microsoft.com/office/drawing/2014/main" id="{77472CD7-B4BC-93DF-4ADC-8DE0ECD98F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621239"/>
            <a:ext cx="7164929" cy="686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Probability Skip </a:t>
            </a:r>
            <a:br>
              <a:rPr lang="en" sz="2400" dirty="0"/>
            </a:br>
            <a:r>
              <a:rPr lang="en" sz="2400" dirty="0"/>
              <a:t>Lists </a:t>
            </a:r>
            <a:r>
              <a:rPr lang="en" dirty="0"/>
              <a:t>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2" name="Google Shape;516;p31">
            <a:extLst>
              <a:ext uri="{FF2B5EF4-FFF2-40B4-BE49-F238E27FC236}">
                <a16:creationId xmlns:a16="http://schemas.microsoft.com/office/drawing/2014/main" id="{3853518D-D9BE-BE57-0FC2-82C501179AA9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13" name="Google Shape;517;p31">
              <a:extLst>
                <a:ext uri="{FF2B5EF4-FFF2-40B4-BE49-F238E27FC236}">
                  <a16:creationId xmlns:a16="http://schemas.microsoft.com/office/drawing/2014/main" id="{2BDA9EDC-889F-1E44-E618-AA2E43626ADF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518;p31">
              <a:extLst>
                <a:ext uri="{FF2B5EF4-FFF2-40B4-BE49-F238E27FC236}">
                  <a16:creationId xmlns:a16="http://schemas.microsoft.com/office/drawing/2014/main" id="{94A323D8-3E81-ED53-4C57-543EF3E70DD1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19;p31">
              <a:extLst>
                <a:ext uri="{FF2B5EF4-FFF2-40B4-BE49-F238E27FC236}">
                  <a16:creationId xmlns:a16="http://schemas.microsoft.com/office/drawing/2014/main" id="{470F9A15-6807-00F0-CA62-0C79C6FC082E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20;p31">
              <a:extLst>
                <a:ext uri="{FF2B5EF4-FFF2-40B4-BE49-F238E27FC236}">
                  <a16:creationId xmlns:a16="http://schemas.microsoft.com/office/drawing/2014/main" id="{846D5D0C-B7F2-82C2-D8E9-0EBB3088A1A0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521;p31">
              <a:extLst>
                <a:ext uri="{FF2B5EF4-FFF2-40B4-BE49-F238E27FC236}">
                  <a16:creationId xmlns:a16="http://schemas.microsoft.com/office/drawing/2014/main" id="{1DB7B01D-D125-5F6F-415E-31B123F8913B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522;p31">
              <a:extLst>
                <a:ext uri="{FF2B5EF4-FFF2-40B4-BE49-F238E27FC236}">
                  <a16:creationId xmlns:a16="http://schemas.microsoft.com/office/drawing/2014/main" id="{1D6713A3-D71F-77AC-34B7-D2A1FEA72D78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523;p31">
              <a:extLst>
                <a:ext uri="{FF2B5EF4-FFF2-40B4-BE49-F238E27FC236}">
                  <a16:creationId xmlns:a16="http://schemas.microsoft.com/office/drawing/2014/main" id="{C4FC1D6F-D13C-EE99-5BAD-8DEC41351A72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524;p31">
              <a:extLst>
                <a:ext uri="{FF2B5EF4-FFF2-40B4-BE49-F238E27FC236}">
                  <a16:creationId xmlns:a16="http://schemas.microsoft.com/office/drawing/2014/main" id="{80705DB0-7478-5FCA-FB65-3360742BEEFC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525;p31">
              <a:extLst>
                <a:ext uri="{FF2B5EF4-FFF2-40B4-BE49-F238E27FC236}">
                  <a16:creationId xmlns:a16="http://schemas.microsoft.com/office/drawing/2014/main" id="{04D35CA3-51D7-18D0-6A31-D23559F86CA3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526;p31">
              <a:extLst>
                <a:ext uri="{FF2B5EF4-FFF2-40B4-BE49-F238E27FC236}">
                  <a16:creationId xmlns:a16="http://schemas.microsoft.com/office/drawing/2014/main" id="{8DAF827F-8AD1-F232-7791-D00507B1B829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27;p31">
              <a:extLst>
                <a:ext uri="{FF2B5EF4-FFF2-40B4-BE49-F238E27FC236}">
                  <a16:creationId xmlns:a16="http://schemas.microsoft.com/office/drawing/2014/main" id="{66CBA04E-681A-14BD-0ED8-4979030DC31D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28;p31">
              <a:extLst>
                <a:ext uri="{FF2B5EF4-FFF2-40B4-BE49-F238E27FC236}">
                  <a16:creationId xmlns:a16="http://schemas.microsoft.com/office/drawing/2014/main" id="{315389E6-8D08-E4F6-43F7-F28E9D2E726D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529;p31">
              <a:extLst>
                <a:ext uri="{FF2B5EF4-FFF2-40B4-BE49-F238E27FC236}">
                  <a16:creationId xmlns:a16="http://schemas.microsoft.com/office/drawing/2014/main" id="{2596E080-1C0D-7217-A02B-EFDAB09D55E5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530;p31">
              <a:extLst>
                <a:ext uri="{FF2B5EF4-FFF2-40B4-BE49-F238E27FC236}">
                  <a16:creationId xmlns:a16="http://schemas.microsoft.com/office/drawing/2014/main" id="{AEAC12B0-5B24-1642-F8B8-CB10F54B61FB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531;p31">
              <a:extLst>
                <a:ext uri="{FF2B5EF4-FFF2-40B4-BE49-F238E27FC236}">
                  <a16:creationId xmlns:a16="http://schemas.microsoft.com/office/drawing/2014/main" id="{A6380A47-0448-3DF9-B2A9-F53BE488812E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532;p31">
            <a:extLst>
              <a:ext uri="{FF2B5EF4-FFF2-40B4-BE49-F238E27FC236}">
                <a16:creationId xmlns:a16="http://schemas.microsoft.com/office/drawing/2014/main" id="{7D31112D-4AD3-14D3-0912-D45A323F3487}"/>
              </a:ext>
            </a:extLst>
          </p:cNvPr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29" name="Google Shape;533;p31">
              <a:extLst>
                <a:ext uri="{FF2B5EF4-FFF2-40B4-BE49-F238E27FC236}">
                  <a16:creationId xmlns:a16="http://schemas.microsoft.com/office/drawing/2014/main" id="{4A3A5B4F-E308-0C87-A021-1A3CE2E15DAA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534;p31">
              <a:extLst>
                <a:ext uri="{FF2B5EF4-FFF2-40B4-BE49-F238E27FC236}">
                  <a16:creationId xmlns:a16="http://schemas.microsoft.com/office/drawing/2014/main" id="{1AE7E844-1D32-AFCA-C8D5-BC558B1A8DA1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535;p31">
              <a:extLst>
                <a:ext uri="{FF2B5EF4-FFF2-40B4-BE49-F238E27FC236}">
                  <a16:creationId xmlns:a16="http://schemas.microsoft.com/office/drawing/2014/main" id="{5ADF8D0C-121C-7136-4B40-61A9F4BA273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536;p31">
              <a:extLst>
                <a:ext uri="{FF2B5EF4-FFF2-40B4-BE49-F238E27FC236}">
                  <a16:creationId xmlns:a16="http://schemas.microsoft.com/office/drawing/2014/main" id="{D55BD2B5-D1A9-5812-E6F7-4423DD131DAB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537;p31">
              <a:extLst>
                <a:ext uri="{FF2B5EF4-FFF2-40B4-BE49-F238E27FC236}">
                  <a16:creationId xmlns:a16="http://schemas.microsoft.com/office/drawing/2014/main" id="{6818E0D2-584B-5A8F-6C13-E2DD9F745A30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538;p31">
              <a:extLst>
                <a:ext uri="{FF2B5EF4-FFF2-40B4-BE49-F238E27FC236}">
                  <a16:creationId xmlns:a16="http://schemas.microsoft.com/office/drawing/2014/main" id="{4999CA0F-DD6E-E5A6-F6F7-CB952505B600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539;p31">
              <a:extLst>
                <a:ext uri="{FF2B5EF4-FFF2-40B4-BE49-F238E27FC236}">
                  <a16:creationId xmlns:a16="http://schemas.microsoft.com/office/drawing/2014/main" id="{C5418BA9-3580-69CC-297B-F44D93D63A54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540;p31">
              <a:extLst>
                <a:ext uri="{FF2B5EF4-FFF2-40B4-BE49-F238E27FC236}">
                  <a16:creationId xmlns:a16="http://schemas.microsoft.com/office/drawing/2014/main" id="{7BEDF0BF-E07C-B164-74AB-CDE11E264208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541;p31">
              <a:extLst>
                <a:ext uri="{FF2B5EF4-FFF2-40B4-BE49-F238E27FC236}">
                  <a16:creationId xmlns:a16="http://schemas.microsoft.com/office/drawing/2014/main" id="{612AB4EA-687C-154F-5A72-3877707B831C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542;p31">
            <a:extLst>
              <a:ext uri="{FF2B5EF4-FFF2-40B4-BE49-F238E27FC236}">
                <a16:creationId xmlns:a16="http://schemas.microsoft.com/office/drawing/2014/main" id="{3E4C7C68-FFD1-6F76-1206-4BA8E511C90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Main Concepts of HNSW</a:t>
            </a:r>
          </a:p>
        </p:txBody>
      </p:sp>
      <p:grpSp>
        <p:nvGrpSpPr>
          <p:cNvPr id="39" name="Google Shape;545;p31">
            <a:extLst>
              <a:ext uri="{FF2B5EF4-FFF2-40B4-BE49-F238E27FC236}">
                <a16:creationId xmlns:a16="http://schemas.microsoft.com/office/drawing/2014/main" id="{BDB29A77-C338-9F79-7296-0AABF03DABC6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40" name="Google Shape;546;p31">
              <a:extLst>
                <a:ext uri="{FF2B5EF4-FFF2-40B4-BE49-F238E27FC236}">
                  <a16:creationId xmlns:a16="http://schemas.microsoft.com/office/drawing/2014/main" id="{16DE5A36-35F5-07AC-122C-3555B2D75DED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547;p31">
              <a:extLst>
                <a:ext uri="{FF2B5EF4-FFF2-40B4-BE49-F238E27FC236}">
                  <a16:creationId xmlns:a16="http://schemas.microsoft.com/office/drawing/2014/main" id="{CCAD2D9E-336F-5D71-5EBB-4E9B5E66E365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548;p31">
            <a:extLst>
              <a:ext uri="{FF2B5EF4-FFF2-40B4-BE49-F238E27FC236}">
                <a16:creationId xmlns:a16="http://schemas.microsoft.com/office/drawing/2014/main" id="{A104302D-5366-4325-B79A-3CFB2C18E2FB}"/>
              </a:ext>
            </a:extLst>
          </p:cNvPr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43" name="Google Shape;549;p31">
              <a:extLst>
                <a:ext uri="{FF2B5EF4-FFF2-40B4-BE49-F238E27FC236}">
                  <a16:creationId xmlns:a16="http://schemas.microsoft.com/office/drawing/2014/main" id="{66FE9D92-3017-F732-5432-AF7899A71624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550;p31">
              <a:extLst>
                <a:ext uri="{FF2B5EF4-FFF2-40B4-BE49-F238E27FC236}">
                  <a16:creationId xmlns:a16="http://schemas.microsoft.com/office/drawing/2014/main" id="{D0DB5F1E-E5E3-EB5E-E1D4-450A00A8491E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551;p31">
            <a:extLst>
              <a:ext uri="{FF2B5EF4-FFF2-40B4-BE49-F238E27FC236}">
                <a16:creationId xmlns:a16="http://schemas.microsoft.com/office/drawing/2014/main" id="{A09E6B02-8236-B138-4086-361599AD793C}"/>
              </a:ext>
            </a:extLst>
          </p:cNvPr>
          <p:cNvGrpSpPr/>
          <p:nvPr/>
        </p:nvGrpSpPr>
        <p:grpSpPr>
          <a:xfrm>
            <a:off x="1020353" y="3253415"/>
            <a:ext cx="506100" cy="1366863"/>
            <a:chOff x="1084825" y="3203163"/>
            <a:chExt cx="506100" cy="1366863"/>
          </a:xfrm>
        </p:grpSpPr>
        <p:cxnSp>
          <p:nvCxnSpPr>
            <p:cNvPr id="46" name="Google Shape;552;p31">
              <a:extLst>
                <a:ext uri="{FF2B5EF4-FFF2-40B4-BE49-F238E27FC236}">
                  <a16:creationId xmlns:a16="http://schemas.microsoft.com/office/drawing/2014/main" id="{3A150EB0-7636-2AFC-E2B4-7C3EAD9B919C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553;p31">
              <a:extLst>
                <a:ext uri="{FF2B5EF4-FFF2-40B4-BE49-F238E27FC236}">
                  <a16:creationId xmlns:a16="http://schemas.microsoft.com/office/drawing/2014/main" id="{958CDCE8-8A6E-ACC3-0491-96EE6FFE22F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8" name="Google Shape;554;p31">
            <a:extLst>
              <a:ext uri="{FF2B5EF4-FFF2-40B4-BE49-F238E27FC236}">
                <a16:creationId xmlns:a16="http://schemas.microsoft.com/office/drawing/2014/main" id="{151E04E0-F027-1DCC-BCB2-B08DC2902414}"/>
              </a:ext>
            </a:extLst>
          </p:cNvPr>
          <p:cNvGrpSpPr/>
          <p:nvPr/>
        </p:nvGrpSpPr>
        <p:grpSpPr>
          <a:xfrm>
            <a:off x="1021983" y="1308096"/>
            <a:ext cx="506100" cy="1366863"/>
            <a:chOff x="1084825" y="3203163"/>
            <a:chExt cx="506100" cy="1366863"/>
          </a:xfrm>
        </p:grpSpPr>
        <p:cxnSp>
          <p:nvCxnSpPr>
            <p:cNvPr id="49" name="Google Shape;555;p31">
              <a:extLst>
                <a:ext uri="{FF2B5EF4-FFF2-40B4-BE49-F238E27FC236}">
                  <a16:creationId xmlns:a16="http://schemas.microsoft.com/office/drawing/2014/main" id="{6A898FB3-6AEC-138C-AAD2-BF03ED8A41DA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56;p31">
              <a:extLst>
                <a:ext uri="{FF2B5EF4-FFF2-40B4-BE49-F238E27FC236}">
                  <a16:creationId xmlns:a16="http://schemas.microsoft.com/office/drawing/2014/main" id="{0601D9E4-63FE-A83E-C23A-C945C3218C6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E7171F73-5B1E-0546-1FFA-A802478F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18" y="619886"/>
            <a:ext cx="3557174" cy="92634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49392BD-9E2B-69E1-FCE7-B7074FBE2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55" b="14988"/>
          <a:stretch/>
        </p:blipFill>
        <p:spPr>
          <a:xfrm>
            <a:off x="5201705" y="2421348"/>
            <a:ext cx="1440062" cy="105451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27AD6BB-253B-32EC-8D1A-05857D8481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60"/>
          <a:stretch/>
        </p:blipFill>
        <p:spPr>
          <a:xfrm>
            <a:off x="6881195" y="2796674"/>
            <a:ext cx="2012200" cy="2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5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1067156" y="1793718"/>
            <a:ext cx="4117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increase in ‘M’, the Average Building Time of Graph increases.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Except for M = 16, in all cases the build time decreases initially and then increases.</a:t>
            </a: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/1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917A85-9517-5B82-7E14-F8418FF6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73" y="1176094"/>
            <a:ext cx="3845986" cy="27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1061182" y="1563561"/>
            <a:ext cx="4117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increase in ‘M’, the Memory Usage of Graph increases.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Memory Usage is independent of </a:t>
            </a:r>
            <a:r>
              <a:rPr lang="en-IN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ef_Construction</a:t>
            </a:r>
            <a:r>
              <a:rPr lang="en-IN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as well as </a:t>
            </a:r>
            <a:r>
              <a:rPr lang="en-IN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ef_Search</a:t>
            </a:r>
            <a:r>
              <a:rPr lang="en-IN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graph is linearly increasing.</a:t>
            </a: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/2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DD1B9CD-8F34-409E-46DF-10FF03EE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91" y="1231681"/>
            <a:ext cx="3917563" cy="27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Analysis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506;p30">
            <a:extLst>
              <a:ext uri="{FF2B5EF4-FFF2-40B4-BE49-F238E27FC236}">
                <a16:creationId xmlns:a16="http://schemas.microsoft.com/office/drawing/2014/main" id="{CC3764DA-2D55-C859-6793-5000C01118C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Google Shape;507;p30">
            <a:extLst>
              <a:ext uri="{FF2B5EF4-FFF2-40B4-BE49-F238E27FC236}">
                <a16:creationId xmlns:a16="http://schemas.microsoft.com/office/drawing/2014/main" id="{78148EFD-900D-C3FE-CEE7-3A9CD78F62D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69F33-2F31-5645-4609-C62C60EB795B}"/>
              </a:ext>
            </a:extLst>
          </p:cNvPr>
          <p:cNvSpPr txBox="1"/>
          <p:nvPr/>
        </p:nvSpPr>
        <p:spPr>
          <a:xfrm>
            <a:off x="1072230" y="1444890"/>
            <a:ext cx="4117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Search Time decreases initially with increase in </a:t>
            </a:r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ef_Search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then eventually increases.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M=16 is used in this graph, and </a:t>
            </a:r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ef_Search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16 gives minima of the graph.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ef_Construction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32 shows abnormality but takes the least time when </a:t>
            </a:r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ef_Search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32.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Google Shape;515;p31">
            <a:extLst>
              <a:ext uri="{FF2B5EF4-FFF2-40B4-BE49-F238E27FC236}">
                <a16:creationId xmlns:a16="http://schemas.microsoft.com/office/drawing/2014/main" id="{51CC457C-1035-FBB5-6886-C5BE3BE9A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866" y="700981"/>
            <a:ext cx="43191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&lt; /3 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2" name="Google Shape;563;p32">
            <a:extLst>
              <a:ext uri="{FF2B5EF4-FFF2-40B4-BE49-F238E27FC236}">
                <a16:creationId xmlns:a16="http://schemas.microsoft.com/office/drawing/2014/main" id="{FD7561B5-9141-5B44-61DC-477B87737299}"/>
              </a:ext>
            </a:extLst>
          </p:cNvPr>
          <p:cNvGrpSpPr/>
          <p:nvPr/>
        </p:nvGrpSpPr>
        <p:grpSpPr>
          <a:xfrm>
            <a:off x="819180" y="1176094"/>
            <a:ext cx="506100" cy="3431975"/>
            <a:chOff x="1084825" y="1168950"/>
            <a:chExt cx="506100" cy="3431975"/>
          </a:xfrm>
        </p:grpSpPr>
        <p:sp>
          <p:nvSpPr>
            <p:cNvPr id="23" name="Google Shape;564;p32">
              <a:extLst>
                <a:ext uri="{FF2B5EF4-FFF2-40B4-BE49-F238E27FC236}">
                  <a16:creationId xmlns:a16="http://schemas.microsoft.com/office/drawing/2014/main" id="{DF4591CC-EE9D-51F8-6825-0371F292CE1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" name="Google Shape;565;p32">
              <a:extLst>
                <a:ext uri="{FF2B5EF4-FFF2-40B4-BE49-F238E27FC236}">
                  <a16:creationId xmlns:a16="http://schemas.microsoft.com/office/drawing/2014/main" id="{67F508FC-D424-66B5-DC55-6FD1D6AE8A6B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7727B8-9A09-2B0A-43F2-FD48FCD01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6"/>
          <a:stretch/>
        </p:blipFill>
        <p:spPr>
          <a:xfrm>
            <a:off x="5036344" y="1395596"/>
            <a:ext cx="3879057" cy="26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1576" y="621250"/>
            <a:ext cx="7972424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Locality Sensitive Hashing;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393031" y="1519575"/>
            <a:ext cx="7608091" cy="1445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It is a family of hash functions that maps high-dimensional vectors to binary codes such that the probability of collision between the codes is higher for vectors that are close to each other in the original space.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It comprises mainly of three methods : shingling, min-hashing, searching.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Introduction to LSH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506;p30">
            <a:extLst>
              <a:ext uri="{FF2B5EF4-FFF2-40B4-BE49-F238E27FC236}">
                <a16:creationId xmlns:a16="http://schemas.microsoft.com/office/drawing/2014/main" id="{8A74E1F9-046E-AAE1-C81B-22E819AE5BD2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Theory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Google Shape;507;p30">
            <a:extLst>
              <a:ext uri="{FF2B5EF4-FFF2-40B4-BE49-F238E27FC236}">
                <a16:creationId xmlns:a16="http://schemas.microsoft.com/office/drawing/2014/main" id="{41A77609-89C1-C1E4-1328-9A2AA48D765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IN">
                <a:solidFill>
                  <a:schemeClr val="accent3"/>
                </a:solidFill>
              </a:rPr>
              <a:t>Analysis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Google Shape;512;p31">
            <a:extLst>
              <a:ext uri="{FF2B5EF4-FFF2-40B4-BE49-F238E27FC236}">
                <a16:creationId xmlns:a16="http://schemas.microsoft.com/office/drawing/2014/main" id="{FC80370B-5C89-29E1-0782-FCC0DC807EAB}"/>
              </a:ext>
            </a:extLst>
          </p:cNvPr>
          <p:cNvSpPr txBox="1">
            <a:spLocks/>
          </p:cNvSpPr>
          <p:nvPr/>
        </p:nvSpPr>
        <p:spPr>
          <a:xfrm>
            <a:off x="2073574" y="3389453"/>
            <a:ext cx="4874716" cy="796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Shingling means converting our d-dimensional data into some k-dimensional one-hot encoding of zeros and ones.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Random Hyperplanes are chosen and the sign of the dot product with the vector is considered.</a:t>
            </a:r>
          </a:p>
          <a:p>
            <a:pPr marL="285750" indent="-28575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 the sign is positive, then that hyperplane receives a 1, otherwise it receives a 0.</a:t>
            </a:r>
            <a:endParaRPr lang="en-I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Google Shape;515;p31">
            <a:extLst>
              <a:ext uri="{FF2B5EF4-FFF2-40B4-BE49-F238E27FC236}">
                <a16:creationId xmlns:a16="http://schemas.microsoft.com/office/drawing/2014/main" id="{1C5A88D8-BCCB-5343-155A-40295A7E573E}"/>
              </a:ext>
            </a:extLst>
          </p:cNvPr>
          <p:cNvSpPr txBox="1">
            <a:spLocks/>
          </p:cNvSpPr>
          <p:nvPr/>
        </p:nvSpPr>
        <p:spPr>
          <a:xfrm>
            <a:off x="1335744" y="2657452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Shingling &lt; /1 &gt; </a:t>
            </a:r>
            <a:r>
              <a:rPr lang="en-IN" dirty="0">
                <a:solidFill>
                  <a:schemeClr val="accent6"/>
                </a:solidFill>
              </a:rPr>
              <a:t>{</a:t>
            </a:r>
            <a:r>
              <a:rPr lang="en-IN" dirty="0"/>
              <a:t> </a:t>
            </a:r>
          </a:p>
        </p:txBody>
      </p:sp>
      <p:grpSp>
        <p:nvGrpSpPr>
          <p:cNvPr id="5" name="Google Shape;516;p31">
            <a:extLst>
              <a:ext uri="{FF2B5EF4-FFF2-40B4-BE49-F238E27FC236}">
                <a16:creationId xmlns:a16="http://schemas.microsoft.com/office/drawing/2014/main" id="{2CBEB614-15E2-5783-5705-295E4884A475}"/>
              </a:ext>
            </a:extLst>
          </p:cNvPr>
          <p:cNvGrpSpPr/>
          <p:nvPr/>
        </p:nvGrpSpPr>
        <p:grpSpPr>
          <a:xfrm>
            <a:off x="1707884" y="3567983"/>
            <a:ext cx="320076" cy="320076"/>
            <a:chOff x="1562938" y="4248450"/>
            <a:chExt cx="475950" cy="475950"/>
          </a:xfrm>
        </p:grpSpPr>
        <p:sp>
          <p:nvSpPr>
            <p:cNvPr id="6" name="Google Shape;517;p31">
              <a:extLst>
                <a:ext uri="{FF2B5EF4-FFF2-40B4-BE49-F238E27FC236}">
                  <a16:creationId xmlns:a16="http://schemas.microsoft.com/office/drawing/2014/main" id="{150F9701-B331-F9BB-A329-80F23E9ACF5C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8;p31">
              <a:extLst>
                <a:ext uri="{FF2B5EF4-FFF2-40B4-BE49-F238E27FC236}">
                  <a16:creationId xmlns:a16="http://schemas.microsoft.com/office/drawing/2014/main" id="{033F10B2-9290-E01A-5083-A43EB59B308A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9;p31">
              <a:extLst>
                <a:ext uri="{FF2B5EF4-FFF2-40B4-BE49-F238E27FC236}">
                  <a16:creationId xmlns:a16="http://schemas.microsoft.com/office/drawing/2014/main" id="{AE42202E-1E56-2871-94C4-D4D3B5C22C84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0;p31">
              <a:extLst>
                <a:ext uri="{FF2B5EF4-FFF2-40B4-BE49-F238E27FC236}">
                  <a16:creationId xmlns:a16="http://schemas.microsoft.com/office/drawing/2014/main" id="{1EA20F23-A235-4EE0-6710-9DFDC0F12E78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1;p31">
              <a:extLst>
                <a:ext uri="{FF2B5EF4-FFF2-40B4-BE49-F238E27FC236}">
                  <a16:creationId xmlns:a16="http://schemas.microsoft.com/office/drawing/2014/main" id="{BA573EA4-7FE4-EC2D-0E2B-6171CD7E0EC3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2;p31">
              <a:extLst>
                <a:ext uri="{FF2B5EF4-FFF2-40B4-BE49-F238E27FC236}">
                  <a16:creationId xmlns:a16="http://schemas.microsoft.com/office/drawing/2014/main" id="{E372DFFF-5827-28C2-66BC-ED119BFEF7EB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3;p31">
              <a:extLst>
                <a:ext uri="{FF2B5EF4-FFF2-40B4-BE49-F238E27FC236}">
                  <a16:creationId xmlns:a16="http://schemas.microsoft.com/office/drawing/2014/main" id="{55A79A87-738A-A46B-C9E7-CE1754C43EBC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4;p31">
              <a:extLst>
                <a:ext uri="{FF2B5EF4-FFF2-40B4-BE49-F238E27FC236}">
                  <a16:creationId xmlns:a16="http://schemas.microsoft.com/office/drawing/2014/main" id="{DB93E12E-88F6-D0DA-B8B8-8C3394B410AD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5;p31">
              <a:extLst>
                <a:ext uri="{FF2B5EF4-FFF2-40B4-BE49-F238E27FC236}">
                  <a16:creationId xmlns:a16="http://schemas.microsoft.com/office/drawing/2014/main" id="{214FDD09-8E78-1593-39E2-23BFE3E1D0DD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6;p31">
              <a:extLst>
                <a:ext uri="{FF2B5EF4-FFF2-40B4-BE49-F238E27FC236}">
                  <a16:creationId xmlns:a16="http://schemas.microsoft.com/office/drawing/2014/main" id="{E22314D9-B947-3948-F58B-143C7CF29D29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7;p31">
              <a:extLst>
                <a:ext uri="{FF2B5EF4-FFF2-40B4-BE49-F238E27FC236}">
                  <a16:creationId xmlns:a16="http://schemas.microsoft.com/office/drawing/2014/main" id="{0BB4502C-24A3-B0C6-9CDE-3681D5373EC1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8;p31">
              <a:extLst>
                <a:ext uri="{FF2B5EF4-FFF2-40B4-BE49-F238E27FC236}">
                  <a16:creationId xmlns:a16="http://schemas.microsoft.com/office/drawing/2014/main" id="{0821AE36-804B-475D-F48F-13A8BC8CA700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9;p31">
              <a:extLst>
                <a:ext uri="{FF2B5EF4-FFF2-40B4-BE49-F238E27FC236}">
                  <a16:creationId xmlns:a16="http://schemas.microsoft.com/office/drawing/2014/main" id="{C46D1C30-F399-58D7-5DDD-F72DB73B032E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0;p31">
              <a:extLst>
                <a:ext uri="{FF2B5EF4-FFF2-40B4-BE49-F238E27FC236}">
                  <a16:creationId xmlns:a16="http://schemas.microsoft.com/office/drawing/2014/main" id="{2BC320B1-AD57-8A43-47AD-221469BD49A9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1;p31">
              <a:extLst>
                <a:ext uri="{FF2B5EF4-FFF2-40B4-BE49-F238E27FC236}">
                  <a16:creationId xmlns:a16="http://schemas.microsoft.com/office/drawing/2014/main" id="{AEBF972E-1896-B1EB-D8AF-4C82A1E8792E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45;p31">
            <a:extLst>
              <a:ext uri="{FF2B5EF4-FFF2-40B4-BE49-F238E27FC236}">
                <a16:creationId xmlns:a16="http://schemas.microsoft.com/office/drawing/2014/main" id="{CFB0593A-7C41-CE92-7019-D9AAA564F5C1}"/>
              </a:ext>
            </a:extLst>
          </p:cNvPr>
          <p:cNvGrpSpPr/>
          <p:nvPr/>
        </p:nvGrpSpPr>
        <p:grpSpPr>
          <a:xfrm>
            <a:off x="1614876" y="3514716"/>
            <a:ext cx="506092" cy="426611"/>
            <a:chOff x="1665363" y="1706700"/>
            <a:chExt cx="578325" cy="487500"/>
          </a:xfrm>
        </p:grpSpPr>
        <p:sp>
          <p:nvSpPr>
            <p:cNvPr id="24" name="Google Shape;546;p31">
              <a:extLst>
                <a:ext uri="{FF2B5EF4-FFF2-40B4-BE49-F238E27FC236}">
                  <a16:creationId xmlns:a16="http://schemas.microsoft.com/office/drawing/2014/main" id="{3F414C0A-6782-C602-5816-F02871176CB3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7;p31">
              <a:extLst>
                <a:ext uri="{FF2B5EF4-FFF2-40B4-BE49-F238E27FC236}">
                  <a16:creationId xmlns:a16="http://schemas.microsoft.com/office/drawing/2014/main" id="{49E04530-54AA-DFA9-19DB-6551ADF0151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564;p32">
            <a:extLst>
              <a:ext uri="{FF2B5EF4-FFF2-40B4-BE49-F238E27FC236}">
                <a16:creationId xmlns:a16="http://schemas.microsoft.com/office/drawing/2014/main" id="{21D6B22D-DDC7-9E72-6EC2-251312C7889E}"/>
              </a:ext>
            </a:extLst>
          </p:cNvPr>
          <p:cNvSpPr txBox="1"/>
          <p:nvPr/>
        </p:nvSpPr>
        <p:spPr>
          <a:xfrm>
            <a:off x="1237225" y="3949659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7" name="Picture 26" descr="&#10;">
            <a:extLst>
              <a:ext uri="{FF2B5EF4-FFF2-40B4-BE49-F238E27FC236}">
                <a16:creationId xmlns:a16="http://schemas.microsoft.com/office/drawing/2014/main" id="{5163F325-1652-518A-F6F8-DCD86D33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90" y="2917459"/>
            <a:ext cx="2321579" cy="15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3988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1659</Words>
  <Application>Microsoft Office PowerPoint</Application>
  <PresentationFormat>On-screen Show (16:9)</PresentationFormat>
  <Paragraphs>237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Fira Code</vt:lpstr>
      <vt:lpstr>Arial</vt:lpstr>
      <vt:lpstr>Courier New</vt:lpstr>
      <vt:lpstr>Programming Language Workshop for Beginners by Slidesgo</vt:lpstr>
      <vt:lpstr>Vector ‘Search’ {</vt:lpstr>
      <vt:lpstr>Table Of ‘Contents’ {</vt:lpstr>
      <vt:lpstr>[Introduction] </vt:lpstr>
      <vt:lpstr>02 Hierarchical Navigable  Small Worlds; {</vt:lpstr>
      <vt:lpstr>Probability Skip  Lists &lt; /1 &gt; { </vt:lpstr>
      <vt:lpstr>Inferences &lt; /1 &gt;{ </vt:lpstr>
      <vt:lpstr>Inferences &lt; /2 &gt;{ </vt:lpstr>
      <vt:lpstr>Inferences &lt; /3 &gt;{ </vt:lpstr>
      <vt:lpstr>03 Locality Sensitive Hashing; {</vt:lpstr>
      <vt:lpstr>Min-Hashing&lt; /2 &gt; { </vt:lpstr>
      <vt:lpstr>Inferences &lt; /1 &gt;{ </vt:lpstr>
      <vt:lpstr>Inferences &lt; /2 &gt;{ </vt:lpstr>
      <vt:lpstr>Inferences &lt; /3 &gt;{ </vt:lpstr>
      <vt:lpstr>04 Product Quantization; {</vt:lpstr>
      <vt:lpstr>Concept &lt; /1 &gt; { </vt:lpstr>
      <vt:lpstr>Inferences &lt; /1 &gt;{ </vt:lpstr>
      <vt:lpstr>05 Optimized Product Quantization; {</vt:lpstr>
      <vt:lpstr>Concept &lt; /1 &gt; { </vt:lpstr>
      <vt:lpstr>06 Scalable Nearest Neighbours; {</vt:lpstr>
      <vt:lpstr>Hierarchical-Clustering:&lt; /1 &gt; { </vt:lpstr>
      <vt:lpstr>Inferences &lt; /1 &gt;{ </vt:lpstr>
      <vt:lpstr>Inferences &lt; /2 &gt;{ </vt:lpstr>
      <vt:lpstr>Thank { You;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‘Search’ {</dc:title>
  <dc:creator>Pranshu Gaur</dc:creator>
  <cp:lastModifiedBy>Pranshu Gaur</cp:lastModifiedBy>
  <cp:revision>4</cp:revision>
  <dcterms:modified xsi:type="dcterms:W3CDTF">2023-04-15T08:10:00Z</dcterms:modified>
</cp:coreProperties>
</file>