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6" r:id="rId7"/>
    <p:sldId id="264" r:id="rId8"/>
    <p:sldId id="267" r:id="rId9"/>
    <p:sldId id="269" r:id="rId10"/>
    <p:sldId id="270" r:id="rId11"/>
    <p:sldId id="268"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CCFF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79A8-ED3F-45DF-BCD6-D60B3637C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7D1E0E-DECD-4838-957B-9743221CF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91DADF-8A14-46D8-B4DF-FF07EFFFCEA2}"/>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5" name="Footer Placeholder 4">
            <a:extLst>
              <a:ext uri="{FF2B5EF4-FFF2-40B4-BE49-F238E27FC236}">
                <a16:creationId xmlns:a16="http://schemas.microsoft.com/office/drawing/2014/main" id="{FB54C025-C50B-41ED-BD85-375C493CB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F8C16-185B-4E94-AF22-C6D5C20BF54D}"/>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90350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3973-A5AF-4940-93AC-0A496C95AA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CD9853-70F5-43CF-9DE9-3E4DB7CB60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13F50-1819-4F48-B749-BD6456155799}"/>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5" name="Footer Placeholder 4">
            <a:extLst>
              <a:ext uri="{FF2B5EF4-FFF2-40B4-BE49-F238E27FC236}">
                <a16:creationId xmlns:a16="http://schemas.microsoft.com/office/drawing/2014/main" id="{9FE20700-B541-47E0-B0DA-CD8F28287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31E25-6F17-409A-83FC-5180BB13CC06}"/>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397435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CF133-C1C5-448E-AD83-5EE6225301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97AC49-B28A-4E62-863D-09355A39D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BA78B-673E-476D-8F32-D03AF3ABE3FD}"/>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5" name="Footer Placeholder 4">
            <a:extLst>
              <a:ext uri="{FF2B5EF4-FFF2-40B4-BE49-F238E27FC236}">
                <a16:creationId xmlns:a16="http://schemas.microsoft.com/office/drawing/2014/main" id="{4CA10CFD-90F0-4425-BF78-094CA8BE7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CCFE9-6AB1-4468-B6F9-126934F8513D}"/>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165194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91E4-B144-473C-8961-18BF0034A9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AD867-B797-4425-B4CC-24097E075F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3987A-C2A6-4AEC-946F-0B2EB3A7B88B}"/>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5" name="Footer Placeholder 4">
            <a:extLst>
              <a:ext uri="{FF2B5EF4-FFF2-40B4-BE49-F238E27FC236}">
                <a16:creationId xmlns:a16="http://schemas.microsoft.com/office/drawing/2014/main" id="{C1A225AC-AB77-4D14-B5ED-BAB3B48A8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3158C-12D7-421C-93A7-2244F4151DF9}"/>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136202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E731-AC0B-477B-9C53-6AA028C6C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71840C-9EF3-4C20-A316-5A93D872C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255568-D48C-4587-B66D-4FC9CFB59DD0}"/>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5" name="Footer Placeholder 4">
            <a:extLst>
              <a:ext uri="{FF2B5EF4-FFF2-40B4-BE49-F238E27FC236}">
                <a16:creationId xmlns:a16="http://schemas.microsoft.com/office/drawing/2014/main" id="{68B38CB4-CED4-4FBD-A2D0-8979F35E0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BB7F1-7A15-486B-B637-80754E19F491}"/>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24374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E3F4-474D-4D93-BEDC-D763BA1D16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C1EF8-C319-40D3-BA30-428C087439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59340-ACF8-451F-A761-91A8099667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B3AE49-9CD5-43D3-AA64-F06DA46FCD0B}"/>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6" name="Footer Placeholder 5">
            <a:extLst>
              <a:ext uri="{FF2B5EF4-FFF2-40B4-BE49-F238E27FC236}">
                <a16:creationId xmlns:a16="http://schemas.microsoft.com/office/drawing/2014/main" id="{41E90EA7-FD26-47E6-A203-4D0F72954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004EB-95B2-4481-8CB6-A3E71ED8A0CE}"/>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419220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CF82-5D45-474B-BAFA-72C757BC65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1EDE9-155D-4C20-B0C6-7C8F14213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16C06B-2F4E-4F1A-9DA3-1ED319C894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96C00F-C19F-47B7-8200-7B91591B4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57C32C-F86A-48FA-A091-41FB5BAE52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779B8-CC6F-4DCC-80F5-959E1AB1ED80}"/>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8" name="Footer Placeholder 7">
            <a:extLst>
              <a:ext uri="{FF2B5EF4-FFF2-40B4-BE49-F238E27FC236}">
                <a16:creationId xmlns:a16="http://schemas.microsoft.com/office/drawing/2014/main" id="{25C6C620-B908-48ED-96B5-217389EFEF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35ACD8-C084-4FB2-9350-E6A7FD3B1E5F}"/>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246957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3F0D-20BC-49EA-A5EA-13C179212B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A4C3D4-F888-477C-9DAC-96485A750A03}"/>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4" name="Footer Placeholder 3">
            <a:extLst>
              <a:ext uri="{FF2B5EF4-FFF2-40B4-BE49-F238E27FC236}">
                <a16:creationId xmlns:a16="http://schemas.microsoft.com/office/drawing/2014/main" id="{AC498238-1756-4C2C-AB54-857D592D88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123B6-D6D5-4FDC-AB0F-AE660F6C56CE}"/>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356768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1779F-2FFF-4D1D-8E97-8D0C3D61D15C}"/>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3" name="Footer Placeholder 2">
            <a:extLst>
              <a:ext uri="{FF2B5EF4-FFF2-40B4-BE49-F238E27FC236}">
                <a16:creationId xmlns:a16="http://schemas.microsoft.com/office/drawing/2014/main" id="{0E0DCA83-005D-44AC-AD63-C819F1C5C4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D5D021-1D24-4AEA-954A-3B9970FB0B5C}"/>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17449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DDAE-265A-4FC5-A3F5-731F283DF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4702F-9F71-4E81-940B-BAA1D8353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E883A7-049B-4929-B963-DE45E8DC9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80407-F76D-4823-BF2E-A433DC01CB10}"/>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6" name="Footer Placeholder 5">
            <a:extLst>
              <a:ext uri="{FF2B5EF4-FFF2-40B4-BE49-F238E27FC236}">
                <a16:creationId xmlns:a16="http://schemas.microsoft.com/office/drawing/2014/main" id="{6E631FBA-0E58-468A-843B-844DA24474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4CB2F-9160-4185-9885-92FD44B3E258}"/>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24637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0C11D-2034-4230-809D-40400269E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01DE01-89A5-46DC-B35C-2D18F4AAB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8D2BE3-2E05-4589-AF58-531643B9E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2322F4-A8DB-4D3E-ABBD-4CD5351B531F}"/>
              </a:ext>
            </a:extLst>
          </p:cNvPr>
          <p:cNvSpPr>
            <a:spLocks noGrp="1"/>
          </p:cNvSpPr>
          <p:nvPr>
            <p:ph type="dt" sz="half" idx="10"/>
          </p:nvPr>
        </p:nvSpPr>
        <p:spPr/>
        <p:txBody>
          <a:bodyPr/>
          <a:lstStyle/>
          <a:p>
            <a:fld id="{7FCAE4D0-9401-4026-9EB4-11148D79758F}" type="datetimeFigureOut">
              <a:rPr lang="en-IN" smtClean="0"/>
              <a:t>13-09-2021</a:t>
            </a:fld>
            <a:endParaRPr lang="en-IN"/>
          </a:p>
        </p:txBody>
      </p:sp>
      <p:sp>
        <p:nvSpPr>
          <p:cNvPr id="6" name="Footer Placeholder 5">
            <a:extLst>
              <a:ext uri="{FF2B5EF4-FFF2-40B4-BE49-F238E27FC236}">
                <a16:creationId xmlns:a16="http://schemas.microsoft.com/office/drawing/2014/main" id="{DE9279AA-D329-4711-A5A2-09552036D9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11D24-FA26-4DE5-BBDE-5744E67C4854}"/>
              </a:ext>
            </a:extLst>
          </p:cNvPr>
          <p:cNvSpPr>
            <a:spLocks noGrp="1"/>
          </p:cNvSpPr>
          <p:nvPr>
            <p:ph type="sldNum" sz="quarter" idx="12"/>
          </p:nvPr>
        </p:nvSpPr>
        <p:spPr/>
        <p:txBody>
          <a:bodyPr/>
          <a:lstStyle/>
          <a:p>
            <a:fld id="{2EF1ABF4-ED97-43AC-B349-E7BBB1ACB9D3}" type="slidenum">
              <a:rPr lang="en-IN" smtClean="0"/>
              <a:t>‹#›</a:t>
            </a:fld>
            <a:endParaRPr lang="en-IN"/>
          </a:p>
        </p:txBody>
      </p:sp>
    </p:spTree>
    <p:extLst>
      <p:ext uri="{BB962C8B-B14F-4D97-AF65-F5344CB8AC3E}">
        <p14:creationId xmlns:p14="http://schemas.microsoft.com/office/powerpoint/2010/main" val="262345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2D995-0C65-482E-B0C2-87CD50DD1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8D41DC-4B6F-43CC-AB3A-710954D34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01A63-70F6-44AA-9734-55B5A1DD4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AE4D0-9401-4026-9EB4-11148D79758F}" type="datetimeFigureOut">
              <a:rPr lang="en-IN" smtClean="0"/>
              <a:t>13-09-2021</a:t>
            </a:fld>
            <a:endParaRPr lang="en-IN"/>
          </a:p>
        </p:txBody>
      </p:sp>
      <p:sp>
        <p:nvSpPr>
          <p:cNvPr id="5" name="Footer Placeholder 4">
            <a:extLst>
              <a:ext uri="{FF2B5EF4-FFF2-40B4-BE49-F238E27FC236}">
                <a16:creationId xmlns:a16="http://schemas.microsoft.com/office/drawing/2014/main" id="{70ECC55B-80EA-4190-8B99-CA62AB771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742577-9F11-4597-81FC-036AC63C7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1ABF4-ED97-43AC-B349-E7BBB1ACB9D3}" type="slidenum">
              <a:rPr lang="en-IN" smtClean="0"/>
              <a:t>‹#›</a:t>
            </a:fld>
            <a:endParaRPr lang="en-IN"/>
          </a:p>
        </p:txBody>
      </p:sp>
    </p:spTree>
    <p:extLst>
      <p:ext uri="{BB962C8B-B14F-4D97-AF65-F5344CB8AC3E}">
        <p14:creationId xmlns:p14="http://schemas.microsoft.com/office/powerpoint/2010/main" val="67831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5260-C9EC-4A77-9617-CA152D9C1D2C}"/>
              </a:ext>
            </a:extLst>
          </p:cNvPr>
          <p:cNvSpPr>
            <a:spLocks noGrp="1"/>
          </p:cNvSpPr>
          <p:nvPr>
            <p:ph type="ctrTitle"/>
          </p:nvPr>
        </p:nvSpPr>
        <p:spPr>
          <a:xfrm>
            <a:off x="4828674" y="344403"/>
            <a:ext cx="6833936" cy="2735521"/>
          </a:xfrm>
          <a:prstGeom prst="roundRect">
            <a:avLst/>
          </a:prstGeo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IN" sz="3200" dirty="0"/>
              <a:t>Project Title:</a:t>
            </a:r>
            <a:r>
              <a:rPr lang="en-US" sz="3200" dirty="0"/>
              <a:t> </a:t>
            </a:r>
            <a:r>
              <a:rPr lang="en-US" sz="4000" dirty="0"/>
              <a:t>  </a:t>
            </a:r>
            <a:br>
              <a:rPr lang="en-US" sz="4000" dirty="0"/>
            </a:br>
            <a:r>
              <a:rPr lang="en-US" sz="4000" dirty="0"/>
              <a:t>        </a:t>
            </a:r>
            <a:r>
              <a:rPr lang="en-US" sz="4000" b="1" dirty="0">
                <a:ln w="22225">
                  <a:solidFill>
                    <a:schemeClr val="tx1"/>
                  </a:solidFill>
                  <a:prstDash val="solid"/>
                </a:ln>
                <a:solidFill>
                  <a:srgbClr val="92D050"/>
                </a:solidFill>
                <a:effectLst>
                  <a:glow rad="139700">
                    <a:schemeClr val="accent6">
                      <a:satMod val="175000"/>
                      <a:alpha val="40000"/>
                    </a:schemeClr>
                  </a:glow>
                </a:effectLst>
              </a:rPr>
              <a:t>Plethora of knowledge App</a:t>
            </a:r>
            <a:br>
              <a:rPr lang="en-US" sz="4000" b="1" dirty="0">
                <a:ln w="22225">
                  <a:solidFill>
                    <a:schemeClr val="tx1"/>
                  </a:solidFill>
                  <a:prstDash val="solid"/>
                </a:ln>
                <a:solidFill>
                  <a:srgbClr val="92D050"/>
                </a:solidFill>
                <a:effectLst>
                  <a:glow rad="139700">
                    <a:schemeClr val="accent6">
                      <a:satMod val="175000"/>
                      <a:alpha val="40000"/>
                    </a:schemeClr>
                  </a:glow>
                </a:effectLst>
              </a:rPr>
            </a:br>
            <a:br>
              <a:rPr lang="en-US" sz="3200" b="1" dirty="0">
                <a:ln w="12700">
                  <a:solidFill>
                    <a:schemeClr val="accent1"/>
                  </a:solidFill>
                  <a:prstDash val="solid"/>
                </a:ln>
                <a:solidFill>
                  <a:schemeClr val="accent1">
                    <a:lumMod val="75000"/>
                  </a:schemeClr>
                </a:solidFill>
                <a:effectLst>
                  <a:glow rad="139700">
                    <a:schemeClr val="accent5">
                      <a:satMod val="175000"/>
                      <a:alpha val="40000"/>
                    </a:schemeClr>
                  </a:glow>
                  <a:outerShdw dist="38100" dir="2640000" algn="bl" rotWithShape="0">
                    <a:schemeClr val="accent1"/>
                  </a:outerShdw>
                </a:effectLst>
              </a:rPr>
            </a:br>
            <a:r>
              <a:rPr lang="en-IN" sz="3200" dirty="0"/>
              <a:t>Team name:</a:t>
            </a:r>
            <a:r>
              <a:rPr lang="en-US" sz="3200" b="1" dirty="0">
                <a:ln w="12700">
                  <a:solidFill>
                    <a:schemeClr val="accent1"/>
                  </a:solidFill>
                  <a:prstDash val="solid"/>
                </a:ln>
                <a:solidFill>
                  <a:schemeClr val="accent1">
                    <a:lumMod val="75000"/>
                  </a:schemeClr>
                </a:solidFill>
                <a:effectLst>
                  <a:glow rad="139700">
                    <a:schemeClr val="accent5">
                      <a:satMod val="175000"/>
                      <a:alpha val="40000"/>
                    </a:schemeClr>
                  </a:glow>
                  <a:outerShdw dist="38100" dir="2640000" algn="bl" rotWithShape="0">
                    <a:schemeClr val="accent1"/>
                  </a:outerShdw>
                </a:effectLst>
              </a:rPr>
              <a:t>                Aztecs</a:t>
            </a:r>
            <a:br>
              <a:rPr lang="en-IN" sz="3200" dirty="0"/>
            </a:br>
            <a:r>
              <a:rPr lang="en-IN" sz="3200" dirty="0"/>
              <a:t>College name:            </a:t>
            </a:r>
            <a:r>
              <a:rPr lang="en-US" sz="3200" b="1" dirty="0">
                <a:ln w="12700">
                  <a:solidFill>
                    <a:schemeClr val="accent1"/>
                  </a:solidFill>
                  <a:prstDash val="solid"/>
                </a:ln>
                <a:solidFill>
                  <a:schemeClr val="accent1">
                    <a:lumMod val="75000"/>
                  </a:schemeClr>
                </a:solidFill>
                <a:effectLst>
                  <a:glow rad="139700">
                    <a:schemeClr val="accent5">
                      <a:satMod val="175000"/>
                      <a:alpha val="40000"/>
                    </a:schemeClr>
                  </a:glow>
                  <a:outerShdw dist="38100" dir="2640000" algn="bl" rotWithShape="0">
                    <a:schemeClr val="accent1"/>
                  </a:outerShdw>
                </a:effectLst>
              </a:rPr>
              <a:t>VIT Bhopal</a:t>
            </a:r>
            <a:endParaRPr lang="en-IN" sz="3200" dirty="0"/>
          </a:p>
        </p:txBody>
      </p:sp>
      <p:sp>
        <p:nvSpPr>
          <p:cNvPr id="3" name="Content Placeholder 2">
            <a:extLst>
              <a:ext uri="{FF2B5EF4-FFF2-40B4-BE49-F238E27FC236}">
                <a16:creationId xmlns:a16="http://schemas.microsoft.com/office/drawing/2014/main" id="{A4C6DEB4-12DD-4522-95E3-CE19DB8DF126}"/>
              </a:ext>
            </a:extLst>
          </p:cNvPr>
          <p:cNvSpPr txBox="1">
            <a:spLocks/>
          </p:cNvSpPr>
          <p:nvPr/>
        </p:nvSpPr>
        <p:spPr>
          <a:xfrm>
            <a:off x="294007" y="3428999"/>
            <a:ext cx="11368603" cy="3244517"/>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b="1" dirty="0">
                <a:effectLst>
                  <a:glow rad="228600">
                    <a:schemeClr val="accent1">
                      <a:satMod val="175000"/>
                      <a:alpha val="40000"/>
                    </a:schemeClr>
                  </a:glow>
                </a:effectLst>
              </a:rPr>
              <a:t>Theme</a:t>
            </a:r>
            <a:r>
              <a:rPr lang="en-IN" sz="2200" b="1" dirty="0"/>
              <a:t>:</a:t>
            </a:r>
            <a:r>
              <a:rPr lang="en-US" sz="2200" b="1" dirty="0">
                <a:latin typeface="Comic Sans MS" panose="030F0702030302020204" pitchFamily="66" charset="0"/>
              </a:rPr>
              <a:t> </a:t>
            </a:r>
            <a:r>
              <a:rPr lang="en-US" sz="2200" dirty="0">
                <a:effectLst>
                  <a:glow rad="63500">
                    <a:schemeClr val="accent5">
                      <a:satMod val="175000"/>
                      <a:alpha val="40000"/>
                    </a:schemeClr>
                  </a:glow>
                </a:effectLst>
                <a:latin typeface="Comic Sans MS" panose="030F0702030302020204" pitchFamily="66" charset="0"/>
              </a:rPr>
              <a:t>The theme of the National Level “HACKC</a:t>
            </a:r>
            <a:r>
              <a:rPr lang="en-US" sz="2200" dirty="0">
                <a:solidFill>
                  <a:srgbClr val="FF0000"/>
                </a:solidFill>
                <a:effectLst>
                  <a:glow rad="63500">
                    <a:schemeClr val="accent5">
                      <a:satMod val="175000"/>
                      <a:alpha val="40000"/>
                    </a:schemeClr>
                  </a:glow>
                </a:effectLst>
                <a:latin typeface="Comic Sans MS" panose="030F0702030302020204" pitchFamily="66" charset="0"/>
              </a:rPr>
              <a:t>O</a:t>
            </a:r>
            <a:r>
              <a:rPr lang="en-US" sz="2200" dirty="0">
                <a:effectLst>
                  <a:glow rad="63500">
                    <a:schemeClr val="accent5">
                      <a:satMod val="175000"/>
                      <a:alpha val="40000"/>
                    </a:schemeClr>
                  </a:glow>
                </a:effectLst>
                <a:latin typeface="Comic Sans MS" panose="030F0702030302020204" pitchFamily="66" charset="0"/>
              </a:rPr>
              <a:t>VIT 2020” is the ongoing global pandemic COVID-19.The major concerns here are the impact of the COVID-19 on various sectors in the world be it  </a:t>
            </a:r>
            <a:r>
              <a:rPr lang="en-US" sz="2200" dirty="0">
                <a:solidFill>
                  <a:srgbClr val="00B050"/>
                </a:solidFill>
                <a:effectLst>
                  <a:glow rad="63500">
                    <a:schemeClr val="accent6">
                      <a:satMod val="175000"/>
                      <a:alpha val="40000"/>
                    </a:schemeClr>
                  </a:glow>
                </a:effectLst>
                <a:latin typeface="Comic Sans MS" panose="030F0702030302020204" pitchFamily="66" charset="0"/>
              </a:rPr>
              <a:t>education</a:t>
            </a:r>
            <a:r>
              <a:rPr lang="en-US" sz="2200" dirty="0">
                <a:effectLst>
                  <a:glow rad="63500">
                    <a:schemeClr val="accent5">
                      <a:satMod val="175000"/>
                      <a:alpha val="40000"/>
                    </a:schemeClr>
                  </a:glow>
                </a:effectLst>
                <a:latin typeface="Comic Sans MS" panose="030F0702030302020204" pitchFamily="66" charset="0"/>
              </a:rPr>
              <a:t>, </a:t>
            </a:r>
            <a:r>
              <a:rPr lang="en-US" sz="2200" dirty="0">
                <a:solidFill>
                  <a:srgbClr val="FFFF00"/>
                </a:solidFill>
                <a:effectLst>
                  <a:glow rad="63500">
                    <a:schemeClr val="accent4">
                      <a:satMod val="175000"/>
                      <a:alpha val="40000"/>
                    </a:schemeClr>
                  </a:glow>
                </a:effectLst>
                <a:latin typeface="Comic Sans MS" panose="030F0702030302020204" pitchFamily="66" charset="0"/>
              </a:rPr>
              <a:t>agriculture</a:t>
            </a:r>
            <a:r>
              <a:rPr lang="en-US" sz="2200" dirty="0">
                <a:effectLst>
                  <a:glow rad="63500">
                    <a:schemeClr val="accent5">
                      <a:satMod val="175000"/>
                      <a:alpha val="40000"/>
                    </a:schemeClr>
                  </a:glow>
                </a:effectLst>
                <a:latin typeface="Comic Sans MS" panose="030F0702030302020204" pitchFamily="66" charset="0"/>
              </a:rPr>
              <a:t>, </a:t>
            </a:r>
            <a:r>
              <a:rPr lang="en-US" sz="2200" dirty="0">
                <a:solidFill>
                  <a:srgbClr val="FF0000"/>
                </a:solidFill>
                <a:effectLst>
                  <a:glow rad="63500">
                    <a:schemeClr val="accent2">
                      <a:satMod val="175000"/>
                      <a:alpha val="40000"/>
                    </a:schemeClr>
                  </a:glow>
                </a:effectLst>
                <a:latin typeface="Comic Sans MS" panose="030F0702030302020204" pitchFamily="66" charset="0"/>
              </a:rPr>
              <a:t>healthcare</a:t>
            </a:r>
            <a:r>
              <a:rPr lang="en-US" sz="2200" dirty="0">
                <a:effectLst>
                  <a:glow rad="63500">
                    <a:schemeClr val="accent5">
                      <a:satMod val="175000"/>
                      <a:alpha val="40000"/>
                    </a:schemeClr>
                  </a:glow>
                </a:effectLst>
                <a:latin typeface="Comic Sans MS" panose="030F0702030302020204" pitchFamily="66" charset="0"/>
              </a:rPr>
              <a:t>, </a:t>
            </a:r>
            <a:r>
              <a:rPr lang="en-US" sz="2200" dirty="0">
                <a:solidFill>
                  <a:srgbClr val="00B0F0"/>
                </a:solidFill>
                <a:effectLst>
                  <a:glow rad="63500">
                    <a:schemeClr val="accent5">
                      <a:satMod val="175000"/>
                      <a:alpha val="40000"/>
                    </a:schemeClr>
                  </a:glow>
                </a:effectLst>
                <a:latin typeface="Comic Sans MS" panose="030F0702030302020204" pitchFamily="66" charset="0"/>
              </a:rPr>
              <a:t>environment</a:t>
            </a:r>
            <a:r>
              <a:rPr lang="en-US" sz="2200" dirty="0">
                <a:effectLst>
                  <a:glow rad="63500">
                    <a:schemeClr val="accent5">
                      <a:satMod val="175000"/>
                      <a:alpha val="40000"/>
                    </a:schemeClr>
                  </a:glow>
                </a:effectLst>
                <a:latin typeface="Comic Sans MS" panose="030F0702030302020204" pitchFamily="66" charset="0"/>
              </a:rPr>
              <a:t> etc</a:t>
            </a:r>
            <a:r>
              <a:rPr lang="en-US" sz="2200" dirty="0">
                <a:latin typeface="Comic Sans MS" panose="030F0702030302020204" pitchFamily="66" charset="0"/>
              </a:rPr>
              <a:t>. </a:t>
            </a:r>
          </a:p>
          <a:p>
            <a:r>
              <a:rPr lang="en-IN" sz="2200" b="1" dirty="0">
                <a:effectLst>
                  <a:glow rad="228600">
                    <a:schemeClr val="accent1">
                      <a:satMod val="175000"/>
                      <a:alpha val="40000"/>
                    </a:schemeClr>
                  </a:glow>
                </a:effectLst>
              </a:rPr>
              <a:t>Problem Statement</a:t>
            </a:r>
            <a:r>
              <a:rPr lang="en-IN" sz="2200" b="1" dirty="0"/>
              <a:t>:</a:t>
            </a:r>
            <a:r>
              <a:rPr lang="en-IN" sz="2200" b="1" dirty="0">
                <a:solidFill>
                  <a:schemeClr val="accent6"/>
                </a:solidFill>
                <a:latin typeface="Cooper Black" panose="0208090404030B020404" pitchFamily="18" charset="0"/>
              </a:rPr>
              <a:t>  </a:t>
            </a:r>
            <a:r>
              <a:rPr lang="en-IN" sz="2200" b="1" dirty="0">
                <a:solidFill>
                  <a:schemeClr val="accent6"/>
                </a:solidFill>
                <a:effectLst/>
                <a:latin typeface="Cooper Black" panose="0208090404030B020404" pitchFamily="18" charset="0"/>
              </a:rPr>
              <a:t>EDUCATION</a:t>
            </a:r>
            <a:r>
              <a:rPr lang="en-IN" sz="2200" b="1" dirty="0">
                <a:solidFill>
                  <a:schemeClr val="accent6"/>
                </a:solidFill>
                <a:latin typeface="Cooper Black" panose="0208090404030B020404" pitchFamily="18" charset="0"/>
              </a:rPr>
              <a:t>        </a:t>
            </a:r>
            <a:br>
              <a:rPr lang="en-IN" sz="2200" b="1" dirty="0">
                <a:solidFill>
                  <a:schemeClr val="accent6"/>
                </a:solidFill>
                <a:latin typeface="Cooper Black" panose="0208090404030B020404" pitchFamily="18" charset="0"/>
              </a:rPr>
            </a:br>
            <a:r>
              <a:rPr lang="en-IN" sz="2200" b="1" dirty="0">
                <a:solidFill>
                  <a:schemeClr val="accent6"/>
                </a:solidFill>
                <a:latin typeface="Cooper Black" panose="0208090404030B020404" pitchFamily="18" charset="0"/>
              </a:rPr>
              <a:t>    </a:t>
            </a:r>
            <a:r>
              <a:rPr lang="en-US" sz="2200" dirty="0">
                <a:latin typeface="Comic Sans MS" panose="030F0702030302020204" pitchFamily="66" charset="0"/>
              </a:rPr>
              <a:t>Around the world, billions of students have been impacted by the lockdown   provoked by the COVID-19 pandemic and are out of school. Build a platform to help parents find free resources appropriate for their children's needs</a:t>
            </a:r>
            <a:r>
              <a:rPr lang="en-US" sz="2200" b="1" dirty="0">
                <a:latin typeface="Comic Sans MS" panose="030F0702030302020204" pitchFamily="66" charset="0"/>
              </a:rPr>
              <a:t>.</a:t>
            </a:r>
            <a:endParaRPr lang="en-IN" sz="2200" dirty="0"/>
          </a:p>
        </p:txBody>
      </p:sp>
      <p:pic>
        <p:nvPicPr>
          <p:cNvPr id="6" name="Picture 5">
            <a:extLst>
              <a:ext uri="{FF2B5EF4-FFF2-40B4-BE49-F238E27FC236}">
                <a16:creationId xmlns:a16="http://schemas.microsoft.com/office/drawing/2014/main" id="{DE65A37A-90FF-429E-950E-A8B03F139018}"/>
              </a:ext>
            </a:extLst>
          </p:cNvPr>
          <p:cNvPicPr>
            <a:picLocks noChangeAspect="1"/>
          </p:cNvPicPr>
          <p:nvPr/>
        </p:nvPicPr>
        <p:blipFill rotWithShape="1">
          <a:blip r:embed="rId2"/>
          <a:srcRect l="4786" t="5086" r="57994" b="77094"/>
          <a:stretch/>
        </p:blipFill>
        <p:spPr>
          <a:xfrm>
            <a:off x="939485" y="344403"/>
            <a:ext cx="3105336" cy="1486776"/>
          </a:xfrm>
          <a:prstGeom prst="rect">
            <a:avLst/>
          </a:prstGeom>
        </p:spPr>
      </p:pic>
      <p:pic>
        <p:nvPicPr>
          <p:cNvPr id="7" name="Picture 6">
            <a:extLst>
              <a:ext uri="{FF2B5EF4-FFF2-40B4-BE49-F238E27FC236}">
                <a16:creationId xmlns:a16="http://schemas.microsoft.com/office/drawing/2014/main" id="{2120A2DF-DCA8-4C95-8F24-10DBAC41925B}"/>
              </a:ext>
            </a:extLst>
          </p:cNvPr>
          <p:cNvPicPr>
            <a:picLocks noChangeAspect="1"/>
          </p:cNvPicPr>
          <p:nvPr/>
        </p:nvPicPr>
        <p:blipFill rotWithShape="1">
          <a:blip r:embed="rId2"/>
          <a:srcRect t="50000" r="42735" b="34359"/>
          <a:stretch/>
        </p:blipFill>
        <p:spPr>
          <a:xfrm>
            <a:off x="294007" y="1923255"/>
            <a:ext cx="4411579" cy="1204954"/>
          </a:xfrm>
          <a:prstGeom prst="rect">
            <a:avLst/>
          </a:prstGeom>
          <a:effectLst>
            <a:reflection endPos="0" dir="5400000" sy="-100000" algn="bl" rotWithShape="0"/>
          </a:effectLst>
        </p:spPr>
      </p:pic>
    </p:spTree>
    <p:extLst>
      <p:ext uri="{BB962C8B-B14F-4D97-AF65-F5344CB8AC3E}">
        <p14:creationId xmlns:p14="http://schemas.microsoft.com/office/powerpoint/2010/main" val="797296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16B146-334A-4432-96C6-BCF870C9C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222" y="867426"/>
            <a:ext cx="2078663" cy="4503772"/>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BB37DF6F-4B9A-4DC6-BEA7-3DF90E63D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574" y="867426"/>
            <a:ext cx="2087699" cy="4523348"/>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E32191ED-8C0C-4614-B731-8D32BAE10458}"/>
              </a:ext>
            </a:extLst>
          </p:cNvPr>
          <p:cNvPicPr>
            <a:picLocks noChangeAspect="1"/>
          </p:cNvPicPr>
          <p:nvPr/>
        </p:nvPicPr>
        <p:blipFill>
          <a:blip r:embed="rId4"/>
          <a:stretch>
            <a:fillRect/>
          </a:stretch>
        </p:blipFill>
        <p:spPr>
          <a:xfrm>
            <a:off x="4908090" y="853265"/>
            <a:ext cx="2179030" cy="4537509"/>
          </a:xfrm>
          <a:prstGeom prst="rect">
            <a:avLst/>
          </a:prstGeom>
          <a:ln w="88900" cap="sq" cmpd="thickThin">
            <a:solidFill>
              <a:srgbClr val="000000"/>
            </a:solidFill>
            <a:prstDash val="solid"/>
            <a:miter lim="800000"/>
          </a:ln>
          <a:effectLst>
            <a:innerShdw blurRad="76200">
              <a:srgbClr val="000000"/>
            </a:innerShdw>
          </a:effectLst>
        </p:spPr>
      </p:pic>
      <p:sp>
        <p:nvSpPr>
          <p:cNvPr id="14" name="Rectangle: Rounded Corners 13">
            <a:extLst>
              <a:ext uri="{FF2B5EF4-FFF2-40B4-BE49-F238E27FC236}">
                <a16:creationId xmlns:a16="http://schemas.microsoft.com/office/drawing/2014/main" id="{EB5CE7F8-23D8-45E2-AD50-F2BA1A0FC4D8}"/>
              </a:ext>
            </a:extLst>
          </p:cNvPr>
          <p:cNvSpPr/>
          <p:nvPr/>
        </p:nvSpPr>
        <p:spPr>
          <a:xfrm>
            <a:off x="8968509" y="5601854"/>
            <a:ext cx="2022764" cy="499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NEET AIIMS Screen</a:t>
            </a:r>
            <a:endParaRPr lang="en-IN" dirty="0"/>
          </a:p>
        </p:txBody>
      </p:sp>
      <p:sp>
        <p:nvSpPr>
          <p:cNvPr id="15" name="Rectangle: Rounded Corners 14">
            <a:extLst>
              <a:ext uri="{FF2B5EF4-FFF2-40B4-BE49-F238E27FC236}">
                <a16:creationId xmlns:a16="http://schemas.microsoft.com/office/drawing/2014/main" id="{F8C84CC6-BB43-4739-B586-BC5842017B05}"/>
              </a:ext>
            </a:extLst>
          </p:cNvPr>
          <p:cNvSpPr/>
          <p:nvPr/>
        </p:nvSpPr>
        <p:spPr>
          <a:xfrm>
            <a:off x="5064882" y="5543601"/>
            <a:ext cx="1865446" cy="499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JEE Mains Screen</a:t>
            </a:r>
            <a:endParaRPr lang="en-IN" dirty="0"/>
          </a:p>
        </p:txBody>
      </p:sp>
      <p:sp>
        <p:nvSpPr>
          <p:cNvPr id="16" name="Rectangle: Rounded Corners 15">
            <a:extLst>
              <a:ext uri="{FF2B5EF4-FFF2-40B4-BE49-F238E27FC236}">
                <a16:creationId xmlns:a16="http://schemas.microsoft.com/office/drawing/2014/main" id="{EF28CC62-5C50-4AB9-A50A-B95B3163E93F}"/>
              </a:ext>
            </a:extLst>
          </p:cNvPr>
          <p:cNvSpPr/>
          <p:nvPr/>
        </p:nvSpPr>
        <p:spPr>
          <a:xfrm>
            <a:off x="1139869" y="5543601"/>
            <a:ext cx="1865446" cy="499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Olympiad Screen</a:t>
            </a:r>
            <a:endParaRPr lang="en-IN" dirty="0"/>
          </a:p>
        </p:txBody>
      </p:sp>
    </p:spTree>
    <p:extLst>
      <p:ext uri="{BB962C8B-B14F-4D97-AF65-F5344CB8AC3E}">
        <p14:creationId xmlns:p14="http://schemas.microsoft.com/office/powerpoint/2010/main" val="400612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340B0-5D93-4812-AD64-EBBB31E12DEE}"/>
              </a:ext>
            </a:extLst>
          </p:cNvPr>
          <p:cNvSpPr>
            <a:spLocks noGrp="1"/>
          </p:cNvSpPr>
          <p:nvPr>
            <p:ph idx="1"/>
          </p:nvPr>
        </p:nvSpPr>
        <p:spPr>
          <a:xfrm>
            <a:off x="637309" y="1385454"/>
            <a:ext cx="10991273" cy="5275759"/>
          </a:xfrm>
          <a:prstGeom prst="roundRect">
            <a:avLst/>
          </a:prstGeo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dirty="0">
                <a:effectLst>
                  <a:glow rad="63500">
                    <a:schemeClr val="accent5">
                      <a:satMod val="175000"/>
                      <a:alpha val="40000"/>
                    </a:schemeClr>
                  </a:glow>
                </a:effectLst>
              </a:rPr>
              <a:t>As we know , there is a lot of content that is available for free on the internet, but what happens is that student are sometimes confused where to go and what to study. So we can provide them with the best tutorials that they need to get stronger in their skills.</a:t>
            </a:r>
          </a:p>
          <a:p>
            <a:r>
              <a:rPr lang="en-US" dirty="0">
                <a:effectLst>
                  <a:glow rad="63500">
                    <a:schemeClr val="accent5">
                      <a:satMod val="175000"/>
                      <a:alpha val="40000"/>
                    </a:schemeClr>
                  </a:glow>
                </a:effectLst>
              </a:rPr>
              <a:t>Also this app can be later geared up to include various other sections like for different Engineering department , medical department, GATE, GRE, CAT etc. all these stuffs can also be provide on this same platform (credits will be given to the creator of the course and the permission will be taken care of for the </a:t>
            </a:r>
            <a:r>
              <a:rPr lang="en-IN" b="1" dirty="0">
                <a:effectLst>
                  <a:glow rad="63500">
                    <a:schemeClr val="accent5">
                      <a:satMod val="175000"/>
                      <a:alpha val="40000"/>
                    </a:schemeClr>
                  </a:glow>
                </a:effectLst>
              </a:rPr>
              <a:t>© </a:t>
            </a:r>
            <a:r>
              <a:rPr lang="en-IN" dirty="0">
                <a:effectLst>
                  <a:glow rad="63500">
                    <a:schemeClr val="accent5">
                      <a:satMod val="175000"/>
                      <a:alpha val="40000"/>
                    </a:schemeClr>
                  </a:glow>
                </a:effectLst>
              </a:rPr>
              <a:t>concerns.)</a:t>
            </a:r>
          </a:p>
          <a:p>
            <a:r>
              <a:rPr lang="en-IN" dirty="0">
                <a:effectLst>
                  <a:glow rad="63500">
                    <a:schemeClr val="accent5">
                      <a:satMod val="175000"/>
                      <a:alpha val="40000"/>
                    </a:schemeClr>
                  </a:glow>
                </a:effectLst>
              </a:rPr>
              <a:t>The latest placement related training , the internships posts, the future guidance, discussion forum, useful webinars links and various other event registrations can be summed up in the app so as to cover all the learner’s community. </a:t>
            </a:r>
          </a:p>
          <a:p>
            <a:endParaRPr lang="en-IN" b="1" dirty="0">
              <a:effectLst>
                <a:glow rad="63500">
                  <a:schemeClr val="accent5">
                    <a:satMod val="175000"/>
                    <a:alpha val="40000"/>
                  </a:schemeClr>
                </a:glow>
              </a:effectLst>
            </a:endParaRPr>
          </a:p>
          <a:p>
            <a:endParaRPr lang="en-IN" dirty="0"/>
          </a:p>
        </p:txBody>
      </p:sp>
      <p:sp>
        <p:nvSpPr>
          <p:cNvPr id="4" name="Rectangle 3">
            <a:extLst>
              <a:ext uri="{FF2B5EF4-FFF2-40B4-BE49-F238E27FC236}">
                <a16:creationId xmlns:a16="http://schemas.microsoft.com/office/drawing/2014/main" id="{BC7DC8BB-52B1-4927-8488-A38086C7695E}"/>
              </a:ext>
            </a:extLst>
          </p:cNvPr>
          <p:cNvSpPr/>
          <p:nvPr/>
        </p:nvSpPr>
        <p:spPr>
          <a:xfrm>
            <a:off x="3516454" y="196786"/>
            <a:ext cx="5387400" cy="1107996"/>
          </a:xfrm>
          <a:prstGeom prst="rect">
            <a:avLst/>
          </a:prstGeom>
          <a:noFill/>
        </p:spPr>
        <p:txBody>
          <a:bodyPr wrap="square" lIns="91440" tIns="45720" rIns="91440" bIns="45720">
            <a:spAutoFit/>
          </a:bodyPr>
          <a:lstStyle/>
          <a:p>
            <a:pPr algn="ctr"/>
            <a:r>
              <a:rPr lang="en-IN" sz="6600" b="1" cap="none" spc="0" dirty="0">
                <a:ln w="28575" cmpd="sng">
                  <a:solidFill>
                    <a:schemeClr val="accent4"/>
                  </a:solidFill>
                  <a:prstDash val="solid"/>
                </a:ln>
                <a:effectLst>
                  <a:glow rad="101600">
                    <a:srgbClr val="FF0000">
                      <a:alpha val="60000"/>
                    </a:srgbClr>
                  </a:glow>
                </a:effectLst>
              </a:rPr>
              <a:t>Future Scope</a:t>
            </a:r>
          </a:p>
        </p:txBody>
      </p:sp>
    </p:spTree>
    <p:extLst>
      <p:ext uri="{BB962C8B-B14F-4D97-AF65-F5344CB8AC3E}">
        <p14:creationId xmlns:p14="http://schemas.microsoft.com/office/powerpoint/2010/main" val="228131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C2664-F31D-4F47-81C2-658C65AB03F9}"/>
              </a:ext>
            </a:extLst>
          </p:cNvPr>
          <p:cNvSpPr>
            <a:spLocks noGrp="1"/>
          </p:cNvSpPr>
          <p:nvPr>
            <p:ph idx="1"/>
          </p:nvPr>
        </p:nvSpPr>
        <p:spPr>
          <a:xfrm>
            <a:off x="459508" y="1927223"/>
            <a:ext cx="10515600" cy="4639831"/>
          </a:xfrm>
          <a:prstGeom prst="roundRect">
            <a:avLst/>
          </a:prstGeom>
        </p:spPr>
        <p:style>
          <a:lnRef idx="1">
            <a:schemeClr val="accent2"/>
          </a:lnRef>
          <a:fillRef idx="2">
            <a:schemeClr val="accent2"/>
          </a:fillRef>
          <a:effectRef idx="1">
            <a:schemeClr val="accent2"/>
          </a:effectRef>
          <a:fontRef idx="minor">
            <a:schemeClr val="dk1"/>
          </a:fontRef>
        </p:style>
        <p:txBody>
          <a:bodyPr>
            <a:normAutofit/>
          </a:bodyPr>
          <a:lstStyle/>
          <a:p>
            <a:endParaRPr lang="en-IN" sz="3600" b="1" dirty="0">
              <a:effectLst>
                <a:glow rad="63500">
                  <a:schemeClr val="accent1">
                    <a:satMod val="175000"/>
                    <a:alpha val="40000"/>
                  </a:schemeClr>
                </a:glow>
              </a:effectLst>
            </a:endParaRPr>
          </a:p>
          <a:p>
            <a:r>
              <a:rPr lang="en-IN" sz="3600" b="1" dirty="0">
                <a:ln>
                  <a:solidFill>
                    <a:srgbClr val="92D050"/>
                  </a:solidFill>
                </a:ln>
                <a:effectLst>
                  <a:glow rad="63500">
                    <a:schemeClr val="accent1">
                      <a:satMod val="175000"/>
                      <a:alpha val="40000"/>
                    </a:schemeClr>
                  </a:glow>
                </a:effectLst>
              </a:rPr>
              <a:t>GitHub link: </a:t>
            </a:r>
          </a:p>
          <a:p>
            <a:pPr marL="0" indent="0">
              <a:buNone/>
            </a:pPr>
            <a:r>
              <a:rPr lang="en-IN" sz="3600" b="1" dirty="0">
                <a:effectLst>
                  <a:glow rad="63500">
                    <a:schemeClr val="accent1">
                      <a:satMod val="175000"/>
                      <a:alpha val="40000"/>
                    </a:schemeClr>
                  </a:glow>
                </a:effectLst>
              </a:rPr>
              <a:t> https://github.com/aztecs12/EDU_AZTECS</a:t>
            </a:r>
          </a:p>
          <a:p>
            <a:pPr marL="0" indent="0">
              <a:buNone/>
            </a:pPr>
            <a:endParaRPr lang="en-IN" sz="3600" b="1" dirty="0">
              <a:effectLst>
                <a:glow rad="63500">
                  <a:schemeClr val="accent1">
                    <a:satMod val="175000"/>
                    <a:alpha val="40000"/>
                  </a:schemeClr>
                </a:glow>
              </a:effectLst>
            </a:endParaRPr>
          </a:p>
          <a:p>
            <a:r>
              <a:rPr lang="en-IN" sz="3600" b="1" dirty="0">
                <a:ln>
                  <a:solidFill>
                    <a:srgbClr val="92D050"/>
                  </a:solidFill>
                </a:ln>
                <a:effectLst>
                  <a:glow rad="63500">
                    <a:schemeClr val="accent1">
                      <a:satMod val="175000"/>
                      <a:alpha val="40000"/>
                    </a:schemeClr>
                  </a:glow>
                </a:effectLst>
              </a:rPr>
              <a:t>Google Drive link:</a:t>
            </a:r>
          </a:p>
          <a:p>
            <a:pPr marL="0" indent="0">
              <a:buNone/>
            </a:pPr>
            <a:r>
              <a:rPr lang="en-IN" sz="3600" b="1" dirty="0">
                <a:effectLst>
                  <a:glow rad="63500">
                    <a:schemeClr val="accent1">
                      <a:satMod val="175000"/>
                      <a:alpha val="40000"/>
                    </a:schemeClr>
                  </a:glow>
                </a:effectLst>
              </a:rPr>
              <a:t>https://drive.google.com/file/d/14cI2Df2sdPcLV3upx7JVf8IH0iC_QlqL/view?usp=sharing</a:t>
            </a:r>
          </a:p>
        </p:txBody>
      </p:sp>
      <p:sp>
        <p:nvSpPr>
          <p:cNvPr id="4" name="Rectangle 3">
            <a:extLst>
              <a:ext uri="{FF2B5EF4-FFF2-40B4-BE49-F238E27FC236}">
                <a16:creationId xmlns:a16="http://schemas.microsoft.com/office/drawing/2014/main" id="{D69FEEF4-72CA-4EA5-AFCD-EEDDDCC65807}"/>
              </a:ext>
            </a:extLst>
          </p:cNvPr>
          <p:cNvSpPr/>
          <p:nvPr/>
        </p:nvSpPr>
        <p:spPr>
          <a:xfrm>
            <a:off x="330975" y="196787"/>
            <a:ext cx="7946343" cy="1323439"/>
          </a:xfrm>
          <a:prstGeom prst="rect">
            <a:avLst/>
          </a:prstGeom>
          <a:noFill/>
        </p:spPr>
        <p:txBody>
          <a:bodyPr wrap="none" lIns="91440" tIns="45720" rIns="91440" bIns="45720">
            <a:spAutoFit/>
          </a:bodyPr>
          <a:lstStyle/>
          <a:p>
            <a:pPr algn="ctr"/>
            <a:r>
              <a:rPr lang="en-IN" sz="8000" b="1" cap="none" spc="0" dirty="0">
                <a:ln w="38100">
                  <a:solidFill>
                    <a:srgbClr val="FF0000"/>
                  </a:solidFill>
                  <a:prstDash val="solid"/>
                </a:ln>
                <a:solidFill>
                  <a:schemeClr val="accent5">
                    <a:lumMod val="50000"/>
                  </a:schemeClr>
                </a:solidFill>
                <a:effectLst/>
              </a:rPr>
              <a:t>Link to the project</a:t>
            </a:r>
          </a:p>
        </p:txBody>
      </p:sp>
    </p:spTree>
    <p:extLst>
      <p:ext uri="{BB962C8B-B14F-4D97-AF65-F5344CB8AC3E}">
        <p14:creationId xmlns:p14="http://schemas.microsoft.com/office/powerpoint/2010/main" val="78377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BD4F-45D4-407E-A6D9-7004BCE07356}"/>
              </a:ext>
            </a:extLst>
          </p:cNvPr>
          <p:cNvSpPr>
            <a:spLocks noGrp="1"/>
          </p:cNvSpPr>
          <p:nvPr>
            <p:ph type="title"/>
          </p:nvPr>
        </p:nvSpPr>
        <p:spPr>
          <a:xfrm>
            <a:off x="1802973" y="128854"/>
            <a:ext cx="6195717" cy="1044163"/>
          </a:xfrm>
        </p:spPr>
        <p:txBody>
          <a:bodyPr>
            <a:normAutofit/>
          </a:bodyPr>
          <a:lstStyle/>
          <a:p>
            <a:r>
              <a:rPr lang="en-US" sz="6000" b="1" dirty="0">
                <a:ln w="6600">
                  <a:solidFill>
                    <a:schemeClr val="accent2"/>
                  </a:solidFill>
                  <a:prstDash val="solid"/>
                </a:ln>
                <a:solidFill>
                  <a:schemeClr val="tx1">
                    <a:lumMod val="75000"/>
                    <a:lumOff val="25000"/>
                  </a:schemeClr>
                </a:solidFill>
                <a:effectLst>
                  <a:glow rad="139700">
                    <a:schemeClr val="accent2">
                      <a:satMod val="175000"/>
                      <a:alpha val="40000"/>
                    </a:schemeClr>
                  </a:glow>
                  <a:outerShdw dist="38100" dir="2700000" algn="tl" rotWithShape="0">
                    <a:schemeClr val="accent2"/>
                  </a:outerShdw>
                </a:effectLst>
              </a:rPr>
              <a:t>IDEA &amp; APPROACH</a:t>
            </a:r>
            <a:endParaRPr lang="en-IN" sz="6000" dirty="0">
              <a:effectLst>
                <a:glow rad="139700">
                  <a:schemeClr val="accent2">
                    <a:satMod val="175000"/>
                    <a:alpha val="40000"/>
                  </a:schemeClr>
                </a:glow>
              </a:effectLst>
            </a:endParaRPr>
          </a:p>
        </p:txBody>
      </p:sp>
      <p:sp>
        <p:nvSpPr>
          <p:cNvPr id="3" name="Content Placeholder 2">
            <a:extLst>
              <a:ext uri="{FF2B5EF4-FFF2-40B4-BE49-F238E27FC236}">
                <a16:creationId xmlns:a16="http://schemas.microsoft.com/office/drawing/2014/main" id="{4023CD37-3A79-46D7-9976-9C7A5B95B7F9}"/>
              </a:ext>
            </a:extLst>
          </p:cNvPr>
          <p:cNvSpPr>
            <a:spLocks noGrp="1"/>
          </p:cNvSpPr>
          <p:nvPr>
            <p:ph idx="1"/>
          </p:nvPr>
        </p:nvSpPr>
        <p:spPr>
          <a:xfrm>
            <a:off x="86787" y="1052945"/>
            <a:ext cx="9137425" cy="5676201"/>
          </a:xfrm>
          <a:prstGeom prst="roundRect">
            <a:avLst/>
          </a:prstGeom>
        </p:spPr>
        <p:style>
          <a:lnRef idx="1">
            <a:schemeClr val="accent2"/>
          </a:lnRef>
          <a:fillRef idx="2">
            <a:schemeClr val="accent2"/>
          </a:fillRef>
          <a:effectRef idx="1">
            <a:schemeClr val="accent2"/>
          </a:effectRef>
          <a:fontRef idx="minor">
            <a:schemeClr val="dk1"/>
          </a:fontRef>
        </p:style>
        <p:txBody>
          <a:bodyPr>
            <a:normAutofit fontScale="25000" lnSpcReduction="20000"/>
          </a:bodyPr>
          <a:lstStyle/>
          <a:p>
            <a:pPr marL="342900" indent="-342900"/>
            <a:r>
              <a:rPr lang="en-US" sz="7200" dirty="0">
                <a:effectLst>
                  <a:glow rad="63500">
                    <a:schemeClr val="accent3">
                      <a:satMod val="175000"/>
                      <a:alpha val="40000"/>
                    </a:schemeClr>
                  </a:glow>
                </a:effectLst>
                <a:latin typeface="Comic Sans MS" panose="030F0702030302020204" pitchFamily="66" charset="0"/>
              </a:rPr>
              <a:t>It is very clear that people have not yet faced a situation like that this before and also everyone has to go through different things to cope up with their work, studies and various other things.</a:t>
            </a:r>
          </a:p>
          <a:p>
            <a:pPr marL="342900" indent="-342900"/>
            <a:r>
              <a:rPr lang="en-US" sz="7200" dirty="0">
                <a:effectLst>
                  <a:glow rad="63500">
                    <a:schemeClr val="accent3">
                      <a:satMod val="175000"/>
                      <a:alpha val="40000"/>
                    </a:schemeClr>
                  </a:glow>
                </a:effectLst>
                <a:latin typeface="Comic Sans MS" panose="030F0702030302020204" pitchFamily="66" charset="0"/>
              </a:rPr>
              <a:t>Around 1.3 billion learners across the world are not able to go to their academic institutions due to COVID-19 but right now they have the time and they should make productive use of it.</a:t>
            </a:r>
          </a:p>
          <a:p>
            <a:pPr marL="342900" indent="-342900"/>
            <a:r>
              <a:rPr lang="en-US" sz="7200" dirty="0">
                <a:effectLst>
                  <a:glow rad="63500">
                    <a:schemeClr val="accent3">
                      <a:satMod val="175000"/>
                      <a:alpha val="40000"/>
                    </a:schemeClr>
                  </a:glow>
                </a:effectLst>
                <a:latin typeface="Comic Sans MS" panose="030F0702030302020204" pitchFamily="66" charset="0"/>
              </a:rPr>
              <a:t>But something stills </a:t>
            </a:r>
            <a:r>
              <a:rPr lang="en-US" sz="7200" dirty="0">
                <a:solidFill>
                  <a:srgbClr val="FF0000"/>
                </a:solidFill>
                <a:effectLst>
                  <a:glow rad="63500">
                    <a:schemeClr val="accent3">
                      <a:satMod val="175000"/>
                      <a:alpha val="40000"/>
                    </a:schemeClr>
                  </a:glow>
                </a:effectLst>
                <a:latin typeface="Comic Sans MS" panose="030F0702030302020204" pitchFamily="66" charset="0"/>
              </a:rPr>
              <a:t>STOPS</a:t>
            </a:r>
            <a:r>
              <a:rPr lang="en-US" sz="7200" dirty="0">
                <a:effectLst>
                  <a:glow rad="63500">
                    <a:schemeClr val="accent3">
                      <a:satMod val="175000"/>
                      <a:alpha val="40000"/>
                    </a:schemeClr>
                  </a:glow>
                </a:effectLst>
                <a:latin typeface="Comic Sans MS" panose="030F0702030302020204" pitchFamily="66" charset="0"/>
              </a:rPr>
              <a:t> them?</a:t>
            </a:r>
          </a:p>
          <a:p>
            <a:pPr marL="0" indent="0">
              <a:buNone/>
            </a:pPr>
            <a:r>
              <a:rPr lang="en-US" sz="7200" dirty="0">
                <a:effectLst>
                  <a:glow rad="63500">
                    <a:schemeClr val="accent3">
                      <a:satMod val="175000"/>
                      <a:alpha val="40000"/>
                    </a:schemeClr>
                  </a:glow>
                </a:effectLst>
                <a:latin typeface="Comic Sans MS" panose="030F0702030302020204" pitchFamily="66" charset="0"/>
              </a:rPr>
              <a:t>     They have </a:t>
            </a:r>
            <a:r>
              <a:rPr lang="en-US" sz="7200" b="1" dirty="0">
                <a:solidFill>
                  <a:srgbClr val="00B050"/>
                </a:solidFill>
                <a:effectLst>
                  <a:glow rad="63500">
                    <a:schemeClr val="accent3">
                      <a:satMod val="175000"/>
                      <a:alpha val="40000"/>
                    </a:schemeClr>
                  </a:glow>
                </a:effectLst>
                <a:latin typeface="Comic Sans MS" panose="030F0702030302020204" pitchFamily="66" charset="0"/>
              </a:rPr>
              <a:t>time</a:t>
            </a:r>
            <a:r>
              <a:rPr lang="en-US" sz="7200" dirty="0">
                <a:effectLst>
                  <a:glow rad="63500">
                    <a:schemeClr val="accent3">
                      <a:satMod val="175000"/>
                      <a:alpha val="40000"/>
                    </a:schemeClr>
                  </a:glow>
                </a:effectLst>
                <a:latin typeface="Comic Sans MS" panose="030F0702030302020204" pitchFamily="66" charset="0"/>
              </a:rPr>
              <a:t> but they lack with the </a:t>
            </a:r>
            <a:r>
              <a:rPr lang="en-US" sz="7200" b="1" dirty="0">
                <a:solidFill>
                  <a:srgbClr val="FF0000"/>
                </a:solidFill>
                <a:effectLst>
                  <a:glow rad="63500">
                    <a:schemeClr val="accent3">
                      <a:satMod val="175000"/>
                      <a:alpha val="40000"/>
                    </a:schemeClr>
                  </a:glow>
                </a:effectLst>
                <a:latin typeface="Comic Sans MS" panose="030F0702030302020204" pitchFamily="66" charset="0"/>
              </a:rPr>
              <a:t>resources</a:t>
            </a:r>
            <a:r>
              <a:rPr lang="en-US" sz="7200" dirty="0">
                <a:effectLst>
                  <a:glow rad="63500">
                    <a:schemeClr val="accent3">
                      <a:satMod val="175000"/>
                      <a:alpha val="40000"/>
                    </a:schemeClr>
                  </a:glow>
                </a:effectLst>
                <a:latin typeface="Comic Sans MS" panose="030F0702030302020204" pitchFamily="66" charset="0"/>
              </a:rPr>
              <a:t>.</a:t>
            </a:r>
          </a:p>
          <a:p>
            <a:pPr marL="342900" indent="-342900"/>
            <a:r>
              <a:rPr lang="en-US" sz="7200" dirty="0">
                <a:effectLst>
                  <a:glow rad="63500">
                    <a:schemeClr val="accent3">
                      <a:satMod val="175000"/>
                      <a:alpha val="40000"/>
                    </a:schemeClr>
                  </a:glow>
                </a:effectLst>
                <a:latin typeface="Comic Sans MS" panose="030F0702030302020204" pitchFamily="66" charset="0"/>
              </a:rPr>
              <a:t>So we thought of something that can be done in order to cope up with this problem and what can be an easy solution to the problem that many of the learners are facing.</a:t>
            </a:r>
          </a:p>
          <a:p>
            <a:pPr marL="342900" indent="-342900"/>
            <a:r>
              <a:rPr lang="en-US" sz="7200" dirty="0">
                <a:effectLst>
                  <a:glow rad="63500">
                    <a:schemeClr val="accent3">
                      <a:satMod val="175000"/>
                      <a:alpha val="40000"/>
                    </a:schemeClr>
                  </a:glow>
                </a:effectLst>
                <a:latin typeface="Comic Sans MS" panose="030F0702030302020204" pitchFamily="66" charset="0"/>
              </a:rPr>
              <a:t>The basic idea is to provide a </a:t>
            </a:r>
            <a:r>
              <a:rPr lang="en-US" sz="7200" b="1" dirty="0">
                <a:solidFill>
                  <a:srgbClr val="00B050"/>
                </a:solidFill>
                <a:effectLst>
                  <a:glow rad="63500">
                    <a:schemeClr val="accent3">
                      <a:satMod val="175000"/>
                      <a:alpha val="40000"/>
                    </a:schemeClr>
                  </a:glow>
                </a:effectLst>
                <a:latin typeface="Comic Sans MS" panose="030F0702030302020204" pitchFamily="66" charset="0"/>
              </a:rPr>
              <a:t>free platform </a:t>
            </a:r>
            <a:r>
              <a:rPr lang="en-US" sz="7200" dirty="0">
                <a:effectLst>
                  <a:glow rad="63500">
                    <a:schemeClr val="accent3">
                      <a:satMod val="175000"/>
                      <a:alpha val="40000"/>
                    </a:schemeClr>
                  </a:glow>
                </a:effectLst>
                <a:latin typeface="Comic Sans MS" panose="030F0702030302020204" pitchFamily="66" charset="0"/>
              </a:rPr>
              <a:t>to learners who are keen to learn and provide them the resources that they need.</a:t>
            </a:r>
          </a:p>
          <a:p>
            <a:pPr marL="342900" indent="-342900"/>
            <a:r>
              <a:rPr lang="en-US" sz="7200" dirty="0">
                <a:effectLst>
                  <a:glow rad="63500">
                    <a:schemeClr val="accent3">
                      <a:satMod val="175000"/>
                      <a:alpha val="40000"/>
                    </a:schemeClr>
                  </a:glow>
                </a:effectLst>
                <a:latin typeface="Comic Sans MS" panose="030F0702030302020204" pitchFamily="66" charset="0"/>
              </a:rPr>
              <a:t>Our platform will provide them with the resources so as to ease their problem, study and focus on their goal even in this time of the global pandemic.</a:t>
            </a:r>
          </a:p>
          <a:p>
            <a:pPr marL="342900" indent="-342900"/>
            <a:r>
              <a:rPr lang="en-US" sz="7200" dirty="0">
                <a:effectLst>
                  <a:glow rad="63500">
                    <a:schemeClr val="accent3">
                      <a:satMod val="175000"/>
                      <a:alpha val="40000"/>
                    </a:schemeClr>
                  </a:glow>
                </a:effectLst>
                <a:latin typeface="Comic Sans MS" panose="030F0702030302020204" pitchFamily="66" charset="0"/>
              </a:rPr>
              <a:t>We will be providing them with the E-books , NCERTs, course study material, paper banks, competitive competition notes , board paper solutions and various other materials that can be easily downloaded by them whenever they need it.</a:t>
            </a:r>
          </a:p>
          <a:p>
            <a:pPr marL="342900" indent="-342900"/>
            <a:r>
              <a:rPr lang="en-US" sz="7200" dirty="0">
                <a:effectLst>
                  <a:glow rad="63500">
                    <a:schemeClr val="accent3">
                      <a:satMod val="175000"/>
                      <a:alpha val="40000"/>
                    </a:schemeClr>
                  </a:glow>
                </a:effectLst>
                <a:latin typeface="Comic Sans MS" panose="030F0702030302020204" pitchFamily="66" charset="0"/>
              </a:rPr>
              <a:t>They can choose whatever books they wants, that they can find very easily on our platform</a:t>
            </a:r>
            <a:r>
              <a:rPr lang="en-US" sz="7200" b="1" dirty="0">
                <a:solidFill>
                  <a:srgbClr val="00B050"/>
                </a:solidFill>
                <a:effectLst>
                  <a:glow rad="63500">
                    <a:schemeClr val="accent3">
                      <a:satMod val="175000"/>
                      <a:alpha val="40000"/>
                    </a:schemeClr>
                  </a:glow>
                </a:effectLst>
                <a:latin typeface="Comic Sans MS" panose="030F0702030302020204" pitchFamily="66" charset="0"/>
              </a:rPr>
              <a:t> free </a:t>
            </a:r>
            <a:r>
              <a:rPr lang="en-US" sz="7200" dirty="0">
                <a:effectLst>
                  <a:glow rad="63500">
                    <a:schemeClr val="accent3">
                      <a:satMod val="175000"/>
                      <a:alpha val="40000"/>
                    </a:schemeClr>
                  </a:glow>
                </a:effectLst>
                <a:latin typeface="Comic Sans MS" panose="030F0702030302020204" pitchFamily="66" charset="0"/>
              </a:rPr>
              <a:t>of cost. </a:t>
            </a:r>
          </a:p>
          <a:p>
            <a:pPr marL="0" indent="0">
              <a:buNone/>
            </a:pPr>
            <a:endParaRPr lang="en-IN" dirty="0">
              <a:effectLst>
                <a:glow rad="63500">
                  <a:schemeClr val="accent1">
                    <a:satMod val="175000"/>
                    <a:alpha val="40000"/>
                  </a:schemeClr>
                </a:glow>
              </a:effectLst>
            </a:endParaRPr>
          </a:p>
          <a:p>
            <a:pPr marL="0" indent="0" algn="ctr">
              <a:buNone/>
            </a:pPr>
            <a:endParaRPr lang="en-IN" dirty="0"/>
          </a:p>
        </p:txBody>
      </p:sp>
      <p:pic>
        <p:nvPicPr>
          <p:cNvPr id="4" name="Picture 3">
            <a:extLst>
              <a:ext uri="{FF2B5EF4-FFF2-40B4-BE49-F238E27FC236}">
                <a16:creationId xmlns:a16="http://schemas.microsoft.com/office/drawing/2014/main" id="{D9F1EE0E-E7F7-481B-B003-86197E8CD7E4}"/>
              </a:ext>
            </a:extLst>
          </p:cNvPr>
          <p:cNvPicPr>
            <a:picLocks noChangeAspect="1"/>
          </p:cNvPicPr>
          <p:nvPr/>
        </p:nvPicPr>
        <p:blipFill rotWithShape="1">
          <a:blip r:embed="rId2"/>
          <a:srcRect l="21900" t="19726" r="25639" b="3027"/>
          <a:stretch/>
        </p:blipFill>
        <p:spPr>
          <a:xfrm>
            <a:off x="9583260" y="197574"/>
            <a:ext cx="2521953" cy="2106007"/>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17B1F9B7-203C-4308-9219-E3D741E58D37}"/>
              </a:ext>
            </a:extLst>
          </p:cNvPr>
          <p:cNvPicPr>
            <a:picLocks noChangeAspect="1"/>
          </p:cNvPicPr>
          <p:nvPr/>
        </p:nvPicPr>
        <p:blipFill rotWithShape="1">
          <a:blip r:embed="rId3"/>
          <a:srcRect l="18333" t="26449" r="3000" b="7495"/>
          <a:stretch/>
        </p:blipFill>
        <p:spPr>
          <a:xfrm>
            <a:off x="9590880" y="2655443"/>
            <a:ext cx="2514333" cy="1583458"/>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27AD4F81-F572-462D-837C-64A8CA12FAA4}"/>
              </a:ext>
            </a:extLst>
          </p:cNvPr>
          <p:cNvPicPr>
            <a:picLocks noChangeAspect="1"/>
          </p:cNvPicPr>
          <p:nvPr/>
        </p:nvPicPr>
        <p:blipFill>
          <a:blip r:embed="rId4"/>
          <a:stretch>
            <a:fillRect/>
          </a:stretch>
        </p:blipFill>
        <p:spPr>
          <a:xfrm>
            <a:off x="9583260" y="4630758"/>
            <a:ext cx="2530981" cy="200329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1961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AF9EC413-8F8E-482E-9ACF-297C7439B8FF}"/>
              </a:ext>
            </a:extLst>
          </p:cNvPr>
          <p:cNvSpPr txBox="1">
            <a:spLocks/>
          </p:cNvSpPr>
          <p:nvPr/>
        </p:nvSpPr>
        <p:spPr>
          <a:xfrm>
            <a:off x="110385" y="1424573"/>
            <a:ext cx="5550568" cy="5184774"/>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endParaRPr lang="en-IN" dirty="0"/>
          </a:p>
        </p:txBody>
      </p:sp>
      <p:sp>
        <p:nvSpPr>
          <p:cNvPr id="2" name="Title 1">
            <a:extLst>
              <a:ext uri="{FF2B5EF4-FFF2-40B4-BE49-F238E27FC236}">
                <a16:creationId xmlns:a16="http://schemas.microsoft.com/office/drawing/2014/main" id="{60B28EC5-A3AA-4129-8FAD-FE3FB40D1B25}"/>
              </a:ext>
            </a:extLst>
          </p:cNvPr>
          <p:cNvSpPr>
            <a:spLocks noGrp="1"/>
          </p:cNvSpPr>
          <p:nvPr>
            <p:ph type="title"/>
          </p:nvPr>
        </p:nvSpPr>
        <p:spPr>
          <a:xfrm>
            <a:off x="221673" y="141465"/>
            <a:ext cx="11132127" cy="1549223"/>
          </a:xfrm>
        </p:spPr>
        <p:txBody>
          <a:bodyPr>
            <a:normAutofit fontScale="90000"/>
          </a:bodyPr>
          <a:lstStyle/>
          <a:p>
            <a:r>
              <a:rPr lang="en-IN" sz="7300" b="1" dirty="0">
                <a:ln w="28575">
                  <a:solidFill>
                    <a:schemeClr val="tx1">
                      <a:lumMod val="95000"/>
                      <a:lumOff val="5000"/>
                    </a:schemeClr>
                  </a:solidFill>
                  <a:prstDash val="solid"/>
                </a:ln>
                <a:solidFill>
                  <a:srgbClr val="FFC000"/>
                </a:solidFill>
                <a:effectLst>
                  <a:glow rad="101600">
                    <a:schemeClr val="accent5">
                      <a:satMod val="175000"/>
                      <a:alpha val="40000"/>
                    </a:schemeClr>
                  </a:glow>
                  <a:outerShdw dist="38100" dir="2640000" algn="bl" rotWithShape="0">
                    <a:schemeClr val="tx2">
                      <a:lumMod val="75000"/>
                    </a:schemeClr>
                  </a:outerShdw>
                </a:effectLst>
              </a:rPr>
              <a:t>Technology Stack       </a:t>
            </a:r>
            <a:r>
              <a:rPr lang="en-IN" sz="7200" b="1" dirty="0">
                <a:ln w="28575">
                  <a:solidFill>
                    <a:schemeClr val="tx1">
                      <a:lumMod val="95000"/>
                      <a:lumOff val="5000"/>
                    </a:schemeClr>
                  </a:solidFill>
                  <a:prstDash val="solid"/>
                </a:ln>
                <a:solidFill>
                  <a:srgbClr val="FFC000"/>
                </a:solidFill>
                <a:effectLst>
                  <a:glow rad="101600">
                    <a:schemeClr val="accent5">
                      <a:satMod val="175000"/>
                      <a:alpha val="40000"/>
                    </a:schemeClr>
                  </a:glow>
                  <a:outerShdw dist="38100" dir="2640000" algn="bl" rotWithShape="0">
                    <a:schemeClr val="tx2">
                      <a:lumMod val="75000"/>
                    </a:schemeClr>
                  </a:outerShdw>
                </a:effectLst>
              </a:rPr>
              <a:t>Use Cases</a:t>
            </a:r>
            <a:endParaRPr lang="en-IN" sz="5400" b="1" dirty="0">
              <a:ln w="28575">
                <a:solidFill>
                  <a:schemeClr val="tx1">
                    <a:lumMod val="95000"/>
                    <a:lumOff val="5000"/>
                  </a:schemeClr>
                </a:solidFill>
                <a:prstDash val="solid"/>
              </a:ln>
              <a:solidFill>
                <a:srgbClr val="FFC000"/>
              </a:solidFill>
              <a:effectLst>
                <a:glow rad="101600">
                  <a:schemeClr val="accent5">
                    <a:satMod val="175000"/>
                    <a:alpha val="40000"/>
                  </a:schemeClr>
                </a:glow>
                <a:outerShdw dist="38100" dir="2640000" algn="bl" rotWithShape="0">
                  <a:schemeClr val="tx2">
                    <a:lumMod val="75000"/>
                  </a:schemeClr>
                </a:outerShdw>
              </a:effectLst>
            </a:endParaRPr>
          </a:p>
        </p:txBody>
      </p:sp>
      <p:sp>
        <p:nvSpPr>
          <p:cNvPr id="5" name="Content Placeholder 2">
            <a:extLst>
              <a:ext uri="{FF2B5EF4-FFF2-40B4-BE49-F238E27FC236}">
                <a16:creationId xmlns:a16="http://schemas.microsoft.com/office/drawing/2014/main" id="{803528B7-7A6A-4EE5-BA1B-17C7A46C4565}"/>
              </a:ext>
            </a:extLst>
          </p:cNvPr>
          <p:cNvSpPr txBox="1">
            <a:spLocks/>
          </p:cNvSpPr>
          <p:nvPr/>
        </p:nvSpPr>
        <p:spPr>
          <a:xfrm>
            <a:off x="5901888" y="1424573"/>
            <a:ext cx="6179728" cy="5184774"/>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endParaRPr lang="en-IN" dirty="0"/>
          </a:p>
        </p:txBody>
      </p:sp>
      <p:pic>
        <p:nvPicPr>
          <p:cNvPr id="9" name="Picture 8">
            <a:extLst>
              <a:ext uri="{FF2B5EF4-FFF2-40B4-BE49-F238E27FC236}">
                <a16:creationId xmlns:a16="http://schemas.microsoft.com/office/drawing/2014/main" id="{50EF605E-5E70-41C6-8374-CA4C7094405E}"/>
              </a:ext>
            </a:extLst>
          </p:cNvPr>
          <p:cNvPicPr>
            <a:picLocks noChangeAspect="1"/>
          </p:cNvPicPr>
          <p:nvPr/>
        </p:nvPicPr>
        <p:blipFill rotWithShape="1">
          <a:blip r:embed="rId2"/>
          <a:srcRect l="8719" r="11637"/>
          <a:stretch/>
        </p:blipFill>
        <p:spPr>
          <a:xfrm>
            <a:off x="463059" y="1742282"/>
            <a:ext cx="2192135" cy="1546349"/>
          </a:xfrm>
          <a:prstGeom prst="roundRect">
            <a:avLst>
              <a:gd name="adj" fmla="val 33084"/>
            </a:avLst>
          </a:prstGeom>
          <a:solidFill>
            <a:srgbClr val="FFFFFF">
              <a:shade val="85000"/>
            </a:srgbClr>
          </a:solidFill>
          <a:ln>
            <a:noFill/>
          </a:ln>
          <a:effectLst>
            <a:reflection blurRad="6350" stA="50000" endA="300" endPos="38500" dist="50800" dir="5400000" sy="-100000" algn="bl" rotWithShape="0"/>
          </a:effectLst>
        </p:spPr>
      </p:pic>
      <p:pic>
        <p:nvPicPr>
          <p:cNvPr id="10" name="Picture 9">
            <a:extLst>
              <a:ext uri="{FF2B5EF4-FFF2-40B4-BE49-F238E27FC236}">
                <a16:creationId xmlns:a16="http://schemas.microsoft.com/office/drawing/2014/main" id="{4971F5FA-2590-4D69-991C-FB53A3ECDFBC}"/>
              </a:ext>
            </a:extLst>
          </p:cNvPr>
          <p:cNvPicPr>
            <a:picLocks noChangeAspect="1"/>
          </p:cNvPicPr>
          <p:nvPr/>
        </p:nvPicPr>
        <p:blipFill>
          <a:blip r:embed="rId3"/>
          <a:stretch>
            <a:fillRect/>
          </a:stretch>
        </p:blipFill>
        <p:spPr>
          <a:xfrm>
            <a:off x="3364528" y="1742282"/>
            <a:ext cx="1715478" cy="1549224"/>
          </a:xfrm>
          <a:prstGeom prst="roundRect">
            <a:avLst>
              <a:gd name="adj" fmla="val 40193"/>
            </a:avLst>
          </a:prstGeom>
          <a:solidFill>
            <a:srgbClr val="FFFFFF">
              <a:shade val="85000"/>
            </a:srgbClr>
          </a:solidFill>
          <a:ln>
            <a:noFill/>
          </a:ln>
          <a:effectLst>
            <a:reflection blurRad="6350" stA="52000" endA="300" endPos="35000" dir="5400000" sy="-100000" algn="bl" rotWithShape="0"/>
          </a:effectLst>
        </p:spPr>
      </p:pic>
      <p:pic>
        <p:nvPicPr>
          <p:cNvPr id="11" name="Picture 10">
            <a:extLst>
              <a:ext uri="{FF2B5EF4-FFF2-40B4-BE49-F238E27FC236}">
                <a16:creationId xmlns:a16="http://schemas.microsoft.com/office/drawing/2014/main" id="{5716B4DA-1721-4586-A855-519D696E4A52}"/>
              </a:ext>
            </a:extLst>
          </p:cNvPr>
          <p:cNvPicPr>
            <a:picLocks noChangeAspect="1"/>
          </p:cNvPicPr>
          <p:nvPr/>
        </p:nvPicPr>
        <p:blipFill rotWithShape="1">
          <a:blip r:embed="rId4"/>
          <a:srcRect l="11493" t="13243" r="8252" b="14588"/>
          <a:stretch/>
        </p:blipFill>
        <p:spPr>
          <a:xfrm>
            <a:off x="463059" y="4096590"/>
            <a:ext cx="2184685" cy="1795382"/>
          </a:xfrm>
          <a:prstGeom prst="roundRect">
            <a:avLst>
              <a:gd name="adj" fmla="val 35081"/>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81557C4A-DF9E-442F-A14F-F32437B01C71}"/>
              </a:ext>
            </a:extLst>
          </p:cNvPr>
          <p:cNvPicPr>
            <a:picLocks noChangeAspect="1"/>
          </p:cNvPicPr>
          <p:nvPr/>
        </p:nvPicPr>
        <p:blipFill rotWithShape="1">
          <a:blip r:embed="rId5"/>
          <a:srcRect l="7492" r="7733"/>
          <a:stretch/>
        </p:blipFill>
        <p:spPr>
          <a:xfrm>
            <a:off x="3375423" y="4105827"/>
            <a:ext cx="1644073" cy="1795382"/>
          </a:xfrm>
          <a:prstGeom prst="roundRect">
            <a:avLst>
              <a:gd name="adj" fmla="val 35081"/>
            </a:avLst>
          </a:prstGeom>
          <a:solidFill>
            <a:srgbClr val="FFFFFF">
              <a:shade val="85000"/>
            </a:srgbClr>
          </a:solidFill>
          <a:ln>
            <a:noFill/>
          </a:ln>
          <a:effectLst>
            <a:outerShdw blurRad="50800" dist="38100" algn="l" rotWithShape="0">
              <a:prstClr val="black">
                <a:alpha val="40000"/>
              </a:prstClr>
            </a:outerShdw>
            <a:reflection blurRad="12700" stA="38000" endPos="28000" dist="5000" dir="5400000" sy="-100000" algn="bl" rotWithShape="0"/>
          </a:effectLst>
        </p:spPr>
      </p:pic>
      <p:pic>
        <p:nvPicPr>
          <p:cNvPr id="4" name="Picture 3">
            <a:extLst>
              <a:ext uri="{FF2B5EF4-FFF2-40B4-BE49-F238E27FC236}">
                <a16:creationId xmlns:a16="http://schemas.microsoft.com/office/drawing/2014/main" id="{D13B0F0F-9207-439C-986B-A2271CFF9708}"/>
              </a:ext>
            </a:extLst>
          </p:cNvPr>
          <p:cNvPicPr>
            <a:picLocks noChangeAspect="1"/>
          </p:cNvPicPr>
          <p:nvPr/>
        </p:nvPicPr>
        <p:blipFill rotWithShape="1">
          <a:blip r:embed="rId6"/>
          <a:srcRect l="4505" r="82904" b="37611"/>
          <a:stretch/>
        </p:blipFill>
        <p:spPr>
          <a:xfrm>
            <a:off x="6162129" y="1615518"/>
            <a:ext cx="646700" cy="1117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Rounded Corners 5">
            <a:extLst>
              <a:ext uri="{FF2B5EF4-FFF2-40B4-BE49-F238E27FC236}">
                <a16:creationId xmlns:a16="http://schemas.microsoft.com/office/drawing/2014/main" id="{24E3FB31-B200-45EC-AE53-AF5C9E5D16B7}"/>
              </a:ext>
            </a:extLst>
          </p:cNvPr>
          <p:cNvSpPr/>
          <p:nvPr/>
        </p:nvSpPr>
        <p:spPr>
          <a:xfrm>
            <a:off x="6940807" y="1505528"/>
            <a:ext cx="5029519" cy="5015346"/>
          </a:xfrm>
          <a:prstGeom prst="round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13500000" scaled="1"/>
            <a:tileRect/>
          </a:gradFill>
          <a:ln w="19050">
            <a:solidFill>
              <a:schemeClr val="tx1">
                <a:lumMod val="95000"/>
                <a:lumOff val="5000"/>
              </a:schemeClr>
            </a:solidFill>
            <a:prstDash val="lgDash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Oval 2">
            <a:extLst>
              <a:ext uri="{FF2B5EF4-FFF2-40B4-BE49-F238E27FC236}">
                <a16:creationId xmlns:a16="http://schemas.microsoft.com/office/drawing/2014/main" id="{95FA1C4E-04B8-466E-B732-2BF0F156AE73}"/>
              </a:ext>
            </a:extLst>
          </p:cNvPr>
          <p:cNvSpPr/>
          <p:nvPr/>
        </p:nvSpPr>
        <p:spPr>
          <a:xfrm>
            <a:off x="8196682" y="2511184"/>
            <a:ext cx="1930400" cy="1006764"/>
          </a:xfrm>
          <a:prstGeom prst="ellipse">
            <a:avLst/>
          </a:prstGeom>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 App</a:t>
            </a:r>
            <a:endParaRPr lang="en-IN" dirty="0"/>
          </a:p>
        </p:txBody>
      </p:sp>
      <p:sp>
        <p:nvSpPr>
          <p:cNvPr id="7" name="Oval 6">
            <a:extLst>
              <a:ext uri="{FF2B5EF4-FFF2-40B4-BE49-F238E27FC236}">
                <a16:creationId xmlns:a16="http://schemas.microsoft.com/office/drawing/2014/main" id="{5E384B08-84C0-41CB-B3E0-740DD9A18C20}"/>
              </a:ext>
            </a:extLst>
          </p:cNvPr>
          <p:cNvSpPr/>
          <p:nvPr/>
        </p:nvSpPr>
        <p:spPr>
          <a:xfrm>
            <a:off x="9841475" y="4318246"/>
            <a:ext cx="1635174" cy="1117286"/>
          </a:xfrm>
          <a:prstGeom prst="ellipse">
            <a:avLst/>
          </a:prstGeom>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Attempt Quiz </a:t>
            </a:r>
            <a:endParaRPr lang="en-IN" dirty="0"/>
          </a:p>
        </p:txBody>
      </p:sp>
      <p:sp>
        <p:nvSpPr>
          <p:cNvPr id="8" name="Oval 7">
            <a:extLst>
              <a:ext uri="{FF2B5EF4-FFF2-40B4-BE49-F238E27FC236}">
                <a16:creationId xmlns:a16="http://schemas.microsoft.com/office/drawing/2014/main" id="{4AB8B333-ECC0-4140-933A-30509BF3A5B0}"/>
              </a:ext>
            </a:extLst>
          </p:cNvPr>
          <p:cNvSpPr/>
          <p:nvPr/>
        </p:nvSpPr>
        <p:spPr>
          <a:xfrm>
            <a:off x="10231117" y="1941359"/>
            <a:ext cx="1635174" cy="873497"/>
          </a:xfrm>
          <a:prstGeom prst="ellipse">
            <a:avLst/>
          </a:prstGeom>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material</a:t>
            </a:r>
            <a:endParaRPr lang="en-IN" dirty="0"/>
          </a:p>
        </p:txBody>
      </p:sp>
      <p:sp>
        <p:nvSpPr>
          <p:cNvPr id="16" name="Oval 15">
            <a:extLst>
              <a:ext uri="{FF2B5EF4-FFF2-40B4-BE49-F238E27FC236}">
                <a16:creationId xmlns:a16="http://schemas.microsoft.com/office/drawing/2014/main" id="{6A7FCC58-B80E-4248-9DEA-3EE243D6F2EB}"/>
              </a:ext>
            </a:extLst>
          </p:cNvPr>
          <p:cNvSpPr/>
          <p:nvPr/>
        </p:nvSpPr>
        <p:spPr>
          <a:xfrm>
            <a:off x="8384646" y="5355951"/>
            <a:ext cx="1663900" cy="100676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Subjects</a:t>
            </a:r>
            <a:endParaRPr lang="en-IN" dirty="0"/>
          </a:p>
        </p:txBody>
      </p:sp>
      <p:sp>
        <p:nvSpPr>
          <p:cNvPr id="18" name="Oval 17">
            <a:extLst>
              <a:ext uri="{FF2B5EF4-FFF2-40B4-BE49-F238E27FC236}">
                <a16:creationId xmlns:a16="http://schemas.microsoft.com/office/drawing/2014/main" id="{E4F71ACD-AE46-419F-9929-A624FDCEDE58}"/>
              </a:ext>
            </a:extLst>
          </p:cNvPr>
          <p:cNvSpPr/>
          <p:nvPr/>
        </p:nvSpPr>
        <p:spPr>
          <a:xfrm>
            <a:off x="6940807" y="3885870"/>
            <a:ext cx="1635174" cy="1036919"/>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Classes</a:t>
            </a:r>
            <a:endParaRPr lang="en-IN" dirty="0"/>
          </a:p>
        </p:txBody>
      </p:sp>
      <p:sp>
        <p:nvSpPr>
          <p:cNvPr id="19" name="Rectangle: Rounded Corners 18">
            <a:extLst>
              <a:ext uri="{FF2B5EF4-FFF2-40B4-BE49-F238E27FC236}">
                <a16:creationId xmlns:a16="http://schemas.microsoft.com/office/drawing/2014/main" id="{E80BC218-C1B7-47CB-B890-24AFBD76207E}"/>
              </a:ext>
            </a:extLst>
          </p:cNvPr>
          <p:cNvSpPr/>
          <p:nvPr/>
        </p:nvSpPr>
        <p:spPr>
          <a:xfrm>
            <a:off x="6003374" y="2785399"/>
            <a:ext cx="893870" cy="307466"/>
          </a:xfrm>
          <a:prstGeom prst="round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cxnSp>
        <p:nvCxnSpPr>
          <p:cNvPr id="22" name="Straight Arrow Connector 21">
            <a:extLst>
              <a:ext uri="{FF2B5EF4-FFF2-40B4-BE49-F238E27FC236}">
                <a16:creationId xmlns:a16="http://schemas.microsoft.com/office/drawing/2014/main" id="{B9307C1B-CCF2-4620-B775-91D07C3D1A4D}"/>
              </a:ext>
            </a:extLst>
          </p:cNvPr>
          <p:cNvCxnSpPr>
            <a:cxnSpLocks/>
          </p:cNvCxnSpPr>
          <p:nvPr/>
        </p:nvCxnSpPr>
        <p:spPr>
          <a:xfrm>
            <a:off x="6820816" y="2287785"/>
            <a:ext cx="1419444" cy="549207"/>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19236E44-B49E-48D7-86B1-FBA62A0E7B6B}"/>
              </a:ext>
            </a:extLst>
          </p:cNvPr>
          <p:cNvCxnSpPr>
            <a:cxnSpLocks/>
            <a:stCxn id="3" idx="7"/>
            <a:endCxn id="8" idx="2"/>
          </p:cNvCxnSpPr>
          <p:nvPr/>
        </p:nvCxnSpPr>
        <p:spPr>
          <a:xfrm flipV="1">
            <a:off x="9844381" y="2378108"/>
            <a:ext cx="386736" cy="2805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5F423D9-D792-4303-AA6C-177631F67530}"/>
              </a:ext>
            </a:extLst>
          </p:cNvPr>
          <p:cNvCxnSpPr>
            <a:cxnSpLocks/>
            <a:stCxn id="3" idx="5"/>
          </p:cNvCxnSpPr>
          <p:nvPr/>
        </p:nvCxnSpPr>
        <p:spPr>
          <a:xfrm>
            <a:off x="9844381" y="3370511"/>
            <a:ext cx="491110" cy="1030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C414D06-73F6-4178-9388-FE08821AEAD9}"/>
              </a:ext>
            </a:extLst>
          </p:cNvPr>
          <p:cNvCxnSpPr>
            <a:cxnSpLocks/>
            <a:stCxn id="3" idx="3"/>
          </p:cNvCxnSpPr>
          <p:nvPr/>
        </p:nvCxnSpPr>
        <p:spPr>
          <a:xfrm flipH="1">
            <a:off x="8001137" y="3370511"/>
            <a:ext cx="478246" cy="57459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ABCF0C-C6DB-46CB-A473-2800670EF246}"/>
              </a:ext>
            </a:extLst>
          </p:cNvPr>
          <p:cNvCxnSpPr>
            <a:cxnSpLocks/>
            <a:endCxn id="16" idx="1"/>
          </p:cNvCxnSpPr>
          <p:nvPr/>
        </p:nvCxnSpPr>
        <p:spPr>
          <a:xfrm>
            <a:off x="8212697" y="4830716"/>
            <a:ext cx="415622" cy="6726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805FB094-8660-43B7-B8B5-7A6AFE2D2623}"/>
              </a:ext>
            </a:extLst>
          </p:cNvPr>
          <p:cNvSpPr/>
          <p:nvPr/>
        </p:nvSpPr>
        <p:spPr>
          <a:xfrm>
            <a:off x="7748567" y="1407840"/>
            <a:ext cx="3272691" cy="317709"/>
          </a:xfrm>
          <a:prstGeom prst="roundRect">
            <a:avLst/>
          </a:prstGeom>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Plethora of knowledge App</a:t>
            </a:r>
            <a:endParaRPr lang="en-IN" dirty="0"/>
          </a:p>
        </p:txBody>
      </p:sp>
    </p:spTree>
    <p:extLst>
      <p:ext uri="{BB962C8B-B14F-4D97-AF65-F5344CB8AC3E}">
        <p14:creationId xmlns:p14="http://schemas.microsoft.com/office/powerpoint/2010/main" val="47645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7D5D20-42DF-444A-AF75-74D56A79FEAB}"/>
              </a:ext>
            </a:extLst>
          </p:cNvPr>
          <p:cNvPicPr>
            <a:picLocks noChangeAspect="1"/>
          </p:cNvPicPr>
          <p:nvPr/>
        </p:nvPicPr>
        <p:blipFill>
          <a:blip r:embed="rId2"/>
          <a:stretch>
            <a:fillRect/>
          </a:stretch>
        </p:blipFill>
        <p:spPr>
          <a:xfrm>
            <a:off x="485726" y="667197"/>
            <a:ext cx="8695790" cy="5701283"/>
          </a:xfrm>
          <a:prstGeom prst="rect">
            <a:avLst/>
          </a:prstGeom>
          <a:ln w="88900" cap="sq" cmpd="thickThin">
            <a:solidFill>
              <a:srgbClr val="000000"/>
            </a:solidFill>
            <a:prstDash val="solid"/>
            <a:miter lim="800000"/>
          </a:ln>
          <a:effectLst>
            <a:glow rad="228600">
              <a:schemeClr val="accent2">
                <a:satMod val="175000"/>
                <a:alpha val="40000"/>
              </a:schemeClr>
            </a:glow>
            <a:innerShdw blurRad="76200">
              <a:srgbClr val="000000"/>
            </a:innerShdw>
          </a:effectLst>
        </p:spPr>
      </p:pic>
      <p:sp>
        <p:nvSpPr>
          <p:cNvPr id="7" name="Title 1">
            <a:extLst>
              <a:ext uri="{FF2B5EF4-FFF2-40B4-BE49-F238E27FC236}">
                <a16:creationId xmlns:a16="http://schemas.microsoft.com/office/drawing/2014/main" id="{7FE50D7F-3F16-4227-806A-55940D1FB213}"/>
              </a:ext>
            </a:extLst>
          </p:cNvPr>
          <p:cNvSpPr>
            <a:spLocks noGrp="1"/>
          </p:cNvSpPr>
          <p:nvPr>
            <p:ph type="title"/>
          </p:nvPr>
        </p:nvSpPr>
        <p:spPr>
          <a:xfrm>
            <a:off x="9181516" y="1984597"/>
            <a:ext cx="3195782" cy="2393440"/>
          </a:xfrm>
        </p:spPr>
        <p:txBody>
          <a:bodyPr>
            <a:normAutofit/>
          </a:bodyPr>
          <a:lstStyle/>
          <a:p>
            <a:pPr algn="ctr"/>
            <a:r>
              <a:rPr lang="en-IN" sz="6000" b="1" spc="50" dirty="0">
                <a:ln w="28575" cmpd="sng">
                  <a:solidFill>
                    <a:schemeClr val="accent1"/>
                  </a:solidFill>
                  <a:prstDash val="solid"/>
                </a:ln>
                <a:effectLst>
                  <a:glow rad="38100">
                    <a:schemeClr val="accent1">
                      <a:alpha val="40000"/>
                    </a:schemeClr>
                  </a:glow>
                </a:effectLst>
              </a:rPr>
              <a:t>Block</a:t>
            </a:r>
            <a:br>
              <a:rPr lang="en-IN" sz="6000" b="1" spc="50" dirty="0">
                <a:ln w="28575" cmpd="sng">
                  <a:solidFill>
                    <a:schemeClr val="accent1"/>
                  </a:solidFill>
                  <a:prstDash val="solid"/>
                </a:ln>
                <a:effectLst>
                  <a:glow rad="38100">
                    <a:schemeClr val="accent1">
                      <a:alpha val="40000"/>
                    </a:schemeClr>
                  </a:glow>
                </a:effectLst>
              </a:rPr>
            </a:br>
            <a:r>
              <a:rPr lang="en-IN" sz="6000" b="1" spc="50" dirty="0">
                <a:ln w="28575" cmpd="sng">
                  <a:solidFill>
                    <a:schemeClr val="accent1"/>
                  </a:solidFill>
                  <a:prstDash val="solid"/>
                </a:ln>
                <a:effectLst>
                  <a:glow rad="38100">
                    <a:schemeClr val="accent1">
                      <a:alpha val="40000"/>
                    </a:schemeClr>
                  </a:glow>
                </a:effectLst>
              </a:rPr>
              <a:t>Diagram</a:t>
            </a:r>
          </a:p>
        </p:txBody>
      </p:sp>
    </p:spTree>
    <p:extLst>
      <p:ext uri="{BB962C8B-B14F-4D97-AF65-F5344CB8AC3E}">
        <p14:creationId xmlns:p14="http://schemas.microsoft.com/office/powerpoint/2010/main" val="408311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340B0-5D93-4812-AD64-EBBB31E12DEE}"/>
              </a:ext>
            </a:extLst>
          </p:cNvPr>
          <p:cNvSpPr>
            <a:spLocks noGrp="1"/>
          </p:cNvSpPr>
          <p:nvPr>
            <p:ph idx="1"/>
          </p:nvPr>
        </p:nvSpPr>
        <p:spPr>
          <a:xfrm>
            <a:off x="637309" y="1385454"/>
            <a:ext cx="10991273" cy="5275759"/>
          </a:xfrm>
          <a:prstGeom prst="roundRect">
            <a:avLst/>
          </a:prstGeom>
        </p:spPr>
        <p:style>
          <a:lnRef idx="1">
            <a:schemeClr val="accent2"/>
          </a:lnRef>
          <a:fillRef idx="2">
            <a:schemeClr val="accent2"/>
          </a:fillRef>
          <a:effectRef idx="1">
            <a:schemeClr val="accent2"/>
          </a:effectRef>
          <a:fontRef idx="minor">
            <a:schemeClr val="dk1"/>
          </a:fontRef>
        </p:style>
        <p:txBody>
          <a:bodyPr>
            <a:normAutofit lnSpcReduction="10000"/>
          </a:bodyPr>
          <a:lstStyle/>
          <a:p>
            <a:r>
              <a:rPr lang="en-IN" sz="3600" dirty="0">
                <a:effectLst>
                  <a:glow rad="139700">
                    <a:schemeClr val="accent6">
                      <a:satMod val="175000"/>
                      <a:alpha val="40000"/>
                    </a:schemeClr>
                  </a:glow>
                </a:effectLst>
              </a:rPr>
              <a:t>Gradle build dependencies</a:t>
            </a:r>
          </a:p>
          <a:p>
            <a:pPr marL="0" indent="0">
              <a:buNone/>
            </a:pPr>
            <a:endParaRPr lang="en-IN" dirty="0"/>
          </a:p>
          <a:p>
            <a:pPr marL="0" indent="0">
              <a:buNone/>
            </a:pPr>
            <a:r>
              <a:rPr lang="en-IN" dirty="0">
                <a:effectLst>
                  <a:glow rad="63500">
                    <a:schemeClr val="accent5">
                      <a:satMod val="175000"/>
                      <a:alpha val="40000"/>
                    </a:schemeClr>
                  </a:glow>
                </a:effectLst>
              </a:rPr>
              <a:t>dependencies {    implementation </a:t>
            </a:r>
            <a:r>
              <a:rPr lang="en-IN" dirty="0" err="1">
                <a:effectLst>
                  <a:glow rad="63500">
                    <a:schemeClr val="accent5">
                      <a:satMod val="175000"/>
                      <a:alpha val="40000"/>
                    </a:schemeClr>
                  </a:glow>
                </a:effectLst>
              </a:rPr>
              <a:t>fileTree</a:t>
            </a:r>
            <a:r>
              <a:rPr lang="en-IN" dirty="0">
                <a:effectLst>
                  <a:glow rad="63500">
                    <a:schemeClr val="accent5">
                      <a:satMod val="175000"/>
                      <a:alpha val="40000"/>
                    </a:schemeClr>
                  </a:glow>
                </a:effectLst>
              </a:rPr>
              <a:t>(</a:t>
            </a:r>
            <a:r>
              <a:rPr lang="en-IN" dirty="0" err="1">
                <a:effectLst>
                  <a:glow rad="63500">
                    <a:schemeClr val="accent5">
                      <a:satMod val="175000"/>
                      <a:alpha val="40000"/>
                    </a:schemeClr>
                  </a:glow>
                </a:effectLst>
              </a:rPr>
              <a:t>dir</a:t>
            </a:r>
            <a:r>
              <a:rPr lang="en-IN" dirty="0">
                <a:effectLst>
                  <a:glow rad="63500">
                    <a:schemeClr val="accent5">
                      <a:satMod val="175000"/>
                      <a:alpha val="40000"/>
                    </a:schemeClr>
                  </a:glow>
                </a:effectLst>
              </a:rPr>
              <a:t>: 'libs', include: ['*.jar’]) </a:t>
            </a:r>
          </a:p>
          <a:p>
            <a:pPr marL="0" indent="0">
              <a:buNone/>
            </a:pPr>
            <a:r>
              <a:rPr lang="en-IN" dirty="0">
                <a:effectLst>
                  <a:glow rad="63500">
                    <a:schemeClr val="accent5">
                      <a:satMod val="175000"/>
                      <a:alpha val="40000"/>
                    </a:schemeClr>
                  </a:glow>
                </a:effectLst>
              </a:rPr>
              <a:t>   implementation 'androidx.appcompat:appcompat:1.0.2’   </a:t>
            </a:r>
          </a:p>
          <a:p>
            <a:pPr marL="0" indent="0">
              <a:buNone/>
            </a:pPr>
            <a:r>
              <a:rPr lang="en-IN" dirty="0">
                <a:effectLst>
                  <a:glow rad="63500">
                    <a:schemeClr val="accent5">
                      <a:satMod val="175000"/>
                      <a:alpha val="40000"/>
                    </a:schemeClr>
                  </a:glow>
                </a:effectLst>
              </a:rPr>
              <a:t> implementation 'androidx.constraintlayout:constraintlayout:1.1.3’ </a:t>
            </a:r>
          </a:p>
          <a:p>
            <a:pPr marL="0" indent="0">
              <a:buNone/>
            </a:pPr>
            <a:r>
              <a:rPr lang="en-IN" dirty="0">
                <a:effectLst>
                  <a:glow rad="63500">
                    <a:schemeClr val="accent5">
                      <a:satMod val="175000"/>
                      <a:alpha val="40000"/>
                    </a:schemeClr>
                  </a:glow>
                </a:effectLst>
              </a:rPr>
              <a:t>   implementation 'com.google.firebase:firebase-auth:19.3.1’  </a:t>
            </a:r>
          </a:p>
          <a:p>
            <a:pPr marL="0" indent="0">
              <a:buNone/>
            </a:pPr>
            <a:r>
              <a:rPr lang="en-IN" dirty="0">
                <a:effectLst>
                  <a:glow rad="63500">
                    <a:schemeClr val="accent5">
                      <a:satMod val="175000"/>
                      <a:alpha val="40000"/>
                    </a:schemeClr>
                  </a:glow>
                </a:effectLst>
              </a:rPr>
              <a:t>  implementation 'com.google.firebase:firebase-storage:19.1.1’</a:t>
            </a:r>
          </a:p>
          <a:p>
            <a:pPr marL="0" indent="0">
              <a:buNone/>
            </a:pPr>
            <a:r>
              <a:rPr lang="en-IN" dirty="0">
                <a:effectLst>
                  <a:glow rad="63500">
                    <a:schemeClr val="accent5">
                      <a:satMod val="175000"/>
                      <a:alpha val="40000"/>
                    </a:schemeClr>
                  </a:glow>
                </a:effectLst>
              </a:rPr>
              <a:t>    </a:t>
            </a:r>
            <a:r>
              <a:rPr lang="en-IN" dirty="0" err="1">
                <a:effectLst>
                  <a:glow rad="63500">
                    <a:schemeClr val="accent5">
                      <a:satMod val="175000"/>
                      <a:alpha val="40000"/>
                    </a:schemeClr>
                  </a:glow>
                </a:effectLst>
              </a:rPr>
              <a:t>testImplementation</a:t>
            </a:r>
            <a:r>
              <a:rPr lang="en-IN" dirty="0">
                <a:effectLst>
                  <a:glow rad="63500">
                    <a:schemeClr val="accent5">
                      <a:satMod val="175000"/>
                      <a:alpha val="40000"/>
                    </a:schemeClr>
                  </a:glow>
                </a:effectLst>
              </a:rPr>
              <a:t> 'junit:junit:4.12'    </a:t>
            </a:r>
            <a:r>
              <a:rPr lang="en-IN" dirty="0" err="1">
                <a:effectLst>
                  <a:glow rad="63500">
                    <a:schemeClr val="accent5">
                      <a:satMod val="175000"/>
                      <a:alpha val="40000"/>
                    </a:schemeClr>
                  </a:glow>
                </a:effectLst>
              </a:rPr>
              <a:t>androidTestImplementation</a:t>
            </a:r>
            <a:endParaRPr lang="en-IN" dirty="0">
              <a:effectLst>
                <a:glow rad="63500">
                  <a:schemeClr val="accent5">
                    <a:satMod val="175000"/>
                    <a:alpha val="40000"/>
                  </a:schemeClr>
                </a:glow>
              </a:effectLst>
            </a:endParaRPr>
          </a:p>
          <a:p>
            <a:pPr marL="0" indent="0">
              <a:buNone/>
            </a:pPr>
            <a:r>
              <a:rPr lang="en-IN" dirty="0">
                <a:effectLst>
                  <a:glow rad="63500">
                    <a:schemeClr val="accent5">
                      <a:satMod val="175000"/>
                      <a:alpha val="40000"/>
                    </a:schemeClr>
                  </a:glow>
                </a:effectLst>
              </a:rPr>
              <a:t> 'androidx.test.ext:junit:1.1.0'    </a:t>
            </a:r>
            <a:r>
              <a:rPr lang="en-IN" dirty="0" err="1">
                <a:effectLst>
                  <a:glow rad="63500">
                    <a:schemeClr val="accent5">
                      <a:satMod val="175000"/>
                      <a:alpha val="40000"/>
                    </a:schemeClr>
                  </a:glow>
                </a:effectLst>
              </a:rPr>
              <a:t>androidTestImplementation</a:t>
            </a:r>
            <a:endParaRPr lang="en-IN" dirty="0">
              <a:effectLst>
                <a:glow rad="63500">
                  <a:schemeClr val="accent5">
                    <a:satMod val="175000"/>
                    <a:alpha val="40000"/>
                  </a:schemeClr>
                </a:glow>
              </a:effectLst>
            </a:endParaRPr>
          </a:p>
          <a:p>
            <a:pPr marL="0" indent="0">
              <a:buNone/>
            </a:pPr>
            <a:r>
              <a:rPr lang="en-IN" dirty="0">
                <a:effectLst>
                  <a:glow rad="63500">
                    <a:schemeClr val="accent5">
                      <a:satMod val="175000"/>
                      <a:alpha val="40000"/>
                    </a:schemeClr>
                  </a:glow>
                </a:effectLst>
              </a:rPr>
              <a:t> 'androidx.test.espresso:espresso-core:3.1.1'}</a:t>
            </a:r>
          </a:p>
        </p:txBody>
      </p:sp>
      <p:sp>
        <p:nvSpPr>
          <p:cNvPr id="4" name="Rectangle 3">
            <a:extLst>
              <a:ext uri="{FF2B5EF4-FFF2-40B4-BE49-F238E27FC236}">
                <a16:creationId xmlns:a16="http://schemas.microsoft.com/office/drawing/2014/main" id="{BC7DC8BB-52B1-4927-8488-A38086C7695E}"/>
              </a:ext>
            </a:extLst>
          </p:cNvPr>
          <p:cNvSpPr/>
          <p:nvPr/>
        </p:nvSpPr>
        <p:spPr>
          <a:xfrm>
            <a:off x="3516454" y="196786"/>
            <a:ext cx="5387400" cy="1107996"/>
          </a:xfrm>
          <a:prstGeom prst="rect">
            <a:avLst/>
          </a:prstGeom>
          <a:noFill/>
        </p:spPr>
        <p:txBody>
          <a:bodyPr wrap="square" lIns="91440" tIns="45720" rIns="91440" bIns="45720">
            <a:spAutoFit/>
          </a:bodyPr>
          <a:lstStyle/>
          <a:p>
            <a:pPr algn="ctr"/>
            <a:r>
              <a:rPr lang="en-IN" sz="6600" b="1" cap="none" spc="0" dirty="0">
                <a:ln w="28575" cmpd="sng">
                  <a:solidFill>
                    <a:schemeClr val="accent4"/>
                  </a:solidFill>
                  <a:prstDash val="solid"/>
                </a:ln>
                <a:effectLst>
                  <a:glow rad="101600">
                    <a:srgbClr val="FF0000">
                      <a:alpha val="60000"/>
                    </a:srgbClr>
                  </a:glow>
                </a:effectLst>
              </a:rPr>
              <a:t>Dependencies</a:t>
            </a:r>
          </a:p>
        </p:txBody>
      </p:sp>
    </p:spTree>
    <p:extLst>
      <p:ext uri="{BB962C8B-B14F-4D97-AF65-F5344CB8AC3E}">
        <p14:creationId xmlns:p14="http://schemas.microsoft.com/office/powerpoint/2010/main" val="228413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340B0-5D93-4812-AD64-EBBB31E12DEE}"/>
              </a:ext>
            </a:extLst>
          </p:cNvPr>
          <p:cNvSpPr>
            <a:spLocks noGrp="1"/>
          </p:cNvSpPr>
          <p:nvPr>
            <p:ph idx="1"/>
          </p:nvPr>
        </p:nvSpPr>
        <p:spPr>
          <a:xfrm>
            <a:off x="175491" y="964893"/>
            <a:ext cx="11794836" cy="5703762"/>
          </a:xfrm>
          <a:prstGeom prst="roundRect">
            <a:avLst/>
          </a:prstGeom>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en-US" dirty="0"/>
              <a:t>The COVID-19 has resulted in schools shut all across the world. Globally, over 1.3 billion children are out of the classroom. As a result, education has changed dramatically, with the distinctive rise of </a:t>
            </a:r>
            <a:r>
              <a:rPr lang="en-US" dirty="0">
                <a:solidFill>
                  <a:srgbClr val="FF0000"/>
                </a:solidFill>
              </a:rPr>
              <a:t>e-learning</a:t>
            </a:r>
            <a:r>
              <a:rPr lang="en-US" dirty="0"/>
              <a:t>, whereby teaching is undertaken remotely and on digital platforms.</a:t>
            </a:r>
          </a:p>
          <a:p>
            <a:r>
              <a:rPr lang="en-US" dirty="0"/>
              <a:t>Most of the students are willing to give their </a:t>
            </a:r>
            <a:r>
              <a:rPr lang="en-US" dirty="0">
                <a:solidFill>
                  <a:srgbClr val="00B050"/>
                </a:solidFill>
              </a:rPr>
              <a:t>time</a:t>
            </a:r>
            <a:r>
              <a:rPr lang="en-US" dirty="0"/>
              <a:t> to study but some of them have </a:t>
            </a:r>
            <a:r>
              <a:rPr lang="en-US" dirty="0">
                <a:solidFill>
                  <a:srgbClr val="FF0000"/>
                </a:solidFill>
              </a:rPr>
              <a:t>lack of resources </a:t>
            </a:r>
            <a:r>
              <a:rPr lang="en-US" dirty="0"/>
              <a:t>,which is an obstacle in their learning path and also they want the sources which can provide them free education as most of them are not in a condition to pay much for online material.  </a:t>
            </a:r>
          </a:p>
          <a:p>
            <a:r>
              <a:rPr lang="en-US" dirty="0"/>
              <a:t>Parents are also worried about their children’s future .This is the golden opportunity for the students go study and get ahead in the race.</a:t>
            </a:r>
          </a:p>
          <a:p>
            <a:r>
              <a:rPr lang="en-US" dirty="0"/>
              <a:t>Utilizing the time that the students save while learning at home , they can use this time to upskill themselves in various fields.</a:t>
            </a:r>
          </a:p>
          <a:p>
            <a:r>
              <a:rPr lang="en-US" dirty="0"/>
              <a:t>Digital education can be accessible on clicks and to make that happen for free.</a:t>
            </a:r>
          </a:p>
          <a:p>
            <a:r>
              <a:rPr lang="en-US" dirty="0"/>
              <a:t>Almost everyone who is keen to study will obviously be waiting for a platform like this to be made accessible soon.</a:t>
            </a:r>
          </a:p>
          <a:p>
            <a:endParaRPr lang="en-US" dirty="0"/>
          </a:p>
        </p:txBody>
      </p:sp>
      <p:sp>
        <p:nvSpPr>
          <p:cNvPr id="4" name="Rectangle 3">
            <a:extLst>
              <a:ext uri="{FF2B5EF4-FFF2-40B4-BE49-F238E27FC236}">
                <a16:creationId xmlns:a16="http://schemas.microsoft.com/office/drawing/2014/main" id="{94B4EF51-03B1-498F-857C-9EDF0AF0599B}"/>
              </a:ext>
            </a:extLst>
          </p:cNvPr>
          <p:cNvSpPr/>
          <p:nvPr/>
        </p:nvSpPr>
        <p:spPr>
          <a:xfrm>
            <a:off x="372572" y="41563"/>
            <a:ext cx="10670999" cy="923330"/>
          </a:xfrm>
          <a:prstGeom prst="rect">
            <a:avLst/>
          </a:prstGeom>
          <a:noFill/>
        </p:spPr>
        <p:txBody>
          <a:bodyPr wrap="none" lIns="91440" tIns="45720" rIns="91440" bIns="45720">
            <a:spAutoFit/>
          </a:bodyPr>
          <a:lstStyle/>
          <a:p>
            <a:pPr algn="ctr"/>
            <a:r>
              <a:rPr lang="en-US" sz="5400" b="1" cap="none" spc="0" dirty="0">
                <a:ln w="28575">
                  <a:solidFill>
                    <a:schemeClr val="accent1">
                      <a:lumMod val="50000"/>
                    </a:schemeClr>
                  </a:solidFill>
                  <a:prstDash val="solid"/>
                </a:ln>
                <a:solidFill>
                  <a:srgbClr val="00FFCC"/>
                </a:solidFill>
                <a:effectLst>
                  <a:outerShdw dist="38100" dir="2640000" algn="bl" rotWithShape="0">
                    <a:schemeClr val="accent1"/>
                  </a:outerShdw>
                </a:effectLst>
              </a:rPr>
              <a:t>Social Impact Analysis with COVID19</a:t>
            </a:r>
            <a:endParaRPr lang="en-IN" sz="5400" b="1" cap="none" spc="0" dirty="0">
              <a:ln w="28575">
                <a:solidFill>
                  <a:schemeClr val="accent1">
                    <a:lumMod val="50000"/>
                  </a:schemeClr>
                </a:solidFill>
                <a:prstDash val="solid"/>
              </a:ln>
              <a:solidFill>
                <a:srgbClr val="00FFCC"/>
              </a:solidFill>
              <a:effectLst>
                <a:outerShdw dist="38100" dir="2640000" algn="bl" rotWithShape="0">
                  <a:schemeClr val="accent1"/>
                </a:outerShdw>
              </a:effectLst>
            </a:endParaRPr>
          </a:p>
        </p:txBody>
      </p:sp>
    </p:spTree>
    <p:extLst>
      <p:ext uri="{BB962C8B-B14F-4D97-AF65-F5344CB8AC3E}">
        <p14:creationId xmlns:p14="http://schemas.microsoft.com/office/powerpoint/2010/main" val="343083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92C3A6-E5C7-45AC-957E-EE77C90672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798" y="1378371"/>
            <a:ext cx="2054708" cy="4451867"/>
          </a:xfrm>
          <a:prstGeom prst="rect">
            <a:avLst/>
          </a:prstGeom>
          <a:ln w="88900" cap="sq" cmpd="thickThin">
            <a:solidFill>
              <a:srgbClr val="000000"/>
            </a:solidFill>
            <a:prstDash val="solid"/>
            <a:miter lim="800000"/>
          </a:ln>
          <a:effectLst>
            <a:innerShdw blurRad="76200">
              <a:srgbClr val="000000"/>
            </a:innerShdw>
          </a:effectLst>
        </p:spPr>
      </p:pic>
      <p:sp>
        <p:nvSpPr>
          <p:cNvPr id="3" name="Rectangle 2">
            <a:extLst>
              <a:ext uri="{FF2B5EF4-FFF2-40B4-BE49-F238E27FC236}">
                <a16:creationId xmlns:a16="http://schemas.microsoft.com/office/drawing/2014/main" id="{CAFDFB55-8FD1-4B3F-9D7E-06262F20844E}"/>
              </a:ext>
            </a:extLst>
          </p:cNvPr>
          <p:cNvSpPr/>
          <p:nvPr/>
        </p:nvSpPr>
        <p:spPr>
          <a:xfrm>
            <a:off x="139120" y="-1"/>
            <a:ext cx="5956879" cy="1107996"/>
          </a:xfrm>
          <a:prstGeom prst="rect">
            <a:avLst/>
          </a:prstGeom>
          <a:noFill/>
        </p:spPr>
        <p:txBody>
          <a:bodyPr wrap="square" lIns="91440" tIns="45720" rIns="91440" bIns="45720">
            <a:spAutoFit/>
          </a:bodyPr>
          <a:lstStyle/>
          <a:p>
            <a:pPr algn="ctr"/>
            <a:r>
              <a:rPr lang="en-IN" sz="6600" b="1" cap="none" spc="0" dirty="0">
                <a:ln w="38100">
                  <a:solidFill>
                    <a:schemeClr val="tx1"/>
                  </a:solidFill>
                  <a:prstDash val="solid"/>
                </a:ln>
                <a:solidFill>
                  <a:srgbClr val="92D050"/>
                </a:solidFill>
                <a:effectLst>
                  <a:glow rad="139700">
                    <a:schemeClr val="accent6">
                      <a:satMod val="175000"/>
                      <a:alpha val="40000"/>
                    </a:schemeClr>
                  </a:glow>
                  <a:outerShdw dist="38100" dir="2700000" algn="tl" rotWithShape="0">
                    <a:schemeClr val="accent2"/>
                  </a:outerShdw>
                </a:effectLst>
              </a:rPr>
              <a:t>Implementation</a:t>
            </a:r>
          </a:p>
        </p:txBody>
      </p:sp>
      <p:sp>
        <p:nvSpPr>
          <p:cNvPr id="8" name="Rectangle: Rounded Corners 7">
            <a:extLst>
              <a:ext uri="{FF2B5EF4-FFF2-40B4-BE49-F238E27FC236}">
                <a16:creationId xmlns:a16="http://schemas.microsoft.com/office/drawing/2014/main" id="{FB2E6AE4-7165-464C-8618-D0AA4C4D31A2}"/>
              </a:ext>
            </a:extLst>
          </p:cNvPr>
          <p:cNvSpPr/>
          <p:nvPr/>
        </p:nvSpPr>
        <p:spPr>
          <a:xfrm>
            <a:off x="1879983" y="6100615"/>
            <a:ext cx="1950331" cy="61883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Title Screen</a:t>
            </a:r>
            <a:endParaRPr lang="en-IN" dirty="0"/>
          </a:p>
        </p:txBody>
      </p:sp>
      <p:sp>
        <p:nvSpPr>
          <p:cNvPr id="9" name="Rectangle: Rounded Corners 8">
            <a:extLst>
              <a:ext uri="{FF2B5EF4-FFF2-40B4-BE49-F238E27FC236}">
                <a16:creationId xmlns:a16="http://schemas.microsoft.com/office/drawing/2014/main" id="{B05C57C6-5D88-433E-877D-1ABD797D3A45}"/>
              </a:ext>
            </a:extLst>
          </p:cNvPr>
          <p:cNvSpPr/>
          <p:nvPr/>
        </p:nvSpPr>
        <p:spPr>
          <a:xfrm>
            <a:off x="5975011" y="6100614"/>
            <a:ext cx="1950331" cy="618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Registration page</a:t>
            </a:r>
            <a:endParaRPr lang="en-IN" dirty="0"/>
          </a:p>
        </p:txBody>
      </p:sp>
      <p:sp>
        <p:nvSpPr>
          <p:cNvPr id="10" name="Rectangle: Rounded Corners 9">
            <a:extLst>
              <a:ext uri="{FF2B5EF4-FFF2-40B4-BE49-F238E27FC236}">
                <a16:creationId xmlns:a16="http://schemas.microsoft.com/office/drawing/2014/main" id="{3C991619-8EC0-43DB-97FA-6C5E571CE0C2}"/>
              </a:ext>
            </a:extLst>
          </p:cNvPr>
          <p:cNvSpPr/>
          <p:nvPr/>
        </p:nvSpPr>
        <p:spPr>
          <a:xfrm>
            <a:off x="9483110" y="4874866"/>
            <a:ext cx="1950331" cy="61883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Log-in Page</a:t>
            </a:r>
            <a:endParaRPr lang="en-IN" dirty="0"/>
          </a:p>
        </p:txBody>
      </p:sp>
      <p:sp>
        <p:nvSpPr>
          <p:cNvPr id="13" name="TextBox 12">
            <a:extLst>
              <a:ext uri="{FF2B5EF4-FFF2-40B4-BE49-F238E27FC236}">
                <a16:creationId xmlns:a16="http://schemas.microsoft.com/office/drawing/2014/main" id="{1559E264-6116-42B8-9FCA-AFA651912E96}"/>
              </a:ext>
            </a:extLst>
          </p:cNvPr>
          <p:cNvSpPr txBox="1"/>
          <p:nvPr/>
        </p:nvSpPr>
        <p:spPr>
          <a:xfrm rot="20939029">
            <a:off x="4833454" y="1156691"/>
            <a:ext cx="2995721" cy="369332"/>
          </a:xfrm>
          <a:prstGeom prst="rect">
            <a:avLst/>
          </a:prstGeom>
          <a:noFill/>
        </p:spPr>
        <p:txBody>
          <a:bodyPr wrap="square" rtlCol="0">
            <a:spAutoFit/>
          </a:bodyPr>
          <a:lstStyle/>
          <a:p>
            <a:r>
              <a:rPr lang="en-US" dirty="0">
                <a:solidFill>
                  <a:srgbClr val="FF0000"/>
                </a:solidFill>
                <a:latin typeface="Comic Sans MS" panose="030F0702030302020204" pitchFamily="66" charset="0"/>
              </a:rPr>
              <a:t>If you are already a user</a:t>
            </a:r>
            <a:endParaRPr lang="en-IN" dirty="0">
              <a:solidFill>
                <a:srgbClr val="FF0000"/>
              </a:solidFill>
              <a:latin typeface="Comic Sans MS" panose="030F0702030302020204" pitchFamily="66" charset="0"/>
            </a:endParaRPr>
          </a:p>
        </p:txBody>
      </p:sp>
      <p:sp>
        <p:nvSpPr>
          <p:cNvPr id="17" name="TextBox 16">
            <a:extLst>
              <a:ext uri="{FF2B5EF4-FFF2-40B4-BE49-F238E27FC236}">
                <a16:creationId xmlns:a16="http://schemas.microsoft.com/office/drawing/2014/main" id="{DE7037D0-F2FB-4D8C-8DD0-FEF2C5B176E6}"/>
              </a:ext>
            </a:extLst>
          </p:cNvPr>
          <p:cNvSpPr txBox="1"/>
          <p:nvPr/>
        </p:nvSpPr>
        <p:spPr>
          <a:xfrm rot="828547">
            <a:off x="4147284" y="3836093"/>
            <a:ext cx="2165217" cy="369332"/>
          </a:xfrm>
          <a:prstGeom prst="rect">
            <a:avLst/>
          </a:prstGeom>
          <a:noFill/>
        </p:spPr>
        <p:txBody>
          <a:bodyPr wrap="square" rtlCol="0">
            <a:spAutoFit/>
          </a:bodyPr>
          <a:lstStyle/>
          <a:p>
            <a:r>
              <a:rPr lang="en-US" dirty="0">
                <a:solidFill>
                  <a:srgbClr val="FF0000"/>
                </a:solidFill>
                <a:latin typeface="Comic Sans MS" panose="030F0702030302020204" pitchFamily="66" charset="0"/>
              </a:rPr>
              <a:t>For New user</a:t>
            </a:r>
            <a:endParaRPr lang="en-IN" dirty="0">
              <a:solidFill>
                <a:srgbClr val="FF0000"/>
              </a:solidFill>
              <a:latin typeface="Comic Sans MS" panose="030F0702030302020204" pitchFamily="66" charset="0"/>
            </a:endParaRPr>
          </a:p>
        </p:txBody>
      </p:sp>
      <p:cxnSp>
        <p:nvCxnSpPr>
          <p:cNvPr id="18" name="Straight Arrow Connector 17">
            <a:extLst>
              <a:ext uri="{FF2B5EF4-FFF2-40B4-BE49-F238E27FC236}">
                <a16:creationId xmlns:a16="http://schemas.microsoft.com/office/drawing/2014/main" id="{C865546C-61A0-4B14-982F-F361F84D5692}"/>
              </a:ext>
            </a:extLst>
          </p:cNvPr>
          <p:cNvCxnSpPr>
            <a:cxnSpLocks/>
          </p:cNvCxnSpPr>
          <p:nvPr/>
        </p:nvCxnSpPr>
        <p:spPr>
          <a:xfrm flipV="1">
            <a:off x="3980508" y="958569"/>
            <a:ext cx="5502602" cy="1104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7FCDAE-3FF7-414E-96C8-4E2B033A9F00}"/>
              </a:ext>
            </a:extLst>
          </p:cNvPr>
          <p:cNvCxnSpPr>
            <a:cxnSpLocks/>
          </p:cNvCxnSpPr>
          <p:nvPr/>
        </p:nvCxnSpPr>
        <p:spPr>
          <a:xfrm>
            <a:off x="4010994" y="3894939"/>
            <a:ext cx="1885015" cy="427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D9A03A2-8DFA-4CAB-B664-2039A7175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011" y="2062840"/>
            <a:ext cx="1801548" cy="3903355"/>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7854B76F-BA67-4306-A97C-7A5AAB974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3110" y="426277"/>
            <a:ext cx="1950331" cy="4225717"/>
          </a:xfrm>
          <a:prstGeom prst="rect">
            <a:avLst/>
          </a:prstGeom>
          <a:ln w="88900" cap="sq" cmpd="thickThin">
            <a:solidFill>
              <a:srgbClr val="000000"/>
            </a:solidFill>
            <a:prstDash val="solid"/>
            <a:miter lim="800000"/>
          </a:ln>
          <a:effectLst>
            <a:innerShdw blurRad="76200">
              <a:srgbClr val="000000"/>
            </a:innerShdw>
          </a:effectLst>
        </p:spPr>
      </p:pic>
      <p:cxnSp>
        <p:nvCxnSpPr>
          <p:cNvPr id="14" name="Straight Arrow Connector 13">
            <a:extLst>
              <a:ext uri="{FF2B5EF4-FFF2-40B4-BE49-F238E27FC236}">
                <a16:creationId xmlns:a16="http://schemas.microsoft.com/office/drawing/2014/main" id="{4F3C713C-D739-46CF-A401-C658EAB299CE}"/>
              </a:ext>
            </a:extLst>
          </p:cNvPr>
          <p:cNvCxnSpPr>
            <a:cxnSpLocks/>
          </p:cNvCxnSpPr>
          <p:nvPr/>
        </p:nvCxnSpPr>
        <p:spPr>
          <a:xfrm flipV="1">
            <a:off x="7832232" y="3100348"/>
            <a:ext cx="1650878" cy="794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40D674-324E-44F2-97EF-C76A102C9226}"/>
              </a:ext>
            </a:extLst>
          </p:cNvPr>
          <p:cNvSpPr txBox="1"/>
          <p:nvPr/>
        </p:nvSpPr>
        <p:spPr>
          <a:xfrm rot="19916756">
            <a:off x="7857016" y="3010320"/>
            <a:ext cx="2165217" cy="646331"/>
          </a:xfrm>
          <a:prstGeom prst="rect">
            <a:avLst/>
          </a:prstGeom>
          <a:noFill/>
        </p:spPr>
        <p:txBody>
          <a:bodyPr wrap="square" rtlCol="0">
            <a:spAutoFit/>
          </a:bodyPr>
          <a:lstStyle/>
          <a:p>
            <a:r>
              <a:rPr lang="en-US" dirty="0">
                <a:solidFill>
                  <a:srgbClr val="FF0000"/>
                </a:solidFill>
                <a:latin typeface="Comic Sans MS" panose="030F0702030302020204" pitchFamily="66" charset="0"/>
              </a:rPr>
              <a:t>Redirected to </a:t>
            </a:r>
          </a:p>
          <a:p>
            <a:r>
              <a:rPr lang="en-US" dirty="0">
                <a:solidFill>
                  <a:srgbClr val="FF0000"/>
                </a:solidFill>
                <a:latin typeface="Comic Sans MS" panose="030F0702030302020204" pitchFamily="66" charset="0"/>
              </a:rPr>
              <a:t>Login page</a:t>
            </a:r>
            <a:endParaRPr lang="en-IN"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4112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B1343A-87FD-4318-9311-D0666F10E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268" y="497305"/>
            <a:ext cx="2213637" cy="4796214"/>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678A5FC4-94E8-4603-8842-13E5081AC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766" y="497301"/>
            <a:ext cx="2213637" cy="4796213"/>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D929FF36-A2C8-4B60-B97B-4E77E5EB4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2517" y="497302"/>
            <a:ext cx="2213637" cy="4796213"/>
          </a:xfrm>
          <a:prstGeom prst="rect">
            <a:avLst/>
          </a:prstGeom>
          <a:ln w="88900" cap="sq" cmpd="thickThin">
            <a:solidFill>
              <a:srgbClr val="000000"/>
            </a:solidFill>
            <a:prstDash val="solid"/>
            <a:miter lim="800000"/>
          </a:ln>
          <a:effectLst>
            <a:innerShdw blurRad="76200">
              <a:srgbClr val="000000"/>
            </a:innerShdw>
          </a:effectLst>
        </p:spPr>
      </p:pic>
      <p:cxnSp>
        <p:nvCxnSpPr>
          <p:cNvPr id="10" name="Straight Arrow Connector 9">
            <a:extLst>
              <a:ext uri="{FF2B5EF4-FFF2-40B4-BE49-F238E27FC236}">
                <a16:creationId xmlns:a16="http://schemas.microsoft.com/office/drawing/2014/main" id="{7F66B6F8-C25D-4F70-A2F6-69164BBDCBE2}"/>
              </a:ext>
            </a:extLst>
          </p:cNvPr>
          <p:cNvCxnSpPr>
            <a:cxnSpLocks/>
          </p:cNvCxnSpPr>
          <p:nvPr/>
        </p:nvCxnSpPr>
        <p:spPr>
          <a:xfrm>
            <a:off x="6368403" y="3105591"/>
            <a:ext cx="32441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2C6004-D8D7-44C3-B68A-D2874264C747}"/>
              </a:ext>
            </a:extLst>
          </p:cNvPr>
          <p:cNvCxnSpPr>
            <a:cxnSpLocks/>
          </p:cNvCxnSpPr>
          <p:nvPr/>
        </p:nvCxnSpPr>
        <p:spPr>
          <a:xfrm>
            <a:off x="2630905" y="2408244"/>
            <a:ext cx="15238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FD717A-4F06-4CE7-A4D0-068867E6B361}"/>
              </a:ext>
            </a:extLst>
          </p:cNvPr>
          <p:cNvSpPr txBox="1"/>
          <p:nvPr/>
        </p:nvSpPr>
        <p:spPr>
          <a:xfrm>
            <a:off x="2770908" y="2085078"/>
            <a:ext cx="1383857" cy="369332"/>
          </a:xfrm>
          <a:prstGeom prst="rect">
            <a:avLst/>
          </a:prstGeom>
          <a:noFill/>
        </p:spPr>
        <p:txBody>
          <a:bodyPr wrap="square" rtlCol="0">
            <a:spAutoFit/>
          </a:bodyPr>
          <a:lstStyle/>
          <a:p>
            <a:r>
              <a:rPr lang="en-US" dirty="0">
                <a:solidFill>
                  <a:srgbClr val="FF0000"/>
                </a:solidFill>
              </a:rPr>
              <a:t>Scroll down</a:t>
            </a:r>
            <a:endParaRPr lang="en-IN" dirty="0">
              <a:solidFill>
                <a:srgbClr val="FF0000"/>
              </a:solidFill>
            </a:endParaRPr>
          </a:p>
        </p:txBody>
      </p:sp>
      <p:sp>
        <p:nvSpPr>
          <p:cNvPr id="15" name="TextBox 14">
            <a:extLst>
              <a:ext uri="{FF2B5EF4-FFF2-40B4-BE49-F238E27FC236}">
                <a16:creationId xmlns:a16="http://schemas.microsoft.com/office/drawing/2014/main" id="{2FE1B438-C05B-464C-8150-9EC7F5870C6D}"/>
              </a:ext>
            </a:extLst>
          </p:cNvPr>
          <p:cNvSpPr txBox="1"/>
          <p:nvPr/>
        </p:nvSpPr>
        <p:spPr>
          <a:xfrm>
            <a:off x="6465454" y="1972078"/>
            <a:ext cx="3233419" cy="923330"/>
          </a:xfrm>
          <a:prstGeom prst="rect">
            <a:avLst/>
          </a:prstGeom>
          <a:noFill/>
        </p:spPr>
        <p:txBody>
          <a:bodyPr wrap="square" rtlCol="0">
            <a:spAutoFit/>
          </a:bodyPr>
          <a:lstStyle/>
          <a:p>
            <a:r>
              <a:rPr lang="en-US" dirty="0">
                <a:solidFill>
                  <a:srgbClr val="FF0000"/>
                </a:solidFill>
                <a:latin typeface="Comic Sans MS" panose="030F0702030302020204" pitchFamily="66" charset="0"/>
              </a:rPr>
              <a:t>Select the class or  exam for which you want to study.</a:t>
            </a:r>
          </a:p>
          <a:p>
            <a:r>
              <a:rPr lang="en-US" dirty="0">
                <a:solidFill>
                  <a:srgbClr val="FF0000"/>
                </a:solidFill>
                <a:latin typeface="Comic Sans MS" panose="030F0702030302020204" pitchFamily="66" charset="0"/>
              </a:rPr>
              <a:t>Ex: Class 9 selected</a:t>
            </a:r>
            <a:endParaRPr lang="en-IN" dirty="0">
              <a:solidFill>
                <a:srgbClr val="FF0000"/>
              </a:solidFill>
              <a:latin typeface="Comic Sans MS" panose="030F0702030302020204" pitchFamily="66" charset="0"/>
            </a:endParaRPr>
          </a:p>
        </p:txBody>
      </p:sp>
      <p:sp>
        <p:nvSpPr>
          <p:cNvPr id="18" name="Rectangle: Rounded Corners 17">
            <a:extLst>
              <a:ext uri="{FF2B5EF4-FFF2-40B4-BE49-F238E27FC236}">
                <a16:creationId xmlns:a16="http://schemas.microsoft.com/office/drawing/2014/main" id="{4AA4D6D7-7535-4269-819E-707A1BD066E5}"/>
              </a:ext>
            </a:extLst>
          </p:cNvPr>
          <p:cNvSpPr/>
          <p:nvPr/>
        </p:nvSpPr>
        <p:spPr>
          <a:xfrm>
            <a:off x="1800290" y="5588972"/>
            <a:ext cx="3325091" cy="6927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Home Screen After Login</a:t>
            </a:r>
            <a:endParaRPr lang="en-IN" dirty="0"/>
          </a:p>
        </p:txBody>
      </p:sp>
      <p:sp>
        <p:nvSpPr>
          <p:cNvPr id="19" name="Rectangle: Rounded Corners 18">
            <a:extLst>
              <a:ext uri="{FF2B5EF4-FFF2-40B4-BE49-F238E27FC236}">
                <a16:creationId xmlns:a16="http://schemas.microsoft.com/office/drawing/2014/main" id="{3D9D8005-69FA-4098-BC8D-23EEDC637533}"/>
              </a:ext>
            </a:extLst>
          </p:cNvPr>
          <p:cNvSpPr/>
          <p:nvPr/>
        </p:nvSpPr>
        <p:spPr>
          <a:xfrm>
            <a:off x="9541164" y="5588972"/>
            <a:ext cx="2415309" cy="692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9 Subjects Screen</a:t>
            </a:r>
            <a:endParaRPr lang="en-IN" dirty="0"/>
          </a:p>
        </p:txBody>
      </p:sp>
    </p:spTree>
    <p:extLst>
      <p:ext uri="{BB962C8B-B14F-4D97-AF65-F5344CB8AC3E}">
        <p14:creationId xmlns:p14="http://schemas.microsoft.com/office/powerpoint/2010/main" val="134852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01E9CB3-9906-46FD-BA31-358C68E49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93" y="985838"/>
            <a:ext cx="2067135" cy="4478794"/>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BFE1A2BC-1329-49AD-A9BD-A48B22345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799" y="66964"/>
            <a:ext cx="1551709" cy="3362036"/>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DB169B1C-20D3-440C-93A9-C44323D65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959" y="66965"/>
            <a:ext cx="1551708" cy="3362036"/>
          </a:xfrm>
          <a:prstGeom prst="rect">
            <a:avLst/>
          </a:prstGeom>
          <a:ln w="88900" cap="sq" cmpd="thickThin">
            <a:solidFill>
              <a:srgbClr val="000000"/>
            </a:solidFill>
            <a:prstDash val="solid"/>
            <a:miter lim="800000"/>
          </a:ln>
          <a:effectLst>
            <a:innerShdw blurRad="76200">
              <a:srgbClr val="000000"/>
            </a:innerShdw>
          </a:effectLst>
        </p:spPr>
      </p:pic>
      <p:sp>
        <p:nvSpPr>
          <p:cNvPr id="11" name="Rectangle: Rounded Corners 10">
            <a:extLst>
              <a:ext uri="{FF2B5EF4-FFF2-40B4-BE49-F238E27FC236}">
                <a16:creationId xmlns:a16="http://schemas.microsoft.com/office/drawing/2014/main" id="{BEA6248C-D1EF-43C8-8F06-61DA60CD3400}"/>
              </a:ext>
            </a:extLst>
          </p:cNvPr>
          <p:cNvSpPr/>
          <p:nvPr/>
        </p:nvSpPr>
        <p:spPr>
          <a:xfrm>
            <a:off x="10315272" y="4364651"/>
            <a:ext cx="1722582" cy="499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Started</a:t>
            </a:r>
            <a:endParaRPr lang="en-IN" dirty="0"/>
          </a:p>
        </p:txBody>
      </p:sp>
      <p:sp>
        <p:nvSpPr>
          <p:cNvPr id="12" name="Rectangle: Rounded Corners 11">
            <a:extLst>
              <a:ext uri="{FF2B5EF4-FFF2-40B4-BE49-F238E27FC236}">
                <a16:creationId xmlns:a16="http://schemas.microsoft.com/office/drawing/2014/main" id="{16452776-45C1-4D61-A940-17078D72C2D2}"/>
              </a:ext>
            </a:extLst>
          </p:cNvPr>
          <p:cNvSpPr/>
          <p:nvPr/>
        </p:nvSpPr>
        <p:spPr>
          <a:xfrm>
            <a:off x="4103024" y="3571720"/>
            <a:ext cx="3039369" cy="577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Mathematics Content Screen</a:t>
            </a:r>
            <a:endParaRPr lang="en-IN" dirty="0"/>
          </a:p>
        </p:txBody>
      </p:sp>
      <p:sp>
        <p:nvSpPr>
          <p:cNvPr id="13" name="Rectangle: Rounded Corners 12">
            <a:extLst>
              <a:ext uri="{FF2B5EF4-FFF2-40B4-BE49-F238E27FC236}">
                <a16:creationId xmlns:a16="http://schemas.microsoft.com/office/drawing/2014/main" id="{07767D02-9136-4939-8A2F-36C75E3C4FB7}"/>
              </a:ext>
            </a:extLst>
          </p:cNvPr>
          <p:cNvSpPr/>
          <p:nvPr/>
        </p:nvSpPr>
        <p:spPr>
          <a:xfrm>
            <a:off x="7781959" y="6044825"/>
            <a:ext cx="2067135" cy="487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 Quiz window</a:t>
            </a:r>
            <a:endParaRPr lang="en-IN" dirty="0"/>
          </a:p>
        </p:txBody>
      </p:sp>
      <p:sp>
        <p:nvSpPr>
          <p:cNvPr id="14" name="Rectangle: Rounded Corners 13">
            <a:extLst>
              <a:ext uri="{FF2B5EF4-FFF2-40B4-BE49-F238E27FC236}">
                <a16:creationId xmlns:a16="http://schemas.microsoft.com/office/drawing/2014/main" id="{5F152298-6010-4E74-B635-6E1D2C232832}"/>
              </a:ext>
            </a:extLst>
          </p:cNvPr>
          <p:cNvSpPr/>
          <p:nvPr/>
        </p:nvSpPr>
        <p:spPr>
          <a:xfrm>
            <a:off x="73890" y="5696741"/>
            <a:ext cx="2413229" cy="690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9 Subjects Screen</a:t>
            </a:r>
            <a:endParaRPr lang="en-IN" dirty="0"/>
          </a:p>
        </p:txBody>
      </p:sp>
      <p:cxnSp>
        <p:nvCxnSpPr>
          <p:cNvPr id="15" name="Straight Arrow Connector 14">
            <a:extLst>
              <a:ext uri="{FF2B5EF4-FFF2-40B4-BE49-F238E27FC236}">
                <a16:creationId xmlns:a16="http://schemas.microsoft.com/office/drawing/2014/main" id="{DD83E439-BFD0-4CB2-A00E-17F2395A953E}"/>
              </a:ext>
            </a:extLst>
          </p:cNvPr>
          <p:cNvCxnSpPr>
            <a:cxnSpLocks/>
            <a:endCxn id="8" idx="1"/>
          </p:cNvCxnSpPr>
          <p:nvPr/>
        </p:nvCxnSpPr>
        <p:spPr>
          <a:xfrm flipV="1">
            <a:off x="2318328" y="1747982"/>
            <a:ext cx="1572471" cy="8090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163E758-600D-4F32-8E28-69F62D3EAE5A}"/>
              </a:ext>
            </a:extLst>
          </p:cNvPr>
          <p:cNvSpPr txBox="1"/>
          <p:nvPr/>
        </p:nvSpPr>
        <p:spPr>
          <a:xfrm rot="19903972">
            <a:off x="2388068" y="1829363"/>
            <a:ext cx="1397156" cy="646331"/>
          </a:xfrm>
          <a:prstGeom prst="rect">
            <a:avLst/>
          </a:prstGeom>
          <a:noFill/>
        </p:spPr>
        <p:txBody>
          <a:bodyPr wrap="square" rtlCol="0">
            <a:spAutoFit/>
          </a:bodyPr>
          <a:lstStyle/>
          <a:p>
            <a:r>
              <a:rPr lang="en-US" dirty="0">
                <a:solidFill>
                  <a:srgbClr val="FF0000"/>
                </a:solidFill>
              </a:rPr>
              <a:t>If you select</a:t>
            </a:r>
          </a:p>
          <a:p>
            <a:r>
              <a:rPr lang="en-US" dirty="0">
                <a:solidFill>
                  <a:srgbClr val="FF0000"/>
                </a:solidFill>
              </a:rPr>
              <a:t>mathematics</a:t>
            </a:r>
            <a:endParaRPr lang="en-IN" dirty="0">
              <a:solidFill>
                <a:srgbClr val="FF0000"/>
              </a:solidFill>
            </a:endParaRPr>
          </a:p>
        </p:txBody>
      </p:sp>
      <p:sp>
        <p:nvSpPr>
          <p:cNvPr id="20" name="TextBox 19">
            <a:extLst>
              <a:ext uri="{FF2B5EF4-FFF2-40B4-BE49-F238E27FC236}">
                <a16:creationId xmlns:a16="http://schemas.microsoft.com/office/drawing/2014/main" id="{ADA13D81-2825-4480-A8F7-3A6A6F781FB7}"/>
              </a:ext>
            </a:extLst>
          </p:cNvPr>
          <p:cNvSpPr txBox="1"/>
          <p:nvPr/>
        </p:nvSpPr>
        <p:spPr>
          <a:xfrm>
            <a:off x="7954236" y="613736"/>
            <a:ext cx="1722582"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rgbClr val="FF0000"/>
                </a:solidFill>
              </a:rPr>
              <a:t>If you select</a:t>
            </a:r>
          </a:p>
          <a:p>
            <a:r>
              <a:rPr lang="en-US" dirty="0">
                <a:solidFill>
                  <a:srgbClr val="FF0000"/>
                </a:solidFill>
              </a:rPr>
              <a:t>any material  to be downloaded</a:t>
            </a:r>
            <a:endParaRPr lang="en-IN" dirty="0">
              <a:solidFill>
                <a:srgbClr val="FF0000"/>
              </a:solidFill>
            </a:endParaRPr>
          </a:p>
        </p:txBody>
      </p:sp>
      <p:sp>
        <p:nvSpPr>
          <p:cNvPr id="21" name="TextBox 20">
            <a:extLst>
              <a:ext uri="{FF2B5EF4-FFF2-40B4-BE49-F238E27FC236}">
                <a16:creationId xmlns:a16="http://schemas.microsoft.com/office/drawing/2014/main" id="{20CFE67D-7E7C-4547-BD4E-4D159760C571}"/>
              </a:ext>
            </a:extLst>
          </p:cNvPr>
          <p:cNvSpPr txBox="1"/>
          <p:nvPr/>
        </p:nvSpPr>
        <p:spPr>
          <a:xfrm>
            <a:off x="5737501" y="4864467"/>
            <a:ext cx="1904623"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FF0000"/>
                </a:solidFill>
              </a:rPr>
              <a:t>General Quiz window that is available for ALL subjects</a:t>
            </a:r>
            <a:endParaRPr lang="en-IN" dirty="0">
              <a:solidFill>
                <a:srgbClr val="FF0000"/>
              </a:solidFill>
            </a:endParaRPr>
          </a:p>
        </p:txBody>
      </p:sp>
      <p:pic>
        <p:nvPicPr>
          <p:cNvPr id="4" name="Picture 3">
            <a:extLst>
              <a:ext uri="{FF2B5EF4-FFF2-40B4-BE49-F238E27FC236}">
                <a16:creationId xmlns:a16="http://schemas.microsoft.com/office/drawing/2014/main" id="{E7BDAA2F-AFAD-4154-8952-364FEC694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5387" y="174946"/>
            <a:ext cx="1895747" cy="4107452"/>
          </a:xfrm>
          <a:prstGeom prst="rect">
            <a:avLst/>
          </a:prstGeom>
        </p:spPr>
      </p:pic>
      <p:cxnSp>
        <p:nvCxnSpPr>
          <p:cNvPr id="16" name="Straight Arrow Connector 15">
            <a:extLst>
              <a:ext uri="{FF2B5EF4-FFF2-40B4-BE49-F238E27FC236}">
                <a16:creationId xmlns:a16="http://schemas.microsoft.com/office/drawing/2014/main" id="{81983503-B4B5-4BBC-B13E-27F6A23AB070}"/>
              </a:ext>
            </a:extLst>
          </p:cNvPr>
          <p:cNvCxnSpPr>
            <a:cxnSpLocks/>
          </p:cNvCxnSpPr>
          <p:nvPr/>
        </p:nvCxnSpPr>
        <p:spPr>
          <a:xfrm>
            <a:off x="9385103" y="1545708"/>
            <a:ext cx="780284" cy="1308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C5086F6-78B8-4305-A61D-ED3C01E5DA0B}"/>
              </a:ext>
            </a:extLst>
          </p:cNvPr>
          <p:cNvPicPr>
            <a:picLocks noChangeAspect="1"/>
          </p:cNvPicPr>
          <p:nvPr/>
        </p:nvPicPr>
        <p:blipFill>
          <a:blip r:embed="rId6"/>
          <a:stretch>
            <a:fillRect/>
          </a:stretch>
        </p:blipFill>
        <p:spPr>
          <a:xfrm>
            <a:off x="7950385" y="2386167"/>
            <a:ext cx="1704296" cy="3526711"/>
          </a:xfrm>
          <a:prstGeom prst="rect">
            <a:avLst/>
          </a:prstGeom>
        </p:spPr>
      </p:pic>
    </p:spTree>
    <p:extLst>
      <p:ext uri="{BB962C8B-B14F-4D97-AF65-F5344CB8AC3E}">
        <p14:creationId xmlns:p14="http://schemas.microsoft.com/office/powerpoint/2010/main" val="2093798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966</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Comic Sans MS</vt:lpstr>
      <vt:lpstr>Cooper Black</vt:lpstr>
      <vt:lpstr>Office Theme</vt:lpstr>
      <vt:lpstr>Project Title:            Plethora of knowledge App  Team name:                Aztecs College name:            VIT Bhopal</vt:lpstr>
      <vt:lpstr>IDEA &amp; APPROACH</vt:lpstr>
      <vt:lpstr>Technology Stack       Use Cases</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name college name</dc:title>
  <dc:creator>Dhyey Doshi</dc:creator>
  <cp:lastModifiedBy>18BCE10193</cp:lastModifiedBy>
  <cp:revision>58</cp:revision>
  <dcterms:created xsi:type="dcterms:W3CDTF">2020-04-19T16:01:02Z</dcterms:created>
  <dcterms:modified xsi:type="dcterms:W3CDTF">2021-09-13T03:28:55Z</dcterms:modified>
</cp:coreProperties>
</file>