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Music Genre Classification</a:t>
            </a:r>
            <a:endParaRPr lang="en-IN" altLang="en-US" dirty="0"/>
          </a:p>
        </p:txBody>
      </p:sp>
      <p:sp>
        <p:nvSpPr>
          <p:cNvPr id="3" name="Subtitle 2"/>
          <p:cNvSpPr>
            <a:spLocks noGrp="1"/>
          </p:cNvSpPr>
          <p:nvPr>
            <p:ph type="subTitle" idx="1"/>
          </p:nvPr>
        </p:nvSpPr>
        <p:spPr/>
        <p:txBody>
          <a:bodyPr/>
          <a:lstStyle/>
          <a:p>
            <a:r>
              <a:rPr lang="en-IN" altLang="en-US"/>
              <a:t>Submited to : Dr. Narayan Chaturvedi</a:t>
            </a:r>
            <a:endParaRPr lang="en-IN" altLang="en-US"/>
          </a:p>
          <a:p>
            <a:r>
              <a:rPr lang="en-IN" altLang="en-US"/>
              <a:t>by: Pranshu Sati</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Approach used</a:t>
            </a:r>
            <a:endParaRPr lang="en-IN" altLang="en-US"/>
          </a:p>
        </p:txBody>
      </p:sp>
      <p:sp>
        <p:nvSpPr>
          <p:cNvPr id="3" name="Content Placeholder 2"/>
          <p:cNvSpPr>
            <a:spLocks noGrp="1"/>
          </p:cNvSpPr>
          <p:nvPr>
            <p:ph idx="1"/>
          </p:nvPr>
        </p:nvSpPr>
        <p:spPr/>
        <p:txBody>
          <a:bodyPr/>
          <a:p>
            <a:r>
              <a:rPr lang="en-IN" altLang="en-US"/>
              <a:t>I have used the K Nearest Neighbour(KNN) Approach as it can make predictions more accurately and is also very simple to impliment.</a:t>
            </a:r>
            <a:endParaRPr lang="en-IN" altLang="en-US"/>
          </a:p>
          <a:p>
            <a:pPr marL="0" indent="0">
              <a:buNone/>
            </a:pPr>
            <a:r>
              <a:rPr lang="en-IN" altLang="en-US"/>
              <a:t>What is </a:t>
            </a:r>
            <a:r>
              <a:rPr lang="en-IN" altLang="en-US">
                <a:sym typeface="+mn-ea"/>
              </a:rPr>
              <a:t>K Nearest Neighbour(KNN) Algorithm?</a:t>
            </a:r>
            <a:endParaRPr lang="en-IN" altLang="en-US">
              <a:sym typeface="+mn-ea"/>
            </a:endParaRPr>
          </a:p>
          <a:p>
            <a:pPr marL="0" indent="0">
              <a:buNone/>
            </a:pPr>
            <a:r>
              <a:rPr lang="en-IN" altLang="en-US"/>
              <a:t>It is one of the most simple Supervised machine learning algorithm for classification as well as regression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How Dose K Nearest Neighbour(KNN) Work</a:t>
            </a:r>
            <a:endParaRPr lang="en-IN" altLang="en-US"/>
          </a:p>
        </p:txBody>
      </p:sp>
      <p:sp>
        <p:nvSpPr>
          <p:cNvPr id="3" name="Content Placeholder 2"/>
          <p:cNvSpPr>
            <a:spLocks noGrp="1"/>
          </p:cNvSpPr>
          <p:nvPr>
            <p:ph sz="half" idx="1"/>
          </p:nvPr>
        </p:nvSpPr>
        <p:spPr>
          <a:xfrm>
            <a:off x="838200" y="1825625"/>
            <a:ext cx="5783580" cy="5032375"/>
          </a:xfrm>
        </p:spPr>
        <p:txBody>
          <a:bodyPr>
            <a:normAutofit lnSpcReduction="10000"/>
          </a:bodyPr>
          <a:p>
            <a:pPr marL="0" indent="0">
              <a:buNone/>
            </a:pPr>
            <a:r>
              <a:rPr lang="en-IN" altLang="en-US"/>
              <a:t>It transforms the features that are extracted into a point on the graph,</a:t>
            </a:r>
            <a:endParaRPr lang="en-IN" altLang="en-US"/>
          </a:p>
          <a:p>
            <a:pPr marL="0" indent="0">
              <a:buNone/>
            </a:pPr>
            <a:r>
              <a:rPr lang="en-IN" altLang="en-US"/>
              <a:t>and works on the assumpition that similar values or points that are close to eachother belong to the same class and for predicting a class label it plots the value of the the unknown input on the graph and calculates the Euclidian distance from the other classes. The classes having the smallest distance from the given point is selected as the prediction class.</a:t>
            </a:r>
            <a:endParaRPr lang="en-IN" altLang="en-US"/>
          </a:p>
        </p:txBody>
      </p:sp>
      <p:pic>
        <p:nvPicPr>
          <p:cNvPr id="4" name="Content Placeholder 3" descr="image"/>
          <p:cNvPicPr>
            <a:picLocks noChangeAspect="1"/>
          </p:cNvPicPr>
          <p:nvPr>
            <p:ph sz="half" idx="2"/>
          </p:nvPr>
        </p:nvPicPr>
        <p:blipFill>
          <a:blip r:embed="rId1"/>
          <a:stretch>
            <a:fillRect/>
          </a:stretch>
        </p:blipFill>
        <p:spPr>
          <a:xfrm>
            <a:off x="7538085" y="1691005"/>
            <a:ext cx="4486910" cy="47155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Knn Graph for Multiclass Labels</a:t>
            </a:r>
            <a:endParaRPr lang="en-IN" altLang="en-US"/>
          </a:p>
        </p:txBody>
      </p:sp>
      <p:pic>
        <p:nvPicPr>
          <p:cNvPr id="6" name="Content Placeholder 5" descr="24-1536x864"/>
          <p:cNvPicPr>
            <a:picLocks noChangeAspect="1"/>
          </p:cNvPicPr>
          <p:nvPr>
            <p:ph idx="1"/>
          </p:nvPr>
        </p:nvPicPr>
        <p:blipFill>
          <a:blip r:embed="rId1"/>
          <a:stretch>
            <a:fillRect/>
          </a:stretch>
        </p:blipFill>
        <p:spPr>
          <a:xfrm>
            <a:off x="2227580" y="1825625"/>
            <a:ext cx="7735570" cy="4351655"/>
          </a:xfrm>
          <a:prstGeom prst="rect">
            <a:avLst/>
          </a:prstGeom>
        </p:spPr>
      </p:pic>
      <p:sp>
        <p:nvSpPr>
          <p:cNvPr id="7" name="Flowchart: Connector 6"/>
          <p:cNvSpPr/>
          <p:nvPr/>
        </p:nvSpPr>
        <p:spPr>
          <a:xfrm>
            <a:off x="9594850" y="2292985"/>
            <a:ext cx="111125" cy="12128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Advantages and disadvantages of the KNN algorithm</a:t>
            </a:r>
            <a:endParaRPr lang="en-US"/>
          </a:p>
        </p:txBody>
      </p:sp>
      <p:sp>
        <p:nvSpPr>
          <p:cNvPr id="3" name="Content Placeholder 2"/>
          <p:cNvSpPr>
            <a:spLocks noGrp="1"/>
          </p:cNvSpPr>
          <p:nvPr>
            <p:ph sz="half" idx="1"/>
          </p:nvPr>
        </p:nvSpPr>
        <p:spPr>
          <a:xfrm>
            <a:off x="838200" y="1691640"/>
            <a:ext cx="5181600" cy="4485640"/>
          </a:xfrm>
        </p:spPr>
        <p:txBody>
          <a:bodyPr>
            <a:normAutofit fontScale="60000"/>
          </a:bodyPr>
          <a:p>
            <a:pPr marL="0" indent="0">
              <a:buNone/>
            </a:pPr>
            <a:r>
              <a:rPr lang="en-US"/>
              <a:t>Advantages</a:t>
            </a:r>
            <a:endParaRPr lang="en-US"/>
          </a:p>
          <a:p>
            <a:endParaRPr lang="en-US"/>
          </a:p>
          <a:p>
            <a:endParaRPr lang="en-US"/>
          </a:p>
          <a:p>
            <a:r>
              <a:rPr lang="en-US"/>
              <a:t>- Easy to implement: Given the algorithm’s simplicity and accuracy, it is one of the first classifiers that a new data scientist will learn.</a:t>
            </a:r>
            <a:endParaRPr lang="en-US"/>
          </a:p>
          <a:p>
            <a:endParaRPr lang="en-US"/>
          </a:p>
          <a:p>
            <a:r>
              <a:rPr lang="en-US"/>
              <a:t>- Adapts easily: As new training samples are added, the algorithm adjusts to account for any new data since all training data is stored into memory.</a:t>
            </a:r>
            <a:endParaRPr lang="en-US"/>
          </a:p>
          <a:p>
            <a:endParaRPr lang="en-US"/>
          </a:p>
          <a:p>
            <a:r>
              <a:rPr lang="en-US"/>
              <a:t>- Few hyperparameters: KNN only requires a k value and a distance metric, which is low when compared to other machine learning algorithms.</a:t>
            </a:r>
            <a:endParaRPr lang="en-US"/>
          </a:p>
        </p:txBody>
      </p:sp>
      <p:sp>
        <p:nvSpPr>
          <p:cNvPr id="4" name="Content Placeholder 3"/>
          <p:cNvSpPr>
            <a:spLocks noGrp="1"/>
          </p:cNvSpPr>
          <p:nvPr>
            <p:ph sz="half" idx="2"/>
          </p:nvPr>
        </p:nvSpPr>
        <p:spPr>
          <a:xfrm>
            <a:off x="6172200" y="1613535"/>
            <a:ext cx="5850255" cy="4563745"/>
          </a:xfrm>
        </p:spPr>
        <p:txBody>
          <a:bodyPr>
            <a:normAutofit fontScale="25000"/>
          </a:bodyPr>
          <a:p>
            <a:pPr marL="0" indent="0">
              <a:buNone/>
            </a:pPr>
            <a:r>
              <a:rPr lang="en-US"/>
              <a:t> </a:t>
            </a:r>
            <a:r>
              <a:rPr lang="en-US" sz="5665"/>
              <a:t>Disadvantages</a:t>
            </a:r>
            <a:endParaRPr lang="en-US"/>
          </a:p>
          <a:p>
            <a:endParaRPr lang="en-US"/>
          </a:p>
          <a:p>
            <a:r>
              <a:rPr lang="en-US" sz="5335"/>
              <a:t>-</a:t>
            </a:r>
            <a:r>
              <a:rPr lang="en-US" sz="5200"/>
              <a:t> Does not scale well: Since KNN is a lazy algorithm, it takes up more memory and data storage compared to other classifiers. This can be costly from both a time and money perspective. More memory and storage will drive up business expenses and more data can take longer to compute. While different data structures, such as Ball-Tree, have been created to address the computational inefficiencies, a different classifier may be ideal depending on the business problem.</a:t>
            </a:r>
            <a:endParaRPr lang="en-US" sz="5200"/>
          </a:p>
          <a:p>
            <a:endParaRPr lang="en-US" sz="5200"/>
          </a:p>
          <a:p>
            <a:r>
              <a:rPr lang="en-US" sz="5200"/>
              <a:t>- Curse of dimensionality: The KNN algorithm tends to fall victim to the curse of dimensionality, which means that it doesn’t perform well with high-dimensional data inputs. This is sometimes also referred to as the peaking phenomenon (PDF, 340 MB) (link resides outside of ibm.com), where after the algorithm attains the optimal number of features, additional features increases the amount of classification errors, especially when the sample size is smaller.</a:t>
            </a:r>
            <a:endParaRPr lang="en-US" sz="5200"/>
          </a:p>
          <a:p>
            <a:endParaRPr lang="en-US" sz="5200"/>
          </a:p>
          <a:p>
            <a:r>
              <a:rPr lang="en-US" sz="5200"/>
              <a:t>- Prone to overfitting: Due to the “curse of dimensionality”, KNN is also more prone to overfitting. While feature selection and dimensionality reduction techniques are leveraged to prevent this from occurring, the value of k can also impact the model’s behavior. Lower values of k can overfit the data, whereas higher values of k tend to “smooth out” the prediction values since it is averaging the values over a greater area, or neighborhood. However, if the value of k is too high, then it can underfit the data.</a:t>
            </a:r>
            <a:endParaRPr lang="en-US" sz="5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4955"/>
            <a:ext cx="10515600" cy="1325563"/>
          </a:xfrm>
        </p:spPr>
        <p:txBody>
          <a:bodyPr/>
          <a:p>
            <a:r>
              <a:rPr lang="en-IN" altLang="en-US"/>
              <a:t>Why Did I use it for Music Genre Classification</a:t>
            </a:r>
            <a:endParaRPr lang="en-IN" altLang="en-US"/>
          </a:p>
        </p:txBody>
      </p:sp>
      <p:sp>
        <p:nvSpPr>
          <p:cNvPr id="3" name="Content Placeholder 2"/>
          <p:cNvSpPr>
            <a:spLocks noGrp="1"/>
          </p:cNvSpPr>
          <p:nvPr>
            <p:ph sz="half" idx="1"/>
          </p:nvPr>
        </p:nvSpPr>
        <p:spPr>
          <a:xfrm>
            <a:off x="838200" y="1825625"/>
            <a:ext cx="10905490" cy="4351655"/>
          </a:xfrm>
        </p:spPr>
        <p:txBody>
          <a:bodyPr>
            <a:normAutofit lnSpcReduction="20000"/>
          </a:bodyPr>
          <a:p>
            <a:r>
              <a:rPr lang="en-IN" altLang="en-US"/>
              <a:t>Easy to impliment</a:t>
            </a:r>
            <a:endParaRPr lang="en-IN" altLang="en-US"/>
          </a:p>
          <a:p>
            <a:r>
              <a:rPr lang="en-IN" altLang="en-US"/>
              <a:t>The KNN algorithm, when implemented in music genre classification, looks at similar songs and assumes that they belong to the same category because they seem to be near to each other. Among various other techniques this is by far the most logical, the best results have been procured out of this technique. </a:t>
            </a:r>
            <a:endParaRPr lang="en-IN" altLang="en-US"/>
          </a:p>
          <a:p>
            <a:r>
              <a:rPr lang="en-IN" altLang="en-US"/>
              <a:t> The KNN algorithm interprets data in a manner such that when the new data is fed, the machine automatically recognizes it and categorizes it as per the similarity of features. </a:t>
            </a:r>
            <a:endParaRPr lang="en-IN" altLang="en-US"/>
          </a:p>
          <a:p>
            <a:r>
              <a:rPr lang="en-IN" altLang="en-US"/>
              <a:t>Also particular set of traits of a particular music genre make it different from others which, in turn, helps machines to readily classify new data inputs.</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3827</Words>
  <Application>WPS Presentation</Application>
  <PresentationFormat>Widescreen</PresentationFormat>
  <Paragraphs>44</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
  <cp:lastModifiedBy>prans</cp:lastModifiedBy>
  <cp:revision>3</cp:revision>
  <dcterms:created xsi:type="dcterms:W3CDTF">2022-07-16T04:52:08Z</dcterms:created>
  <dcterms:modified xsi:type="dcterms:W3CDTF">2022-07-16T07:59:31Z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40A5DCE50AC544D1A1977CAFF4901E1C</vt:lpwstr>
  </property>
  <property fmtid="{D5CDD505-2E9C-101B-9397-08002B2CF9AE}" pid="3" name="KSOProductBuildVer">
    <vt:lpwstr>1033-11.2.0.11191</vt:lpwstr>
  </property>
</Properties>
</file>