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9" r:id="rId27"/>
    <p:sldId id="284" r:id="rId28"/>
    <p:sldId id="285" r:id="rId29"/>
    <p:sldId id="290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576" autoAdjust="0"/>
  </p:normalViewPr>
  <p:slideViewPr>
    <p:cSldViewPr>
      <p:cViewPr varScale="1">
        <p:scale>
          <a:sx n="73" d="100"/>
          <a:sy n="73" d="100"/>
        </p:scale>
        <p:origin x="-5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55409-0613-4F5B-A882-E12727BFA66A}" type="datetimeFigureOut">
              <a:rPr lang="en-US" smtClean="0"/>
              <a:t>11/25/2013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1716-4B0E-48EF-A85D-D73FD8FB99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1716-4B0E-48EF-A85D-D73FD8FB9916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4815DE-F416-4A24-B108-E537B2A14565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2599BD-A5E8-4897-88A4-AE848BE81034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BE2E7-3520-44BA-B81C-1DAC676A6D8E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DE92D-76BC-430A-81FB-008CF5C39BE3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6151CA-1690-4B29-B968-7E5F8E3BB061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B624EF-7767-4C5E-ADE1-F9E429F32327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D26FB-43F9-4304-A601-5432CC7CC5A3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EC26A-EF71-4A48-B351-3FC6C8D0536C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2170B-33EC-4669-B7F6-B082D6951E74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65C1A-4768-434A-B712-D9A8389F5D28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2DBF3B-6944-4B05-ADBA-239520117940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DD2E5C-C1AE-4802-92A9-43B81FFF2F79}" type="datetime1">
              <a:rPr lang="en-US" smtClean="0"/>
              <a:t>11/25/2013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6B0F708-1539-46F4-BF99-5CB3B63A3C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cover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6430967" cy="16002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DESIGN AND OPTIMISATION OF SINGLE MOSFET DRAM CONSISTING OF </a:t>
            </a:r>
            <a:r>
              <a:rPr lang="en-US" sz="2400" dirty="0" smtClean="0">
                <a:solidFill>
                  <a:schemeClr val="accent1"/>
                </a:solidFill>
              </a:rPr>
              <a:t>TRENCH </a:t>
            </a:r>
            <a:r>
              <a:rPr lang="en-US" sz="2400" dirty="0" smtClean="0">
                <a:solidFill>
                  <a:schemeClr val="accent1"/>
                </a:solidFill>
              </a:rPr>
              <a:t>CAPACITANCE USING SILVACO </a:t>
            </a:r>
            <a:r>
              <a:rPr lang="en-US" sz="2400" dirty="0" smtClean="0">
                <a:solidFill>
                  <a:schemeClr val="accent1"/>
                </a:solidFill>
              </a:rPr>
              <a:t>ATHENA PROCESS </a:t>
            </a:r>
            <a:r>
              <a:rPr lang="en-US" sz="2400" dirty="0" smtClean="0">
                <a:solidFill>
                  <a:schemeClr val="accent1"/>
                </a:solidFill>
              </a:rPr>
              <a:t>SIMULATOR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28194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Under The Guidance </a:t>
            </a:r>
          </a:p>
          <a:p>
            <a:pPr algn="ctr"/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Of </a:t>
            </a:r>
          </a:p>
          <a:p>
            <a:pPr algn="ctr"/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Dr. </a:t>
            </a:r>
            <a:r>
              <a:rPr lang="en-US" sz="2000" dirty="0" err="1" smtClean="0">
                <a:latin typeface="Adobe Fan Heiti Std B" pitchFamily="34" charset="-128"/>
                <a:ea typeface="Adobe Fan Heiti Std B" pitchFamily="34" charset="-128"/>
              </a:rPr>
              <a:t>Angsuman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 Sarkar</a:t>
            </a:r>
            <a:endParaRPr lang="en-US" sz="20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44958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			By </a:t>
            </a:r>
          </a:p>
          <a:p>
            <a:pPr lvl="8" algn="ctr"/>
            <a:r>
              <a:rPr lang="en-US" dirty="0" smtClean="0"/>
              <a:t>	Maitri Misra</a:t>
            </a:r>
          </a:p>
          <a:p>
            <a:pPr lvl="8" algn="ctr"/>
            <a:r>
              <a:rPr lang="en-US" dirty="0" smtClean="0"/>
              <a:t>	Sayandip De</a:t>
            </a:r>
          </a:p>
          <a:p>
            <a:pPr lvl="8" algn="ctr"/>
            <a:r>
              <a:rPr lang="en-US" dirty="0" smtClean="0"/>
              <a:t> </a:t>
            </a:r>
            <a:r>
              <a:rPr lang="en-US" dirty="0" smtClean="0"/>
              <a:t>          Rajib Paul</a:t>
            </a:r>
          </a:p>
          <a:p>
            <a:pPr lvl="8" algn="ctr"/>
            <a:r>
              <a:rPr lang="en-US" dirty="0" smtClean="0"/>
              <a:t>	Tanmay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344966" cy="60959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SILVACO DEVICE SIMULATOR:ATLAS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Gadugi" pitchFamily="34" charset="0"/>
            </a:endParaRPr>
          </a:p>
          <a:p>
            <a:r>
              <a:rPr lang="en-US" sz="2400" dirty="0" smtClean="0">
                <a:latin typeface="Gadugi" pitchFamily="34" charset="0"/>
              </a:rPr>
              <a:t>Atlas provides general capabilities for physically-based two (2D) and three-dimensional (3D) simulation of semiconductor </a:t>
            </a:r>
            <a:r>
              <a:rPr lang="en-US" sz="2400" dirty="0" smtClean="0">
                <a:latin typeface="Gadugi" pitchFamily="34" charset="0"/>
              </a:rPr>
              <a:t>devices.</a:t>
            </a:r>
          </a:p>
          <a:p>
            <a:r>
              <a:rPr lang="en-US" sz="2400" dirty="0" smtClean="0">
                <a:latin typeface="Gadugi" pitchFamily="34" charset="0"/>
              </a:rPr>
              <a:t>Atlas </a:t>
            </a:r>
            <a:r>
              <a:rPr lang="en-US" sz="2400" dirty="0" smtClean="0">
                <a:latin typeface="Gadugi" pitchFamily="34" charset="0"/>
              </a:rPr>
              <a:t>is designed to be used with the VWF Interactive Tools. The VWF Interactive Tools are DeckBuild, TonyPlot, DevEdit, MaskViews, and Optimizer</a:t>
            </a:r>
            <a:r>
              <a:rPr lang="en-US" sz="2400" dirty="0" smtClean="0">
                <a:latin typeface="Gadugi" pitchFamily="34" charset="0"/>
              </a:rPr>
              <a:t>.</a:t>
            </a:r>
            <a:endParaRPr lang="en-US" sz="2400" dirty="0" smtClean="0">
              <a:latin typeface="Gadugi" pitchFamily="34" charset="0"/>
            </a:endParaRPr>
          </a:p>
          <a:p>
            <a:r>
              <a:rPr lang="en-US" sz="2400" dirty="0" smtClean="0">
                <a:latin typeface="Gadugi" pitchFamily="34" charset="0"/>
              </a:rPr>
              <a:t>Atlas is supplied with numerous examples that can be accessed through DeckBuild.</a:t>
            </a:r>
            <a:endParaRPr lang="en-US" sz="2400" dirty="0">
              <a:latin typeface="Gadug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99059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DESCRIPTION OF FABRICATION OF A MOSFET DEVICE 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7514035" cy="24383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Gadugi" pitchFamily="34" charset="0"/>
              </a:rPr>
              <a:t>In the following set of slides, a set of statements and the </a:t>
            </a:r>
            <a:r>
              <a:rPr lang="en-US" sz="2400" dirty="0" smtClean="0">
                <a:latin typeface="Gadugi" pitchFamily="34" charset="0"/>
              </a:rPr>
              <a:t>accompanying intermediate </a:t>
            </a:r>
            <a:r>
              <a:rPr lang="en-US" sz="2400" dirty="0" smtClean="0">
                <a:latin typeface="Gadugi" pitchFamily="34" charset="0"/>
              </a:rPr>
              <a:t>results are given in the process of fabrication of a </a:t>
            </a:r>
            <a:r>
              <a:rPr lang="en-US" sz="2400" dirty="0" smtClean="0">
                <a:latin typeface="Gadugi" pitchFamily="34" charset="0"/>
              </a:rPr>
              <a:t>MOSFET device using ATHENA.</a:t>
            </a:r>
            <a:endParaRPr lang="en-US" sz="2400" dirty="0" smtClean="0">
              <a:latin typeface="Gadugi" pitchFamily="34" charset="0"/>
            </a:endParaRPr>
          </a:p>
          <a:p>
            <a:endParaRPr lang="en-US" sz="2400" dirty="0" smtClean="0">
              <a:latin typeface="Gadugi" pitchFamily="34" charset="0"/>
            </a:endParaRPr>
          </a:p>
          <a:p>
            <a:r>
              <a:rPr lang="en-US" sz="2400" dirty="0" smtClean="0">
                <a:latin typeface="Gadugi" pitchFamily="34" charset="0"/>
              </a:rPr>
              <a:t> </a:t>
            </a:r>
            <a:r>
              <a:rPr lang="en-US" sz="2400" dirty="0" smtClean="0">
                <a:latin typeface="Gadugi" pitchFamily="34" charset="0"/>
              </a:rPr>
              <a:t>E</a:t>
            </a:r>
            <a:r>
              <a:rPr lang="en-US" sz="2400" dirty="0" smtClean="0">
                <a:latin typeface="Gadugi" pitchFamily="34" charset="0"/>
              </a:rPr>
              <a:t>lectrical </a:t>
            </a:r>
            <a:r>
              <a:rPr lang="en-US" sz="2400" dirty="0" smtClean="0">
                <a:latin typeface="Gadugi" pitchFamily="34" charset="0"/>
              </a:rPr>
              <a:t>characterization is performed </a:t>
            </a:r>
            <a:r>
              <a:rPr lang="en-US" sz="2400" dirty="0" smtClean="0">
                <a:latin typeface="Gadugi" pitchFamily="34" charset="0"/>
              </a:rPr>
              <a:t>afterwards using ATLAS.</a:t>
            </a:r>
            <a:endParaRPr lang="en-US" sz="2400" dirty="0">
              <a:latin typeface="Gadug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457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</a:rPr>
              <a:t>STEPS OF FABRICATION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874669" cy="4800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5600" u="sng" dirty="0" smtClean="0"/>
              <a:t>MESH SETUP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go athena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line x loc=0.0 spac=0.1 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line x loc=0.2 spac=0.006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line x loc=0.4 spac=0.006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line x loc=0.6 spac=0.01 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line y loc=0.0 spac=0.002 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y loc=0.2 spac=0.005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line y loc=0.5 spac=0.05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line y loc=0.8 spac=0.15 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buNone/>
            </a:pP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init orientation=100 c.phos=1e14 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space.mul=2</a:t>
            </a:r>
          </a:p>
          <a:p>
            <a:pPr>
              <a:buNone/>
            </a:pPr>
            <a:r>
              <a:rPr lang="en-US" sz="6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sz="6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outf=structure_1.str</a:t>
            </a:r>
            <a:endParaRPr lang="en-US" sz="6200" u="sng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85800"/>
            <a:ext cx="7710488" cy="5688013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498080" cy="6400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OXIDE GROWTH AND ETCHING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1905000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#pwell formation including masking off of the nwell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diffus time=30 temp=1000 dryo2 press=1.00 hcl=3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outf=structure_2.str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etch oxide thick=0.02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outf=structure_3.str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H:\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7868666" cy="5410200"/>
          </a:xfrm>
          <a:prstGeom prst="rect">
            <a:avLst/>
          </a:prstGeom>
          <a:noFill/>
        </p:spPr>
      </p:pic>
      <p:pic>
        <p:nvPicPr>
          <p:cNvPr id="8" name="Picture 2" descr="H:\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609600"/>
            <a:ext cx="7924800" cy="5667375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234" y="685801"/>
            <a:ext cx="7573566" cy="609599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P-WELL FORMATION AND OXIDE GROWTH AND ETCHING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295400"/>
            <a:ext cx="6874669" cy="5257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P-well Implant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implant boron dose=8e12 energy=100 pears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diffus temp=950 time=100 weto2 hcl=3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outf=structure_4.str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N-well implant not shown 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welldrive starts here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diffus time=50 temp=1000 t.rate=4.000 dryo2 press=0.10 hcl=3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diffus time=220 temp=1200 nitro press=1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diffus time=90 temp=1200 t.rate=-4.444 nitro press=1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outf=structure_5.str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etch oxide all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sacrificial "cleaning" oxide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diffus time=20 temp=1000 dryo2 press=1 hcl=3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etch oxide all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outf=structure_61.str</a:t>
            </a:r>
            <a:endParaRPr lang="en-US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H:\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609600"/>
            <a:ext cx="8153399" cy="5810250"/>
          </a:xfrm>
          <a:prstGeom prst="rect">
            <a:avLst/>
          </a:prstGeom>
          <a:noFill/>
        </p:spPr>
      </p:pic>
      <p:pic>
        <p:nvPicPr>
          <p:cNvPr id="5123" name="Picture 3" descr="H:\5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1" y="609600"/>
            <a:ext cx="8153400" cy="6048375"/>
          </a:xfrm>
          <a:prstGeom prst="rect">
            <a:avLst/>
          </a:prstGeom>
          <a:noFill/>
        </p:spPr>
      </p:pic>
      <p:pic>
        <p:nvPicPr>
          <p:cNvPr id="5124" name="Picture 4" descr="H:\6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1" y="609600"/>
            <a:ext cx="8153400" cy="59436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47830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GATE OXIDE IMPALNT AND VT-ADJUST IMPLANT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7406640" cy="378873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gate oxide grown here:-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diffus time=11 temp=925 dryo2 press=1.00 hcl=3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outf=structure_6.str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extract gate oxide thickness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name="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gateox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thickness oxide mat.occno=1 x.val=0.50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vt adjust implant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implant boron dose=9.5e11 energy=10 pearson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outf=structure_7.str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:\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8229600" cy="5876925"/>
          </a:xfrm>
          <a:prstGeom prst="rect">
            <a:avLst/>
          </a:prstGeom>
          <a:noFill/>
        </p:spPr>
      </p:pic>
      <p:pic>
        <p:nvPicPr>
          <p:cNvPr id="6147" name="Picture 3" descr="H:\6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1" y="457200"/>
            <a:ext cx="8153399" cy="54864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POLYSILICON DEPOSITION AND ETCHING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17913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Polysilicon deposition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depo poly thick=0.2 divi=10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outf=structure_8.str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from now on the situation is 2-D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etch poly left p1.x=0.35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outf=structure_9.str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H:\9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8153400" cy="5915025"/>
          </a:xfrm>
          <a:prstGeom prst="rect">
            <a:avLst/>
          </a:prstGeom>
          <a:noFill/>
        </p:spPr>
      </p:pic>
      <p:pic>
        <p:nvPicPr>
          <p:cNvPr id="7171" name="Picture 3" descr="H:\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57200"/>
            <a:ext cx="8153400" cy="57531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593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N+-REGIONS FORMATION AND FIELD OXIDE GROWTH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56013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fermi compress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diffuse time=3 temp=900 weto2 press=1.0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implant phosphor dose=3.0e13 energy=20 pearson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outf=structure_10.str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epo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oxide thick=0.120 divisions=8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outf=structure_11.str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oxide dry thick=0.120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H:\1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8077200" cy="5648325"/>
          </a:xfrm>
          <a:prstGeom prst="rect">
            <a:avLst/>
          </a:prstGeom>
          <a:noFill/>
        </p:spPr>
      </p:pic>
      <p:pic>
        <p:nvPicPr>
          <p:cNvPr id="8195" name="Picture 3" descr="H:\10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57200"/>
            <a:ext cx="8153400" cy="573405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5545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ARSENIC IMPLANTATION AND OXIDE ETCHING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102936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implant arsenic dose=5.0e15 energy=50 pearson</a:t>
            </a:r>
          </a:p>
          <a:p>
            <a:r>
              <a:rPr lang="en-US" sz="2000" dirty="0" smtClean="0"/>
              <a:t>#</a:t>
            </a:r>
          </a:p>
          <a:p>
            <a:r>
              <a:rPr lang="en-US" sz="2000" dirty="0" smtClean="0"/>
              <a:t>method fermi compress</a:t>
            </a:r>
          </a:p>
          <a:p>
            <a:r>
              <a:rPr lang="en-US" sz="2000" dirty="0" smtClean="0"/>
              <a:t>diffuse time=1 temp=900 nitro press=1.0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structure outf=structure_12.str</a:t>
            </a:r>
          </a:p>
          <a:p>
            <a:r>
              <a:rPr lang="en-US" sz="2000" dirty="0" smtClean="0"/>
              <a:t>#</a:t>
            </a:r>
            <a:endParaRPr lang="en-US" sz="2000" dirty="0" smtClean="0"/>
          </a:p>
          <a:p>
            <a:r>
              <a:rPr lang="en-US" sz="2000" dirty="0" smtClean="0"/>
              <a:t>etch </a:t>
            </a:r>
            <a:r>
              <a:rPr lang="en-US" sz="2000" dirty="0" smtClean="0"/>
              <a:t>oxide left p1.x=0.2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structure outf=structure_13.str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9218" name="Picture 2" descr="H:\1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8153400" cy="5838825"/>
          </a:xfrm>
          <a:prstGeom prst="rect">
            <a:avLst/>
          </a:prstGeom>
          <a:noFill/>
        </p:spPr>
      </p:pic>
      <p:pic>
        <p:nvPicPr>
          <p:cNvPr id="9219" name="Picture 3" descr="H:\1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57200"/>
            <a:ext cx="8153400" cy="59436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040166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AIMS &amp; 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14035" cy="31242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dugi" pitchFamily="34" charset="0"/>
              </a:rPr>
              <a:t>Design of </a:t>
            </a:r>
            <a:r>
              <a:rPr lang="en-US" sz="2400" dirty="0" smtClean="0">
                <a:latin typeface="Gadugi" pitchFamily="34" charset="0"/>
              </a:rPr>
              <a:t>1T </a:t>
            </a:r>
            <a:r>
              <a:rPr lang="en-US" sz="2400" dirty="0" smtClean="0">
                <a:solidFill>
                  <a:srgbClr val="00B050"/>
                </a:solidFill>
                <a:latin typeface="Gadugi" pitchFamily="34" charset="0"/>
              </a:rPr>
              <a:t>DRAM</a:t>
            </a:r>
            <a:r>
              <a:rPr lang="en-US" sz="2400" dirty="0" smtClean="0">
                <a:latin typeface="Gadugi" pitchFamily="34" charset="0"/>
              </a:rPr>
              <a:t> </a:t>
            </a:r>
            <a:r>
              <a:rPr lang="en-US" sz="2400" dirty="0" smtClean="0">
                <a:latin typeface="Gadugi" pitchFamily="34" charset="0"/>
              </a:rPr>
              <a:t>consisting of trench capacitor using </a:t>
            </a:r>
            <a:r>
              <a:rPr lang="en-US" sz="2400" dirty="0" smtClean="0">
                <a:solidFill>
                  <a:srgbClr val="00B050"/>
                </a:solidFill>
                <a:latin typeface="Gadugi" pitchFamily="34" charset="0"/>
              </a:rPr>
              <a:t>SILVACO ATHENA </a:t>
            </a:r>
            <a:r>
              <a:rPr lang="en-US" sz="2400" dirty="0" smtClean="0">
                <a:latin typeface="Gadugi" pitchFamily="34" charset="0"/>
              </a:rPr>
              <a:t>process simulator.</a:t>
            </a:r>
          </a:p>
          <a:p>
            <a:r>
              <a:rPr lang="en-US" sz="2400" dirty="0" smtClean="0">
                <a:latin typeface="Gadugi" pitchFamily="34" charset="0"/>
              </a:rPr>
              <a:t>To study the </a:t>
            </a:r>
            <a:r>
              <a:rPr lang="en-US" sz="2400" dirty="0" smtClean="0">
                <a:latin typeface="Gadugi" pitchFamily="34" charset="0"/>
              </a:rPr>
              <a:t>effect of variation of MOSFET parameters on the characteristics </a:t>
            </a:r>
            <a:r>
              <a:rPr lang="en-US" sz="2400" dirty="0" smtClean="0">
                <a:latin typeface="Gadugi" pitchFamily="34" charset="0"/>
              </a:rPr>
              <a:t>of single mosfet DRAM consisting of trench capacitor using </a:t>
            </a:r>
            <a:r>
              <a:rPr lang="en-US" sz="2400" dirty="0" smtClean="0">
                <a:solidFill>
                  <a:srgbClr val="00B050"/>
                </a:solidFill>
                <a:latin typeface="Gadugi" pitchFamily="34" charset="0"/>
              </a:rPr>
              <a:t>SILVACO ATLAS </a:t>
            </a:r>
            <a:r>
              <a:rPr lang="en-US" sz="2400" dirty="0" smtClean="0">
                <a:latin typeface="Gadugi" pitchFamily="34" charset="0"/>
              </a:rPr>
              <a:t>device simulator</a:t>
            </a:r>
            <a:r>
              <a:rPr lang="en-US" sz="24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3070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METAL DEPOSITION AND ETCHING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03613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deposit alumin thick=0.03 divi=2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outf=structure_14.str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etch alumin right p1.x=0.18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outf=structure_15.str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H:\1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8153400" cy="5876925"/>
          </a:xfrm>
          <a:prstGeom prst="rect">
            <a:avLst/>
          </a:prstGeom>
          <a:noFill/>
        </p:spPr>
      </p:pic>
      <p:pic>
        <p:nvPicPr>
          <p:cNvPr id="10243" name="Picture 3" descr="H:\1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1" y="533400"/>
            <a:ext cx="8153400" cy="568642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307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EXTRACTION OF DEVICE DESIGN PARAMETERS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7406640" cy="48006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extract final S/D Xj...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name="nxj" xj silicon mat.occno=1 x.val=0.1 junc.occno=1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extract the long chan Vt...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name="n1dvt" 1dvt ntype vb=0.0 qss=1e10 x.val=0.49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extract a curve of conductance versus bias....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start material="Polysilicon" mat.occno=1 \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bias=0.0 bias.step=0.2 bias.stop=2 x.val=0.45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done name="sheet cond v bias" curve(bias,1dn.conduct \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material="Silicon" mat.occno=1 region.occno=1) outfile="extract.dat”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extract the N++ regions sheet resistance...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name="n++ sheet rho" sheet.res material="Silicon" mat.occno=1 \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x.val=0.05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region.occno=1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27432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extract the sheet rho under the spacer, of the LDD region...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name="ldd sheet rho" sheet.res material="Silicon" mat.occno=1 \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x.val=0.3 region.occno=1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extract the surface conc under the channel....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name="chan surf conc" surf.conc impurity="Net Doping" \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material="Silicon" mat.occno=1 x.val=0.45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879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ELECTRODE SPECIFICATION AND MIRROR IMAGE STRUCTURE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7406640" cy="317913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structure mirror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outfile=mos1ex01_0.str</a:t>
            </a:r>
            <a:endParaRPr lang="en-US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electrode name=gate x=0.5 y=0.1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electrode name=source x=0.1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electrode name=drain x=0.9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electrode name=substrate backside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 outfile=mos1ex02_0.str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plot the structure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tonyplot -st mos1ex02_0.str -set mos1ex02_0.set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81534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57200"/>
            <a:ext cx="815340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40210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ELECTRICAL CHARACTERIZATION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838200"/>
            <a:ext cx="7406640" cy="57912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go atlas</a:t>
            </a: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# set material models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models cvt srh print </a:t>
            </a: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contact name=gate n.poly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interface qf=3e10</a:t>
            </a: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method newton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solve init</a:t>
            </a: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# Bias the drain 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solve vdrain=0.1 </a:t>
            </a: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# Ramp the gate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log outf=mos1ex01_1.log master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solve vgate=0 vstep=0.25 vfinal=3.0 name=gate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save outf=mos1ex01_1.str</a:t>
            </a: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38200"/>
            <a:ext cx="7406640" cy="54864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plot results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tonyplot  mos1ex01_1.log -set mos1ex01_1_log.set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extract device parameters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name="nvt" (xintercept(maxslope(curve(abs(v."gate"),abs(i."drain")))) \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abs(ave(v."drain"))/2.0)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name="nbeta" slope(maxslope(curve(abs(v."gate"),abs(i."drain")))) \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(1.0/abs(ave(v."drain")))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name="ntheta" ((max(abs(v."drain")) * $"nbeta")/max(abs(i."drain"))) \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(1.0 / (max(abs(v."gate")) - ($"nvt")))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quit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3315" name="Picture 3" descr="C:\Users\SANDY\Desktop\final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8001000" cy="6019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5930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WORK DONE IN 7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 SEM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752600"/>
            <a:ext cx="7406640" cy="2895600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 Study of process and device simulation basics with examples of SILVACO process simulator : ATHENA and device simulator: ATLAS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 Design of </a:t>
            </a:r>
            <a:r>
              <a:rPr lang="en-US" dirty="0" smtClean="0"/>
              <a:t>N</a:t>
            </a:r>
            <a:r>
              <a:rPr lang="en-US" dirty="0" smtClean="0"/>
              <a:t>-MOS using  ATHENA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 Study of designed N-MOS electrical characteristics using ATLAS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1170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WORK TO BE DONE IN 8</a:t>
            </a:r>
            <a:r>
              <a:rPr lang="en-US" sz="3600" baseline="30000" dirty="0" smtClean="0">
                <a:solidFill>
                  <a:schemeClr val="accent1"/>
                </a:solidFill>
              </a:rPr>
              <a:t>TH</a:t>
            </a:r>
            <a:r>
              <a:rPr lang="en-US" sz="3600" dirty="0" smtClean="0">
                <a:solidFill>
                  <a:schemeClr val="accent1"/>
                </a:solidFill>
              </a:rPr>
              <a:t> SEM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406640" cy="24171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Design of DRAM using trench capacitor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Optimization of the structure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Study of electrical characteristics of the designed DRAM varying various parameters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Silvaco Manual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6857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TABLE OF CONTENTS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514035" cy="312420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Gadugi" pitchFamily="34" charset="0"/>
              </a:rPr>
              <a:t>Necessary Background of Process Simulation  				4</a:t>
            </a:r>
            <a:endParaRPr lang="en-US" sz="2400" dirty="0" smtClean="0">
              <a:latin typeface="Gadugi" pitchFamily="34" charset="0"/>
            </a:endParaRPr>
          </a:p>
          <a:p>
            <a:r>
              <a:rPr lang="en-US" sz="2400" dirty="0" smtClean="0">
                <a:latin typeface="Gadugi" pitchFamily="34" charset="0"/>
              </a:rPr>
              <a:t>Introduction to Silvaco </a:t>
            </a:r>
            <a:r>
              <a:rPr lang="en-US" sz="2400" dirty="0" smtClean="0">
                <a:latin typeface="Gadugi" pitchFamily="34" charset="0"/>
              </a:rPr>
              <a:t>process simulator: </a:t>
            </a:r>
            <a:r>
              <a:rPr lang="en-US" sz="2400" dirty="0" smtClean="0">
                <a:latin typeface="Gadugi" pitchFamily="34" charset="0"/>
              </a:rPr>
              <a:t>Athena		5</a:t>
            </a:r>
            <a:endParaRPr lang="en-US" sz="2400" dirty="0" smtClean="0">
              <a:latin typeface="Gadugi" pitchFamily="34" charset="0"/>
            </a:endParaRPr>
          </a:p>
          <a:p>
            <a:r>
              <a:rPr lang="en-US" sz="2400" dirty="0" smtClean="0">
                <a:latin typeface="Gadugi" pitchFamily="34" charset="0"/>
              </a:rPr>
              <a:t>Introduction to Silvaco </a:t>
            </a:r>
            <a:r>
              <a:rPr lang="en-US" sz="2400" dirty="0" smtClean="0">
                <a:latin typeface="Gadugi" pitchFamily="34" charset="0"/>
              </a:rPr>
              <a:t>device simulator: </a:t>
            </a:r>
            <a:r>
              <a:rPr lang="en-US" sz="2400" dirty="0" smtClean="0">
                <a:latin typeface="Gadugi" pitchFamily="34" charset="0"/>
              </a:rPr>
              <a:t>Atlas			10</a:t>
            </a:r>
          </a:p>
          <a:p>
            <a:r>
              <a:rPr lang="en-US" sz="2400" dirty="0" smtClean="0">
                <a:latin typeface="Gadugi" pitchFamily="34" charset="0"/>
              </a:rPr>
              <a:t>Process flow Description of a MOSFET 	11</a:t>
            </a:r>
            <a:endParaRPr lang="en-US" sz="2400" dirty="0" smtClean="0">
              <a:latin typeface="Gadugi" pitchFamily="34" charset="0"/>
            </a:endParaRPr>
          </a:p>
          <a:p>
            <a:r>
              <a:rPr lang="en-US" sz="2400" dirty="0" smtClean="0">
                <a:latin typeface="Gadugi" pitchFamily="34" charset="0"/>
              </a:rPr>
              <a:t>Summary </a:t>
            </a:r>
            <a:r>
              <a:rPr lang="en-US" sz="2400" dirty="0" smtClean="0">
                <a:latin typeface="Gadugi" pitchFamily="34" charset="0"/>
              </a:rPr>
              <a:t>of work done in 7</a:t>
            </a:r>
            <a:r>
              <a:rPr lang="en-US" sz="2400" baseline="30000" dirty="0" smtClean="0">
                <a:latin typeface="Gadugi" pitchFamily="34" charset="0"/>
              </a:rPr>
              <a:t>th</a:t>
            </a:r>
            <a:r>
              <a:rPr lang="en-US" sz="2400" dirty="0" smtClean="0">
                <a:latin typeface="Gadugi" pitchFamily="34" charset="0"/>
              </a:rPr>
              <a:t> </a:t>
            </a:r>
            <a:r>
              <a:rPr lang="en-US" sz="2400" dirty="0" smtClean="0">
                <a:latin typeface="Gadugi" pitchFamily="34" charset="0"/>
              </a:rPr>
              <a:t>Sem		27	</a:t>
            </a:r>
            <a:endParaRPr lang="en-US" sz="2400" dirty="0" smtClean="0">
              <a:latin typeface="Gadugi" pitchFamily="34" charset="0"/>
            </a:endParaRPr>
          </a:p>
          <a:p>
            <a:r>
              <a:rPr lang="en-US" sz="2400" dirty="0" smtClean="0">
                <a:latin typeface="Gadugi" pitchFamily="34" charset="0"/>
              </a:rPr>
              <a:t>Work to be done in 8</a:t>
            </a:r>
            <a:r>
              <a:rPr lang="en-US" sz="2400" baseline="30000" dirty="0" smtClean="0">
                <a:latin typeface="Gadugi" pitchFamily="34" charset="0"/>
              </a:rPr>
              <a:t>th</a:t>
            </a:r>
            <a:r>
              <a:rPr lang="en-US" sz="2400" dirty="0" smtClean="0">
                <a:latin typeface="Gadugi" pitchFamily="34" charset="0"/>
              </a:rPr>
              <a:t> Sem </a:t>
            </a:r>
            <a:r>
              <a:rPr lang="en-US" sz="2400" dirty="0" smtClean="0">
                <a:latin typeface="Gadugi" pitchFamily="34" charset="0"/>
              </a:rPr>
              <a:t>			28</a:t>
            </a:r>
          </a:p>
          <a:p>
            <a:r>
              <a:rPr lang="en-US" sz="2400" dirty="0" smtClean="0">
                <a:latin typeface="Gadugi" pitchFamily="34" charset="0"/>
              </a:rPr>
              <a:t>References						29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6764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dobe Fan Heiti Std B" pitchFamily="34" charset="-128"/>
                <a:ea typeface="Adobe Fan Heiti Std B" pitchFamily="34" charset="-128"/>
              </a:rPr>
              <a:t>TOPIC						PAGE NO.</a:t>
            </a:r>
            <a:endParaRPr lang="en-US" dirty="0">
              <a:solidFill>
                <a:srgbClr val="00B050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336737">
            <a:off x="1447800" y="2743200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           </a:t>
            </a:r>
            <a:r>
              <a:rPr lang="en-US" sz="5400" dirty="0" smtClean="0">
                <a:solidFill>
                  <a:schemeClr val="accent1"/>
                </a:solidFill>
              </a:rPr>
              <a:t>THANK YOU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6857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PROCESS SIMULATION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524000"/>
            <a:ext cx="7514035" cy="426720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Gadugi" pitchFamily="34" charset="0"/>
              </a:rPr>
              <a:t>Process simulation is a model-based representation of chemical, physical, biological, and other technical processes and unit operations in software.</a:t>
            </a:r>
          </a:p>
          <a:p>
            <a:pPr algn="just"/>
            <a:r>
              <a:rPr lang="en-US" sz="2400" dirty="0" smtClean="0">
                <a:latin typeface="Gadugi" pitchFamily="34" charset="0"/>
              </a:rPr>
              <a:t>Process simulation is used for the design,development,analysis,and optimization of technical processes.</a:t>
            </a:r>
          </a:p>
          <a:p>
            <a:pPr algn="just"/>
            <a:r>
              <a:rPr lang="en-US" sz="2400" dirty="0" smtClean="0">
                <a:latin typeface="Gadugi" pitchFamily="34" charset="0"/>
              </a:rPr>
              <a:t>Basic prerequisites are a thorough knowledge of chemical and physical properties of pure components and mixtures, of reactions, and of mathematical models which, in combination, allow the calculation of a process in computers.</a:t>
            </a:r>
          </a:p>
          <a:p>
            <a:endParaRPr lang="en-US" sz="2400" dirty="0">
              <a:latin typeface="Gadug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60959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SILVACO PROCESS </a:t>
            </a:r>
            <a:r>
              <a:rPr lang="en-US" sz="2800" dirty="0" smtClean="0">
                <a:solidFill>
                  <a:schemeClr val="accent1"/>
                </a:solidFill>
              </a:rPr>
              <a:t>SIMULATOR :  ATHENA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905000"/>
            <a:ext cx="7514035" cy="38862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/>
              <a:t> </a:t>
            </a:r>
            <a:r>
              <a:rPr lang="en-US" sz="2400" dirty="0" smtClean="0"/>
              <a:t>ATHENA is a simulator that provides general capabilities for numerical, physically-based, two-dimensional simulation of semiconductor processing. It has a modular architecture with the following licensable tools and extensions: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ATHENA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SSUPREM4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ELITE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OPTOLITH  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ATHENA FEATURES  AND CAPABILITIES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600200" y="1905000"/>
          <a:ext cx="7026276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138"/>
                <a:gridCol w="3513138"/>
              </a:tblGrid>
              <a:tr h="45655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CAPABILITIES</a:t>
                      </a:r>
                      <a:endParaRPr lang="en-US" dirty="0"/>
                    </a:p>
                  </a:txBody>
                  <a:tcPr/>
                </a:tc>
              </a:tr>
              <a:tr h="2476629">
                <a:tc>
                  <a:txBody>
                    <a:bodyPr/>
                    <a:lstStyle/>
                    <a:p>
                      <a:r>
                        <a:rPr lang="en-US" dirty="0" smtClean="0"/>
                        <a:t>DEPOSITION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Conformal deposition model.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CVD model.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Surface diffusion/migration effects.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User-definable models.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125741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Five different photoresist development models.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DIFFUSION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Impurity diffusion in general 2D structures including diffusion in all material layers.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Oxidation enhanced/retarded diffusion effects.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Rapid thermal annealing.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Models simultaneous material reflow and impurity diffusion.</a:t>
                      </a:r>
                    </a:p>
                    <a:p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EPITAXY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2D epitaxy simulation including auto-doping.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3368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ETCH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Extensive geometric etch capability.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Wet etching with isotropic profile advance.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RIE model that combines isotropic and directional etch components.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Monte Carlo plasma etching.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IMPLANTATION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Extended low energy and high energy implant parameter tables.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OXIDATION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• Compressible and viscous stress dependent models.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• Separate rate coefficients for silicon and polysilicon materials.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• HCL and pressure-enhanced oxidation models.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• Impurity concentration dependent effects.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• Ability to simulate the oxidation of structures with deep trenches, undercuts, and ONO layers.</a:t>
                      </a:r>
                    </a:p>
                    <a:p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708-1539-46F4-BF99-5CB3B63A3CB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460</TotalTime>
  <Words>1091</Words>
  <Application>Microsoft Office PowerPoint</Application>
  <PresentationFormat>On-screen Show (4:3)</PresentationFormat>
  <Paragraphs>272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DESIGN AND OPTIMISATION OF SINGLE MOSFET DRAM CONSISTING OF TRENCH CAPACITANCE USING SILVACO ATHENA PROCESS SIMULATOR</vt:lpstr>
      <vt:lpstr>AIMS &amp; OBJECTIVES</vt:lpstr>
      <vt:lpstr>TABLE OF CONTENTS</vt:lpstr>
      <vt:lpstr>PROCESS SIMULATION</vt:lpstr>
      <vt:lpstr>SILVACO PROCESS SIMULATOR :  ATHENA</vt:lpstr>
      <vt:lpstr>ATHENA FEATURES  AND CAPABILITIES</vt:lpstr>
      <vt:lpstr>Slide 7</vt:lpstr>
      <vt:lpstr>Slide 8</vt:lpstr>
      <vt:lpstr>Slide 9</vt:lpstr>
      <vt:lpstr>SILVACO DEVICE SIMULATOR:ATLAS</vt:lpstr>
      <vt:lpstr>DESCRIPTION OF FABRICATION OF A MOSFET DEVICE </vt:lpstr>
      <vt:lpstr>STEPS OF FABRICATION</vt:lpstr>
      <vt:lpstr>Slide 13</vt:lpstr>
      <vt:lpstr>OXIDE GROWTH AND ETCHING</vt:lpstr>
      <vt:lpstr>Slide 15</vt:lpstr>
      <vt:lpstr>GATE OXIDE IMPALNT AND VT-ADJUST IMPLANT</vt:lpstr>
      <vt:lpstr>POLYSILICON DEPOSITION AND ETCHING</vt:lpstr>
      <vt:lpstr>N+-REGIONS FORMATION AND FIELD OXIDE GROWTH</vt:lpstr>
      <vt:lpstr>ARSENIC IMPLANTATION AND OXIDE ETCHING</vt:lpstr>
      <vt:lpstr>METAL DEPOSITION AND ETCHING</vt:lpstr>
      <vt:lpstr>EXTRACTION OF DEVICE DESIGN PARAMETERS</vt:lpstr>
      <vt:lpstr>Slide 22</vt:lpstr>
      <vt:lpstr>ELECTRODE SPECIFICATION AND MIRROR IMAGE STRUCTURE</vt:lpstr>
      <vt:lpstr>ELECTRICAL CHARACTERIZATION</vt:lpstr>
      <vt:lpstr>Slide 25</vt:lpstr>
      <vt:lpstr>Slide 26</vt:lpstr>
      <vt:lpstr>WORK DONE IN 7TH SEM</vt:lpstr>
      <vt:lpstr>WORK TO BE DONE IN 8TH SEM</vt:lpstr>
      <vt:lpstr>REFERENCES</vt:lpstr>
      <vt:lpstr>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OPTIMISATION OF SINGLE MOSFET DRAM CONSISTING OF TRENCH CAPACITANCE USING SILVACO PROCESS SIMULATOR</dc:title>
  <dc:creator>SANDY</dc:creator>
  <cp:lastModifiedBy>SANDY</cp:lastModifiedBy>
  <cp:revision>75</cp:revision>
  <dcterms:created xsi:type="dcterms:W3CDTF">2013-11-24T07:32:30Z</dcterms:created>
  <dcterms:modified xsi:type="dcterms:W3CDTF">2013-11-25T10:08:22Z</dcterms:modified>
</cp:coreProperties>
</file>