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200" y="1629600"/>
            <a:ext cx="3374575" cy="10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3484494"/>
            <a:ext cx="91440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sz="3200">
                <a:solidFill>
                  <a:srgbClr val="2E5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2: Predicting customer buying behaviour</a:t>
            </a:r>
            <a:endParaRPr b="1" sz="3200">
              <a:solidFill>
                <a:srgbClr val="2E5C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7425" y="0"/>
            <a:ext cx="3374575" cy="10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3695700" y="2155375"/>
            <a:ext cx="4800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446C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BRITISH AIRWAYS</a:t>
            </a:r>
            <a:endParaRPr b="1" sz="4000">
              <a:solidFill>
                <a:srgbClr val="446CA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7425" y="0"/>
            <a:ext cx="3374575" cy="10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000">
                <a:solidFill>
                  <a:srgbClr val="2E5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Modeling Analysis for Customer Booking Data</a:t>
            </a:r>
            <a:endParaRPr b="1" sz="3000">
              <a:solidFill>
                <a:srgbClr val="2E5C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448975"/>
            <a:ext cx="8743500" cy="5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GB" sz="2300">
                <a:solidFill>
                  <a:srgbClr val="4867A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Performance:</a:t>
            </a:r>
            <a:endParaRPr b="1" sz="2300">
              <a:solidFill>
                <a:srgbClr val="4867A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GB" sz="2000">
                <a:solidFill>
                  <a:srgbClr val="4867A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Forest:</a:t>
            </a:r>
            <a:endParaRPr b="1" sz="2000">
              <a:solidFill>
                <a:srgbClr val="4867A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000">
                <a:solidFill>
                  <a:srgbClr val="4867A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Accuracy : 84.74%</a:t>
            </a:r>
            <a:endParaRPr sz="2000">
              <a:solidFill>
                <a:srgbClr val="4867A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000">
                <a:solidFill>
                  <a:srgbClr val="4867A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AUC : 0.74</a:t>
            </a:r>
            <a:endParaRPr sz="2000">
              <a:solidFill>
                <a:srgbClr val="4867A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GB" sz="2000">
                <a:solidFill>
                  <a:srgbClr val="4867A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XGBoost:</a:t>
            </a:r>
            <a:endParaRPr b="1" sz="2000">
              <a:solidFill>
                <a:srgbClr val="4867A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000">
                <a:solidFill>
                  <a:srgbClr val="4867A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Accuracy: 84.28%</a:t>
            </a:r>
            <a:endParaRPr sz="2000">
              <a:solidFill>
                <a:srgbClr val="4867A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000">
                <a:solidFill>
                  <a:srgbClr val="4867A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AUC : 0.71</a:t>
            </a:r>
            <a:endParaRPr sz="2000">
              <a:solidFill>
                <a:srgbClr val="4867A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000">
              <a:solidFill>
                <a:srgbClr val="4867A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GB" sz="2000">
                <a:solidFill>
                  <a:srgbClr val="CE211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 5 features which Influence </a:t>
            </a:r>
            <a:endParaRPr b="1" sz="2000">
              <a:solidFill>
                <a:srgbClr val="CE211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GB" sz="2000">
                <a:solidFill>
                  <a:srgbClr val="CE211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 buying behavior: </a:t>
            </a:r>
            <a:endParaRPr b="1" sz="2000">
              <a:solidFill>
                <a:srgbClr val="CE211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E2110"/>
              </a:buClr>
              <a:buSzPts val="2000"/>
              <a:buFont typeface="Times New Roman"/>
              <a:buChar char="•"/>
            </a:pPr>
            <a:r>
              <a:rPr lang="en-GB" sz="2000">
                <a:solidFill>
                  <a:srgbClr val="CE211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endParaRPr sz="2000">
              <a:solidFill>
                <a:srgbClr val="CE211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E2110"/>
              </a:buClr>
              <a:buSzPts val="2000"/>
              <a:buFont typeface="Times New Roman"/>
              <a:buChar char="•"/>
            </a:pPr>
            <a:r>
              <a:rPr lang="en-GB" sz="2000">
                <a:solidFill>
                  <a:srgbClr val="CE211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booking_origin</a:t>
            </a:r>
            <a:endParaRPr sz="2000">
              <a:solidFill>
                <a:srgbClr val="CE211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E2110"/>
              </a:buClr>
              <a:buSzPts val="2000"/>
              <a:buFont typeface="Times New Roman"/>
              <a:buChar char="•"/>
            </a:pPr>
            <a:r>
              <a:rPr lang="en-GB" sz="2000">
                <a:solidFill>
                  <a:srgbClr val="CE211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flight_duration</a:t>
            </a:r>
            <a:endParaRPr sz="2000">
              <a:solidFill>
                <a:srgbClr val="CE211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E2110"/>
              </a:buClr>
              <a:buSzPts val="2000"/>
              <a:buFont typeface="Times New Roman"/>
              <a:buChar char="•"/>
            </a:pPr>
            <a:r>
              <a:rPr lang="en-GB" sz="2000">
                <a:solidFill>
                  <a:srgbClr val="CE211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wants_extra_baggage</a:t>
            </a:r>
            <a:endParaRPr sz="2000">
              <a:solidFill>
                <a:srgbClr val="CE211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E2110"/>
              </a:buClr>
              <a:buSzPts val="2000"/>
              <a:buFont typeface="Times New Roman"/>
              <a:buChar char="•"/>
            </a:pPr>
            <a:r>
              <a:rPr lang="en-GB" sz="2000">
                <a:solidFill>
                  <a:srgbClr val="CE211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Wants_in_flight_meals</a:t>
            </a:r>
            <a:endParaRPr sz="2000">
              <a:solidFill>
                <a:srgbClr val="CE211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E211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8E98C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CONCLUSION: Continued refinement and optimization are necessary to develop a robust predictive model.</a:t>
            </a:r>
            <a:endParaRPr b="1" sz="2000">
              <a:solidFill>
                <a:srgbClr val="8E98C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rgbClr val="4867A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000">
              <a:solidFill>
                <a:srgbClr val="4867A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725" y="1518575"/>
            <a:ext cx="7534275" cy="38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