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305"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266" r:id="rId4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ixZRS7yo9nm1zFKLSxolw15Isk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79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4860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
        <p:cNvGrpSpPr/>
        <p:nvPr/>
      </p:nvGrpSpPr>
      <p:grpSpPr>
        <a:xfrm>
          <a:off x="0" y="0"/>
          <a:ext cx="0" cy="0"/>
          <a:chOff x="0" y="0"/>
          <a:chExt cx="0" cy="0"/>
        </a:xfrm>
      </p:grpSpPr>
      <p:sp>
        <p:nvSpPr>
          <p:cNvPr id="11" name="Google Shape;11;p1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3"/>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16" name="Google Shape;16;p13"/>
          <p:cNvSpPr txBox="1"/>
          <p:nvPr/>
        </p:nvSpPr>
        <p:spPr>
          <a:xfrm>
            <a:off x="7518400" y="152400"/>
            <a:ext cx="4368800" cy="38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B01A0"/>
                </a:solidFill>
                <a:latin typeface="Calibri"/>
                <a:ea typeface="Calibri"/>
                <a:cs typeface="Calibri"/>
                <a:sym typeface="Calibri"/>
              </a:rPr>
              <a:t>DEVOTION TO ENLIGHTENMENT</a:t>
            </a:r>
            <a:endParaRPr/>
          </a:p>
        </p:txBody>
      </p:sp>
      <p:sp>
        <p:nvSpPr>
          <p:cNvPr id="17" name="Google Shape;17;p13"/>
          <p:cNvSpPr/>
          <p:nvPr/>
        </p:nvSpPr>
        <p:spPr>
          <a:xfrm>
            <a:off x="0" y="0"/>
            <a:ext cx="12192000" cy="6858000"/>
          </a:xfrm>
          <a:prstGeom prst="rect">
            <a:avLst/>
          </a:prstGeom>
          <a:solidFill>
            <a:srgbClr val="D8D8D8"/>
          </a:solidFill>
          <a:ln w="25400" cap="flat" cmpd="sng">
            <a:solidFill>
              <a:srgbClr val="DCE6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18;p13"/>
          <p:cNvSpPr/>
          <p:nvPr/>
        </p:nvSpPr>
        <p:spPr>
          <a:xfrm>
            <a:off x="179400" y="180000"/>
            <a:ext cx="11833200" cy="6498000"/>
          </a:xfrm>
          <a:prstGeom prst="rect">
            <a:avLst/>
          </a:prstGeom>
          <a:solidFill>
            <a:srgbClr val="0B01A0"/>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19;p13"/>
          <p:cNvSpPr/>
          <p:nvPr/>
        </p:nvSpPr>
        <p:spPr>
          <a:xfrm>
            <a:off x="331800" y="332400"/>
            <a:ext cx="11473200" cy="6138000"/>
          </a:xfrm>
          <a:prstGeom prst="rect">
            <a:avLst/>
          </a:prstGeom>
          <a:solidFill>
            <a:schemeClr val="l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 name="Google Shape;20;p13"/>
          <p:cNvSpPr/>
          <p:nvPr/>
        </p:nvSpPr>
        <p:spPr>
          <a:xfrm rot="5400000">
            <a:off x="1311236" y="-923964"/>
            <a:ext cx="1339928" cy="3556000"/>
          </a:xfrm>
          <a:prstGeom prst="rtTriangle">
            <a:avLst/>
          </a:prstGeom>
          <a:solidFill>
            <a:srgbClr val="0B01A0"/>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lt1"/>
              </a:solidFill>
              <a:latin typeface="Calibri"/>
              <a:ea typeface="Calibri"/>
              <a:cs typeface="Calibri"/>
              <a:sym typeface="Calibri"/>
            </a:endParaRPr>
          </a:p>
        </p:txBody>
      </p:sp>
      <p:pic>
        <p:nvPicPr>
          <p:cNvPr id="21" name="Google Shape;21;p13" descr="https://lh4.googleusercontent.com/yau4ts-TFwHbU9bCswtdBRU_u-8vTdmpH0ITQVWq-87BTUPabKWMBRd3OSvNIeAP2jLfrPpkT49vOGL6vgLKcAr8zwWdDz1-Ck-K7hnkA2oajD3atevMO7l4GE7NH9TbO9JFuQC_Qw"/>
          <p:cNvPicPr preferRelativeResize="0"/>
          <p:nvPr/>
        </p:nvPicPr>
        <p:blipFill rotWithShape="1">
          <a:blip r:embed="rId2">
            <a:alphaModFix/>
          </a:blip>
          <a:srcRect l="1950" t="1970" r="70721" b="84501"/>
          <a:stretch/>
        </p:blipFill>
        <p:spPr>
          <a:xfrm>
            <a:off x="203200" y="217420"/>
            <a:ext cx="1801800" cy="625475"/>
          </a:xfrm>
          <a:prstGeom prst="rect">
            <a:avLst/>
          </a:prstGeom>
          <a:noFill/>
          <a:ln>
            <a:noFill/>
          </a:ln>
        </p:spPr>
      </p:pic>
      <p:sp>
        <p:nvSpPr>
          <p:cNvPr id="22" name="Google Shape;22;p13"/>
          <p:cNvSpPr txBox="1"/>
          <p:nvPr/>
        </p:nvSpPr>
        <p:spPr>
          <a:xfrm>
            <a:off x="9261300" y="316468"/>
            <a:ext cx="2971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a:solidFill>
                  <a:srgbClr val="0B01A0"/>
                </a:solidFill>
                <a:latin typeface="Angsana New"/>
                <a:ea typeface="Angsana New"/>
                <a:cs typeface="Angsana New"/>
                <a:sym typeface="Angsana New"/>
              </a:rPr>
              <a:t>DEVOTION TO ENLIGHTENMENT</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1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4" name="Google Shape;44;p1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1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1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2" name="Google Shape;52;p1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3" name="Google Shape;53;p1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4" name="Google Shape;54;p1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5" name="Google Shape;55;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20"/>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9" name="Google Shape;69;p20"/>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0" name="Google Shape;70;p20"/>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1" name="Google Shape;71;p2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2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21"/>
          <p:cNvSpPr>
            <a:spLocks noGrp="1"/>
          </p:cNvSpPr>
          <p:nvPr>
            <p:ph type="pic" idx="2"/>
          </p:nvPr>
        </p:nvSpPr>
        <p:spPr>
          <a:xfrm>
            <a:off x="2389717" y="612775"/>
            <a:ext cx="7315200" cy="4114800"/>
          </a:xfrm>
          <a:prstGeom prst="rect">
            <a:avLst/>
          </a:prstGeom>
          <a:noFill/>
          <a:ln>
            <a:noFill/>
          </a:ln>
        </p:spPr>
      </p:sp>
      <p:sp>
        <p:nvSpPr>
          <p:cNvPr id="77" name="Google Shape;77;p21"/>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8" name="Google Shape;78;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0" name="Google Shape;80;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2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22"/>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4" name="Google Shape;84;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6" name="Google Shape;86;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23"/>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9" name="Google Shape;89;p23"/>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0" name="Google Shape;90;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Google Shape;91;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2" name="Google Shape;92;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5" r:id="rId4"/>
    <p:sldLayoutId id="2147483656" r:id="rId5"/>
    <p:sldLayoutId id="2147483657" r:id="rId6"/>
    <p:sldLayoutId id="2147483658" r:id="rId7"/>
    <p:sldLayoutId id="214748365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doi.org/10.1007/978-981-13-2947-0"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609600" y="990599"/>
            <a:ext cx="10972800" cy="3407229"/>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6600FF"/>
              </a:buClr>
              <a:buSzPts val="4400"/>
              <a:buFont typeface="Calibri"/>
              <a:buNone/>
            </a:pPr>
            <a:r>
              <a:rPr lang="en-US" dirty="0">
                <a:solidFill>
                  <a:srgbClr val="6600FF"/>
                </a:solidFill>
                <a:latin typeface="Calibri"/>
                <a:ea typeface="Calibri"/>
                <a:cs typeface="Calibri"/>
                <a:sym typeface="Calibri"/>
              </a:rPr>
              <a:t>RESEARCH METHODOLOGY </a:t>
            </a:r>
            <a:br>
              <a:rPr lang="en-US" dirty="0">
                <a:solidFill>
                  <a:srgbClr val="6600FF"/>
                </a:solidFill>
                <a:latin typeface="Calibri"/>
                <a:ea typeface="Calibri"/>
                <a:cs typeface="Calibri"/>
                <a:sym typeface="Calibri"/>
              </a:rPr>
            </a:br>
            <a:r>
              <a:rPr lang="en-US" dirty="0">
                <a:solidFill>
                  <a:srgbClr val="6600FF"/>
                </a:solidFill>
                <a:latin typeface="Calibri"/>
                <a:ea typeface="Calibri"/>
                <a:cs typeface="Calibri"/>
                <a:sym typeface="Calibri"/>
              </a:rPr>
              <a:t>AND </a:t>
            </a:r>
            <a:br>
              <a:rPr lang="en-US" dirty="0">
                <a:solidFill>
                  <a:srgbClr val="6600FF"/>
                </a:solidFill>
                <a:latin typeface="Calibri"/>
                <a:ea typeface="Calibri"/>
                <a:cs typeface="Calibri"/>
                <a:sym typeface="Calibri"/>
              </a:rPr>
            </a:br>
            <a:r>
              <a:rPr lang="en-US" dirty="0">
                <a:solidFill>
                  <a:srgbClr val="6600FF"/>
                </a:solidFill>
                <a:latin typeface="Calibri"/>
                <a:ea typeface="Calibri"/>
                <a:cs typeface="Calibri"/>
                <a:sym typeface="Calibri"/>
              </a:rPr>
              <a:t>INTELLECTUAL PROPERTY RIGHTS</a:t>
            </a:r>
            <a:r>
              <a:rPr lang="en-US" sz="2800" b="1" dirty="0">
                <a:solidFill>
                  <a:srgbClr val="6600FF"/>
                </a:solidFill>
                <a:latin typeface="Calibri"/>
                <a:ea typeface="Calibri"/>
                <a:cs typeface="Calibri"/>
                <a:sym typeface="Calibri"/>
              </a:rPr>
              <a:t/>
            </a:r>
            <a:br>
              <a:rPr lang="en-US" sz="2800" b="1" dirty="0">
                <a:solidFill>
                  <a:srgbClr val="6600FF"/>
                </a:solidFill>
                <a:latin typeface="Calibri"/>
                <a:ea typeface="Calibri"/>
                <a:cs typeface="Calibri"/>
                <a:sym typeface="Calibri"/>
              </a:rPr>
            </a:br>
            <a:r>
              <a:rPr lang="en-US" dirty="0">
                <a:solidFill>
                  <a:srgbClr val="6600FF"/>
                </a:solidFill>
                <a:latin typeface="Calibri"/>
                <a:ea typeface="Calibri"/>
                <a:cs typeface="Calibri"/>
                <a:sym typeface="Calibri"/>
              </a:rPr>
              <a:t>Course Code: </a:t>
            </a:r>
            <a:r>
              <a:rPr lang="en-US" dirty="0" smtClean="0">
                <a:solidFill>
                  <a:srgbClr val="6600FF"/>
                </a:solidFill>
                <a:latin typeface="Calibri"/>
                <a:ea typeface="Calibri"/>
                <a:cs typeface="Calibri"/>
                <a:sym typeface="Calibri"/>
              </a:rPr>
              <a:t>AL58</a:t>
            </a:r>
            <a:r>
              <a:rPr lang="en-US" sz="6600" dirty="0">
                <a:solidFill>
                  <a:srgbClr val="FF0000"/>
                </a:solidFill>
              </a:rPr>
              <a:t/>
            </a:r>
            <a:br>
              <a:rPr lang="en-US" sz="6600" dirty="0">
                <a:solidFill>
                  <a:srgbClr val="FF0000"/>
                </a:solidFill>
              </a:rPr>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400"/>
              <a:buFont typeface="Calibri"/>
              <a:buNone/>
            </a:pPr>
            <a:r>
              <a:rPr lang="en-US" b="1" dirty="0">
                <a:solidFill>
                  <a:srgbClr val="7030A0"/>
                </a:solidFill>
                <a:latin typeface="Bernard MT Condensed" panose="02050806060905020404" pitchFamily="18" charset="0"/>
              </a:rPr>
              <a:t>Course Assessment</a:t>
            </a:r>
            <a:endParaRPr b="1" dirty="0">
              <a:solidFill>
                <a:srgbClr val="7030A0"/>
              </a:solidFill>
              <a:latin typeface="Bernard MT Condensed" panose="02050806060905020404" pitchFamily="18" charset="0"/>
            </a:endParaRPr>
          </a:p>
        </p:txBody>
      </p:sp>
      <p:sp>
        <p:nvSpPr>
          <p:cNvPr id="152" name="Google Shape;152;p10"/>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dirty="0"/>
              <a:t>CIE- 30 Marks</a:t>
            </a:r>
            <a:endParaRPr dirty="0"/>
          </a:p>
          <a:p>
            <a:pPr marL="342900" lvl="0" indent="-342900" algn="l" rtl="0">
              <a:spcBef>
                <a:spcPts val="640"/>
              </a:spcBef>
              <a:spcAft>
                <a:spcPts val="0"/>
              </a:spcAft>
              <a:buClr>
                <a:schemeClr val="dk1"/>
              </a:buClr>
              <a:buSzPts val="3200"/>
              <a:buChar char="•"/>
            </a:pPr>
            <a:r>
              <a:rPr lang="en-US" dirty="0" smtClean="0"/>
              <a:t>Quiz– </a:t>
            </a:r>
            <a:r>
              <a:rPr lang="en-US" dirty="0"/>
              <a:t>1</a:t>
            </a:r>
            <a:r>
              <a:rPr lang="en-US" dirty="0" smtClean="0"/>
              <a:t>0 Marks</a:t>
            </a:r>
          </a:p>
          <a:p>
            <a:pPr marL="342900" lvl="0" indent="-342900" algn="l" rtl="0">
              <a:spcBef>
                <a:spcPts val="640"/>
              </a:spcBef>
              <a:spcAft>
                <a:spcPts val="0"/>
              </a:spcAft>
              <a:buClr>
                <a:schemeClr val="dk1"/>
              </a:buClr>
              <a:buSzPts val="3200"/>
              <a:buChar char="•"/>
            </a:pPr>
            <a:r>
              <a:rPr lang="en-US" dirty="0" smtClean="0"/>
              <a:t>Numerical Test-10 Marks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99"/>
              </a:buClr>
              <a:buSzPts val="3200"/>
              <a:buNone/>
            </a:pPr>
            <a:r>
              <a:rPr lang="en-US" sz="3200" b="1">
                <a:solidFill>
                  <a:srgbClr val="000099"/>
                </a:solidFill>
                <a:latin typeface="Arial"/>
                <a:ea typeface="Arial"/>
                <a:cs typeface="Arial"/>
                <a:sym typeface="Arial"/>
              </a:rPr>
              <a:t>“Science is not belief, but the will to find out.”</a:t>
            </a:r>
            <a:endParaRPr/>
          </a:p>
          <a:p>
            <a:pPr marL="0" lvl="0" indent="0" algn="ctr" rtl="0">
              <a:spcBef>
                <a:spcPts val="640"/>
              </a:spcBef>
              <a:spcAft>
                <a:spcPts val="0"/>
              </a:spcAft>
              <a:buClr>
                <a:schemeClr val="dk1"/>
              </a:buClr>
              <a:buSzPts val="3200"/>
              <a:buNone/>
            </a:pPr>
            <a:endParaRPr b="1">
              <a:solidFill>
                <a:srgbClr val="000099"/>
              </a:solidFill>
              <a:latin typeface="Arial"/>
              <a:ea typeface="Arial"/>
              <a:cs typeface="Arial"/>
              <a:sym typeface="Arial"/>
            </a:endParaRPr>
          </a:p>
          <a:p>
            <a:pPr marL="0" lvl="0" indent="0" algn="ctr" rtl="0">
              <a:spcBef>
                <a:spcPts val="640"/>
              </a:spcBef>
              <a:spcAft>
                <a:spcPts val="0"/>
              </a:spcAft>
              <a:buClr>
                <a:srgbClr val="000099"/>
              </a:buClr>
              <a:buSzPts val="3200"/>
              <a:buNone/>
            </a:pPr>
            <a:r>
              <a:rPr lang="en-US" sz="3200" b="1">
                <a:solidFill>
                  <a:srgbClr val="000099"/>
                </a:solidFill>
                <a:latin typeface="Arial"/>
                <a:ea typeface="Arial"/>
                <a:cs typeface="Arial"/>
                <a:sym typeface="Arial"/>
              </a:rPr>
              <a:t> </a:t>
            </a:r>
            <a:endParaRPr/>
          </a:p>
          <a:p>
            <a:pPr marL="0" lvl="0" indent="0" algn="l" rtl="0">
              <a:spcBef>
                <a:spcPts val="640"/>
              </a:spcBef>
              <a:spcAft>
                <a:spcPts val="0"/>
              </a:spcAft>
              <a:buClr>
                <a:schemeClr val="dk1"/>
              </a:buClr>
              <a:buSzPts val="3200"/>
              <a:buNone/>
            </a:pPr>
            <a:endParaRPr/>
          </a:p>
        </p:txBody>
      </p:sp>
      <p:pic>
        <p:nvPicPr>
          <p:cNvPr id="158" name="Google Shape;158;p11" descr="Thank You Images – Browse 245,201 Stock Photos, Vectors, and ..."/>
          <p:cNvPicPr preferRelativeResize="0"/>
          <p:nvPr/>
        </p:nvPicPr>
        <p:blipFill rotWithShape="1">
          <a:blip r:embed="rId3">
            <a:alphaModFix/>
          </a:blip>
          <a:srcRect/>
          <a:stretch/>
        </p:blipFill>
        <p:spPr>
          <a:xfrm>
            <a:off x="4267200" y="2895599"/>
            <a:ext cx="3581400" cy="2856053"/>
          </a:xfrm>
          <a:prstGeom prst="rect">
            <a:avLst/>
          </a:prstGeom>
          <a:noFill/>
          <a:ln>
            <a:noFill/>
          </a:ln>
        </p:spPr>
      </p:pic>
    </p:spTree>
    <p:extLst>
      <p:ext uri="{BB962C8B-B14F-4D97-AF65-F5344CB8AC3E}">
        <p14:creationId xmlns:p14="http://schemas.microsoft.com/office/powerpoint/2010/main" val="174372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913774" y="914400"/>
            <a:ext cx="10363826" cy="3917659"/>
          </a:xfrm>
        </p:spPr>
        <p:txBody>
          <a:bodyPr>
            <a:normAutofit/>
          </a:bodyPr>
          <a:lstStyle/>
          <a:p>
            <a:pPr marL="0" indent="0" algn="ctr">
              <a:buNone/>
            </a:pPr>
            <a:r>
              <a:rPr lang="en-US" sz="6000" dirty="0" smtClean="0"/>
              <a:t>Research Methodology </a:t>
            </a:r>
          </a:p>
          <a:p>
            <a:pPr marL="0" indent="0" algn="ctr">
              <a:buNone/>
            </a:pPr>
            <a:r>
              <a:rPr lang="en-US" sz="6000" dirty="0" smtClean="0"/>
              <a:t>AND </a:t>
            </a:r>
          </a:p>
          <a:p>
            <a:pPr marL="0" indent="0" algn="ctr">
              <a:buNone/>
            </a:pPr>
            <a:r>
              <a:rPr lang="en-US" sz="6000" dirty="0" smtClean="0"/>
              <a:t>Intellectual property rights</a:t>
            </a:r>
            <a:endParaRPr lang="en-IN" sz="6000" dirty="0"/>
          </a:p>
        </p:txBody>
      </p:sp>
    </p:spTree>
    <p:extLst>
      <p:ext uri="{BB962C8B-B14F-4D97-AF65-F5344CB8AC3E}">
        <p14:creationId xmlns:p14="http://schemas.microsoft.com/office/powerpoint/2010/main" val="28047913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7030A0"/>
                </a:solidFill>
                <a:latin typeface="Bernard MT Condensed" panose="02050806060905020404" pitchFamily="18" charset="0"/>
              </a:rPr>
              <a:t>Research Methodology</a:t>
            </a:r>
            <a:endParaRPr lang="en-IN" b="1" dirty="0">
              <a:solidFill>
                <a:srgbClr val="7030A0"/>
              </a:solidFill>
              <a:latin typeface="Bernard MT Condensed" panose="02050806060905020404" pitchFamily="18" charset="0"/>
            </a:endParaRPr>
          </a:p>
        </p:txBody>
      </p:sp>
      <p:sp>
        <p:nvSpPr>
          <p:cNvPr id="3" name="Content Placeholder 2"/>
          <p:cNvSpPr>
            <a:spLocks noGrp="1"/>
          </p:cNvSpPr>
          <p:nvPr>
            <p:ph type="body" idx="1"/>
          </p:nvPr>
        </p:nvSpPr>
        <p:spPr/>
        <p:txBody>
          <a:bodyPr>
            <a:normAutofit/>
          </a:bodyPr>
          <a:lstStyle/>
          <a:p>
            <a:pPr algn="just"/>
            <a:r>
              <a:rPr lang="en-US" cap="none" dirty="0">
                <a:latin typeface="Bell MT" panose="02020503060305020303" pitchFamily="18" charset="0"/>
                <a:ea typeface="Verdana" panose="020B0604030504040204" pitchFamily="34" charset="0"/>
              </a:rPr>
              <a:t>Composed of two syllables “Re” and “Search”.</a:t>
            </a:r>
          </a:p>
          <a:p>
            <a:pPr algn="just"/>
            <a:r>
              <a:rPr lang="en-US" cap="none" dirty="0">
                <a:latin typeface="Bell MT" panose="02020503060305020303" pitchFamily="18" charset="0"/>
                <a:ea typeface="Verdana" panose="020B0604030504040204" pitchFamily="34" charset="0"/>
              </a:rPr>
              <a:t>“Re”=‘Again or over again or a new’ and </a:t>
            </a:r>
          </a:p>
          <a:p>
            <a:pPr algn="just"/>
            <a:r>
              <a:rPr lang="en-US" cap="none" dirty="0">
                <a:latin typeface="Bell MT" panose="02020503060305020303" pitchFamily="18" charset="0"/>
                <a:ea typeface="Verdana" panose="020B0604030504040204" pitchFamily="34" charset="0"/>
              </a:rPr>
              <a:t>“Search”=is the latter meaning ‘to examine closely and carefully’ or ‘to test and try’ </a:t>
            </a:r>
            <a:endParaRPr lang="en-IN" cap="none" dirty="0">
              <a:latin typeface="Bell MT" panose="02020503060305020303" pitchFamily="18" charset="0"/>
              <a:ea typeface="Verdana" panose="020B0604030504040204" pitchFamily="34" charset="0"/>
            </a:endParaRPr>
          </a:p>
        </p:txBody>
      </p:sp>
    </p:spTree>
    <p:extLst>
      <p:ext uri="{BB962C8B-B14F-4D97-AF65-F5344CB8AC3E}">
        <p14:creationId xmlns:p14="http://schemas.microsoft.com/office/powerpoint/2010/main" val="2376079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104" y="977004"/>
            <a:ext cx="10972800" cy="1143000"/>
          </a:xfrm>
        </p:spPr>
        <p:txBody>
          <a:bodyPr/>
          <a:lstStyle/>
          <a:p>
            <a:r>
              <a:rPr lang="en-US" b="1" dirty="0">
                <a:solidFill>
                  <a:srgbClr val="6600FF"/>
                </a:solidFill>
              </a:rPr>
              <a:t>Meaning of Research</a:t>
            </a:r>
            <a:endParaRPr lang="en-IN" b="1" dirty="0">
              <a:solidFill>
                <a:srgbClr val="6600FF"/>
              </a:solidFill>
            </a:endParaRPr>
          </a:p>
        </p:txBody>
      </p:sp>
      <p:sp>
        <p:nvSpPr>
          <p:cNvPr id="3" name="Content Placeholder 2"/>
          <p:cNvSpPr>
            <a:spLocks noGrp="1"/>
          </p:cNvSpPr>
          <p:nvPr>
            <p:ph sz="quarter" idx="4294967295"/>
          </p:nvPr>
        </p:nvSpPr>
        <p:spPr/>
        <p:txBody>
          <a:bodyPr/>
          <a:lstStyle/>
          <a:p>
            <a:pPr algn="just"/>
            <a:endParaRPr lang="en-IN" cap="none" dirty="0">
              <a:latin typeface="Bell MT" panose="02020503060305020303" pitchFamily="18" charset="0"/>
              <a:ea typeface="Verdana" panose="020B0604030504040204" pitchFamily="34" charset="0"/>
            </a:endParaRPr>
          </a:p>
        </p:txBody>
      </p:sp>
      <p:pic>
        <p:nvPicPr>
          <p:cNvPr id="5" name="Picture 4"/>
          <p:cNvPicPr>
            <a:picLocks noChangeAspect="1"/>
          </p:cNvPicPr>
          <p:nvPr/>
        </p:nvPicPr>
        <p:blipFill>
          <a:blip r:embed="rId2"/>
          <a:stretch>
            <a:fillRect/>
          </a:stretch>
        </p:blipFill>
        <p:spPr>
          <a:xfrm>
            <a:off x="8901139" y="3406601"/>
            <a:ext cx="2124371" cy="2067213"/>
          </a:xfrm>
          <a:prstGeom prst="rect">
            <a:avLst/>
          </a:prstGeom>
        </p:spPr>
      </p:pic>
      <p:sp>
        <p:nvSpPr>
          <p:cNvPr id="4" name="Rectangle 3"/>
          <p:cNvSpPr/>
          <p:nvPr/>
        </p:nvSpPr>
        <p:spPr>
          <a:xfrm>
            <a:off x="393242" y="2263530"/>
            <a:ext cx="11321680" cy="2677656"/>
          </a:xfrm>
          <a:prstGeom prst="rect">
            <a:avLst/>
          </a:prstGeom>
        </p:spPr>
        <p:txBody>
          <a:bodyPr wrap="square">
            <a:spAutoFit/>
          </a:bodyPr>
          <a:lstStyle/>
          <a:p>
            <a:pPr algn="just"/>
            <a:r>
              <a:rPr lang="en-US" sz="2800" dirty="0">
                <a:latin typeface="Bell MT" panose="02020503060305020303" pitchFamily="18" charset="0"/>
                <a:ea typeface="Verdana" panose="020B0604030504040204" pitchFamily="34" charset="0"/>
              </a:rPr>
              <a:t>Search for knowledge</a:t>
            </a:r>
          </a:p>
          <a:p>
            <a:pPr algn="just"/>
            <a:r>
              <a:rPr lang="en-US" sz="2800" dirty="0">
                <a:latin typeface="Bell MT" panose="02020503060305020303" pitchFamily="18" charset="0"/>
                <a:ea typeface="Verdana" panose="020B0604030504040204" pitchFamily="34" charset="0"/>
              </a:rPr>
              <a:t>Scientific and systematic search for pertinent information on a specific topic</a:t>
            </a:r>
          </a:p>
          <a:p>
            <a:pPr algn="just"/>
            <a:r>
              <a:rPr lang="en-US" sz="2800" dirty="0">
                <a:latin typeface="Bell MT" panose="02020503060305020303" pitchFamily="18" charset="0"/>
                <a:ea typeface="Verdana" panose="020B0604030504040204" pitchFamily="34" charset="0"/>
              </a:rPr>
              <a:t>An art of scientific investigation</a:t>
            </a:r>
          </a:p>
          <a:p>
            <a:pPr algn="just"/>
            <a:r>
              <a:rPr lang="en-US" sz="2800" dirty="0">
                <a:latin typeface="Bell MT" panose="02020503060305020303" pitchFamily="18" charset="0"/>
                <a:ea typeface="Verdana" panose="020B0604030504040204" pitchFamily="34" charset="0"/>
              </a:rPr>
              <a:t>Systematized effort to gain new knowledge</a:t>
            </a:r>
          </a:p>
          <a:p>
            <a:pPr algn="just"/>
            <a:r>
              <a:rPr lang="en-US" sz="2800" dirty="0">
                <a:latin typeface="Bell MT" panose="02020503060305020303" pitchFamily="18" charset="0"/>
                <a:ea typeface="Verdana" panose="020B0604030504040204" pitchFamily="34" charset="0"/>
              </a:rPr>
              <a:t>A movement from the known to the unknown. </a:t>
            </a:r>
          </a:p>
          <a:p>
            <a:pPr algn="just"/>
            <a:r>
              <a:rPr lang="en-US" sz="2800" dirty="0">
                <a:latin typeface="Bell MT" panose="02020503060305020303" pitchFamily="18" charset="0"/>
                <a:ea typeface="Verdana" panose="020B0604030504040204" pitchFamily="34" charset="0"/>
              </a:rPr>
              <a:t>It is actually a voyage of discovery</a:t>
            </a:r>
            <a:endParaRPr lang="en-IN" sz="2800" dirty="0">
              <a:latin typeface="Bell MT" panose="02020503060305020303" pitchFamily="18" charset="0"/>
              <a:ea typeface="Verdana" panose="020B0604030504040204" pitchFamily="34" charset="0"/>
            </a:endParaRPr>
          </a:p>
        </p:txBody>
      </p:sp>
    </p:spTree>
    <p:extLst>
      <p:ext uri="{BB962C8B-B14F-4D97-AF65-F5344CB8AC3E}">
        <p14:creationId xmlns:p14="http://schemas.microsoft.com/office/powerpoint/2010/main" val="19483683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rgbClr val="6600FF"/>
                </a:solidFill>
              </a:rPr>
              <a:t>research comprises</a:t>
            </a:r>
          </a:p>
        </p:txBody>
      </p:sp>
      <p:sp>
        <p:nvSpPr>
          <p:cNvPr id="3" name="Content Placeholder 2"/>
          <p:cNvSpPr>
            <a:spLocks noGrp="1"/>
          </p:cNvSpPr>
          <p:nvPr>
            <p:ph type="body" idx="1"/>
          </p:nvPr>
        </p:nvSpPr>
        <p:spPr/>
        <p:txBody>
          <a:bodyPr>
            <a:normAutofit/>
          </a:bodyPr>
          <a:lstStyle/>
          <a:p>
            <a:pPr algn="just"/>
            <a:r>
              <a:rPr lang="en-US" cap="none" dirty="0" smtClean="0">
                <a:latin typeface="Bell MT" panose="02020503060305020303" pitchFamily="18" charset="0"/>
                <a:ea typeface="Verdana" panose="020B0604030504040204" pitchFamily="34" charset="0"/>
              </a:rPr>
              <a:t>defining </a:t>
            </a:r>
            <a:r>
              <a:rPr lang="en-US" cap="none" dirty="0">
                <a:latin typeface="Bell MT" panose="02020503060305020303" pitchFamily="18" charset="0"/>
                <a:ea typeface="Verdana" panose="020B0604030504040204" pitchFamily="34" charset="0"/>
              </a:rPr>
              <a:t>and redefining problems</a:t>
            </a:r>
            <a:r>
              <a:rPr lang="en-US" cap="none" dirty="0" smtClean="0">
                <a:latin typeface="Bell MT" panose="02020503060305020303" pitchFamily="18" charset="0"/>
                <a:ea typeface="Verdana" panose="020B0604030504040204" pitchFamily="34" charset="0"/>
              </a:rPr>
              <a:t>,</a:t>
            </a:r>
          </a:p>
          <a:p>
            <a:pPr algn="just"/>
            <a:r>
              <a:rPr lang="en-US" cap="none" dirty="0" smtClean="0">
                <a:latin typeface="Bell MT" panose="02020503060305020303" pitchFamily="18" charset="0"/>
                <a:ea typeface="Verdana" panose="020B0604030504040204" pitchFamily="34" charset="0"/>
              </a:rPr>
              <a:t>formulating hypothesis </a:t>
            </a:r>
            <a:r>
              <a:rPr lang="en-US" cap="none" dirty="0">
                <a:latin typeface="Bell MT" panose="02020503060305020303" pitchFamily="18" charset="0"/>
                <a:ea typeface="Verdana" panose="020B0604030504040204" pitchFamily="34" charset="0"/>
              </a:rPr>
              <a:t>or suggested solutions; </a:t>
            </a:r>
            <a:endParaRPr lang="en-US" cap="none" dirty="0" smtClean="0">
              <a:latin typeface="Bell MT" panose="02020503060305020303" pitchFamily="18" charset="0"/>
              <a:ea typeface="Verdana" panose="020B0604030504040204" pitchFamily="34" charset="0"/>
            </a:endParaRPr>
          </a:p>
          <a:p>
            <a:pPr algn="just"/>
            <a:r>
              <a:rPr lang="en-US" cap="none" dirty="0" smtClean="0">
                <a:latin typeface="Bell MT" panose="02020503060305020303" pitchFamily="18" charset="0"/>
                <a:ea typeface="Verdana" panose="020B0604030504040204" pitchFamily="34" charset="0"/>
              </a:rPr>
              <a:t>collecting</a:t>
            </a:r>
            <a:r>
              <a:rPr lang="en-US" cap="none" dirty="0">
                <a:latin typeface="Bell MT" panose="02020503060305020303" pitchFamily="18" charset="0"/>
                <a:ea typeface="Verdana" panose="020B0604030504040204" pitchFamily="34" charset="0"/>
              </a:rPr>
              <a:t>, </a:t>
            </a:r>
            <a:r>
              <a:rPr lang="en-US" cap="none" dirty="0" smtClean="0">
                <a:latin typeface="Bell MT" panose="02020503060305020303" pitchFamily="18" charset="0"/>
                <a:ea typeface="Verdana" panose="020B0604030504040204" pitchFamily="34" charset="0"/>
              </a:rPr>
              <a:t>organizing </a:t>
            </a:r>
            <a:r>
              <a:rPr lang="en-US" cap="none" dirty="0">
                <a:latin typeface="Bell MT" panose="02020503060305020303" pitchFamily="18" charset="0"/>
                <a:ea typeface="Verdana" panose="020B0604030504040204" pitchFamily="34" charset="0"/>
              </a:rPr>
              <a:t>and evaluating data</a:t>
            </a:r>
            <a:r>
              <a:rPr lang="en-US" cap="none" dirty="0" smtClean="0">
                <a:latin typeface="Bell MT" panose="02020503060305020303" pitchFamily="18" charset="0"/>
                <a:ea typeface="Verdana" panose="020B0604030504040204" pitchFamily="34" charset="0"/>
              </a:rPr>
              <a:t>;</a:t>
            </a:r>
          </a:p>
          <a:p>
            <a:pPr algn="just"/>
            <a:r>
              <a:rPr lang="en-US" cap="none" dirty="0" smtClean="0">
                <a:latin typeface="Bell MT" panose="02020503060305020303" pitchFamily="18" charset="0"/>
                <a:ea typeface="Verdana" panose="020B0604030504040204" pitchFamily="34" charset="0"/>
              </a:rPr>
              <a:t> </a:t>
            </a:r>
            <a:r>
              <a:rPr lang="en-US" cap="none" dirty="0">
                <a:latin typeface="Bell MT" panose="02020503060305020303" pitchFamily="18" charset="0"/>
                <a:ea typeface="Verdana" panose="020B0604030504040204" pitchFamily="34" charset="0"/>
              </a:rPr>
              <a:t>making deductions </a:t>
            </a:r>
            <a:r>
              <a:rPr lang="en-US" cap="none" dirty="0" smtClean="0">
                <a:latin typeface="Bell MT" panose="02020503060305020303" pitchFamily="18" charset="0"/>
                <a:ea typeface="Verdana" panose="020B0604030504040204" pitchFamily="34" charset="0"/>
              </a:rPr>
              <a:t>and reaching </a:t>
            </a:r>
            <a:r>
              <a:rPr lang="en-US" cap="none" dirty="0">
                <a:latin typeface="Bell MT" panose="02020503060305020303" pitchFamily="18" charset="0"/>
                <a:ea typeface="Verdana" panose="020B0604030504040204" pitchFamily="34" charset="0"/>
              </a:rPr>
              <a:t>conclusions</a:t>
            </a:r>
            <a:r>
              <a:rPr lang="en-US" cap="none" dirty="0" smtClean="0">
                <a:latin typeface="Bell MT" panose="02020503060305020303" pitchFamily="18" charset="0"/>
                <a:ea typeface="Verdana" panose="020B0604030504040204" pitchFamily="34" charset="0"/>
              </a:rPr>
              <a:t>;</a:t>
            </a:r>
          </a:p>
          <a:p>
            <a:pPr algn="just"/>
            <a:r>
              <a:rPr lang="en-US" cap="none" dirty="0" smtClean="0">
                <a:latin typeface="Bell MT" panose="02020503060305020303" pitchFamily="18" charset="0"/>
                <a:ea typeface="Verdana" panose="020B0604030504040204" pitchFamily="34" charset="0"/>
              </a:rPr>
              <a:t> </a:t>
            </a:r>
            <a:r>
              <a:rPr lang="en-US" cap="none" dirty="0">
                <a:latin typeface="Bell MT" panose="02020503060305020303" pitchFamily="18" charset="0"/>
                <a:ea typeface="Verdana" panose="020B0604030504040204" pitchFamily="34" charset="0"/>
              </a:rPr>
              <a:t>and at last carefully testing the conclusions to determine whether they fit </a:t>
            </a:r>
            <a:r>
              <a:rPr lang="en-US" cap="none" dirty="0" smtClean="0">
                <a:latin typeface="Bell MT" panose="02020503060305020303" pitchFamily="18" charset="0"/>
                <a:ea typeface="Verdana" panose="020B0604030504040204" pitchFamily="34" charset="0"/>
              </a:rPr>
              <a:t>the formulating hypothesis.</a:t>
            </a:r>
          </a:p>
          <a:p>
            <a:pPr algn="just"/>
            <a:endParaRPr lang="en-IN" cap="none" dirty="0">
              <a:latin typeface="Bell MT" panose="02020503060305020303" pitchFamily="18" charset="0"/>
              <a:ea typeface="Verdana" panose="020B0604030504040204" pitchFamily="34" charset="0"/>
            </a:endParaRPr>
          </a:p>
        </p:txBody>
      </p:sp>
    </p:spTree>
    <p:extLst>
      <p:ext uri="{BB962C8B-B14F-4D97-AF65-F5344CB8AC3E}">
        <p14:creationId xmlns:p14="http://schemas.microsoft.com/office/powerpoint/2010/main" val="39751860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6600FF"/>
                </a:solidFill>
              </a:rPr>
              <a:t>‘research’ refers</a:t>
            </a:r>
            <a:endParaRPr lang="en-IN" b="1" dirty="0">
              <a:solidFill>
                <a:srgbClr val="6600FF"/>
              </a:solidFill>
            </a:endParaRPr>
          </a:p>
        </p:txBody>
      </p:sp>
      <p:sp>
        <p:nvSpPr>
          <p:cNvPr id="3" name="Content Placeholder 2"/>
          <p:cNvSpPr>
            <a:spLocks noGrp="1"/>
          </p:cNvSpPr>
          <p:nvPr>
            <p:ph type="body" idx="1"/>
          </p:nvPr>
        </p:nvSpPr>
        <p:spPr/>
        <p:txBody>
          <a:bodyPr>
            <a:normAutofit/>
          </a:bodyPr>
          <a:lstStyle/>
          <a:p>
            <a:pPr algn="just"/>
            <a:r>
              <a:rPr lang="en-US" cap="none" dirty="0" smtClean="0">
                <a:latin typeface="Bell MT" panose="02020503060305020303" pitchFamily="18" charset="0"/>
                <a:ea typeface="Verdana" panose="020B0604030504040204" pitchFamily="34" charset="0"/>
              </a:rPr>
              <a:t>The </a:t>
            </a:r>
            <a:r>
              <a:rPr lang="en-US" cap="none" dirty="0">
                <a:latin typeface="Bell MT" panose="02020503060305020303" pitchFamily="18" charset="0"/>
                <a:ea typeface="Verdana" panose="020B0604030504040204" pitchFamily="34" charset="0"/>
              </a:rPr>
              <a:t>systematic method consisting of enunciating the problem, formulating a hypothesis, collecting the facts or data, </a:t>
            </a:r>
            <a:r>
              <a:rPr lang="en-US" cap="none" dirty="0" smtClean="0">
                <a:latin typeface="Bell MT" panose="02020503060305020303" pitchFamily="18" charset="0"/>
                <a:ea typeface="Verdana" panose="020B0604030504040204" pitchFamily="34" charset="0"/>
              </a:rPr>
              <a:t>analyzing the </a:t>
            </a:r>
            <a:r>
              <a:rPr lang="en-US" cap="none" dirty="0">
                <a:latin typeface="Bell MT" panose="02020503060305020303" pitchFamily="18" charset="0"/>
                <a:ea typeface="Verdana" panose="020B0604030504040204" pitchFamily="34" charset="0"/>
              </a:rPr>
              <a:t>facts and reaching certain conclusions either in the form of solutions(s) towards the </a:t>
            </a:r>
            <a:r>
              <a:rPr lang="en-US" cap="none" dirty="0" smtClean="0">
                <a:latin typeface="Bell MT" panose="02020503060305020303" pitchFamily="18" charset="0"/>
                <a:ea typeface="Verdana" panose="020B0604030504040204" pitchFamily="34" charset="0"/>
              </a:rPr>
              <a:t>concerned problem </a:t>
            </a:r>
            <a:r>
              <a:rPr lang="en-US" cap="none" dirty="0">
                <a:latin typeface="Bell MT" panose="02020503060305020303" pitchFamily="18" charset="0"/>
                <a:ea typeface="Verdana" panose="020B0604030504040204" pitchFamily="34" charset="0"/>
              </a:rPr>
              <a:t>or in certain </a:t>
            </a:r>
            <a:r>
              <a:rPr lang="en-US" cap="none" dirty="0" smtClean="0">
                <a:latin typeface="Bell MT" panose="02020503060305020303" pitchFamily="18" charset="0"/>
                <a:ea typeface="Verdana" panose="020B0604030504040204" pitchFamily="34" charset="0"/>
              </a:rPr>
              <a:t>generalizations </a:t>
            </a:r>
            <a:r>
              <a:rPr lang="en-US" cap="none" dirty="0">
                <a:latin typeface="Bell MT" panose="02020503060305020303" pitchFamily="18" charset="0"/>
                <a:ea typeface="Verdana" panose="020B0604030504040204" pitchFamily="34" charset="0"/>
              </a:rPr>
              <a:t>for some theoretical formulation.</a:t>
            </a:r>
            <a:endParaRPr lang="en-IN" cap="none" dirty="0">
              <a:latin typeface="Bell MT" panose="02020503060305020303" pitchFamily="18" charset="0"/>
              <a:ea typeface="Verdana" panose="020B0604030504040204" pitchFamily="34" charset="0"/>
            </a:endParaRPr>
          </a:p>
        </p:txBody>
      </p:sp>
    </p:spTree>
    <p:extLst>
      <p:ext uri="{BB962C8B-B14F-4D97-AF65-F5344CB8AC3E}">
        <p14:creationId xmlns:p14="http://schemas.microsoft.com/office/powerpoint/2010/main" val="34517276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21635"/>
            <a:ext cx="10972800" cy="950845"/>
          </a:xfrm>
        </p:spPr>
        <p:txBody>
          <a:bodyPr>
            <a:normAutofit/>
          </a:bodyPr>
          <a:lstStyle/>
          <a:p>
            <a:r>
              <a:rPr lang="en-IN" b="1" dirty="0">
                <a:solidFill>
                  <a:srgbClr val="6600FF"/>
                </a:solidFill>
              </a:rPr>
              <a:t>OBJECTIVES OF RESEARCH</a:t>
            </a:r>
          </a:p>
        </p:txBody>
      </p:sp>
      <p:sp>
        <p:nvSpPr>
          <p:cNvPr id="3" name="Content Placeholder 2"/>
          <p:cNvSpPr>
            <a:spLocks noGrp="1"/>
          </p:cNvSpPr>
          <p:nvPr>
            <p:ph type="body" idx="1"/>
          </p:nvPr>
        </p:nvSpPr>
        <p:spPr/>
        <p:txBody>
          <a:bodyPr>
            <a:normAutofit/>
          </a:bodyPr>
          <a:lstStyle/>
          <a:p>
            <a:pPr algn="just"/>
            <a:r>
              <a:rPr lang="en-US" cap="none" dirty="0">
                <a:latin typeface="Bell MT" panose="02020503060305020303" pitchFamily="18" charset="0"/>
                <a:ea typeface="Verdana" panose="020B0604030504040204" pitchFamily="34" charset="0"/>
              </a:rPr>
              <a:t>To gain familiarity with a phenomenon or to achieve new insights into </a:t>
            </a:r>
            <a:r>
              <a:rPr lang="en-US" cap="none" dirty="0" smtClean="0">
                <a:latin typeface="Bell MT" panose="02020503060305020303" pitchFamily="18" charset="0"/>
                <a:ea typeface="Verdana" panose="020B0604030504040204" pitchFamily="34" charset="0"/>
              </a:rPr>
              <a:t>it.</a:t>
            </a:r>
          </a:p>
          <a:p>
            <a:pPr algn="just"/>
            <a:r>
              <a:rPr lang="en-US" cap="none" dirty="0">
                <a:latin typeface="Bell MT" panose="02020503060305020303" pitchFamily="18" charset="0"/>
                <a:ea typeface="Verdana" panose="020B0604030504040204" pitchFamily="34" charset="0"/>
              </a:rPr>
              <a:t>To portray accurately the characteristics of a particular individual, situation or a </a:t>
            </a:r>
            <a:r>
              <a:rPr lang="en-US" cap="none" dirty="0" smtClean="0">
                <a:latin typeface="Bell MT" panose="02020503060305020303" pitchFamily="18" charset="0"/>
                <a:ea typeface="Verdana" panose="020B0604030504040204" pitchFamily="34" charset="0"/>
              </a:rPr>
              <a:t>group.</a:t>
            </a:r>
          </a:p>
          <a:p>
            <a:pPr algn="just"/>
            <a:r>
              <a:rPr lang="en-US" cap="none" dirty="0">
                <a:latin typeface="Bell MT" panose="02020503060305020303" pitchFamily="18" charset="0"/>
                <a:ea typeface="Verdana" panose="020B0604030504040204" pitchFamily="34" charset="0"/>
              </a:rPr>
              <a:t>To determine the frequency with which something occurs or with which it is </a:t>
            </a:r>
            <a:r>
              <a:rPr lang="en-US" cap="none" dirty="0" smtClean="0">
                <a:latin typeface="Bell MT" panose="02020503060305020303" pitchFamily="18" charset="0"/>
                <a:ea typeface="Verdana" panose="020B0604030504040204" pitchFamily="34" charset="0"/>
              </a:rPr>
              <a:t>associated with </a:t>
            </a:r>
            <a:r>
              <a:rPr lang="en-US" cap="none" dirty="0">
                <a:latin typeface="Bell MT" panose="02020503060305020303" pitchFamily="18" charset="0"/>
                <a:ea typeface="Verdana" panose="020B0604030504040204" pitchFamily="34" charset="0"/>
              </a:rPr>
              <a:t>something </a:t>
            </a:r>
            <a:r>
              <a:rPr lang="en-US" cap="none" dirty="0" smtClean="0">
                <a:latin typeface="Bell MT" panose="02020503060305020303" pitchFamily="18" charset="0"/>
                <a:ea typeface="Verdana" panose="020B0604030504040204" pitchFamily="34" charset="0"/>
              </a:rPr>
              <a:t>else.</a:t>
            </a:r>
          </a:p>
          <a:p>
            <a:pPr algn="just"/>
            <a:r>
              <a:rPr lang="en-US" cap="none" dirty="0">
                <a:latin typeface="Bell MT" panose="02020503060305020303" pitchFamily="18" charset="0"/>
                <a:ea typeface="Verdana" panose="020B0604030504040204" pitchFamily="34" charset="0"/>
              </a:rPr>
              <a:t>To test a hypothesis of a causal relationship between variables</a:t>
            </a:r>
            <a:endParaRPr lang="en-US" cap="none" dirty="0" smtClean="0">
              <a:latin typeface="Bell MT" panose="02020503060305020303" pitchFamily="18" charset="0"/>
              <a:ea typeface="Verdana" panose="020B0604030504040204" pitchFamily="34" charset="0"/>
            </a:endParaRPr>
          </a:p>
          <a:p>
            <a:endParaRPr lang="en-IN" cap="none" dirty="0">
              <a:latin typeface="Bell MT" panose="02020503060305020303" pitchFamily="18" charset="0"/>
              <a:ea typeface="Verdana" panose="020B0604030504040204" pitchFamily="34" charset="0"/>
            </a:endParaRPr>
          </a:p>
        </p:txBody>
      </p:sp>
    </p:spTree>
    <p:extLst>
      <p:ext uri="{BB962C8B-B14F-4D97-AF65-F5344CB8AC3E}">
        <p14:creationId xmlns:p14="http://schemas.microsoft.com/office/powerpoint/2010/main" val="14342011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10349948" cy="685801"/>
          </a:xfrm>
        </p:spPr>
        <p:txBody>
          <a:bodyPr>
            <a:noAutofit/>
          </a:bodyPr>
          <a:lstStyle/>
          <a:p>
            <a:r>
              <a:rPr lang="en-IN" b="1" dirty="0">
                <a:solidFill>
                  <a:srgbClr val="6600FF"/>
                </a:solidFill>
              </a:rPr>
              <a:t>MOTIVATION IN RESEARCH</a:t>
            </a:r>
          </a:p>
        </p:txBody>
      </p:sp>
      <p:sp>
        <p:nvSpPr>
          <p:cNvPr id="3" name="Content Placeholder 2"/>
          <p:cNvSpPr>
            <a:spLocks noGrp="1"/>
          </p:cNvSpPr>
          <p:nvPr>
            <p:ph type="body" idx="1"/>
          </p:nvPr>
        </p:nvSpPr>
        <p:spPr/>
        <p:txBody>
          <a:bodyPr>
            <a:normAutofit/>
          </a:bodyPr>
          <a:lstStyle/>
          <a:p>
            <a:pPr algn="just"/>
            <a:r>
              <a:rPr lang="en-US" cap="none" dirty="0">
                <a:latin typeface="Bell MT" panose="02020503060305020303" pitchFamily="18" charset="0"/>
                <a:ea typeface="Verdana" panose="020B0604030504040204" pitchFamily="34" charset="0"/>
              </a:rPr>
              <a:t>Desire to get a research degree along with its consequential benefits;</a:t>
            </a:r>
          </a:p>
          <a:p>
            <a:pPr algn="just"/>
            <a:r>
              <a:rPr lang="en-US" cap="none" dirty="0">
                <a:latin typeface="Bell MT" panose="02020503060305020303" pitchFamily="18" charset="0"/>
                <a:ea typeface="Verdana" panose="020B0604030504040204" pitchFamily="34" charset="0"/>
              </a:rPr>
              <a:t>Desire to face the challenge in solving the unsolved problems, i.e., concern over practical problems initiates research;</a:t>
            </a:r>
          </a:p>
          <a:p>
            <a:pPr algn="just"/>
            <a:r>
              <a:rPr lang="en-US" cap="none" dirty="0">
                <a:latin typeface="Bell MT" panose="02020503060305020303" pitchFamily="18" charset="0"/>
                <a:ea typeface="Verdana" panose="020B0604030504040204" pitchFamily="34" charset="0"/>
              </a:rPr>
              <a:t>Desire to get intellectual joy of doing some creative work;</a:t>
            </a:r>
          </a:p>
          <a:p>
            <a:pPr algn="just"/>
            <a:r>
              <a:rPr lang="en-US" cap="none" dirty="0">
                <a:latin typeface="Bell MT" panose="02020503060305020303" pitchFamily="18" charset="0"/>
                <a:ea typeface="Verdana" panose="020B0604030504040204" pitchFamily="34" charset="0"/>
              </a:rPr>
              <a:t>Desire to be of service to society; </a:t>
            </a:r>
          </a:p>
          <a:p>
            <a:pPr algn="just"/>
            <a:r>
              <a:rPr lang="en-US" cap="none" dirty="0">
                <a:latin typeface="Bell MT" panose="02020503060305020303" pitchFamily="18" charset="0"/>
                <a:ea typeface="Verdana" panose="020B0604030504040204" pitchFamily="34" charset="0"/>
              </a:rPr>
              <a:t>Desire to get </a:t>
            </a:r>
            <a:r>
              <a:rPr lang="en-US" cap="none" dirty="0" smtClean="0">
                <a:latin typeface="Bell MT" panose="02020503060305020303" pitchFamily="18" charset="0"/>
                <a:ea typeface="Verdana" panose="020B0604030504040204" pitchFamily="34" charset="0"/>
              </a:rPr>
              <a:t>respectability.</a:t>
            </a:r>
            <a:endParaRPr lang="en-IN" cap="none" dirty="0">
              <a:latin typeface="Bell MT" panose="02020503060305020303" pitchFamily="18" charset="0"/>
              <a:ea typeface="Verdana" panose="020B0604030504040204" pitchFamily="34" charset="0"/>
            </a:endParaRPr>
          </a:p>
        </p:txBody>
      </p:sp>
    </p:spTree>
    <p:extLst>
      <p:ext uri="{BB962C8B-B14F-4D97-AF65-F5344CB8AC3E}">
        <p14:creationId xmlns:p14="http://schemas.microsoft.com/office/powerpoint/2010/main" val="3705951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8626"/>
            <a:ext cx="10972800" cy="649012"/>
          </a:xfrm>
        </p:spPr>
        <p:txBody>
          <a:bodyPr>
            <a:normAutofit fontScale="90000"/>
          </a:bodyPr>
          <a:lstStyle/>
          <a:p>
            <a:r>
              <a:rPr lang="en-IN" b="1" dirty="0">
                <a:solidFill>
                  <a:srgbClr val="6600FF"/>
                </a:solidFill>
              </a:rPr>
              <a:t>TYPES OF RESEARCH</a:t>
            </a:r>
          </a:p>
        </p:txBody>
      </p:sp>
      <p:sp>
        <p:nvSpPr>
          <p:cNvPr id="3" name="Content Placeholder 2"/>
          <p:cNvSpPr>
            <a:spLocks noGrp="1"/>
          </p:cNvSpPr>
          <p:nvPr>
            <p:ph type="body" idx="1"/>
          </p:nvPr>
        </p:nvSpPr>
        <p:spPr/>
        <p:txBody>
          <a:bodyPr>
            <a:normAutofit fontScale="92500"/>
          </a:bodyPr>
          <a:lstStyle/>
          <a:p>
            <a:pPr algn="just"/>
            <a:r>
              <a:rPr lang="en-US" cap="none" dirty="0">
                <a:latin typeface="Bell MT" panose="02020503060305020303" pitchFamily="18" charset="0"/>
                <a:ea typeface="Verdana" panose="020B0604030504040204" pitchFamily="34" charset="0"/>
              </a:rPr>
              <a:t>Descriptive vs. </a:t>
            </a:r>
            <a:r>
              <a:rPr lang="en-US" cap="none" dirty="0" smtClean="0">
                <a:latin typeface="Bell MT" panose="02020503060305020303" pitchFamily="18" charset="0"/>
                <a:ea typeface="Verdana" panose="020B0604030504040204" pitchFamily="34" charset="0"/>
              </a:rPr>
              <a:t>Analytical</a:t>
            </a:r>
          </a:p>
          <a:p>
            <a:pPr lvl="1" algn="just"/>
            <a:r>
              <a:rPr lang="en-US" cap="none" dirty="0" smtClean="0">
                <a:latin typeface="Bell MT" panose="02020503060305020303" pitchFamily="18" charset="0"/>
                <a:ea typeface="Verdana" panose="020B0604030504040204" pitchFamily="34" charset="0"/>
              </a:rPr>
              <a:t> </a:t>
            </a:r>
            <a:r>
              <a:rPr lang="en-US" cap="none" dirty="0">
                <a:latin typeface="Bell MT" panose="02020503060305020303" pitchFamily="18" charset="0"/>
                <a:ea typeface="Verdana" panose="020B0604030504040204" pitchFamily="34" charset="0"/>
              </a:rPr>
              <a:t>Descriptive </a:t>
            </a:r>
            <a:r>
              <a:rPr lang="en-US" cap="none" dirty="0" smtClean="0">
                <a:latin typeface="Bell MT" panose="02020503060305020303" pitchFamily="18" charset="0"/>
                <a:ea typeface="Verdana" panose="020B0604030504040204" pitchFamily="34" charset="0"/>
              </a:rPr>
              <a:t>research includes </a:t>
            </a:r>
            <a:r>
              <a:rPr lang="en-US" cap="none" dirty="0">
                <a:latin typeface="Bell MT" panose="02020503060305020303" pitchFamily="18" charset="0"/>
                <a:ea typeface="Verdana" panose="020B0604030504040204" pitchFamily="34" charset="0"/>
              </a:rPr>
              <a:t>surveys and fact- finding enquiries of different kinds</a:t>
            </a:r>
            <a:r>
              <a:rPr lang="en-US" sz="2400" dirty="0" smtClean="0">
                <a:latin typeface="Bell MT" panose="02020503060305020303" pitchFamily="18" charset="0"/>
              </a:rPr>
              <a:t>.</a:t>
            </a:r>
          </a:p>
          <a:p>
            <a:pPr marL="685800" lvl="2" algn="just">
              <a:spcBef>
                <a:spcPts val="1000"/>
              </a:spcBef>
            </a:pPr>
            <a:r>
              <a:rPr lang="en-US" sz="1800" cap="none" dirty="0">
                <a:latin typeface="Bell MT" panose="02020503060305020303" pitchFamily="18" charset="0"/>
                <a:ea typeface="Verdana" panose="020B0604030504040204" pitchFamily="34" charset="0"/>
              </a:rPr>
              <a:t>In analytical </a:t>
            </a:r>
            <a:r>
              <a:rPr lang="en-US" sz="1800" cap="none" dirty="0" smtClean="0">
                <a:latin typeface="Bell MT" panose="02020503060305020303" pitchFamily="18" charset="0"/>
                <a:ea typeface="Verdana" panose="020B0604030504040204" pitchFamily="34" charset="0"/>
              </a:rPr>
              <a:t>research, </a:t>
            </a:r>
            <a:r>
              <a:rPr lang="en-US" sz="1800" cap="none" dirty="0">
                <a:latin typeface="Bell MT" panose="02020503060305020303" pitchFamily="18" charset="0"/>
                <a:ea typeface="Verdana" panose="020B0604030504040204" pitchFamily="34" charset="0"/>
              </a:rPr>
              <a:t>the researcher has to use facts or information already available, and analyze these to make a critical evaluation of the </a:t>
            </a:r>
            <a:r>
              <a:rPr lang="en-US" sz="1800" cap="none" dirty="0" smtClean="0">
                <a:latin typeface="Bell MT" panose="02020503060305020303" pitchFamily="18" charset="0"/>
                <a:ea typeface="Verdana" panose="020B0604030504040204" pitchFamily="34" charset="0"/>
              </a:rPr>
              <a:t>material.</a:t>
            </a:r>
          </a:p>
          <a:p>
            <a:pPr marL="228600" lvl="1" algn="just">
              <a:spcBef>
                <a:spcPts val="1000"/>
              </a:spcBef>
            </a:pPr>
            <a:r>
              <a:rPr lang="en-US" sz="2000" cap="none" dirty="0">
                <a:latin typeface="Bell MT" panose="02020503060305020303" pitchFamily="18" charset="0"/>
                <a:ea typeface="Verdana" panose="020B0604030504040204" pitchFamily="34" charset="0"/>
              </a:rPr>
              <a:t>Applied vs. Fundamental</a:t>
            </a:r>
          </a:p>
          <a:p>
            <a:pPr lvl="1" algn="just"/>
            <a:r>
              <a:rPr lang="en-US" cap="none" dirty="0">
                <a:latin typeface="Bell MT" panose="02020503060305020303" pitchFamily="18" charset="0"/>
                <a:ea typeface="Verdana" panose="020B0604030504040204" pitchFamily="34" charset="0"/>
              </a:rPr>
              <a:t>Applied (or action) research: aims at finding a solution for </a:t>
            </a:r>
            <a:r>
              <a:rPr lang="en-US" cap="none" dirty="0" smtClean="0">
                <a:latin typeface="Bell MT" panose="02020503060305020303" pitchFamily="18" charset="0"/>
                <a:ea typeface="Verdana" panose="020B0604030504040204" pitchFamily="34" charset="0"/>
              </a:rPr>
              <a:t>an immediate </a:t>
            </a:r>
            <a:r>
              <a:rPr lang="en-US" cap="none" dirty="0">
                <a:latin typeface="Bell MT" panose="02020503060305020303" pitchFamily="18" charset="0"/>
                <a:ea typeface="Verdana" panose="020B0604030504040204" pitchFamily="34" charset="0"/>
              </a:rPr>
              <a:t>problem </a:t>
            </a:r>
            <a:r>
              <a:rPr lang="en-US" cap="none" dirty="0" smtClean="0">
                <a:latin typeface="Bell MT" panose="02020503060305020303" pitchFamily="18" charset="0"/>
                <a:ea typeface="Verdana" panose="020B0604030504040204" pitchFamily="34" charset="0"/>
              </a:rPr>
              <a:t>facing a society or an </a:t>
            </a:r>
            <a:r>
              <a:rPr lang="en-US" cap="none" dirty="0">
                <a:latin typeface="Bell MT" panose="02020503060305020303" pitchFamily="18" charset="0"/>
                <a:ea typeface="Verdana" panose="020B0604030504040204" pitchFamily="34" charset="0"/>
              </a:rPr>
              <a:t>industrial/business organization,</a:t>
            </a:r>
          </a:p>
          <a:p>
            <a:pPr lvl="1" algn="just"/>
            <a:r>
              <a:rPr lang="en-US" cap="none" dirty="0">
                <a:latin typeface="Bell MT" panose="02020503060305020303" pitchFamily="18" charset="0"/>
                <a:ea typeface="Verdana" panose="020B0604030504040204" pitchFamily="34" charset="0"/>
              </a:rPr>
              <a:t>Fundamental(to basic or pure) </a:t>
            </a:r>
            <a:r>
              <a:rPr lang="en-US" cap="none" dirty="0" smtClean="0">
                <a:latin typeface="Bell MT" panose="02020503060305020303" pitchFamily="18" charset="0"/>
                <a:ea typeface="Verdana" panose="020B0604030504040204" pitchFamily="34" charset="0"/>
              </a:rPr>
              <a:t>research :</a:t>
            </a:r>
            <a:r>
              <a:rPr lang="en-US" cap="none" dirty="0">
                <a:latin typeface="Bell MT" panose="02020503060305020303" pitchFamily="18" charset="0"/>
                <a:ea typeface="Verdana" panose="020B0604030504040204" pitchFamily="34" charset="0"/>
              </a:rPr>
              <a:t> </a:t>
            </a:r>
            <a:r>
              <a:rPr lang="en-US" cap="none" dirty="0" smtClean="0">
                <a:latin typeface="Bell MT" panose="02020503060305020303" pitchFamily="18" charset="0"/>
                <a:ea typeface="Verdana" panose="020B0604030504040204" pitchFamily="34" charset="0"/>
              </a:rPr>
              <a:t>mainly </a:t>
            </a:r>
            <a:r>
              <a:rPr lang="en-US" cap="none" dirty="0">
                <a:latin typeface="Bell MT" panose="02020503060305020303" pitchFamily="18" charset="0"/>
                <a:ea typeface="Verdana" panose="020B0604030504040204" pitchFamily="34" charset="0"/>
              </a:rPr>
              <a:t>concerned with generalizations and with the formulation of a theory.</a:t>
            </a:r>
            <a:endParaRPr lang="en-IN" cap="none" dirty="0">
              <a:latin typeface="Bell MT" panose="02020503060305020303" pitchFamily="18" charset="0"/>
              <a:ea typeface="Verdana" panose="020B0604030504040204" pitchFamily="34" charset="0"/>
            </a:endParaRPr>
          </a:p>
        </p:txBody>
      </p:sp>
    </p:spTree>
    <p:extLst>
      <p:ext uri="{BB962C8B-B14F-4D97-AF65-F5344CB8AC3E}">
        <p14:creationId xmlns:p14="http://schemas.microsoft.com/office/powerpoint/2010/main" val="213980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400"/>
              <a:buFont typeface="Calibri"/>
              <a:buNone/>
            </a:pPr>
            <a:r>
              <a:rPr lang="en-US" b="1" dirty="0">
                <a:solidFill>
                  <a:srgbClr val="7030A0"/>
                </a:solidFill>
                <a:latin typeface="Bernard MT Condensed" panose="02050806060905020404" pitchFamily="18" charset="0"/>
              </a:rPr>
              <a:t>Course Outline</a:t>
            </a:r>
            <a:endParaRPr b="1" dirty="0">
              <a:solidFill>
                <a:srgbClr val="7030A0"/>
              </a:solidFill>
              <a:latin typeface="Bernard MT Condensed" panose="02050806060905020404" pitchFamily="18" charset="0"/>
            </a:endParaRPr>
          </a:p>
        </p:txBody>
      </p:sp>
      <p:sp>
        <p:nvSpPr>
          <p:cNvPr id="104" name="Google Shape;104;p2"/>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0" lvl="0" indent="0" algn="ctr" rtl="0">
              <a:lnSpc>
                <a:spcPct val="150000"/>
              </a:lnSpc>
              <a:spcBef>
                <a:spcPts val="0"/>
              </a:spcBef>
              <a:spcAft>
                <a:spcPts val="0"/>
              </a:spcAft>
              <a:buClr>
                <a:schemeClr val="dk1"/>
              </a:buClr>
              <a:buSzPts val="1800"/>
              <a:buNone/>
            </a:pPr>
            <a:r>
              <a:rPr lang="en-US" sz="1800" b="1" dirty="0">
                <a:solidFill>
                  <a:schemeClr val="accent5">
                    <a:lumMod val="75000"/>
                  </a:schemeClr>
                </a:solidFill>
                <a:latin typeface="Sitka Text Semibold" pitchFamily="2" charset="0"/>
                <a:ea typeface="Times New Roman"/>
                <a:cs typeface="Times New Roman"/>
                <a:sym typeface="Times New Roman"/>
              </a:rPr>
              <a:t>Unit I</a:t>
            </a:r>
            <a:endParaRPr sz="1800" b="1" dirty="0">
              <a:solidFill>
                <a:schemeClr val="accent5">
                  <a:lumMod val="75000"/>
                </a:schemeClr>
              </a:solidFill>
              <a:latin typeface="Sitka Text Semibold" pitchFamily="2" charset="0"/>
              <a:ea typeface="Times New Roman"/>
              <a:cs typeface="Times New Roman"/>
              <a:sym typeface="Times New Roman"/>
            </a:endParaRPr>
          </a:p>
          <a:p>
            <a:pPr marL="0" lvl="0" indent="0" algn="ctr" rtl="0">
              <a:lnSpc>
                <a:spcPct val="115000"/>
              </a:lnSpc>
              <a:spcBef>
                <a:spcPts val="360"/>
              </a:spcBef>
              <a:spcAft>
                <a:spcPts val="0"/>
              </a:spcAft>
              <a:buClr>
                <a:schemeClr val="dk1"/>
              </a:buClr>
              <a:buSzPts val="1800"/>
              <a:buNone/>
            </a:pPr>
            <a:r>
              <a:rPr lang="en-US" sz="1800" b="1" dirty="0">
                <a:solidFill>
                  <a:srgbClr val="FF0000"/>
                </a:solidFill>
                <a:latin typeface="Times New Roman"/>
                <a:ea typeface="Times New Roman"/>
                <a:cs typeface="Times New Roman"/>
                <a:sym typeface="Times New Roman"/>
              </a:rPr>
              <a:t>Research Methodology</a:t>
            </a:r>
            <a:endParaRPr sz="1800" b="1" dirty="0">
              <a:solidFill>
                <a:srgbClr val="FF0000"/>
              </a:solidFill>
              <a:latin typeface="Times New Roman"/>
              <a:ea typeface="Times New Roman"/>
              <a:cs typeface="Times New Roman"/>
              <a:sym typeface="Times New Roman"/>
            </a:endParaRPr>
          </a:p>
          <a:p>
            <a:pPr marL="0" lvl="0" indent="0" algn="just" rtl="0">
              <a:lnSpc>
                <a:spcPct val="115000"/>
              </a:lnSpc>
              <a:spcBef>
                <a:spcPts val="360"/>
              </a:spcBef>
              <a:spcAft>
                <a:spcPts val="0"/>
              </a:spcAft>
              <a:buClr>
                <a:schemeClr val="dk1"/>
              </a:buClr>
              <a:buSzPts val="1800"/>
              <a:buNone/>
            </a:pPr>
            <a:r>
              <a:rPr lang="en-US" sz="1800" b="1" dirty="0">
                <a:solidFill>
                  <a:srgbClr val="FF00FF"/>
                </a:solidFill>
                <a:latin typeface="Baskerville Old Face" panose="02020602080505020303" pitchFamily="18" charset="0"/>
                <a:ea typeface="Times New Roman"/>
                <a:cs typeface="Times New Roman"/>
                <a:sym typeface="Times New Roman"/>
              </a:rPr>
              <a:t>Introduction:</a:t>
            </a:r>
            <a:r>
              <a:rPr lang="en-US" sz="1800" dirty="0">
                <a:solidFill>
                  <a:srgbClr val="FF00FF"/>
                </a:solidFill>
                <a:latin typeface="Baskerville Old Face" panose="02020602080505020303" pitchFamily="18" charset="0"/>
                <a:ea typeface="Times New Roman"/>
                <a:cs typeface="Times New Roman"/>
                <a:sym typeface="Times New Roman"/>
              </a:rPr>
              <a:t> </a:t>
            </a:r>
            <a:r>
              <a:rPr lang="en-US" sz="1800" dirty="0">
                <a:latin typeface="Times New Roman"/>
                <a:ea typeface="Times New Roman"/>
                <a:cs typeface="Times New Roman"/>
                <a:sym typeface="Times New Roman"/>
              </a:rPr>
              <a:t>Meaning of Research, Objectives of Research, Types of Research, Ethics in Research, Types of Research Misconduct.</a:t>
            </a:r>
            <a:endParaRPr sz="1800" dirty="0">
              <a:latin typeface="Times New Roman"/>
              <a:ea typeface="Times New Roman"/>
              <a:cs typeface="Times New Roman"/>
              <a:sym typeface="Times New Roman"/>
            </a:endParaRPr>
          </a:p>
          <a:p>
            <a:pPr marL="0" lvl="0" indent="0" algn="just" rtl="0">
              <a:lnSpc>
                <a:spcPct val="115000"/>
              </a:lnSpc>
              <a:spcBef>
                <a:spcPts val="360"/>
              </a:spcBef>
              <a:spcAft>
                <a:spcPts val="0"/>
              </a:spcAft>
              <a:buClr>
                <a:schemeClr val="dk1"/>
              </a:buClr>
              <a:buSzPts val="1800"/>
              <a:buNone/>
            </a:pPr>
            <a:r>
              <a:rPr lang="en-US" sz="1800" b="1" dirty="0">
                <a:solidFill>
                  <a:srgbClr val="FF00FF"/>
                </a:solidFill>
                <a:latin typeface="Baskerville Old Face" panose="02020602080505020303" pitchFamily="18" charset="0"/>
                <a:ea typeface="Times New Roman"/>
                <a:cs typeface="Times New Roman"/>
                <a:sym typeface="Times New Roman"/>
              </a:rPr>
              <a:t>Literature Review and Technical </a:t>
            </a:r>
            <a:r>
              <a:rPr lang="en-US" sz="1800" b="1" dirty="0" smtClean="0">
                <a:solidFill>
                  <a:srgbClr val="FF00FF"/>
                </a:solidFill>
                <a:latin typeface="Baskerville Old Face" panose="02020602080505020303" pitchFamily="18" charset="0"/>
                <a:ea typeface="Times New Roman"/>
                <a:cs typeface="Times New Roman"/>
                <a:sym typeface="Times New Roman"/>
              </a:rPr>
              <a:t>Reading:</a:t>
            </a:r>
            <a:r>
              <a:rPr lang="en-US" sz="1800" dirty="0" smtClean="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New and Existing Knowledge, Analysis and Synthesis of Prior Art, Bibliographic Databases, Conceptualizing Research, Critical and Creative Reading.</a:t>
            </a:r>
            <a:endParaRPr sz="1800" dirty="0">
              <a:latin typeface="Times New Roman"/>
              <a:ea typeface="Times New Roman"/>
              <a:cs typeface="Times New Roman"/>
              <a:sym typeface="Times New Roman"/>
            </a:endParaRPr>
          </a:p>
          <a:p>
            <a:pPr marL="0" lvl="0" indent="0" algn="just" rtl="0">
              <a:lnSpc>
                <a:spcPct val="115000"/>
              </a:lnSpc>
              <a:spcBef>
                <a:spcPts val="360"/>
              </a:spcBef>
              <a:spcAft>
                <a:spcPts val="0"/>
              </a:spcAft>
              <a:buClr>
                <a:schemeClr val="dk1"/>
              </a:buClr>
              <a:buSzPts val="1800"/>
              <a:buNone/>
            </a:pPr>
            <a:r>
              <a:rPr lang="en-US" sz="1800" b="1" dirty="0">
                <a:solidFill>
                  <a:srgbClr val="FF00FF"/>
                </a:solidFill>
                <a:latin typeface="Baskerville Old Face" panose="02020602080505020303" pitchFamily="18" charset="0"/>
                <a:ea typeface="Times New Roman"/>
                <a:cs typeface="Times New Roman"/>
                <a:sym typeface="Times New Roman"/>
              </a:rPr>
              <a:t>Citations: </a:t>
            </a:r>
            <a:r>
              <a:rPr lang="en-US" sz="1800" dirty="0">
                <a:latin typeface="Times New Roman"/>
                <a:ea typeface="Times New Roman"/>
                <a:cs typeface="Times New Roman"/>
                <a:sym typeface="Times New Roman"/>
              </a:rPr>
              <a:t>Functions and Attributes, Impact of Title and Keywords on Citations, Knowledge flow through Citations, Acknowledgments, and Attributions.</a:t>
            </a:r>
            <a:endParaRPr sz="1800" dirty="0">
              <a:latin typeface="Times New Roman"/>
              <a:ea typeface="Times New Roman"/>
              <a:cs typeface="Times New Roman"/>
              <a:sym typeface="Times New Roman"/>
            </a:endParaRPr>
          </a:p>
          <a:p>
            <a:pPr marL="342900" lvl="0" indent="-139700" algn="l" rtl="0">
              <a:spcBef>
                <a:spcPts val="640"/>
              </a:spcBef>
              <a:spcAft>
                <a:spcPts val="0"/>
              </a:spcAft>
              <a:buClr>
                <a:schemeClr val="dk1"/>
              </a:buClr>
              <a:buSzPts val="32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9842"/>
            <a:ext cx="10972800" cy="847795"/>
          </a:xfrm>
          <a:noFill/>
          <a:ln>
            <a:noFill/>
          </a:ln>
        </p:spPr>
        <p:txBody>
          <a:bodyPr spcFirstLastPara="1" wrap="square" lIns="91425" tIns="45700" rIns="91425" bIns="45700" anchor="t" anchorCtr="0">
            <a:normAutofit/>
          </a:bodyPr>
          <a:lstStyle/>
          <a:p>
            <a:r>
              <a:rPr lang="en-IN" b="1" dirty="0">
                <a:solidFill>
                  <a:srgbClr val="6600FF"/>
                </a:solidFill>
              </a:rPr>
              <a:t>TYPES OF RESEARCH</a:t>
            </a:r>
          </a:p>
        </p:txBody>
      </p:sp>
      <p:sp>
        <p:nvSpPr>
          <p:cNvPr id="3" name="Content Placeholder 2"/>
          <p:cNvSpPr>
            <a:spLocks noGrp="1"/>
          </p:cNvSpPr>
          <p:nvPr>
            <p:ph type="body" idx="1"/>
          </p:nvPr>
        </p:nvSpPr>
        <p:spPr/>
        <p:txBody>
          <a:bodyPr>
            <a:normAutofit/>
          </a:bodyPr>
          <a:lstStyle/>
          <a:p>
            <a:pPr algn="just">
              <a:lnSpc>
                <a:spcPct val="110000"/>
              </a:lnSpc>
            </a:pPr>
            <a:r>
              <a:rPr lang="en-IN" sz="1900" cap="none" dirty="0">
                <a:latin typeface="Bell MT" panose="02020503060305020303" pitchFamily="18" charset="0"/>
                <a:ea typeface="Verdana" panose="020B0604030504040204" pitchFamily="34" charset="0"/>
              </a:rPr>
              <a:t>Quantitative vs. Qualitative: </a:t>
            </a:r>
          </a:p>
          <a:p>
            <a:pPr lvl="1" algn="just">
              <a:lnSpc>
                <a:spcPct val="110000"/>
              </a:lnSpc>
            </a:pPr>
            <a:r>
              <a:rPr lang="en-IN" sz="1700" cap="none" dirty="0" smtClean="0">
                <a:latin typeface="Bell MT" panose="02020503060305020303" pitchFamily="18" charset="0"/>
                <a:ea typeface="Verdana" panose="020B0604030504040204" pitchFamily="34" charset="0"/>
              </a:rPr>
              <a:t>Quantitative research </a:t>
            </a:r>
            <a:r>
              <a:rPr lang="en-IN" sz="1700" cap="none" dirty="0">
                <a:latin typeface="Bell MT" panose="02020503060305020303" pitchFamily="18" charset="0"/>
                <a:ea typeface="Verdana" panose="020B0604030504040204" pitchFamily="34" charset="0"/>
              </a:rPr>
              <a:t>is based on </a:t>
            </a:r>
            <a:r>
              <a:rPr lang="en-IN" sz="1700" cap="none" dirty="0" smtClean="0">
                <a:latin typeface="Bell MT" panose="02020503060305020303" pitchFamily="18" charset="0"/>
                <a:ea typeface="Verdana" panose="020B0604030504040204" pitchFamily="34" charset="0"/>
              </a:rPr>
              <a:t>the measurement of </a:t>
            </a:r>
            <a:r>
              <a:rPr lang="en-IN" sz="1700" cap="none" dirty="0">
                <a:latin typeface="Bell MT" panose="02020503060305020303" pitchFamily="18" charset="0"/>
                <a:ea typeface="Verdana" panose="020B0604030504040204" pitchFamily="34" charset="0"/>
              </a:rPr>
              <a:t>quantity or amount</a:t>
            </a:r>
            <a:r>
              <a:rPr lang="en-IN" sz="1700" cap="none" dirty="0" smtClean="0">
                <a:latin typeface="Bell MT" panose="02020503060305020303" pitchFamily="18" charset="0"/>
                <a:ea typeface="Verdana" panose="020B0604030504040204" pitchFamily="34" charset="0"/>
              </a:rPr>
              <a:t>.</a:t>
            </a:r>
          </a:p>
          <a:p>
            <a:pPr lvl="1" algn="just">
              <a:lnSpc>
                <a:spcPct val="110000"/>
              </a:lnSpc>
            </a:pPr>
            <a:r>
              <a:rPr lang="en-IN" sz="1700" cap="none" dirty="0" smtClean="0">
                <a:latin typeface="Bell MT" panose="02020503060305020303" pitchFamily="18" charset="0"/>
                <a:ea typeface="Verdana" panose="020B0604030504040204" pitchFamily="34" charset="0"/>
              </a:rPr>
              <a:t>Qualitative research</a:t>
            </a:r>
            <a:r>
              <a:rPr lang="en-IN" sz="1700" cap="none" dirty="0">
                <a:latin typeface="Bell MT" panose="02020503060305020303" pitchFamily="18" charset="0"/>
                <a:ea typeface="Verdana" panose="020B0604030504040204" pitchFamily="34" charset="0"/>
              </a:rPr>
              <a:t>, </a:t>
            </a:r>
            <a:r>
              <a:rPr lang="en-IN" sz="1700" cap="none" dirty="0" smtClean="0">
                <a:latin typeface="Bell MT" panose="02020503060305020303" pitchFamily="18" charset="0"/>
                <a:ea typeface="Verdana" panose="020B0604030504040204" pitchFamily="34" charset="0"/>
              </a:rPr>
              <a:t>is concerned with qualitative phenomenon, i.e</a:t>
            </a:r>
            <a:r>
              <a:rPr lang="en-IN" sz="1700" cap="none" dirty="0">
                <a:latin typeface="Bell MT" panose="02020503060305020303" pitchFamily="18" charset="0"/>
                <a:ea typeface="Verdana" panose="020B0604030504040204" pitchFamily="34" charset="0"/>
              </a:rPr>
              <a:t>., </a:t>
            </a:r>
            <a:r>
              <a:rPr lang="en-IN" sz="1700" cap="none" dirty="0" smtClean="0">
                <a:latin typeface="Bell MT" panose="02020503060305020303" pitchFamily="18" charset="0"/>
                <a:ea typeface="Verdana" panose="020B0604030504040204" pitchFamily="34" charset="0"/>
              </a:rPr>
              <a:t>phenomena relating to or involving quality or </a:t>
            </a:r>
            <a:r>
              <a:rPr lang="en-IN" sz="1700" cap="none" dirty="0">
                <a:latin typeface="Bell MT" panose="02020503060305020303" pitchFamily="18" charset="0"/>
                <a:ea typeface="Verdana" panose="020B0604030504040204" pitchFamily="34" charset="0"/>
              </a:rPr>
              <a:t>kind</a:t>
            </a:r>
            <a:r>
              <a:rPr lang="en-IN" sz="1700" cap="none" dirty="0" smtClean="0">
                <a:latin typeface="Bell MT" panose="02020503060305020303" pitchFamily="18" charset="0"/>
                <a:ea typeface="Verdana" panose="020B0604030504040204" pitchFamily="34" charset="0"/>
              </a:rPr>
              <a:t>.</a:t>
            </a:r>
          </a:p>
          <a:p>
            <a:pPr algn="just">
              <a:lnSpc>
                <a:spcPct val="110000"/>
              </a:lnSpc>
            </a:pPr>
            <a:r>
              <a:rPr lang="en-US" sz="1900" cap="none" dirty="0">
                <a:latin typeface="Bell MT" panose="02020503060305020303" pitchFamily="18" charset="0"/>
                <a:ea typeface="Verdana" panose="020B0604030504040204" pitchFamily="34" charset="0"/>
              </a:rPr>
              <a:t>Conceptual vs. </a:t>
            </a:r>
            <a:r>
              <a:rPr lang="en-US" sz="1900" cap="none" dirty="0" smtClean="0">
                <a:latin typeface="Bell MT" panose="02020503060305020303" pitchFamily="18" charset="0"/>
                <a:ea typeface="Verdana" panose="020B0604030504040204" pitchFamily="34" charset="0"/>
              </a:rPr>
              <a:t>Empirical:</a:t>
            </a:r>
          </a:p>
          <a:p>
            <a:pPr lvl="1" algn="just">
              <a:lnSpc>
                <a:spcPct val="110000"/>
              </a:lnSpc>
            </a:pPr>
            <a:r>
              <a:rPr lang="en-US" sz="1700" cap="none" dirty="0" smtClean="0">
                <a:latin typeface="Bell MT" panose="02020503060305020303" pitchFamily="18" charset="0"/>
                <a:ea typeface="Verdana" panose="020B0604030504040204" pitchFamily="34" charset="0"/>
              </a:rPr>
              <a:t>Conceptual research </a:t>
            </a:r>
            <a:r>
              <a:rPr lang="en-US" sz="1700" cap="none" dirty="0">
                <a:latin typeface="Bell MT" panose="02020503060305020303" pitchFamily="18" charset="0"/>
                <a:ea typeface="Verdana" panose="020B0604030504040204" pitchFamily="34" charset="0"/>
              </a:rPr>
              <a:t>: </a:t>
            </a:r>
            <a:r>
              <a:rPr lang="en-US" sz="1700" cap="none" dirty="0" smtClean="0">
                <a:latin typeface="Bell MT" panose="02020503060305020303" pitchFamily="18" charset="0"/>
                <a:ea typeface="Verdana" panose="020B0604030504040204" pitchFamily="34" charset="0"/>
              </a:rPr>
              <a:t>related </a:t>
            </a:r>
            <a:r>
              <a:rPr lang="en-US" sz="1700" cap="none" dirty="0">
                <a:latin typeface="Bell MT" panose="02020503060305020303" pitchFamily="18" charset="0"/>
                <a:ea typeface="Verdana" panose="020B0604030504040204" pitchFamily="34" charset="0"/>
              </a:rPr>
              <a:t>to some abstract idea(s) </a:t>
            </a:r>
            <a:r>
              <a:rPr lang="en-US" sz="1700" cap="none" dirty="0" smtClean="0">
                <a:latin typeface="Bell MT" panose="02020503060305020303" pitchFamily="18" charset="0"/>
                <a:ea typeface="Verdana" panose="020B0604030504040204" pitchFamily="34" charset="0"/>
              </a:rPr>
              <a:t>or theory</a:t>
            </a:r>
            <a:r>
              <a:rPr lang="en-US" sz="1700" cap="none" dirty="0">
                <a:latin typeface="Bell MT" panose="02020503060305020303" pitchFamily="18" charset="0"/>
                <a:ea typeface="Verdana" panose="020B0604030504040204" pitchFamily="34" charset="0"/>
              </a:rPr>
              <a:t>. </a:t>
            </a:r>
            <a:endParaRPr lang="en-US" sz="1700" cap="none" dirty="0" smtClean="0">
              <a:latin typeface="Bell MT" panose="02020503060305020303" pitchFamily="18" charset="0"/>
              <a:ea typeface="Verdana" panose="020B0604030504040204" pitchFamily="34" charset="0"/>
            </a:endParaRPr>
          </a:p>
          <a:p>
            <a:pPr lvl="1" algn="just">
              <a:lnSpc>
                <a:spcPct val="110000"/>
              </a:lnSpc>
            </a:pPr>
            <a:r>
              <a:rPr lang="en-US" sz="1700" cap="none" dirty="0" smtClean="0">
                <a:latin typeface="Bell MT" panose="02020503060305020303" pitchFamily="18" charset="0"/>
                <a:ea typeface="Verdana" panose="020B0604030504040204" pitchFamily="34" charset="0"/>
              </a:rPr>
              <a:t>Empirical research : It is data-based research</a:t>
            </a:r>
            <a:r>
              <a:rPr lang="en-US" sz="1700" cap="none" dirty="0">
                <a:latin typeface="Bell MT" panose="02020503060305020303" pitchFamily="18" charset="0"/>
                <a:ea typeface="Verdana" panose="020B0604030504040204" pitchFamily="34" charset="0"/>
              </a:rPr>
              <a:t>, coming up with conclusions which are capable of </a:t>
            </a:r>
            <a:r>
              <a:rPr lang="en-US" sz="1700" cap="none" dirty="0" smtClean="0">
                <a:latin typeface="Bell MT" panose="02020503060305020303" pitchFamily="18" charset="0"/>
                <a:ea typeface="Verdana" panose="020B0604030504040204" pitchFamily="34" charset="0"/>
              </a:rPr>
              <a:t>being verified by observation or </a:t>
            </a:r>
            <a:r>
              <a:rPr lang="en-US" sz="1700" cap="none" dirty="0">
                <a:latin typeface="Bell MT" panose="02020503060305020303" pitchFamily="18" charset="0"/>
                <a:ea typeface="Verdana" panose="020B0604030504040204" pitchFamily="34" charset="0"/>
              </a:rPr>
              <a:t>experiment. We can also call it as </a:t>
            </a:r>
            <a:r>
              <a:rPr lang="en-US" sz="1700" cap="none" dirty="0" smtClean="0">
                <a:latin typeface="Bell MT" panose="02020503060305020303" pitchFamily="18" charset="0"/>
                <a:ea typeface="Verdana" panose="020B0604030504040204" pitchFamily="34" charset="0"/>
              </a:rPr>
              <a:t>experimental type </a:t>
            </a:r>
            <a:r>
              <a:rPr lang="en-US" sz="1700" cap="none" dirty="0">
                <a:latin typeface="Bell MT" panose="02020503060305020303" pitchFamily="18" charset="0"/>
                <a:ea typeface="Verdana" panose="020B0604030504040204" pitchFamily="34" charset="0"/>
              </a:rPr>
              <a:t>of research.</a:t>
            </a:r>
            <a:endParaRPr lang="en-IN" sz="1700" cap="none" dirty="0">
              <a:latin typeface="Bell MT" panose="02020503060305020303" pitchFamily="18" charset="0"/>
              <a:ea typeface="Verdana" panose="020B0604030504040204" pitchFamily="34" charset="0"/>
            </a:endParaRPr>
          </a:p>
        </p:txBody>
      </p:sp>
    </p:spTree>
    <p:extLst>
      <p:ext uri="{BB962C8B-B14F-4D97-AF65-F5344CB8AC3E}">
        <p14:creationId xmlns:p14="http://schemas.microsoft.com/office/powerpoint/2010/main" val="5693091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0086"/>
            <a:ext cx="10972800" cy="887551"/>
          </a:xfrm>
          <a:noFill/>
          <a:ln>
            <a:noFill/>
          </a:ln>
        </p:spPr>
        <p:txBody>
          <a:bodyPr spcFirstLastPara="1" wrap="square" lIns="91425" tIns="45700" rIns="91425" bIns="45700" anchor="t" anchorCtr="0">
            <a:normAutofit/>
          </a:bodyPr>
          <a:lstStyle/>
          <a:p>
            <a:r>
              <a:rPr lang="en-IN" b="1" dirty="0">
                <a:solidFill>
                  <a:srgbClr val="6600FF"/>
                </a:solidFill>
              </a:rPr>
              <a:t>TYPES OF RESEARCH</a:t>
            </a:r>
          </a:p>
        </p:txBody>
      </p:sp>
      <p:sp>
        <p:nvSpPr>
          <p:cNvPr id="3" name="Content Placeholder 2"/>
          <p:cNvSpPr>
            <a:spLocks noGrp="1"/>
          </p:cNvSpPr>
          <p:nvPr>
            <p:ph type="body" idx="1"/>
          </p:nvPr>
        </p:nvSpPr>
        <p:spPr/>
        <p:txBody>
          <a:bodyPr>
            <a:normAutofit/>
          </a:bodyPr>
          <a:lstStyle/>
          <a:p>
            <a:pPr algn="just">
              <a:lnSpc>
                <a:spcPct val="110000"/>
              </a:lnSpc>
            </a:pPr>
            <a:r>
              <a:rPr lang="en-US" sz="1900" cap="none" dirty="0">
                <a:latin typeface="Bell MT" panose="02020503060305020303" pitchFamily="18" charset="0"/>
                <a:ea typeface="Verdana" panose="020B0604030504040204" pitchFamily="34" charset="0"/>
              </a:rPr>
              <a:t>Some Other Types of Research: </a:t>
            </a:r>
            <a:endParaRPr lang="en-US" sz="1900" cap="none" dirty="0" smtClean="0">
              <a:latin typeface="Bell MT" panose="02020503060305020303" pitchFamily="18" charset="0"/>
              <a:ea typeface="Verdana" panose="020B0604030504040204" pitchFamily="34" charset="0"/>
            </a:endParaRPr>
          </a:p>
          <a:p>
            <a:pPr lvl="1" algn="just">
              <a:lnSpc>
                <a:spcPct val="110000"/>
              </a:lnSpc>
            </a:pPr>
            <a:r>
              <a:rPr lang="en-US" sz="1700" cap="none" dirty="0" smtClean="0">
                <a:latin typeface="Bell MT" panose="02020503060305020303" pitchFamily="18" charset="0"/>
                <a:ea typeface="Verdana" panose="020B0604030504040204" pitchFamily="34" charset="0"/>
              </a:rPr>
              <a:t> </a:t>
            </a:r>
            <a:r>
              <a:rPr lang="en-US" sz="1700" cap="none" dirty="0">
                <a:latin typeface="Bell MT" panose="02020503060305020303" pitchFamily="18" charset="0"/>
                <a:ea typeface="Verdana" panose="020B0604030504040204" pitchFamily="34" charset="0"/>
              </a:rPr>
              <a:t>One-time research or longitudinal research. In the former case the research is confined to a single </a:t>
            </a:r>
            <a:r>
              <a:rPr lang="en-US" sz="1700" cap="none" dirty="0" smtClean="0">
                <a:latin typeface="Bell MT" panose="02020503060305020303" pitchFamily="18" charset="0"/>
                <a:ea typeface="Verdana" panose="020B0604030504040204" pitchFamily="34" charset="0"/>
              </a:rPr>
              <a:t>time-period, whereas </a:t>
            </a:r>
            <a:r>
              <a:rPr lang="en-US" sz="1700" cap="none" dirty="0">
                <a:latin typeface="Bell MT" panose="02020503060305020303" pitchFamily="18" charset="0"/>
                <a:ea typeface="Verdana" panose="020B0604030504040204" pitchFamily="34" charset="0"/>
              </a:rPr>
              <a:t>in the latter case the research is carried on over several time-periods. </a:t>
            </a:r>
            <a:endParaRPr lang="en-US" sz="1700" cap="none" dirty="0" smtClean="0">
              <a:latin typeface="Bell MT" panose="02020503060305020303" pitchFamily="18" charset="0"/>
              <a:ea typeface="Verdana" panose="020B0604030504040204" pitchFamily="34" charset="0"/>
            </a:endParaRPr>
          </a:p>
          <a:p>
            <a:pPr lvl="1" algn="just">
              <a:lnSpc>
                <a:spcPct val="110000"/>
              </a:lnSpc>
            </a:pPr>
            <a:r>
              <a:rPr lang="en-US" sz="1700" cap="none" dirty="0" smtClean="0">
                <a:latin typeface="Bell MT" panose="02020503060305020303" pitchFamily="18" charset="0"/>
                <a:ea typeface="Verdana" panose="020B0604030504040204" pitchFamily="34" charset="0"/>
              </a:rPr>
              <a:t>Field-setting </a:t>
            </a:r>
            <a:r>
              <a:rPr lang="en-US" sz="1700" cap="none" dirty="0">
                <a:latin typeface="Bell MT" panose="02020503060305020303" pitchFamily="18" charset="0"/>
                <a:ea typeface="Verdana" panose="020B0604030504040204" pitchFamily="34" charset="0"/>
              </a:rPr>
              <a:t>research or laboratory research or simulation research, depending upon the environment in which it is to be carried out. </a:t>
            </a:r>
            <a:endParaRPr lang="en-US" sz="1700" cap="none" dirty="0" smtClean="0">
              <a:latin typeface="Bell MT" panose="02020503060305020303" pitchFamily="18" charset="0"/>
              <a:ea typeface="Verdana" panose="020B0604030504040204" pitchFamily="34" charset="0"/>
            </a:endParaRPr>
          </a:p>
          <a:p>
            <a:pPr lvl="1" algn="just">
              <a:lnSpc>
                <a:spcPct val="110000"/>
              </a:lnSpc>
            </a:pPr>
            <a:r>
              <a:rPr lang="en-US" sz="1700" cap="none" dirty="0" smtClean="0">
                <a:latin typeface="Bell MT" panose="02020503060305020303" pitchFamily="18" charset="0"/>
                <a:ea typeface="Verdana" panose="020B0604030504040204" pitchFamily="34" charset="0"/>
              </a:rPr>
              <a:t>Clinical </a:t>
            </a:r>
            <a:r>
              <a:rPr lang="en-US" sz="1700" cap="none" dirty="0">
                <a:latin typeface="Bell MT" panose="02020503060305020303" pitchFamily="18" charset="0"/>
                <a:ea typeface="Verdana" panose="020B0604030504040204" pitchFamily="34" charset="0"/>
              </a:rPr>
              <a:t>or diagnostic research</a:t>
            </a:r>
            <a:r>
              <a:rPr lang="en-US" sz="1700" cap="none" dirty="0" smtClean="0">
                <a:latin typeface="Bell MT" panose="02020503060305020303" pitchFamily="18" charset="0"/>
                <a:ea typeface="Verdana" panose="020B0604030504040204" pitchFamily="34" charset="0"/>
              </a:rPr>
              <a:t>. Such </a:t>
            </a:r>
            <a:r>
              <a:rPr lang="en-US" sz="1700" cap="none" dirty="0">
                <a:latin typeface="Bell MT" panose="02020503060305020303" pitchFamily="18" charset="0"/>
                <a:ea typeface="Verdana" panose="020B0604030504040204" pitchFamily="34" charset="0"/>
              </a:rPr>
              <a:t>research </a:t>
            </a:r>
            <a:r>
              <a:rPr lang="en-US" sz="1700" cap="none" dirty="0" smtClean="0">
                <a:latin typeface="Bell MT" panose="02020503060305020303" pitchFamily="18" charset="0"/>
                <a:ea typeface="Verdana" panose="020B0604030504040204" pitchFamily="34" charset="0"/>
              </a:rPr>
              <a:t>follow case-study methods </a:t>
            </a:r>
            <a:r>
              <a:rPr lang="en-US" sz="1700" cap="none" dirty="0">
                <a:latin typeface="Bell MT" panose="02020503060305020303" pitchFamily="18" charset="0"/>
                <a:ea typeface="Verdana" panose="020B0604030504040204" pitchFamily="34" charset="0"/>
              </a:rPr>
              <a:t>or in-depth approaches to reach the basic causal relations. </a:t>
            </a:r>
            <a:endParaRPr lang="en-US" sz="1700" cap="none" dirty="0" smtClean="0">
              <a:latin typeface="Bell MT" panose="02020503060305020303" pitchFamily="18" charset="0"/>
              <a:ea typeface="Verdana" panose="020B0604030504040204" pitchFamily="34" charset="0"/>
            </a:endParaRPr>
          </a:p>
          <a:p>
            <a:pPr lvl="1" algn="just">
              <a:lnSpc>
                <a:spcPct val="110000"/>
              </a:lnSpc>
            </a:pPr>
            <a:r>
              <a:rPr lang="en-US" sz="1700" cap="none" dirty="0" smtClean="0">
                <a:latin typeface="Bell MT" panose="02020503060305020303" pitchFamily="18" charset="0"/>
                <a:ea typeface="Verdana" panose="020B0604030504040204" pitchFamily="34" charset="0"/>
              </a:rPr>
              <a:t>Conclusion-oriented </a:t>
            </a:r>
            <a:r>
              <a:rPr lang="en-US" sz="1700" cap="none" dirty="0">
                <a:latin typeface="Bell MT" panose="02020503060305020303" pitchFamily="18" charset="0"/>
                <a:ea typeface="Verdana" panose="020B0604030504040204" pitchFamily="34" charset="0"/>
              </a:rPr>
              <a:t>and decision-oriented</a:t>
            </a:r>
            <a:r>
              <a:rPr lang="en-US" sz="1700" cap="none" dirty="0" smtClean="0">
                <a:latin typeface="Bell MT" panose="02020503060305020303" pitchFamily="18" charset="0"/>
                <a:ea typeface="Verdana" panose="020B0604030504040204" pitchFamily="34" charset="0"/>
              </a:rPr>
              <a:t>. While </a:t>
            </a:r>
            <a:r>
              <a:rPr lang="en-US" sz="1700" cap="none" dirty="0">
                <a:latin typeface="Bell MT" panose="02020503060305020303" pitchFamily="18" charset="0"/>
                <a:ea typeface="Verdana" panose="020B0604030504040204" pitchFamily="34" charset="0"/>
              </a:rPr>
              <a:t>doing </a:t>
            </a:r>
            <a:r>
              <a:rPr lang="en-US" sz="1700" cap="none" dirty="0" smtClean="0">
                <a:latin typeface="Bell MT" panose="02020503060305020303" pitchFamily="18" charset="0"/>
                <a:ea typeface="Verdana" panose="020B0604030504040204" pitchFamily="34" charset="0"/>
              </a:rPr>
              <a:t>conclusion-oriented research</a:t>
            </a:r>
            <a:r>
              <a:rPr lang="en-US" sz="1700" cap="none" dirty="0">
                <a:latin typeface="Bell MT" panose="02020503060305020303" pitchFamily="18" charset="0"/>
                <a:ea typeface="Verdana" panose="020B0604030504040204" pitchFamily="34" charset="0"/>
              </a:rPr>
              <a:t>, a researcher is free to pick up a problem, redesign the enquiry as he proceeds and is prepared to conceptualize as he wishes.</a:t>
            </a:r>
            <a:endParaRPr lang="en-IN" sz="1700" cap="none" dirty="0">
              <a:latin typeface="Bell MT" panose="02020503060305020303" pitchFamily="18" charset="0"/>
              <a:ea typeface="Verdana" panose="020B0604030504040204" pitchFamily="34" charset="0"/>
            </a:endParaRPr>
          </a:p>
        </p:txBody>
      </p:sp>
    </p:spTree>
    <p:extLst>
      <p:ext uri="{BB962C8B-B14F-4D97-AF65-F5344CB8AC3E}">
        <p14:creationId xmlns:p14="http://schemas.microsoft.com/office/powerpoint/2010/main" val="29310847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62608"/>
            <a:ext cx="10972800" cy="755029"/>
          </a:xfrm>
        </p:spPr>
        <p:txBody>
          <a:bodyPr>
            <a:normAutofit fontScale="90000"/>
          </a:bodyPr>
          <a:lstStyle/>
          <a:p>
            <a:r>
              <a:rPr lang="en-US" b="1" dirty="0">
                <a:solidFill>
                  <a:srgbClr val="6600FF"/>
                </a:solidFill>
              </a:rPr>
              <a:t>Ethics in Research</a:t>
            </a:r>
            <a:endParaRPr lang="en-IN" b="1" dirty="0">
              <a:solidFill>
                <a:srgbClr val="6600FF"/>
              </a:solidFill>
            </a:endParaRPr>
          </a:p>
        </p:txBody>
      </p:sp>
      <p:sp>
        <p:nvSpPr>
          <p:cNvPr id="3" name="Content Placeholder 2"/>
          <p:cNvSpPr>
            <a:spLocks noGrp="1"/>
          </p:cNvSpPr>
          <p:nvPr>
            <p:ph type="body" idx="1"/>
          </p:nvPr>
        </p:nvSpPr>
        <p:spPr/>
        <p:txBody>
          <a:bodyPr/>
          <a:lstStyle/>
          <a:p>
            <a:pPr lvl="1" algn="just">
              <a:lnSpc>
                <a:spcPct val="110000"/>
              </a:lnSpc>
            </a:pPr>
            <a:r>
              <a:rPr lang="en-US" sz="1700" cap="none" dirty="0">
                <a:latin typeface="Bell MT" panose="02020503060305020303" pitchFamily="18" charset="0"/>
                <a:ea typeface="Verdana" panose="020B0604030504040204" pitchFamily="34" charset="0"/>
              </a:rPr>
              <a:t>P</a:t>
            </a:r>
            <a:r>
              <a:rPr lang="en-US" sz="1700" cap="none" dirty="0" smtClean="0">
                <a:latin typeface="Bell MT" panose="02020503060305020303" pitchFamily="18" charset="0"/>
                <a:ea typeface="Verdana" panose="020B0604030504040204" pitchFamily="34" charset="0"/>
              </a:rPr>
              <a:t>rovides </a:t>
            </a:r>
            <a:r>
              <a:rPr lang="en-US" sz="1700" cap="none" dirty="0">
                <a:latin typeface="Bell MT" panose="02020503060305020303" pitchFamily="18" charset="0"/>
                <a:ea typeface="Verdana" panose="020B0604030504040204" pitchFamily="34" charset="0"/>
              </a:rPr>
              <a:t>guidelines for the responsible conduct of research.</a:t>
            </a:r>
          </a:p>
          <a:p>
            <a:pPr lvl="1" algn="just">
              <a:lnSpc>
                <a:spcPct val="110000"/>
              </a:lnSpc>
            </a:pPr>
            <a:r>
              <a:rPr lang="en-IN" sz="1700" cap="none" dirty="0">
                <a:latin typeface="Bell MT" panose="02020503060305020303" pitchFamily="18" charset="0"/>
                <a:ea typeface="Verdana" panose="020B0604030504040204" pitchFamily="34" charset="0"/>
              </a:rPr>
              <a:t>S</a:t>
            </a:r>
            <a:r>
              <a:rPr lang="en-IN" sz="1700" cap="none" dirty="0" smtClean="0">
                <a:latin typeface="Bell MT" panose="02020503060305020303" pitchFamily="18" charset="0"/>
                <a:ea typeface="Verdana" panose="020B0604030504040204" pitchFamily="34" charset="0"/>
              </a:rPr>
              <a:t>ome </a:t>
            </a:r>
            <a:r>
              <a:rPr lang="en-IN" sz="1700" cap="none" dirty="0">
                <a:latin typeface="Bell MT" panose="02020503060305020303" pitchFamily="18" charset="0"/>
                <a:ea typeface="Verdana" panose="020B0604030504040204" pitchFamily="34" charset="0"/>
              </a:rPr>
              <a:t>ethical </a:t>
            </a:r>
            <a:r>
              <a:rPr lang="en-IN" sz="1700" cap="none" dirty="0" smtClean="0">
                <a:latin typeface="Bell MT" panose="02020503060305020303" pitchFamily="18" charset="0"/>
                <a:ea typeface="Verdana" panose="020B0604030504040204" pitchFamily="34" charset="0"/>
              </a:rPr>
              <a:t>principles</a:t>
            </a:r>
            <a:r>
              <a:rPr lang="en-IN" sz="1700" cap="none" dirty="0">
                <a:latin typeface="Bell MT" panose="02020503060305020303" pitchFamily="18" charset="0"/>
                <a:ea typeface="Verdana" panose="020B0604030504040204" pitchFamily="34" charset="0"/>
              </a:rPr>
              <a:t> </a:t>
            </a:r>
            <a:r>
              <a:rPr lang="en-IN" sz="1700" cap="none" dirty="0" smtClean="0">
                <a:latin typeface="Bell MT" panose="02020503060305020303" pitchFamily="18" charset="0"/>
                <a:ea typeface="Verdana" panose="020B0604030504040204" pitchFamily="34" charset="0"/>
              </a:rPr>
              <a:t>are </a:t>
            </a:r>
            <a:endParaRPr lang="en-IN" sz="1700" cap="none" dirty="0">
              <a:latin typeface="Bell MT" panose="02020503060305020303" pitchFamily="18" charset="0"/>
              <a:ea typeface="Verdana" panose="020B0604030504040204" pitchFamily="34" charset="0"/>
            </a:endParaRPr>
          </a:p>
          <a:p>
            <a:pPr lvl="2" algn="just">
              <a:lnSpc>
                <a:spcPct val="110000"/>
              </a:lnSpc>
            </a:pPr>
            <a:r>
              <a:rPr lang="en-IN" sz="1500" cap="none" dirty="0">
                <a:latin typeface="Bell MT" panose="02020503060305020303" pitchFamily="18" charset="0"/>
                <a:ea typeface="Verdana" panose="020B0604030504040204" pitchFamily="34" charset="0"/>
              </a:rPr>
              <a:t>Honesty</a:t>
            </a:r>
          </a:p>
          <a:p>
            <a:pPr lvl="2" algn="just">
              <a:lnSpc>
                <a:spcPct val="110000"/>
              </a:lnSpc>
            </a:pPr>
            <a:r>
              <a:rPr lang="en-IN" sz="1500" cap="none" dirty="0">
                <a:latin typeface="Bell MT" panose="02020503060305020303" pitchFamily="18" charset="0"/>
                <a:ea typeface="Verdana" panose="020B0604030504040204" pitchFamily="34" charset="0"/>
              </a:rPr>
              <a:t>Objectivity</a:t>
            </a:r>
          </a:p>
          <a:p>
            <a:pPr lvl="2" algn="just">
              <a:lnSpc>
                <a:spcPct val="110000"/>
              </a:lnSpc>
            </a:pPr>
            <a:r>
              <a:rPr lang="en-IN" sz="1500" cap="none" dirty="0" smtClean="0">
                <a:latin typeface="Bell MT" panose="02020503060305020303" pitchFamily="18" charset="0"/>
                <a:ea typeface="Verdana" panose="020B0604030504040204" pitchFamily="34" charset="0"/>
              </a:rPr>
              <a:t>Integrity</a:t>
            </a:r>
          </a:p>
          <a:p>
            <a:pPr lvl="2" algn="just">
              <a:lnSpc>
                <a:spcPct val="110000"/>
              </a:lnSpc>
            </a:pPr>
            <a:r>
              <a:rPr lang="en-IN" sz="1500" cap="none" dirty="0" smtClean="0">
                <a:latin typeface="Bell MT" panose="02020503060305020303" pitchFamily="18" charset="0"/>
                <a:ea typeface="Verdana" panose="020B0604030504040204" pitchFamily="34" charset="0"/>
              </a:rPr>
              <a:t>Carefulness</a:t>
            </a:r>
          </a:p>
          <a:p>
            <a:pPr lvl="2" algn="just">
              <a:lnSpc>
                <a:spcPct val="110000"/>
              </a:lnSpc>
            </a:pPr>
            <a:r>
              <a:rPr lang="en-IN" sz="1500" cap="none" dirty="0" smtClean="0">
                <a:latin typeface="Bell MT" panose="02020503060305020303" pitchFamily="18" charset="0"/>
                <a:ea typeface="Verdana" panose="020B0604030504040204" pitchFamily="34" charset="0"/>
              </a:rPr>
              <a:t>Openness</a:t>
            </a:r>
          </a:p>
          <a:p>
            <a:pPr lvl="2" algn="just">
              <a:lnSpc>
                <a:spcPct val="110000"/>
              </a:lnSpc>
            </a:pPr>
            <a:r>
              <a:rPr lang="en-IN" sz="1500" cap="none" dirty="0">
                <a:latin typeface="Bell MT" panose="02020503060305020303" pitchFamily="18" charset="0"/>
                <a:ea typeface="Verdana" panose="020B0604030504040204" pitchFamily="34" charset="0"/>
              </a:rPr>
              <a:t>Respect for Intellectual </a:t>
            </a:r>
            <a:r>
              <a:rPr lang="en-IN" sz="1500" cap="none" dirty="0" smtClean="0">
                <a:latin typeface="Bell MT" panose="02020503060305020303" pitchFamily="18" charset="0"/>
                <a:ea typeface="Verdana" panose="020B0604030504040204" pitchFamily="34" charset="0"/>
              </a:rPr>
              <a:t>Property</a:t>
            </a:r>
          </a:p>
          <a:p>
            <a:pPr lvl="2" algn="just">
              <a:lnSpc>
                <a:spcPct val="110000"/>
              </a:lnSpc>
            </a:pPr>
            <a:r>
              <a:rPr lang="en-IN" sz="1500" cap="none" dirty="0">
                <a:latin typeface="Bell MT" panose="02020503060305020303" pitchFamily="18" charset="0"/>
                <a:ea typeface="Verdana" panose="020B0604030504040204" pitchFamily="34" charset="0"/>
              </a:rPr>
              <a:t>Confidentiality</a:t>
            </a:r>
          </a:p>
          <a:p>
            <a:pPr marL="3657600" lvl="8" indent="0">
              <a:buNone/>
            </a:pPr>
            <a:r>
              <a:rPr lang="en-US" dirty="0" smtClean="0"/>
              <a:t>		</a:t>
            </a:r>
            <a:endParaRPr lang="en-IN" dirty="0"/>
          </a:p>
        </p:txBody>
      </p:sp>
    </p:spTree>
    <p:extLst>
      <p:ext uri="{BB962C8B-B14F-4D97-AF65-F5344CB8AC3E}">
        <p14:creationId xmlns:p14="http://schemas.microsoft.com/office/powerpoint/2010/main" val="27170632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389" y="777543"/>
            <a:ext cx="9250642" cy="1294173"/>
          </a:xfrm>
        </p:spPr>
        <p:txBody>
          <a:bodyPr/>
          <a:lstStyle/>
          <a:p>
            <a:r>
              <a:rPr lang="en-IN" sz="4000" b="1" dirty="0">
                <a:solidFill>
                  <a:srgbClr val="6600FF"/>
                </a:solidFill>
              </a:rPr>
              <a:t>What are research misconducts?</a:t>
            </a:r>
            <a:r>
              <a:rPr lang="en-IN" b="1" dirty="0">
                <a:latin typeface="Bell MT" panose="02020503060305020303" pitchFamily="18" charset="0"/>
              </a:rPr>
              <a:t/>
            </a:r>
            <a:br>
              <a:rPr lang="en-IN" b="1" dirty="0">
                <a:latin typeface="Bell MT" panose="02020503060305020303" pitchFamily="18" charset="0"/>
              </a:rPr>
            </a:br>
            <a:endParaRPr lang="en-IN" dirty="0"/>
          </a:p>
        </p:txBody>
      </p:sp>
      <p:sp>
        <p:nvSpPr>
          <p:cNvPr id="3" name="Content Placeholder 2"/>
          <p:cNvSpPr>
            <a:spLocks noGrp="1"/>
          </p:cNvSpPr>
          <p:nvPr>
            <p:ph sz="quarter" idx="4294967295"/>
          </p:nvPr>
        </p:nvSpPr>
        <p:spPr>
          <a:xfrm>
            <a:off x="494950" y="1686187"/>
            <a:ext cx="8103766" cy="4689446"/>
          </a:xfrm>
        </p:spPr>
        <p:txBody>
          <a:bodyPr>
            <a:normAutofit/>
          </a:bodyPr>
          <a:lstStyle/>
          <a:p>
            <a:pPr algn="just">
              <a:lnSpc>
                <a:spcPct val="110000"/>
              </a:lnSpc>
            </a:pPr>
            <a:r>
              <a:rPr lang="en-IN" sz="2800" cap="none" dirty="0">
                <a:latin typeface="Bell MT" panose="02020503060305020303" pitchFamily="18" charset="0"/>
                <a:ea typeface="Verdana" panose="020B0604030504040204" pitchFamily="34" charset="0"/>
              </a:rPr>
              <a:t>Research Misconduct can be characterised as actions or questionable research practices that fall short of the standards of ethics, research and scholarship required to ensure that the integrity of research is upheld. It can cause harm to people and the environment, wastes resources, undermines the research record and damages the credibility of research</a:t>
            </a:r>
            <a:r>
              <a:rPr lang="en-IN" dirty="0"/>
              <a:t>.</a:t>
            </a:r>
          </a:p>
          <a:p>
            <a:pPr algn="just">
              <a:lnSpc>
                <a:spcPct val="110000"/>
              </a:lnSpc>
            </a:pPr>
            <a:endParaRPr lang="en-IN" sz="2400" cap="none" dirty="0" smtClean="0">
              <a:latin typeface="Bell MT" panose="02020503060305020303" pitchFamily="18" charset="0"/>
              <a:ea typeface="Verdana" panose="020B0604030504040204" pitchFamily="34" charset="0"/>
            </a:endParaRPr>
          </a:p>
        </p:txBody>
      </p:sp>
      <p:pic>
        <p:nvPicPr>
          <p:cNvPr id="1026" name="Picture 2" descr="http://lgimages.s3.amazonaws.com/data/imagemanager/78051/plagiariz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9538" y="2516450"/>
            <a:ext cx="2972986" cy="1627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296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81878"/>
            <a:ext cx="10972800" cy="635760"/>
          </a:xfrm>
        </p:spPr>
        <p:txBody>
          <a:bodyPr/>
          <a:lstStyle/>
          <a:p>
            <a:r>
              <a:rPr lang="en-IN" sz="4000" b="1" dirty="0">
                <a:solidFill>
                  <a:srgbClr val="6600FF"/>
                </a:solidFill>
              </a:rPr>
              <a:t>TYPES OF RESEARCH Misconduct</a:t>
            </a:r>
          </a:p>
        </p:txBody>
      </p:sp>
      <p:sp>
        <p:nvSpPr>
          <p:cNvPr id="3" name="Content Placeholder 2"/>
          <p:cNvSpPr>
            <a:spLocks noGrp="1"/>
          </p:cNvSpPr>
          <p:nvPr>
            <p:ph type="body" idx="1"/>
          </p:nvPr>
        </p:nvSpPr>
        <p:spPr>
          <a:xfrm>
            <a:off x="609600" y="1311965"/>
            <a:ext cx="10972800" cy="4814199"/>
          </a:xfrm>
        </p:spPr>
        <p:txBody>
          <a:bodyPr/>
          <a:lstStyle/>
          <a:p>
            <a:pPr algn="just">
              <a:lnSpc>
                <a:spcPct val="110000"/>
              </a:lnSpc>
            </a:pPr>
            <a:r>
              <a:rPr lang="en-IN" sz="2800" b="1" cap="none" dirty="0">
                <a:solidFill>
                  <a:srgbClr val="C00000"/>
                </a:solidFill>
                <a:latin typeface="Bell MT" panose="02020503060305020303" pitchFamily="18" charset="0"/>
                <a:ea typeface="Verdana" panose="020B0604030504040204" pitchFamily="34" charset="0"/>
              </a:rPr>
              <a:t>Fabrication</a:t>
            </a:r>
            <a:r>
              <a:rPr lang="en-IN" sz="2800" cap="none" dirty="0">
                <a:latin typeface="Bell MT" panose="02020503060305020303" pitchFamily="18" charset="0"/>
                <a:ea typeface="Verdana" panose="020B0604030504040204" pitchFamily="34" charset="0"/>
              </a:rPr>
              <a:t> - making up data or results and recording or reporting them.</a:t>
            </a:r>
          </a:p>
          <a:p>
            <a:pPr algn="just">
              <a:lnSpc>
                <a:spcPct val="110000"/>
              </a:lnSpc>
            </a:pPr>
            <a:r>
              <a:rPr lang="en-IN" sz="2800" b="1" dirty="0">
                <a:solidFill>
                  <a:srgbClr val="C00000"/>
                </a:solidFill>
                <a:latin typeface="Bell MT" panose="02020503060305020303" pitchFamily="18" charset="0"/>
                <a:ea typeface="Verdana" panose="020B0604030504040204" pitchFamily="34" charset="0"/>
              </a:rPr>
              <a:t>Falsification</a:t>
            </a:r>
            <a:r>
              <a:rPr lang="en-IN" sz="2800" cap="none" dirty="0">
                <a:latin typeface="Bell MT" panose="02020503060305020303" pitchFamily="18" charset="0"/>
                <a:ea typeface="Verdana" panose="020B0604030504040204" pitchFamily="34" charset="0"/>
              </a:rPr>
              <a:t> - manipulating research materials, or changing or omitting data or results such that the research is not accurately represented in the research record.</a:t>
            </a:r>
          </a:p>
          <a:p>
            <a:pPr algn="just">
              <a:lnSpc>
                <a:spcPct val="110000"/>
              </a:lnSpc>
            </a:pPr>
            <a:r>
              <a:rPr lang="en-IN" sz="2800" b="1" dirty="0">
                <a:solidFill>
                  <a:srgbClr val="C00000"/>
                </a:solidFill>
                <a:latin typeface="Bell MT" panose="02020503060305020303" pitchFamily="18" charset="0"/>
                <a:ea typeface="Verdana" panose="020B0604030504040204" pitchFamily="34" charset="0"/>
              </a:rPr>
              <a:t>Plagiarism</a:t>
            </a:r>
            <a:r>
              <a:rPr lang="en-IN" sz="2800" cap="none" dirty="0">
                <a:latin typeface="Bell MT" panose="02020503060305020303" pitchFamily="18" charset="0"/>
                <a:ea typeface="Verdana" panose="020B0604030504040204" pitchFamily="34" charset="0"/>
              </a:rPr>
              <a:t> - the appropriation of another person's ideas, processes, results, or words without giving appropriate credit.</a:t>
            </a:r>
          </a:p>
          <a:p>
            <a:pPr algn="just">
              <a:lnSpc>
                <a:spcPct val="110000"/>
              </a:lnSpc>
            </a:pPr>
            <a:r>
              <a:rPr lang="en-IN" sz="2800" cap="none" dirty="0">
                <a:latin typeface="Bell MT" panose="02020503060305020303" pitchFamily="18" charset="0"/>
                <a:ea typeface="Verdana" panose="020B0604030504040204" pitchFamily="34" charset="0"/>
              </a:rPr>
              <a:t>Research misconduct does not include honest error or differences of opinion.</a:t>
            </a:r>
            <a:endParaRPr lang="en-IN" sz="2800" dirty="0"/>
          </a:p>
          <a:p>
            <a:endParaRPr lang="en-IN" dirty="0"/>
          </a:p>
        </p:txBody>
      </p:sp>
    </p:spTree>
    <p:extLst>
      <p:ext uri="{BB962C8B-B14F-4D97-AF65-F5344CB8AC3E}">
        <p14:creationId xmlns:p14="http://schemas.microsoft.com/office/powerpoint/2010/main" val="38246271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solidFill>
                  <a:srgbClr val="6600FF"/>
                </a:solidFill>
              </a:rPr>
              <a:t>Types of Plagiarism</a:t>
            </a:r>
            <a:endParaRPr lang="en-IN" b="1" dirty="0">
              <a:solidFill>
                <a:srgbClr val="6600FF"/>
              </a:solidFill>
            </a:endParaRPr>
          </a:p>
        </p:txBody>
      </p:sp>
      <p:pic>
        <p:nvPicPr>
          <p:cNvPr id="7" name="Picture 2" descr="The Common Types of Plagiarism | CustomEssayMeister.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562" y="1712685"/>
            <a:ext cx="8133924" cy="4320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021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1322" y="1325217"/>
            <a:ext cx="8229601" cy="1656521"/>
          </a:xfrm>
        </p:spPr>
        <p:txBody>
          <a:bodyPr>
            <a:normAutofit/>
          </a:bodyPr>
          <a:lstStyle/>
          <a:p>
            <a:r>
              <a:rPr lang="en-US" b="1" dirty="0">
                <a:solidFill>
                  <a:srgbClr val="7030A0"/>
                </a:solidFill>
                <a:latin typeface="Bernard MT Condensed" panose="02050806060905020404" pitchFamily="18" charset="0"/>
              </a:rPr>
              <a:t>Literature Review and Technical Reading</a:t>
            </a:r>
            <a:endParaRPr lang="en-IN" b="1" dirty="0">
              <a:solidFill>
                <a:srgbClr val="7030A0"/>
              </a:solidFill>
              <a:latin typeface="Bernard MT Condensed" panose="02050806060905020404" pitchFamily="18" charset="0"/>
            </a:endParaRPr>
          </a:p>
        </p:txBody>
      </p:sp>
    </p:spTree>
    <p:extLst>
      <p:ext uri="{BB962C8B-B14F-4D97-AF65-F5344CB8AC3E}">
        <p14:creationId xmlns:p14="http://schemas.microsoft.com/office/powerpoint/2010/main" val="10615191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4887"/>
            <a:ext cx="10972800" cy="914399"/>
          </a:xfrm>
        </p:spPr>
        <p:txBody>
          <a:bodyPr>
            <a:normAutofit/>
          </a:bodyPr>
          <a:lstStyle/>
          <a:p>
            <a:r>
              <a:rPr lang="en-IN" sz="4000" b="1" dirty="0">
                <a:solidFill>
                  <a:srgbClr val="6600FF"/>
                </a:solidFill>
              </a:rPr>
              <a:t>New and Existing Knowledge</a:t>
            </a:r>
          </a:p>
        </p:txBody>
      </p:sp>
      <p:sp>
        <p:nvSpPr>
          <p:cNvPr id="3" name="Content Placeholder 2"/>
          <p:cNvSpPr>
            <a:spLocks noGrp="1"/>
          </p:cNvSpPr>
          <p:nvPr>
            <p:ph type="body" idx="1"/>
          </p:nvPr>
        </p:nvSpPr>
        <p:spPr/>
        <p:txBody>
          <a:bodyPr>
            <a:normAutofit fontScale="92500" lnSpcReduction="20000"/>
          </a:bodyPr>
          <a:lstStyle/>
          <a:p>
            <a:pPr algn="just"/>
            <a:r>
              <a:rPr lang="en-US" cap="none" dirty="0">
                <a:latin typeface="Bell MT" panose="02020503060305020303" pitchFamily="18" charset="0"/>
                <a:ea typeface="Verdana" panose="020B0604030504040204" pitchFamily="34" charset="0"/>
              </a:rPr>
              <a:t>New knowledge in research can only be interpreted within the context of what </a:t>
            </a:r>
            <a:r>
              <a:rPr lang="en-US" cap="none" dirty="0" smtClean="0">
                <a:latin typeface="Bell MT" panose="02020503060305020303" pitchFamily="18" charset="0"/>
                <a:ea typeface="Verdana" panose="020B0604030504040204" pitchFamily="34" charset="0"/>
              </a:rPr>
              <a:t>is already </a:t>
            </a:r>
            <a:r>
              <a:rPr lang="en-US" cap="none" dirty="0">
                <a:latin typeface="Bell MT" panose="02020503060305020303" pitchFamily="18" charset="0"/>
                <a:ea typeface="Verdana" panose="020B0604030504040204" pitchFamily="34" charset="0"/>
              </a:rPr>
              <a:t>known, and cannot exist without the foundation of existing knowledge</a:t>
            </a:r>
            <a:r>
              <a:rPr lang="en-US" cap="none" dirty="0" smtClean="0">
                <a:latin typeface="Bell MT" panose="02020503060305020303" pitchFamily="18" charset="0"/>
                <a:ea typeface="Verdana" panose="020B0604030504040204" pitchFamily="34" charset="0"/>
              </a:rPr>
              <a:t>.</a:t>
            </a:r>
          </a:p>
          <a:p>
            <a:pPr algn="just"/>
            <a:r>
              <a:rPr lang="en-US" cap="none" dirty="0">
                <a:latin typeface="Bell MT" panose="02020503060305020303" pitchFamily="18" charset="0"/>
                <a:ea typeface="Verdana" panose="020B0604030504040204" pitchFamily="34" charset="0"/>
              </a:rPr>
              <a:t>One can infer that the knowledge that is sought to be produced does not yet </a:t>
            </a:r>
            <a:r>
              <a:rPr lang="en-US" cap="none" dirty="0" smtClean="0">
                <a:latin typeface="Bell MT" panose="02020503060305020303" pitchFamily="18" charset="0"/>
                <a:ea typeface="Verdana" panose="020B0604030504040204" pitchFamily="34" charset="0"/>
              </a:rPr>
              <a:t>exist by </a:t>
            </a:r>
            <a:r>
              <a:rPr lang="en-US" cap="none" dirty="0">
                <a:latin typeface="Bell MT" panose="02020503060305020303" pitchFamily="18" charset="0"/>
                <a:ea typeface="Verdana" panose="020B0604030504040204" pitchFamily="34" charset="0"/>
              </a:rPr>
              <a:t>describing what other knowledge already exists and by pointing out that this </a:t>
            </a:r>
            <a:r>
              <a:rPr lang="en-US" cap="none" dirty="0" smtClean="0">
                <a:latin typeface="Bell MT" panose="02020503060305020303" pitchFamily="18" charset="0"/>
                <a:ea typeface="Verdana" panose="020B0604030504040204" pitchFamily="34" charset="0"/>
              </a:rPr>
              <a:t>part is </a:t>
            </a:r>
            <a:r>
              <a:rPr lang="en-US" cap="none" dirty="0">
                <a:latin typeface="Bell MT" panose="02020503060305020303" pitchFamily="18" charset="0"/>
                <a:ea typeface="Verdana" panose="020B0604030504040204" pitchFamily="34" charset="0"/>
              </a:rPr>
              <a:t>missing so that what we have is original. To do this, one again needs the </a:t>
            </a:r>
            <a:r>
              <a:rPr lang="en-US" cap="none" dirty="0" smtClean="0">
                <a:latin typeface="Bell MT" panose="02020503060305020303" pitchFamily="18" charset="0"/>
                <a:ea typeface="Verdana" panose="020B0604030504040204" pitchFamily="34" charset="0"/>
              </a:rPr>
              <a:t>existing knowledge</a:t>
            </a:r>
            <a:r>
              <a:rPr lang="en-US" cap="none" dirty="0">
                <a:latin typeface="Bell MT" panose="02020503060305020303" pitchFamily="18" charset="0"/>
                <a:ea typeface="Verdana" panose="020B0604030504040204" pitchFamily="34" charset="0"/>
              </a:rPr>
              <a:t>: </a:t>
            </a:r>
            <a:endParaRPr lang="en-US" cap="none" dirty="0" smtClean="0">
              <a:latin typeface="Bell MT" panose="02020503060305020303" pitchFamily="18" charset="0"/>
              <a:ea typeface="Verdana" panose="020B0604030504040204" pitchFamily="34" charset="0"/>
            </a:endParaRPr>
          </a:p>
          <a:p>
            <a:pPr lvl="3" algn="just"/>
            <a:r>
              <a:rPr lang="en-US" cap="none" dirty="0" smtClean="0">
                <a:latin typeface="Bell MT" panose="02020503060305020303" pitchFamily="18" charset="0"/>
                <a:ea typeface="Verdana" panose="020B0604030504040204" pitchFamily="34" charset="0"/>
              </a:rPr>
              <a:t>the context</a:t>
            </a:r>
          </a:p>
          <a:p>
            <a:pPr lvl="3" algn="just"/>
            <a:r>
              <a:rPr lang="en-US" cap="none" dirty="0" smtClean="0">
                <a:latin typeface="Bell MT" panose="02020503060305020303" pitchFamily="18" charset="0"/>
                <a:ea typeface="Verdana" panose="020B0604030504040204" pitchFamily="34" charset="0"/>
              </a:rPr>
              <a:t> </a:t>
            </a:r>
            <a:r>
              <a:rPr lang="en-US" cap="none" dirty="0">
                <a:latin typeface="Bell MT" panose="02020503060305020303" pitchFamily="18" charset="0"/>
                <a:ea typeface="Verdana" panose="020B0604030504040204" pitchFamily="34" charset="0"/>
              </a:rPr>
              <a:t>the </a:t>
            </a:r>
            <a:r>
              <a:rPr lang="en-US" cap="none" dirty="0" smtClean="0">
                <a:latin typeface="Bell MT" panose="02020503060305020303" pitchFamily="18" charset="0"/>
                <a:ea typeface="Verdana" panose="020B0604030504040204" pitchFamily="34" charset="0"/>
              </a:rPr>
              <a:t>significance</a:t>
            </a:r>
          </a:p>
          <a:p>
            <a:pPr lvl="3" algn="just"/>
            <a:r>
              <a:rPr lang="en-US" cap="none" dirty="0" smtClean="0">
                <a:latin typeface="Bell MT" panose="02020503060305020303" pitchFamily="18" charset="0"/>
                <a:ea typeface="Verdana" panose="020B0604030504040204" pitchFamily="34" charset="0"/>
              </a:rPr>
              <a:t>the originality</a:t>
            </a:r>
            <a:endParaRPr lang="en-US" cap="none" dirty="0">
              <a:latin typeface="Bell MT" panose="02020503060305020303" pitchFamily="18" charset="0"/>
              <a:ea typeface="Verdana" panose="020B0604030504040204" pitchFamily="34" charset="0"/>
            </a:endParaRPr>
          </a:p>
          <a:p>
            <a:pPr lvl="3" algn="just"/>
            <a:r>
              <a:rPr lang="en-US" cap="none" dirty="0" smtClean="0">
                <a:latin typeface="Bell MT" panose="02020503060305020303" pitchFamily="18" charset="0"/>
                <a:ea typeface="Verdana" panose="020B0604030504040204" pitchFamily="34" charset="0"/>
              </a:rPr>
              <a:t> </a:t>
            </a:r>
            <a:r>
              <a:rPr lang="en-US" cap="none" dirty="0">
                <a:latin typeface="Bell MT" panose="02020503060305020303" pitchFamily="18" charset="0"/>
                <a:ea typeface="Verdana" panose="020B0604030504040204" pitchFamily="34" charset="0"/>
              </a:rPr>
              <a:t>the tools.</a:t>
            </a:r>
            <a:endParaRPr lang="en-IN" cap="none" dirty="0">
              <a:latin typeface="Bell MT" panose="02020503060305020303" pitchFamily="18" charset="0"/>
              <a:ea typeface="Verdana" panose="020B0604030504040204" pitchFamily="34" charset="0"/>
            </a:endParaRPr>
          </a:p>
        </p:txBody>
      </p:sp>
    </p:spTree>
    <p:extLst>
      <p:ext uri="{BB962C8B-B14F-4D97-AF65-F5344CB8AC3E}">
        <p14:creationId xmlns:p14="http://schemas.microsoft.com/office/powerpoint/2010/main" val="41603865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0086"/>
            <a:ext cx="10972800" cy="887551"/>
          </a:xfrm>
        </p:spPr>
        <p:txBody>
          <a:bodyPr/>
          <a:lstStyle/>
          <a:p>
            <a:r>
              <a:rPr lang="en-IN" sz="4000" b="1" dirty="0">
                <a:solidFill>
                  <a:srgbClr val="6600FF"/>
                </a:solidFill>
              </a:rPr>
              <a:t>A literature review</a:t>
            </a:r>
          </a:p>
        </p:txBody>
      </p:sp>
      <p:sp>
        <p:nvSpPr>
          <p:cNvPr id="3" name="Content Placeholder 2"/>
          <p:cNvSpPr>
            <a:spLocks noGrp="1"/>
          </p:cNvSpPr>
          <p:nvPr>
            <p:ph sz="quarter" idx="4294967295"/>
          </p:nvPr>
        </p:nvSpPr>
        <p:spPr>
          <a:xfrm>
            <a:off x="913774" y="1524000"/>
            <a:ext cx="10363826" cy="4267200"/>
          </a:xfrm>
        </p:spPr>
        <p:txBody>
          <a:bodyPr>
            <a:noAutofit/>
          </a:bodyPr>
          <a:lstStyle/>
          <a:p>
            <a:pPr algn="just"/>
            <a:r>
              <a:rPr lang="en-US" sz="2400" cap="none" dirty="0">
                <a:latin typeface="Bell MT" panose="02020503060305020303" pitchFamily="18" charset="0"/>
                <a:ea typeface="Verdana" panose="020B0604030504040204" pitchFamily="34" charset="0"/>
              </a:rPr>
              <a:t>A literature review should be able to summarize as to what is already known </a:t>
            </a:r>
            <a:r>
              <a:rPr lang="en-US" sz="2400" cap="none" dirty="0" smtClean="0">
                <a:latin typeface="Bell MT" panose="02020503060305020303" pitchFamily="18" charset="0"/>
                <a:ea typeface="Verdana" panose="020B0604030504040204" pitchFamily="34" charset="0"/>
              </a:rPr>
              <a:t>from the </a:t>
            </a:r>
            <a:r>
              <a:rPr lang="en-US" sz="2400" cap="none" dirty="0">
                <a:latin typeface="Bell MT" panose="02020503060305020303" pitchFamily="18" charset="0"/>
                <a:ea typeface="Verdana" panose="020B0604030504040204" pitchFamily="34" charset="0"/>
              </a:rPr>
              <a:t>state of the art, detail the key concepts and the main factors or parameters </a:t>
            </a:r>
            <a:r>
              <a:rPr lang="en-US" sz="2400" cap="none" dirty="0" smtClean="0">
                <a:latin typeface="Bell MT" panose="02020503060305020303" pitchFamily="18" charset="0"/>
                <a:ea typeface="Verdana" panose="020B0604030504040204" pitchFamily="34" charset="0"/>
              </a:rPr>
              <a:t>and the </a:t>
            </a:r>
            <a:r>
              <a:rPr lang="en-US" sz="2400" cap="none" dirty="0">
                <a:latin typeface="Bell MT" panose="02020503060305020303" pitchFamily="18" charset="0"/>
                <a:ea typeface="Verdana" panose="020B0604030504040204" pitchFamily="34" charset="0"/>
              </a:rPr>
              <a:t>underlying relationships between those, describe any complementary </a:t>
            </a:r>
            <a:r>
              <a:rPr lang="en-US" sz="2400" cap="none" dirty="0" smtClean="0">
                <a:latin typeface="Bell MT" panose="02020503060305020303" pitchFamily="18" charset="0"/>
                <a:ea typeface="Verdana" panose="020B0604030504040204" pitchFamily="34" charset="0"/>
              </a:rPr>
              <a:t>existing approaches</a:t>
            </a:r>
            <a:r>
              <a:rPr lang="en-US" sz="2400" cap="none" dirty="0">
                <a:latin typeface="Bell MT" panose="02020503060305020303" pitchFamily="18" charset="0"/>
                <a:ea typeface="Verdana" panose="020B0604030504040204" pitchFamily="34" charset="0"/>
              </a:rPr>
              <a:t>, enumerate the inconsistencies or shortcomings in the published </a:t>
            </a:r>
            <a:r>
              <a:rPr lang="en-US" sz="2400" cap="none" dirty="0" smtClean="0">
                <a:latin typeface="Bell MT" panose="02020503060305020303" pitchFamily="18" charset="0"/>
                <a:ea typeface="Verdana" panose="020B0604030504040204" pitchFamily="34" charset="0"/>
              </a:rPr>
              <a:t>work, identify </a:t>
            </a:r>
            <a:r>
              <a:rPr lang="en-US" sz="2400" cap="none" dirty="0">
                <a:latin typeface="Bell MT" panose="02020503060305020303" pitchFamily="18" charset="0"/>
                <a:ea typeface="Verdana" panose="020B0604030504040204" pitchFamily="34" charset="0"/>
              </a:rPr>
              <a:t>the reported results that are inconclusive or contradictory, and provide </a:t>
            </a:r>
            <a:r>
              <a:rPr lang="en-US" sz="2400" cap="none" dirty="0" smtClean="0">
                <a:latin typeface="Bell MT" panose="02020503060305020303" pitchFamily="18" charset="0"/>
                <a:ea typeface="Verdana" panose="020B0604030504040204" pitchFamily="34" charset="0"/>
              </a:rPr>
              <a:t>a compulsive </a:t>
            </a:r>
            <a:r>
              <a:rPr lang="en-US" sz="2400" cap="none" dirty="0">
                <a:latin typeface="Bell MT" panose="02020503060305020303" pitchFamily="18" charset="0"/>
                <a:ea typeface="Verdana" panose="020B0604030504040204" pitchFamily="34" charset="0"/>
              </a:rPr>
              <a:t>reason to do further work in the field.</a:t>
            </a:r>
          </a:p>
          <a:p>
            <a:pPr algn="just"/>
            <a:r>
              <a:rPr lang="en-US" sz="2400" cap="none" dirty="0">
                <a:latin typeface="Bell MT" panose="02020503060305020303" pitchFamily="18" charset="0"/>
                <a:ea typeface="Verdana" panose="020B0604030504040204" pitchFamily="34" charset="0"/>
              </a:rPr>
              <a:t>A good literature survey is typically a two-step process as enumerated below:</a:t>
            </a:r>
          </a:p>
          <a:p>
            <a:pPr marL="800100" lvl="1" indent="-342900" algn="just">
              <a:buFont typeface="+mj-lt"/>
              <a:buAutoNum type="arabicPeriod"/>
            </a:pPr>
            <a:r>
              <a:rPr lang="en-US" sz="2400" cap="none" dirty="0" smtClean="0">
                <a:latin typeface="Bell MT" panose="02020503060305020303" pitchFamily="18" charset="0"/>
                <a:ea typeface="Verdana" panose="020B0604030504040204" pitchFamily="34" charset="0"/>
              </a:rPr>
              <a:t> Identify </a:t>
            </a:r>
            <a:r>
              <a:rPr lang="en-US" sz="2400" cap="none" dirty="0">
                <a:latin typeface="Bell MT" panose="02020503060305020303" pitchFamily="18" charset="0"/>
                <a:ea typeface="Verdana" panose="020B0604030504040204" pitchFamily="34" charset="0"/>
              </a:rPr>
              <a:t>the major topics or subtopics or concepts relevant to the subject </a:t>
            </a:r>
            <a:r>
              <a:rPr lang="en-US" sz="2400" cap="none" dirty="0" smtClean="0">
                <a:latin typeface="Bell MT" panose="02020503060305020303" pitchFamily="18" charset="0"/>
                <a:ea typeface="Verdana" panose="020B0604030504040204" pitchFamily="34" charset="0"/>
              </a:rPr>
              <a:t>under consideration.</a:t>
            </a:r>
          </a:p>
          <a:p>
            <a:pPr marL="800100" lvl="1" indent="-342900" algn="just">
              <a:buFont typeface="+mj-lt"/>
              <a:buAutoNum type="arabicPeriod"/>
            </a:pPr>
            <a:r>
              <a:rPr lang="en-US" sz="2400" cap="none" dirty="0" smtClean="0">
                <a:latin typeface="Bell MT" panose="02020503060305020303" pitchFamily="18" charset="0"/>
                <a:ea typeface="Verdana" panose="020B0604030504040204" pitchFamily="34" charset="0"/>
              </a:rPr>
              <a:t>Place </a:t>
            </a:r>
            <a:r>
              <a:rPr lang="en-US" sz="2400" cap="none" dirty="0">
                <a:latin typeface="Bell MT" panose="02020503060305020303" pitchFamily="18" charset="0"/>
                <a:ea typeface="Verdana" panose="020B0604030504040204" pitchFamily="34" charset="0"/>
              </a:rPr>
              <a:t>the citation of the relevant source (article/patent/website/data, etc.) </a:t>
            </a:r>
            <a:r>
              <a:rPr lang="en-US" sz="2400" cap="none" dirty="0" smtClean="0">
                <a:latin typeface="Bell MT" panose="02020503060305020303" pitchFamily="18" charset="0"/>
                <a:ea typeface="Verdana" panose="020B0604030504040204" pitchFamily="34" charset="0"/>
              </a:rPr>
              <a:t>in the </a:t>
            </a:r>
            <a:r>
              <a:rPr lang="en-US" sz="2400" cap="none" dirty="0">
                <a:latin typeface="Bell MT" panose="02020503060305020303" pitchFamily="18" charset="0"/>
                <a:ea typeface="Verdana" panose="020B0604030504040204" pitchFamily="34" charset="0"/>
              </a:rPr>
              <a:t>correct category of the concept/topic/subtopic (with the help of a </a:t>
            </a:r>
            <a:r>
              <a:rPr lang="en-US" sz="2400" cap="none" dirty="0" smtClean="0">
                <a:latin typeface="Bell MT" panose="02020503060305020303" pitchFamily="18" charset="0"/>
                <a:ea typeface="Verdana" panose="020B0604030504040204" pitchFamily="34" charset="0"/>
              </a:rPr>
              <a:t>√, for example</a:t>
            </a:r>
            <a:r>
              <a:rPr lang="en-US" sz="2400" cap="none" dirty="0">
                <a:latin typeface="Bell MT" panose="02020503060305020303" pitchFamily="18" charset="0"/>
                <a:ea typeface="Verdana" panose="020B0604030504040204" pitchFamily="34" charset="0"/>
              </a:rPr>
              <a:t>).</a:t>
            </a:r>
            <a:endParaRPr lang="en-IN" sz="2400" cap="none" dirty="0">
              <a:latin typeface="Bell MT" panose="02020503060305020303" pitchFamily="18" charset="0"/>
              <a:ea typeface="Verdana" panose="020B0604030504040204" pitchFamily="34" charset="0"/>
            </a:endParaRPr>
          </a:p>
        </p:txBody>
      </p:sp>
    </p:spTree>
    <p:extLst>
      <p:ext uri="{BB962C8B-B14F-4D97-AF65-F5344CB8AC3E}">
        <p14:creationId xmlns:p14="http://schemas.microsoft.com/office/powerpoint/2010/main" val="33860153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78" y="622852"/>
            <a:ext cx="9356036" cy="794786"/>
          </a:xfrm>
        </p:spPr>
        <p:txBody>
          <a:bodyPr>
            <a:noAutofit/>
          </a:bodyPr>
          <a:lstStyle/>
          <a:p>
            <a:r>
              <a:rPr lang="en-US" sz="4000" b="1" dirty="0">
                <a:solidFill>
                  <a:srgbClr val="6600FF"/>
                </a:solidFill>
              </a:rPr>
              <a:t>Analysis and Synthesis of Prior Art</a:t>
            </a:r>
            <a:endParaRPr lang="en-IN" sz="4000" b="1" dirty="0">
              <a:solidFill>
                <a:srgbClr val="6600FF"/>
              </a:solidFill>
            </a:endParaRPr>
          </a:p>
        </p:txBody>
      </p:sp>
      <p:sp>
        <p:nvSpPr>
          <p:cNvPr id="3" name="Content Placeholder 2"/>
          <p:cNvSpPr>
            <a:spLocks noGrp="1"/>
          </p:cNvSpPr>
          <p:nvPr>
            <p:ph type="body" idx="1"/>
          </p:nvPr>
        </p:nvSpPr>
        <p:spPr/>
        <p:txBody>
          <a:bodyPr>
            <a:normAutofit/>
          </a:bodyPr>
          <a:lstStyle/>
          <a:p>
            <a:pPr algn="just"/>
            <a:r>
              <a:rPr lang="en-US" cap="none" dirty="0">
                <a:latin typeface="Bell MT" panose="02020503060305020303" pitchFamily="18" charset="0"/>
                <a:ea typeface="Verdana" panose="020B0604030504040204" pitchFamily="34" charset="0"/>
              </a:rPr>
              <a:t>A researcher should analyze </a:t>
            </a:r>
            <a:r>
              <a:rPr lang="en-US" cap="none" dirty="0" smtClean="0">
                <a:latin typeface="Bell MT" panose="02020503060305020303" pitchFamily="18" charset="0"/>
                <a:ea typeface="Verdana" panose="020B0604030504040204" pitchFamily="34" charset="0"/>
              </a:rPr>
              <a:t>the </a:t>
            </a:r>
            <a:r>
              <a:rPr lang="en-US" cap="none" dirty="0">
                <a:latin typeface="Bell MT" panose="02020503060305020303" pitchFamily="18" charset="0"/>
                <a:ea typeface="Verdana" panose="020B0604030504040204" pitchFamily="34" charset="0"/>
              </a:rPr>
              <a:t>following steps:</a:t>
            </a:r>
          </a:p>
          <a:p>
            <a:pPr marL="800100" lvl="1" indent="-342900" algn="just">
              <a:buFont typeface="+mj-lt"/>
              <a:buAutoNum type="arabicPeriod"/>
            </a:pPr>
            <a:r>
              <a:rPr lang="en-US" cap="none" dirty="0" smtClean="0">
                <a:latin typeface="Bell MT" panose="02020503060305020303" pitchFamily="18" charset="0"/>
                <a:ea typeface="Verdana" panose="020B0604030504040204" pitchFamily="34" charset="0"/>
              </a:rPr>
              <a:t>Understanding </a:t>
            </a:r>
            <a:r>
              <a:rPr lang="en-US" cap="none" dirty="0">
                <a:latin typeface="Bell MT" panose="02020503060305020303" pitchFamily="18" charset="0"/>
                <a:ea typeface="Verdana" panose="020B0604030504040204" pitchFamily="34" charset="0"/>
              </a:rPr>
              <a:t>the hypothesis,</a:t>
            </a:r>
          </a:p>
          <a:p>
            <a:pPr marL="800100" lvl="1" indent="-342900" algn="just">
              <a:buFont typeface="+mj-lt"/>
              <a:buAutoNum type="arabicPeriod"/>
            </a:pPr>
            <a:r>
              <a:rPr lang="en-US" cap="none" dirty="0" smtClean="0">
                <a:latin typeface="Bell MT" panose="02020503060305020303" pitchFamily="18" charset="0"/>
                <a:ea typeface="Verdana" panose="020B0604030504040204" pitchFamily="34" charset="0"/>
              </a:rPr>
              <a:t>Understanding </a:t>
            </a:r>
            <a:r>
              <a:rPr lang="en-US" cap="none" dirty="0">
                <a:latin typeface="Bell MT" panose="02020503060305020303" pitchFamily="18" charset="0"/>
                <a:ea typeface="Verdana" panose="020B0604030504040204" pitchFamily="34" charset="0"/>
              </a:rPr>
              <a:t>the models and the experimental conditions used,</a:t>
            </a:r>
          </a:p>
          <a:p>
            <a:pPr marL="800100" lvl="1" indent="-342900" algn="just">
              <a:buFont typeface="+mj-lt"/>
              <a:buAutoNum type="arabicPeriod"/>
            </a:pPr>
            <a:r>
              <a:rPr lang="en-US" cap="none" dirty="0" smtClean="0">
                <a:latin typeface="Bell MT" panose="02020503060305020303" pitchFamily="18" charset="0"/>
                <a:ea typeface="Verdana" panose="020B0604030504040204" pitchFamily="34" charset="0"/>
              </a:rPr>
              <a:t>Making </a:t>
            </a:r>
            <a:r>
              <a:rPr lang="en-US" cap="none" dirty="0">
                <a:latin typeface="Bell MT" panose="02020503060305020303" pitchFamily="18" charset="0"/>
                <a:ea typeface="Verdana" panose="020B0604030504040204" pitchFamily="34" charset="0"/>
              </a:rPr>
              <a:t>connections,</a:t>
            </a:r>
          </a:p>
          <a:p>
            <a:pPr marL="800100" lvl="1" indent="-342900" algn="just">
              <a:buFont typeface="+mj-lt"/>
              <a:buAutoNum type="arabicPeriod"/>
            </a:pPr>
            <a:r>
              <a:rPr lang="en-US" cap="none" dirty="0" smtClean="0">
                <a:latin typeface="Bell MT" panose="02020503060305020303" pitchFamily="18" charset="0"/>
                <a:ea typeface="Verdana" panose="020B0604030504040204" pitchFamily="34" charset="0"/>
              </a:rPr>
              <a:t>Comparing </a:t>
            </a:r>
            <a:r>
              <a:rPr lang="en-US" cap="none" dirty="0">
                <a:latin typeface="Bell MT" panose="02020503060305020303" pitchFamily="18" charset="0"/>
                <a:ea typeface="Verdana" panose="020B0604030504040204" pitchFamily="34" charset="0"/>
              </a:rPr>
              <a:t>and contrasting the various information, and</a:t>
            </a:r>
          </a:p>
          <a:p>
            <a:pPr marL="800100" lvl="1" indent="-342900" algn="just">
              <a:buFont typeface="+mj-lt"/>
              <a:buAutoNum type="arabicPeriod"/>
            </a:pPr>
            <a:r>
              <a:rPr lang="en-US" cap="none" dirty="0" smtClean="0">
                <a:latin typeface="Bell MT" panose="02020503060305020303" pitchFamily="18" charset="0"/>
                <a:ea typeface="Verdana" panose="020B0604030504040204" pitchFamily="34" charset="0"/>
              </a:rPr>
              <a:t>Finding </a:t>
            </a:r>
            <a:r>
              <a:rPr lang="en-US" cap="none" dirty="0">
                <a:latin typeface="Bell MT" panose="02020503060305020303" pitchFamily="18" charset="0"/>
                <a:ea typeface="Verdana" panose="020B0604030504040204" pitchFamily="34" charset="0"/>
              </a:rPr>
              <a:t>out the strong points and the loopholes.</a:t>
            </a:r>
            <a:endParaRPr lang="en-IN" cap="none" dirty="0">
              <a:latin typeface="Bell MT" panose="02020503060305020303" pitchFamily="18" charset="0"/>
              <a:ea typeface="Verdana" panose="020B0604030504040204" pitchFamily="34" charset="0"/>
            </a:endParaRPr>
          </a:p>
        </p:txBody>
      </p:sp>
    </p:spTree>
    <p:extLst>
      <p:ext uri="{BB962C8B-B14F-4D97-AF65-F5344CB8AC3E}">
        <p14:creationId xmlns:p14="http://schemas.microsoft.com/office/powerpoint/2010/main" val="1033460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400"/>
              <a:buFont typeface="Calibri"/>
              <a:buNone/>
            </a:pPr>
            <a:endParaRPr/>
          </a:p>
        </p:txBody>
      </p:sp>
      <p:sp>
        <p:nvSpPr>
          <p:cNvPr id="110" name="Google Shape;110;p3"/>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0" indent="0" algn="ctr">
              <a:lnSpc>
                <a:spcPct val="150000"/>
              </a:lnSpc>
              <a:spcBef>
                <a:spcPts val="0"/>
              </a:spcBef>
              <a:buSzPts val="1800"/>
              <a:buNone/>
            </a:pPr>
            <a:r>
              <a:rPr lang="en-US" sz="1800" b="1" dirty="0">
                <a:solidFill>
                  <a:schemeClr val="accent5">
                    <a:lumMod val="75000"/>
                  </a:schemeClr>
                </a:solidFill>
                <a:latin typeface="Sitka Text Semibold" pitchFamily="2" charset="0"/>
                <a:ea typeface="Times New Roman"/>
                <a:cs typeface="Times New Roman"/>
                <a:sym typeface="Times New Roman"/>
              </a:rPr>
              <a:t>Unit II</a:t>
            </a:r>
            <a:endParaRPr sz="1800" b="1" dirty="0">
              <a:solidFill>
                <a:schemeClr val="accent5">
                  <a:lumMod val="75000"/>
                </a:schemeClr>
              </a:solidFill>
              <a:latin typeface="Sitka Text Semibold" pitchFamily="2" charset="0"/>
              <a:ea typeface="Times New Roman"/>
              <a:cs typeface="Times New Roman"/>
              <a:sym typeface="Times New Roman"/>
            </a:endParaRPr>
          </a:p>
          <a:p>
            <a:pPr marL="0" lvl="0" indent="0" algn="just" rtl="0">
              <a:lnSpc>
                <a:spcPct val="115000"/>
              </a:lnSpc>
              <a:spcBef>
                <a:spcPts val="360"/>
              </a:spcBef>
              <a:spcAft>
                <a:spcPts val="0"/>
              </a:spcAft>
              <a:buClr>
                <a:schemeClr val="dk1"/>
              </a:buClr>
              <a:buSzPts val="1800"/>
              <a:buNone/>
            </a:pPr>
            <a:r>
              <a:rPr lang="en-US" sz="1800" b="1" dirty="0">
                <a:solidFill>
                  <a:srgbClr val="FF00FF"/>
                </a:solidFill>
                <a:latin typeface="Baskerville Old Face" panose="02020602080505020303" pitchFamily="18" charset="0"/>
                <a:ea typeface="Times New Roman"/>
                <a:cs typeface="Times New Roman"/>
                <a:sym typeface="Times New Roman"/>
              </a:rPr>
              <a:t>Research Design: </a:t>
            </a:r>
            <a:r>
              <a:rPr lang="en-US" sz="1800" dirty="0">
                <a:latin typeface="Times New Roman"/>
                <a:ea typeface="Times New Roman"/>
                <a:cs typeface="Times New Roman"/>
                <a:sym typeface="Times New Roman"/>
              </a:rPr>
              <a:t>Need for Research Design, Important Concepts Related to Research Design: Dependent and Independent Variables, Extraneous Variable, Variable, Common Control, Confounded Relationship, Research Hypothesis, Experimental and Control Groups, Treatments.</a:t>
            </a:r>
            <a:endParaRPr sz="1800" dirty="0">
              <a:latin typeface="Times New Roman"/>
              <a:ea typeface="Times New Roman"/>
              <a:cs typeface="Times New Roman"/>
              <a:sym typeface="Times New Roman"/>
            </a:endParaRPr>
          </a:p>
          <a:p>
            <a:pPr marL="0" lvl="0" indent="0" algn="just" rtl="0">
              <a:lnSpc>
                <a:spcPct val="115000"/>
              </a:lnSpc>
              <a:spcBef>
                <a:spcPts val="360"/>
              </a:spcBef>
              <a:spcAft>
                <a:spcPts val="0"/>
              </a:spcAft>
              <a:buClr>
                <a:schemeClr val="dk1"/>
              </a:buClr>
              <a:buSzPts val="1800"/>
              <a:buNone/>
            </a:pPr>
            <a:r>
              <a:rPr lang="en-US" sz="1800" b="1" dirty="0">
                <a:solidFill>
                  <a:srgbClr val="FF00FF"/>
                </a:solidFill>
                <a:latin typeface="Baskerville Old Face" panose="02020602080505020303" pitchFamily="18" charset="0"/>
                <a:ea typeface="Times New Roman"/>
                <a:cs typeface="Times New Roman"/>
                <a:sym typeface="Times New Roman"/>
              </a:rPr>
              <a:t>Experimental Designs: </a:t>
            </a:r>
            <a:r>
              <a:rPr lang="en-US" sz="1800" dirty="0">
                <a:latin typeface="Times New Roman"/>
                <a:ea typeface="Times New Roman"/>
                <a:cs typeface="Times New Roman"/>
                <a:sym typeface="Times New Roman"/>
              </a:rPr>
              <a:t>Introduction to Randomised Block Design, Complete Randomised Design, Latin Square Design, and Factorial Design.</a:t>
            </a:r>
            <a:endParaRPr sz="1800" dirty="0">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solidFill>
                  <a:srgbClr val="6600FF"/>
                </a:solidFill>
              </a:rPr>
              <a:t>Bibliographic Databases</a:t>
            </a:r>
          </a:p>
        </p:txBody>
      </p:sp>
      <p:sp>
        <p:nvSpPr>
          <p:cNvPr id="3" name="Content Placeholder 2"/>
          <p:cNvSpPr>
            <a:spLocks noGrp="1"/>
          </p:cNvSpPr>
          <p:nvPr>
            <p:ph type="body" idx="1"/>
          </p:nvPr>
        </p:nvSpPr>
        <p:spPr/>
        <p:txBody>
          <a:bodyPr/>
          <a:lstStyle/>
          <a:p>
            <a:pPr algn="just"/>
            <a:r>
              <a:rPr lang="en-US" dirty="0">
                <a:latin typeface="Bell MT" panose="02020503060305020303" pitchFamily="18" charset="0"/>
              </a:rPr>
              <a:t>“</a:t>
            </a:r>
            <a:r>
              <a:rPr lang="en-US" cap="none" dirty="0">
                <a:latin typeface="Bell MT" panose="02020503060305020303" pitchFamily="18" charset="0"/>
                <a:ea typeface="Verdana" panose="020B0604030504040204" pitchFamily="34" charset="0"/>
              </a:rPr>
              <a:t>Bibliographic databases” refer to “abstracting and indexing services” useful for collecting citation-related information and possibly abstracts of research articles from scholarly literature and making them </a:t>
            </a:r>
            <a:r>
              <a:rPr lang="en-US" cap="none" dirty="0" smtClean="0">
                <a:latin typeface="Bell MT" panose="02020503060305020303" pitchFamily="18" charset="0"/>
                <a:ea typeface="Verdana" panose="020B0604030504040204" pitchFamily="34" charset="0"/>
              </a:rPr>
              <a:t>available </a:t>
            </a:r>
            <a:r>
              <a:rPr lang="en-US" cap="none" dirty="0">
                <a:latin typeface="Bell MT" panose="02020503060305020303" pitchFamily="18" charset="0"/>
                <a:ea typeface="Verdana" panose="020B0604030504040204" pitchFamily="34" charset="0"/>
              </a:rPr>
              <a:t>through search</a:t>
            </a:r>
            <a:r>
              <a:rPr lang="en-US" cap="none" dirty="0" smtClean="0">
                <a:latin typeface="Bell MT" panose="02020503060305020303" pitchFamily="18" charset="0"/>
                <a:ea typeface="Verdana" panose="020B0604030504040204" pitchFamily="34" charset="0"/>
              </a:rPr>
              <a:t>.</a:t>
            </a:r>
          </a:p>
          <a:p>
            <a:pPr lvl="1" algn="just"/>
            <a:r>
              <a:rPr lang="en-IN" cap="none" dirty="0">
                <a:latin typeface="Bell MT" panose="02020503060305020303" pitchFamily="18" charset="0"/>
                <a:ea typeface="Verdana" panose="020B0604030504040204" pitchFamily="34" charset="0"/>
              </a:rPr>
              <a:t>Web of </a:t>
            </a:r>
            <a:r>
              <a:rPr lang="en-IN" cap="none" dirty="0" smtClean="0">
                <a:latin typeface="Bell MT" panose="02020503060305020303" pitchFamily="18" charset="0"/>
                <a:ea typeface="Verdana" panose="020B0604030504040204" pitchFamily="34" charset="0"/>
              </a:rPr>
              <a:t>Science</a:t>
            </a:r>
          </a:p>
          <a:p>
            <a:pPr lvl="1" algn="just"/>
            <a:r>
              <a:rPr lang="en-IN" cap="none" dirty="0">
                <a:latin typeface="Bell MT" panose="02020503060305020303" pitchFamily="18" charset="0"/>
                <a:ea typeface="Verdana" panose="020B0604030504040204" pitchFamily="34" charset="0"/>
              </a:rPr>
              <a:t>Google and Google Scholar</a:t>
            </a:r>
          </a:p>
        </p:txBody>
      </p:sp>
    </p:spTree>
    <p:extLst>
      <p:ext uri="{BB962C8B-B14F-4D97-AF65-F5344CB8AC3E}">
        <p14:creationId xmlns:p14="http://schemas.microsoft.com/office/powerpoint/2010/main" val="31633366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63826"/>
            <a:ext cx="10972800" cy="953812"/>
          </a:xfrm>
        </p:spPr>
        <p:txBody>
          <a:bodyPr>
            <a:normAutofit/>
          </a:bodyPr>
          <a:lstStyle/>
          <a:p>
            <a:r>
              <a:rPr lang="en-IN" sz="4000" b="1" dirty="0">
                <a:solidFill>
                  <a:srgbClr val="6600FF"/>
                </a:solidFill>
              </a:rPr>
              <a:t>Conceptualizing Research</a:t>
            </a:r>
          </a:p>
        </p:txBody>
      </p:sp>
      <p:sp>
        <p:nvSpPr>
          <p:cNvPr id="3" name="Content Placeholder 2"/>
          <p:cNvSpPr>
            <a:spLocks noGrp="1"/>
          </p:cNvSpPr>
          <p:nvPr>
            <p:ph type="body" idx="1"/>
          </p:nvPr>
        </p:nvSpPr>
        <p:spPr/>
        <p:txBody>
          <a:bodyPr>
            <a:normAutofit/>
          </a:bodyPr>
          <a:lstStyle/>
          <a:p>
            <a:r>
              <a:rPr lang="en-US" cap="none" dirty="0" smtClean="0">
                <a:latin typeface="Bell MT" panose="02020503060305020303" pitchFamily="18" charset="0"/>
                <a:ea typeface="Verdana" panose="020B0604030504040204" pitchFamily="34" charset="0"/>
              </a:rPr>
              <a:t>Significant </a:t>
            </a:r>
            <a:r>
              <a:rPr lang="en-US" cap="none" dirty="0">
                <a:latin typeface="Bell MT" panose="02020503060305020303" pitchFamily="18" charset="0"/>
                <a:ea typeface="Verdana" panose="020B0604030504040204" pitchFamily="34" charset="0"/>
              </a:rPr>
              <a:t>problem</a:t>
            </a:r>
            <a:r>
              <a:rPr lang="en-US" cap="none" dirty="0" smtClean="0">
                <a:latin typeface="Bell MT" panose="02020503060305020303" pitchFamily="18" charset="0"/>
                <a:ea typeface="Verdana" panose="020B0604030504040204" pitchFamily="34" charset="0"/>
              </a:rPr>
              <a:t>,</a:t>
            </a:r>
          </a:p>
          <a:p>
            <a:r>
              <a:rPr lang="en-US" cap="none" dirty="0" smtClean="0">
                <a:latin typeface="Bell MT" panose="02020503060305020303" pitchFamily="18" charset="0"/>
                <a:ea typeface="Verdana" panose="020B0604030504040204" pitchFamily="34" charset="0"/>
              </a:rPr>
              <a:t> The </a:t>
            </a:r>
            <a:r>
              <a:rPr lang="en-US" cap="none" dirty="0">
                <a:latin typeface="Bell MT" panose="02020503060305020303" pitchFamily="18" charset="0"/>
                <a:ea typeface="Verdana" panose="020B0604030504040204" pitchFamily="34" charset="0"/>
              </a:rPr>
              <a:t>knowledge that will address it, </a:t>
            </a:r>
          </a:p>
          <a:p>
            <a:r>
              <a:rPr lang="en-US" cap="none" dirty="0" smtClean="0">
                <a:latin typeface="Bell MT" panose="02020503060305020303" pitchFamily="18" charset="0"/>
                <a:ea typeface="Verdana" panose="020B0604030504040204" pitchFamily="34" charset="0"/>
              </a:rPr>
              <a:t> A </a:t>
            </a:r>
            <a:r>
              <a:rPr lang="en-US" cap="none" dirty="0">
                <a:latin typeface="Bell MT" panose="02020503060305020303" pitchFamily="18" charset="0"/>
                <a:ea typeface="Verdana" panose="020B0604030504040204" pitchFamily="34" charset="0"/>
              </a:rPr>
              <a:t>possible way to make that new knowledge. </a:t>
            </a:r>
            <a:endParaRPr lang="en-IN" cap="none" dirty="0">
              <a:latin typeface="Bell MT" panose="02020503060305020303" pitchFamily="18" charset="0"/>
              <a:ea typeface="Verdana" panose="020B0604030504040204" pitchFamily="34" charset="0"/>
            </a:endParaRPr>
          </a:p>
        </p:txBody>
      </p:sp>
    </p:spTree>
    <p:extLst>
      <p:ext uri="{BB962C8B-B14F-4D97-AF65-F5344CB8AC3E}">
        <p14:creationId xmlns:p14="http://schemas.microsoft.com/office/powerpoint/2010/main" val="9169356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2364"/>
            <a:ext cx="10972800" cy="715273"/>
          </a:xfrm>
        </p:spPr>
        <p:txBody>
          <a:bodyPr>
            <a:normAutofit/>
          </a:bodyPr>
          <a:lstStyle/>
          <a:p>
            <a:r>
              <a:rPr lang="en-IN" sz="4000" b="1" dirty="0">
                <a:solidFill>
                  <a:srgbClr val="6600FF"/>
                </a:solidFill>
              </a:rPr>
              <a:t>Critical and Creative Reading</a:t>
            </a:r>
          </a:p>
        </p:txBody>
      </p:sp>
      <p:sp>
        <p:nvSpPr>
          <p:cNvPr id="3" name="Content Placeholder 2"/>
          <p:cNvSpPr>
            <a:spLocks noGrp="1"/>
          </p:cNvSpPr>
          <p:nvPr>
            <p:ph type="body" idx="1"/>
          </p:nvPr>
        </p:nvSpPr>
        <p:spPr/>
        <p:txBody>
          <a:bodyPr>
            <a:normAutofit lnSpcReduction="10000"/>
          </a:bodyPr>
          <a:lstStyle/>
          <a:p>
            <a:pPr algn="just"/>
            <a:r>
              <a:rPr lang="en-US" cap="none" dirty="0">
                <a:latin typeface="Bell MT" panose="02020503060305020303" pitchFamily="18" charset="0"/>
                <a:ea typeface="Verdana" panose="020B0604030504040204" pitchFamily="34" charset="0"/>
              </a:rPr>
              <a:t>Reading a research paper is a critical process</a:t>
            </a:r>
            <a:r>
              <a:rPr lang="en-US" cap="none" dirty="0" smtClean="0">
                <a:latin typeface="Bell MT" panose="02020503060305020303" pitchFamily="18" charset="0"/>
                <a:ea typeface="Verdana" panose="020B0604030504040204" pitchFamily="34" charset="0"/>
              </a:rPr>
              <a:t>.</a:t>
            </a:r>
          </a:p>
          <a:p>
            <a:pPr algn="just"/>
            <a:r>
              <a:rPr lang="en-US" cap="none" dirty="0">
                <a:latin typeface="Bell MT" panose="02020503060305020303" pitchFamily="18" charset="0"/>
                <a:ea typeface="Verdana" panose="020B0604030504040204" pitchFamily="34" charset="0"/>
              </a:rPr>
              <a:t>Critical reading is relatively easy</a:t>
            </a:r>
            <a:r>
              <a:rPr lang="en-US" cap="none" dirty="0" smtClean="0">
                <a:latin typeface="Bell MT" panose="02020503060305020303" pitchFamily="18" charset="0"/>
                <a:ea typeface="Verdana" panose="020B0604030504040204" pitchFamily="34" charset="0"/>
              </a:rPr>
              <a:t>.</a:t>
            </a:r>
          </a:p>
          <a:p>
            <a:pPr lvl="1" algn="just"/>
            <a:r>
              <a:rPr lang="en-US" cap="none" dirty="0" smtClean="0">
                <a:latin typeface="Bell MT" panose="02020503060305020303" pitchFamily="18" charset="0"/>
                <a:ea typeface="Verdana" panose="020B0604030504040204" pitchFamily="34" charset="0"/>
              </a:rPr>
              <a:t> </a:t>
            </a:r>
            <a:r>
              <a:rPr lang="en-US" cap="none" dirty="0">
                <a:latin typeface="Bell MT" panose="02020503060305020303" pitchFamily="18" charset="0"/>
                <a:ea typeface="Verdana" panose="020B0604030504040204" pitchFamily="34" charset="0"/>
              </a:rPr>
              <a:t>It is relatively easier to critically read to </a:t>
            </a:r>
            <a:r>
              <a:rPr lang="en-US" cap="none" dirty="0" smtClean="0">
                <a:latin typeface="Bell MT" panose="02020503060305020303" pitchFamily="18" charset="0"/>
                <a:ea typeface="Verdana" panose="020B0604030504040204" pitchFamily="34" charset="0"/>
              </a:rPr>
              <a:t>find the </a:t>
            </a:r>
            <a:r>
              <a:rPr lang="en-US" cap="none" dirty="0">
                <a:latin typeface="Bell MT" panose="02020503060305020303" pitchFamily="18" charset="0"/>
                <a:ea typeface="Verdana" panose="020B0604030504040204" pitchFamily="34" charset="0"/>
              </a:rPr>
              <a:t>mistakes than to read it so as to find the good ideas in the paper</a:t>
            </a:r>
            <a:r>
              <a:rPr lang="en-US" cap="none" dirty="0" smtClean="0">
                <a:latin typeface="Bell MT" panose="02020503060305020303" pitchFamily="18" charset="0"/>
                <a:ea typeface="Verdana" panose="020B0604030504040204" pitchFamily="34" charset="0"/>
              </a:rPr>
              <a:t>.</a:t>
            </a:r>
          </a:p>
          <a:p>
            <a:pPr algn="just"/>
            <a:r>
              <a:rPr lang="en-US" cap="none" dirty="0">
                <a:latin typeface="Bell MT" panose="02020503060305020303" pitchFamily="18" charset="0"/>
                <a:ea typeface="Verdana" panose="020B0604030504040204" pitchFamily="34" charset="0"/>
              </a:rPr>
              <a:t>In creative reading, </a:t>
            </a:r>
            <a:r>
              <a:rPr lang="en-US" cap="none" dirty="0" smtClean="0">
                <a:latin typeface="Bell MT" panose="02020503060305020303" pitchFamily="18" charset="0"/>
                <a:ea typeface="Verdana" panose="020B0604030504040204" pitchFamily="34" charset="0"/>
              </a:rPr>
              <a:t>the idea </a:t>
            </a:r>
            <a:r>
              <a:rPr lang="en-US" cap="none" dirty="0">
                <a:latin typeface="Bell MT" panose="02020503060305020303" pitchFamily="18" charset="0"/>
                <a:ea typeface="Verdana" panose="020B0604030504040204" pitchFamily="34" charset="0"/>
              </a:rPr>
              <a:t>is to actively look for other applications, interesting generalizations, or </a:t>
            </a:r>
            <a:r>
              <a:rPr lang="en-US" cap="none" dirty="0" smtClean="0">
                <a:latin typeface="Bell MT" panose="02020503060305020303" pitchFamily="18" charset="0"/>
                <a:ea typeface="Verdana" panose="020B0604030504040204" pitchFamily="34" charset="0"/>
              </a:rPr>
              <a:t>extended work </a:t>
            </a:r>
            <a:r>
              <a:rPr lang="en-US" cap="none" dirty="0">
                <a:latin typeface="Bell MT" panose="02020503060305020303" pitchFamily="18" charset="0"/>
                <a:ea typeface="Verdana" panose="020B0604030504040204" pitchFamily="34" charset="0"/>
              </a:rPr>
              <a:t>which the authors might have missed? </a:t>
            </a:r>
            <a:endParaRPr lang="en-US" cap="none" dirty="0" smtClean="0">
              <a:latin typeface="Bell MT" panose="02020503060305020303" pitchFamily="18" charset="0"/>
              <a:ea typeface="Verdana" panose="020B0604030504040204" pitchFamily="34" charset="0"/>
            </a:endParaRPr>
          </a:p>
          <a:p>
            <a:pPr algn="just"/>
            <a:r>
              <a:rPr lang="en-US" cap="none" dirty="0" smtClean="0">
                <a:latin typeface="Bell MT" panose="02020503060305020303" pitchFamily="18" charset="0"/>
                <a:ea typeface="Verdana" panose="020B0604030504040204" pitchFamily="34" charset="0"/>
              </a:rPr>
              <a:t>Are </a:t>
            </a:r>
            <a:r>
              <a:rPr lang="en-US" cap="none" dirty="0">
                <a:latin typeface="Bell MT" panose="02020503060305020303" pitchFamily="18" charset="0"/>
                <a:ea typeface="Verdana" panose="020B0604030504040204" pitchFamily="34" charset="0"/>
              </a:rPr>
              <a:t>there plausible modifications </a:t>
            </a:r>
            <a:r>
              <a:rPr lang="en-US" cap="none" dirty="0" smtClean="0">
                <a:latin typeface="Bell MT" panose="02020503060305020303" pitchFamily="18" charset="0"/>
                <a:ea typeface="Verdana" panose="020B0604030504040204" pitchFamily="34" charset="0"/>
              </a:rPr>
              <a:t>that may throw up </a:t>
            </a:r>
            <a:r>
              <a:rPr lang="en-US" cap="none" dirty="0">
                <a:latin typeface="Bell MT" panose="02020503060305020303" pitchFamily="18" charset="0"/>
                <a:ea typeface="Verdana" panose="020B0604030504040204" pitchFamily="34" charset="0"/>
              </a:rPr>
              <a:t>important practical challenges?</a:t>
            </a:r>
            <a:endParaRPr lang="en-IN" cap="none" dirty="0">
              <a:latin typeface="Bell MT" panose="02020503060305020303" pitchFamily="18" charset="0"/>
              <a:ea typeface="Verdana" panose="020B0604030504040204" pitchFamily="34" charset="0"/>
            </a:endParaRPr>
          </a:p>
        </p:txBody>
      </p:sp>
    </p:spTree>
    <p:extLst>
      <p:ext uri="{BB962C8B-B14F-4D97-AF65-F5344CB8AC3E}">
        <p14:creationId xmlns:p14="http://schemas.microsoft.com/office/powerpoint/2010/main" val="42264457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91472"/>
            <a:ext cx="10972800" cy="1143000"/>
          </a:xfrm>
        </p:spPr>
        <p:txBody>
          <a:bodyPr>
            <a:normAutofit/>
          </a:bodyPr>
          <a:lstStyle/>
          <a:p>
            <a:r>
              <a:rPr lang="en-IN" sz="4000" b="1" dirty="0">
                <a:solidFill>
                  <a:srgbClr val="6600FF"/>
                </a:solidFill>
              </a:rPr>
              <a:t>Citations: Functions and Attributes</a:t>
            </a:r>
          </a:p>
        </p:txBody>
      </p:sp>
      <p:sp>
        <p:nvSpPr>
          <p:cNvPr id="3" name="Content Placeholder 2"/>
          <p:cNvSpPr>
            <a:spLocks noGrp="1"/>
          </p:cNvSpPr>
          <p:nvPr>
            <p:ph type="body" idx="1"/>
          </p:nvPr>
        </p:nvSpPr>
        <p:spPr/>
        <p:txBody>
          <a:bodyPr>
            <a:normAutofit/>
          </a:bodyPr>
          <a:lstStyle/>
          <a:p>
            <a:pPr algn="just"/>
            <a:r>
              <a:rPr lang="en-US" cap="none" dirty="0">
                <a:latin typeface="Bell MT" panose="02020503060305020303" pitchFamily="18" charset="0"/>
                <a:ea typeface="Verdana" panose="020B0604030504040204" pitchFamily="34" charset="0"/>
              </a:rPr>
              <a:t>Citations (references) credit others for their work, while allowing the readers to </a:t>
            </a:r>
            <a:r>
              <a:rPr lang="en-US" cap="none" dirty="0" smtClean="0">
                <a:latin typeface="Bell MT" panose="02020503060305020303" pitchFamily="18" charset="0"/>
                <a:ea typeface="Verdana" panose="020B0604030504040204" pitchFamily="34" charset="0"/>
              </a:rPr>
              <a:t>trace the </a:t>
            </a:r>
            <a:r>
              <a:rPr lang="en-US" cap="none" dirty="0">
                <a:latin typeface="Bell MT" panose="02020503060305020303" pitchFamily="18" charset="0"/>
                <a:ea typeface="Verdana" panose="020B0604030504040204" pitchFamily="34" charset="0"/>
              </a:rPr>
              <a:t>source publication if needed</a:t>
            </a:r>
            <a:r>
              <a:rPr lang="en-US" cap="none" dirty="0" smtClean="0">
                <a:latin typeface="Bell MT" panose="02020503060305020303" pitchFamily="18" charset="0"/>
                <a:ea typeface="Verdana" panose="020B0604030504040204" pitchFamily="34" charset="0"/>
              </a:rPr>
              <a:t>.</a:t>
            </a:r>
          </a:p>
          <a:p>
            <a:pPr algn="just"/>
            <a:r>
              <a:rPr lang="en-US" cap="none" dirty="0">
                <a:latin typeface="Bell MT" panose="02020503060305020303" pitchFamily="18" charset="0"/>
                <a:ea typeface="Verdana" panose="020B0604030504040204" pitchFamily="34" charset="0"/>
              </a:rPr>
              <a:t>A researcher needs to cite each source twice: </a:t>
            </a:r>
            <a:endParaRPr lang="en-US" cap="none" dirty="0" smtClean="0">
              <a:latin typeface="Bell MT" panose="02020503060305020303" pitchFamily="18" charset="0"/>
              <a:ea typeface="Verdana" panose="020B0604030504040204" pitchFamily="34" charset="0"/>
            </a:endParaRPr>
          </a:p>
          <a:p>
            <a:pPr lvl="1" algn="just"/>
            <a:r>
              <a:rPr lang="en-US" cap="none" dirty="0" smtClean="0">
                <a:latin typeface="Bell MT" panose="02020503060305020303" pitchFamily="18" charset="0"/>
                <a:ea typeface="Verdana" panose="020B0604030504040204" pitchFamily="34" charset="0"/>
              </a:rPr>
              <a:t>in-text </a:t>
            </a:r>
            <a:r>
              <a:rPr lang="en-US" cap="none" dirty="0">
                <a:latin typeface="Bell MT" panose="02020503060305020303" pitchFamily="18" charset="0"/>
                <a:ea typeface="Verdana" panose="020B0604030504040204" pitchFamily="34" charset="0"/>
              </a:rPr>
              <a:t>citation, in the text of </a:t>
            </a:r>
            <a:r>
              <a:rPr lang="en-US" cap="none" dirty="0" smtClean="0">
                <a:latin typeface="Bell MT" panose="02020503060305020303" pitchFamily="18" charset="0"/>
                <a:ea typeface="Verdana" panose="020B0604030504040204" pitchFamily="34" charset="0"/>
              </a:rPr>
              <a:t>the article </a:t>
            </a:r>
            <a:r>
              <a:rPr lang="en-US" cap="none" dirty="0">
                <a:latin typeface="Bell MT" panose="02020503060305020303" pitchFamily="18" charset="0"/>
                <a:ea typeface="Verdana" panose="020B0604030504040204" pitchFamily="34" charset="0"/>
              </a:rPr>
              <a:t>exactly where the source is quoted or paraphrased, </a:t>
            </a:r>
            <a:endParaRPr lang="en-US" cap="none" dirty="0" smtClean="0">
              <a:latin typeface="Bell MT" panose="02020503060305020303" pitchFamily="18" charset="0"/>
              <a:ea typeface="Verdana" panose="020B0604030504040204" pitchFamily="34" charset="0"/>
            </a:endParaRPr>
          </a:p>
          <a:p>
            <a:pPr lvl="1" algn="just"/>
            <a:r>
              <a:rPr lang="en-US" cap="none" dirty="0" smtClean="0">
                <a:latin typeface="Bell MT" panose="02020503060305020303" pitchFamily="18" charset="0"/>
                <a:ea typeface="Verdana" panose="020B0604030504040204" pitchFamily="34" charset="0"/>
              </a:rPr>
              <a:t>a </a:t>
            </a:r>
            <a:r>
              <a:rPr lang="en-US" cap="none" dirty="0">
                <a:latin typeface="Bell MT" panose="02020503060305020303" pitchFamily="18" charset="0"/>
                <a:ea typeface="Verdana" panose="020B0604030504040204" pitchFamily="34" charset="0"/>
              </a:rPr>
              <a:t>second time </a:t>
            </a:r>
            <a:r>
              <a:rPr lang="en-US" cap="none" dirty="0" smtClean="0">
                <a:latin typeface="Bell MT" panose="02020503060305020303" pitchFamily="18" charset="0"/>
                <a:ea typeface="Verdana" panose="020B0604030504040204" pitchFamily="34" charset="0"/>
              </a:rPr>
              <a:t>in the </a:t>
            </a:r>
            <a:r>
              <a:rPr lang="en-US" cap="none" dirty="0">
                <a:latin typeface="Bell MT" panose="02020503060305020303" pitchFamily="18" charset="0"/>
                <a:ea typeface="Verdana" panose="020B0604030504040204" pitchFamily="34" charset="0"/>
              </a:rPr>
              <a:t>references, typically at the end of the chapter or a book or at the end of a </a:t>
            </a:r>
            <a:r>
              <a:rPr lang="en-US" cap="none" dirty="0" smtClean="0">
                <a:latin typeface="Bell MT" panose="02020503060305020303" pitchFamily="18" charset="0"/>
                <a:ea typeface="Verdana" panose="020B0604030504040204" pitchFamily="34" charset="0"/>
              </a:rPr>
              <a:t>research article</a:t>
            </a:r>
            <a:r>
              <a:rPr lang="en-US" cap="none" dirty="0">
                <a:latin typeface="Bell MT" panose="02020503060305020303" pitchFamily="18" charset="0"/>
                <a:ea typeface="Verdana" panose="020B0604030504040204" pitchFamily="34" charset="0"/>
              </a:rPr>
              <a:t>.</a:t>
            </a:r>
            <a:endParaRPr lang="en-US" cap="none" dirty="0" smtClean="0">
              <a:latin typeface="Bell MT" panose="02020503060305020303" pitchFamily="18" charset="0"/>
              <a:ea typeface="Verdana" panose="020B0604030504040204" pitchFamily="34" charset="0"/>
            </a:endParaRPr>
          </a:p>
        </p:txBody>
      </p:sp>
    </p:spTree>
    <p:extLst>
      <p:ext uri="{BB962C8B-B14F-4D97-AF65-F5344CB8AC3E}">
        <p14:creationId xmlns:p14="http://schemas.microsoft.com/office/powerpoint/2010/main" val="1763446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42122"/>
            <a:ext cx="10442713" cy="675516"/>
          </a:xfrm>
        </p:spPr>
        <p:txBody>
          <a:bodyPr>
            <a:normAutofit fontScale="90000"/>
          </a:bodyPr>
          <a:lstStyle/>
          <a:p>
            <a:r>
              <a:rPr lang="en-IN" sz="4000" b="1" dirty="0">
                <a:solidFill>
                  <a:srgbClr val="6600FF"/>
                </a:solidFill>
              </a:rPr>
              <a:t>Citations: Functions and Attributes</a:t>
            </a:r>
          </a:p>
        </p:txBody>
      </p:sp>
      <p:sp>
        <p:nvSpPr>
          <p:cNvPr id="3" name="Content Placeholder 2"/>
          <p:cNvSpPr>
            <a:spLocks noGrp="1"/>
          </p:cNvSpPr>
          <p:nvPr>
            <p:ph type="body" idx="1"/>
          </p:nvPr>
        </p:nvSpPr>
        <p:spPr/>
        <p:txBody>
          <a:bodyPr>
            <a:normAutofit fontScale="85000" lnSpcReduction="20000"/>
          </a:bodyPr>
          <a:lstStyle/>
          <a:p>
            <a:r>
              <a:rPr lang="en-US" cap="none" dirty="0" smtClean="0">
                <a:latin typeface="Bell MT" panose="02020503060305020303" pitchFamily="18" charset="0"/>
                <a:ea typeface="Verdana" panose="020B0604030504040204" pitchFamily="34" charset="0"/>
              </a:rPr>
              <a:t>There </a:t>
            </a:r>
            <a:r>
              <a:rPr lang="en-US" cap="none" dirty="0">
                <a:latin typeface="Bell MT" panose="02020503060305020303" pitchFamily="18" charset="0"/>
                <a:ea typeface="Verdana" panose="020B0604030504040204" pitchFamily="34" charset="0"/>
              </a:rPr>
              <a:t>are three main functions of citation:</a:t>
            </a:r>
          </a:p>
          <a:p>
            <a:pPr marL="800100" lvl="1" indent="-342900" algn="just">
              <a:buFont typeface="+mj-lt"/>
              <a:buAutoNum type="arabicPeriod"/>
            </a:pPr>
            <a:r>
              <a:rPr lang="en-US" cap="none" dirty="0" smtClean="0">
                <a:latin typeface="Bell MT" panose="02020503060305020303" pitchFamily="18" charset="0"/>
                <a:ea typeface="Verdana" panose="020B0604030504040204" pitchFamily="34" charset="0"/>
              </a:rPr>
              <a:t>Verification </a:t>
            </a:r>
            <a:r>
              <a:rPr lang="en-US" cap="none" dirty="0">
                <a:latin typeface="Bell MT" panose="02020503060305020303" pitchFamily="18" charset="0"/>
                <a:ea typeface="Verdana" panose="020B0604030504040204" pitchFamily="34" charset="0"/>
              </a:rPr>
              <a:t>function: Authors have a scope for finding intentional or </a:t>
            </a:r>
            <a:r>
              <a:rPr lang="en-US" cap="none" dirty="0" smtClean="0">
                <a:latin typeface="Bell MT" panose="02020503060305020303" pitchFamily="18" charset="0"/>
                <a:ea typeface="Verdana" panose="020B0604030504040204" pitchFamily="34" charset="0"/>
              </a:rPr>
              <a:t>unintentional distortion </a:t>
            </a:r>
            <a:r>
              <a:rPr lang="en-US" cap="none" dirty="0">
                <a:latin typeface="Bell MT" panose="02020503060305020303" pitchFamily="18" charset="0"/>
                <a:ea typeface="Verdana" panose="020B0604030504040204" pitchFamily="34" charset="0"/>
              </a:rPr>
              <a:t>of research or misleading statements. Citation offers the </a:t>
            </a:r>
            <a:r>
              <a:rPr lang="en-US" cap="none" dirty="0" smtClean="0">
                <a:latin typeface="Bell MT" panose="02020503060305020303" pitchFamily="18" charset="0"/>
                <a:ea typeface="Verdana" panose="020B0604030504040204" pitchFamily="34" charset="0"/>
              </a:rPr>
              <a:t>readers a </a:t>
            </a:r>
            <a:r>
              <a:rPr lang="en-US" cap="none" dirty="0">
                <a:latin typeface="Bell MT" panose="02020503060305020303" pitchFamily="18" charset="0"/>
                <a:ea typeface="Verdana" panose="020B0604030504040204" pitchFamily="34" charset="0"/>
              </a:rPr>
              <a:t>chance to ascertain if the original source is justified or not, and if that </a:t>
            </a:r>
            <a:r>
              <a:rPr lang="en-US" cap="none" dirty="0" smtClean="0">
                <a:latin typeface="Bell MT" panose="02020503060305020303" pitchFamily="18" charset="0"/>
                <a:ea typeface="Verdana" panose="020B0604030504040204" pitchFamily="34" charset="0"/>
              </a:rPr>
              <a:t>assertion is </a:t>
            </a:r>
            <a:r>
              <a:rPr lang="en-US" cap="none" dirty="0">
                <a:latin typeface="Bell MT" panose="02020503060305020303" pitchFamily="18" charset="0"/>
                <a:ea typeface="Verdana" panose="020B0604030504040204" pitchFamily="34" charset="0"/>
              </a:rPr>
              <a:t>properly described in the present </a:t>
            </a:r>
            <a:r>
              <a:rPr lang="en-US" cap="none" dirty="0" smtClean="0">
                <a:latin typeface="Bell MT" panose="02020503060305020303" pitchFamily="18" charset="0"/>
                <a:ea typeface="Verdana" panose="020B0604030504040204" pitchFamily="34" charset="0"/>
              </a:rPr>
              <a:t>work.</a:t>
            </a:r>
            <a:endParaRPr lang="en-US" cap="none" dirty="0">
              <a:latin typeface="Bell MT" panose="02020503060305020303" pitchFamily="18" charset="0"/>
              <a:ea typeface="Verdana" panose="020B0604030504040204" pitchFamily="34" charset="0"/>
            </a:endParaRPr>
          </a:p>
          <a:p>
            <a:pPr marL="800100" lvl="1" indent="-342900" algn="just">
              <a:buFont typeface="+mj-lt"/>
              <a:buAutoNum type="arabicPeriod"/>
            </a:pPr>
            <a:r>
              <a:rPr lang="en-US" cap="none" dirty="0" smtClean="0">
                <a:latin typeface="Bell MT" panose="02020503060305020303" pitchFamily="18" charset="0"/>
                <a:ea typeface="Verdana" panose="020B0604030504040204" pitchFamily="34" charset="0"/>
              </a:rPr>
              <a:t>Acknowledgment </a:t>
            </a:r>
            <a:r>
              <a:rPr lang="en-US" cap="none" dirty="0">
                <a:latin typeface="Bell MT" panose="02020503060305020303" pitchFamily="18" charset="0"/>
                <a:ea typeface="Verdana" panose="020B0604030504040204" pitchFamily="34" charset="0"/>
              </a:rPr>
              <a:t>function: Researchers primarily receive credit for their </a:t>
            </a:r>
            <a:r>
              <a:rPr lang="en-US" cap="none" dirty="0" smtClean="0">
                <a:latin typeface="Bell MT" panose="02020503060305020303" pitchFamily="18" charset="0"/>
                <a:ea typeface="Verdana" panose="020B0604030504040204" pitchFamily="34" charset="0"/>
              </a:rPr>
              <a:t>work through </a:t>
            </a:r>
            <a:r>
              <a:rPr lang="en-US" cap="none" dirty="0">
                <a:latin typeface="Bell MT" panose="02020503060305020303" pitchFamily="18" charset="0"/>
                <a:ea typeface="Verdana" panose="020B0604030504040204" pitchFamily="34" charset="0"/>
              </a:rPr>
              <a:t>citations. Citations play crucial role in promotion of </a:t>
            </a:r>
            <a:r>
              <a:rPr lang="en-US" cap="none" dirty="0" smtClean="0">
                <a:latin typeface="Bell MT" panose="02020503060305020303" pitchFamily="18" charset="0"/>
                <a:ea typeface="Verdana" panose="020B0604030504040204" pitchFamily="34" charset="0"/>
              </a:rPr>
              <a:t>individual researchers </a:t>
            </a:r>
            <a:r>
              <a:rPr lang="en-US" cap="none" dirty="0">
                <a:latin typeface="Bell MT" panose="02020503060305020303" pitchFamily="18" charset="0"/>
                <a:ea typeface="Verdana" panose="020B0604030504040204" pitchFamily="34" charset="0"/>
              </a:rPr>
              <a:t>and their continued employment. Many reputed organizations </a:t>
            </a:r>
            <a:r>
              <a:rPr lang="en-US" cap="none" dirty="0" smtClean="0">
                <a:latin typeface="Bell MT" panose="02020503060305020303" pitchFamily="18" charset="0"/>
                <a:ea typeface="Verdana" panose="020B0604030504040204" pitchFamily="34" charset="0"/>
              </a:rPr>
              <a:t>and institutes </a:t>
            </a:r>
            <a:r>
              <a:rPr lang="en-US" cap="none" dirty="0">
                <a:latin typeface="Bell MT" panose="02020503060305020303" pitchFamily="18" charset="0"/>
                <a:ea typeface="Verdana" panose="020B0604030504040204" pitchFamily="34" charset="0"/>
              </a:rPr>
              <a:t>provide research funding based on the reputations of the </a:t>
            </a:r>
            <a:r>
              <a:rPr lang="en-US" cap="none" dirty="0" smtClean="0">
                <a:latin typeface="Bell MT" panose="02020503060305020303" pitchFamily="18" charset="0"/>
                <a:ea typeface="Verdana" panose="020B0604030504040204" pitchFamily="34" charset="0"/>
              </a:rPr>
              <a:t>researchers. Citations </a:t>
            </a:r>
            <a:r>
              <a:rPr lang="en-US" cap="none" dirty="0">
                <a:latin typeface="Bell MT" panose="02020503060305020303" pitchFamily="18" charset="0"/>
                <a:ea typeface="Verdana" panose="020B0604030504040204" pitchFamily="34" charset="0"/>
              </a:rPr>
              <a:t>help all researchers to enhance their reputation and provide </a:t>
            </a:r>
            <a:r>
              <a:rPr lang="en-US" cap="none" dirty="0" smtClean="0">
                <a:latin typeface="Bell MT" panose="02020503060305020303" pitchFamily="18" charset="0"/>
                <a:ea typeface="Verdana" panose="020B0604030504040204" pitchFamily="34" charset="0"/>
              </a:rPr>
              <a:t>detailed background </a:t>
            </a:r>
            <a:r>
              <a:rPr lang="en-US" cap="none" dirty="0">
                <a:latin typeface="Bell MT" panose="02020503060305020303" pitchFamily="18" charset="0"/>
                <a:ea typeface="Verdana" panose="020B0604030504040204" pitchFamily="34" charset="0"/>
              </a:rPr>
              <a:t>of the research </a:t>
            </a:r>
            <a:r>
              <a:rPr lang="en-US" cap="none" dirty="0" smtClean="0">
                <a:latin typeface="Bell MT" panose="02020503060305020303" pitchFamily="18" charset="0"/>
                <a:ea typeface="Verdana" panose="020B0604030504040204" pitchFamily="34" charset="0"/>
              </a:rPr>
              <a:t>work.</a:t>
            </a:r>
          </a:p>
          <a:p>
            <a:pPr marL="800100" lvl="1" indent="-342900" algn="just">
              <a:buFont typeface="+mj-lt"/>
              <a:buAutoNum type="arabicPeriod"/>
            </a:pPr>
            <a:r>
              <a:rPr lang="en-US" cap="none" dirty="0" smtClean="0">
                <a:latin typeface="Bell MT" panose="02020503060305020303" pitchFamily="18" charset="0"/>
                <a:ea typeface="Verdana" panose="020B0604030504040204" pitchFamily="34" charset="0"/>
              </a:rPr>
              <a:t>Documentation </a:t>
            </a:r>
            <a:r>
              <a:rPr lang="en-US" cap="none" dirty="0">
                <a:latin typeface="Bell MT" panose="02020503060305020303" pitchFamily="18" charset="0"/>
                <a:ea typeface="Verdana" panose="020B0604030504040204" pitchFamily="34" charset="0"/>
              </a:rPr>
              <a:t>function: Citations are also used to document scientific </a:t>
            </a:r>
            <a:r>
              <a:rPr lang="en-US" cap="none" dirty="0" smtClean="0">
                <a:latin typeface="Bell MT" panose="02020503060305020303" pitchFamily="18" charset="0"/>
                <a:ea typeface="Verdana" panose="020B0604030504040204" pitchFamily="34" charset="0"/>
              </a:rPr>
              <a:t>concepts and </a:t>
            </a:r>
            <a:r>
              <a:rPr lang="en-US" cap="none" dirty="0">
                <a:latin typeface="Bell MT" panose="02020503060305020303" pitchFamily="18" charset="0"/>
                <a:ea typeface="Verdana" panose="020B0604030504040204" pitchFamily="34" charset="0"/>
              </a:rPr>
              <a:t>historical progress of any particular technology over the </a:t>
            </a:r>
            <a:r>
              <a:rPr lang="en-US" cap="none" dirty="0" smtClean="0">
                <a:latin typeface="Bell MT" panose="02020503060305020303" pitchFamily="18" charset="0"/>
                <a:ea typeface="Verdana" panose="020B0604030504040204" pitchFamily="34" charset="0"/>
              </a:rPr>
              <a:t>years.</a:t>
            </a:r>
            <a:endParaRPr lang="en-IN" cap="none" dirty="0">
              <a:latin typeface="Bell MT" panose="02020503060305020303" pitchFamily="18" charset="0"/>
              <a:ea typeface="Verdana" panose="020B0604030504040204" pitchFamily="34" charset="0"/>
            </a:endParaRPr>
          </a:p>
        </p:txBody>
      </p:sp>
    </p:spTree>
    <p:extLst>
      <p:ext uri="{BB962C8B-B14F-4D97-AF65-F5344CB8AC3E}">
        <p14:creationId xmlns:p14="http://schemas.microsoft.com/office/powerpoint/2010/main" val="24568835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5616"/>
            <a:ext cx="10972800" cy="702021"/>
          </a:xfrm>
        </p:spPr>
        <p:txBody>
          <a:bodyPr/>
          <a:lstStyle/>
          <a:p>
            <a:r>
              <a:rPr lang="en-IN" sz="3600" b="1" dirty="0">
                <a:solidFill>
                  <a:srgbClr val="6600FF"/>
                </a:solidFill>
              </a:rPr>
              <a:t>Citations: Functions and Attributes</a:t>
            </a:r>
          </a:p>
        </p:txBody>
      </p:sp>
      <p:sp>
        <p:nvSpPr>
          <p:cNvPr id="3" name="Content Placeholder 2"/>
          <p:cNvSpPr>
            <a:spLocks noGrp="1"/>
          </p:cNvSpPr>
          <p:nvPr>
            <p:ph type="body" idx="1"/>
          </p:nvPr>
        </p:nvSpPr>
        <p:spPr/>
        <p:txBody>
          <a:bodyPr>
            <a:normAutofit/>
          </a:bodyPr>
          <a:lstStyle/>
          <a:p>
            <a:r>
              <a:rPr lang="en-US" sz="3600" cap="none" dirty="0">
                <a:latin typeface="Bell MT" panose="02020503060305020303" pitchFamily="18" charset="0"/>
                <a:ea typeface="Verdana" panose="020B0604030504040204" pitchFamily="34" charset="0"/>
              </a:rPr>
              <a:t>There are certain cases when references do not fulfill the actual goal of citations and acknowledgments, and thus do not benefit the reader</a:t>
            </a:r>
            <a:r>
              <a:rPr lang="en-US" sz="3600" cap="none" dirty="0" smtClean="0">
                <a:latin typeface="Bell MT" panose="02020503060305020303" pitchFamily="18" charset="0"/>
                <a:ea typeface="Verdana" panose="020B0604030504040204" pitchFamily="34" charset="0"/>
              </a:rPr>
              <a:t>.</a:t>
            </a:r>
          </a:p>
          <a:p>
            <a:pPr lvl="1"/>
            <a:r>
              <a:rPr lang="en-IN" sz="3200" cap="none" dirty="0">
                <a:latin typeface="Bell MT" panose="02020503060305020303" pitchFamily="18" charset="0"/>
                <a:ea typeface="Verdana" panose="020B0604030504040204" pitchFamily="34" charset="0"/>
              </a:rPr>
              <a:t>Spurious </a:t>
            </a:r>
            <a:r>
              <a:rPr lang="en-IN" sz="3200" cap="none" dirty="0" smtClean="0">
                <a:latin typeface="Bell MT" panose="02020503060305020303" pitchFamily="18" charset="0"/>
                <a:ea typeface="Verdana" panose="020B0604030504040204" pitchFamily="34" charset="0"/>
              </a:rPr>
              <a:t>citations</a:t>
            </a:r>
          </a:p>
          <a:p>
            <a:pPr lvl="1"/>
            <a:r>
              <a:rPr lang="en-IN" sz="3200" cap="none" dirty="0">
                <a:latin typeface="Bell MT" panose="02020503060305020303" pitchFamily="18" charset="0"/>
                <a:ea typeface="Verdana" panose="020B0604030504040204" pitchFamily="34" charset="0"/>
              </a:rPr>
              <a:t>Biased </a:t>
            </a:r>
            <a:r>
              <a:rPr lang="en-IN" sz="3200" cap="none" dirty="0" smtClean="0">
                <a:latin typeface="Bell MT" panose="02020503060305020303" pitchFamily="18" charset="0"/>
                <a:ea typeface="Verdana" panose="020B0604030504040204" pitchFamily="34" charset="0"/>
              </a:rPr>
              <a:t>citations</a:t>
            </a:r>
          </a:p>
          <a:p>
            <a:pPr lvl="1"/>
            <a:r>
              <a:rPr lang="en-IN" sz="3200" cap="none" dirty="0" smtClean="0">
                <a:latin typeface="Bell MT" panose="02020503060305020303" pitchFamily="18" charset="0"/>
                <a:ea typeface="Verdana" panose="020B0604030504040204" pitchFamily="34" charset="0"/>
              </a:rPr>
              <a:t>Self-citations</a:t>
            </a:r>
          </a:p>
          <a:p>
            <a:pPr lvl="1"/>
            <a:r>
              <a:rPr lang="en-IN" sz="3200" cap="none" dirty="0">
                <a:latin typeface="Bell MT" panose="02020503060305020303" pitchFamily="18" charset="0"/>
                <a:ea typeface="Verdana" panose="020B0604030504040204" pitchFamily="34" charset="0"/>
              </a:rPr>
              <a:t>Coercive </a:t>
            </a:r>
            <a:r>
              <a:rPr lang="en-IN" sz="3200" cap="none" dirty="0" smtClean="0">
                <a:latin typeface="Bell MT" panose="02020503060305020303" pitchFamily="18" charset="0"/>
                <a:ea typeface="Verdana" panose="020B0604030504040204" pitchFamily="34" charset="0"/>
              </a:rPr>
              <a:t>citations</a:t>
            </a:r>
            <a:endParaRPr lang="en-IN" sz="3200" cap="none" dirty="0">
              <a:latin typeface="Bell MT" panose="02020503060305020303" pitchFamily="18" charset="0"/>
              <a:ea typeface="Verdana" panose="020B0604030504040204" pitchFamily="34" charset="0"/>
            </a:endParaRPr>
          </a:p>
        </p:txBody>
      </p:sp>
    </p:spTree>
    <p:extLst>
      <p:ext uri="{BB962C8B-B14F-4D97-AF65-F5344CB8AC3E}">
        <p14:creationId xmlns:p14="http://schemas.microsoft.com/office/powerpoint/2010/main" val="16143539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40904"/>
            <a:ext cx="10972800" cy="476734"/>
          </a:xfrm>
        </p:spPr>
        <p:txBody>
          <a:bodyPr>
            <a:normAutofit fontScale="90000"/>
          </a:bodyPr>
          <a:lstStyle/>
          <a:p>
            <a:r>
              <a:rPr lang="en-US" sz="3600" b="1" dirty="0">
                <a:solidFill>
                  <a:srgbClr val="6600FF"/>
                </a:solidFill>
              </a:rPr>
              <a:t>Impact of Title and Keywords on Citations</a:t>
            </a:r>
            <a:endParaRPr lang="en-IN" sz="3600" b="1" dirty="0">
              <a:solidFill>
                <a:srgbClr val="6600FF"/>
              </a:solidFill>
            </a:endParaRPr>
          </a:p>
        </p:txBody>
      </p:sp>
      <p:sp>
        <p:nvSpPr>
          <p:cNvPr id="3" name="Content Placeholder 2"/>
          <p:cNvSpPr>
            <a:spLocks noGrp="1"/>
          </p:cNvSpPr>
          <p:nvPr>
            <p:ph type="body" idx="1"/>
          </p:nvPr>
        </p:nvSpPr>
        <p:spPr/>
        <p:txBody>
          <a:bodyPr>
            <a:normAutofit/>
          </a:bodyPr>
          <a:lstStyle/>
          <a:p>
            <a:pPr algn="just"/>
            <a:r>
              <a:rPr lang="en-US" cap="none" dirty="0">
                <a:latin typeface="Bell MT" panose="02020503060305020303" pitchFamily="18" charset="0"/>
                <a:ea typeface="Verdana" panose="020B0604030504040204" pitchFamily="34" charset="0"/>
              </a:rPr>
              <a:t>The citation rate of any research paper depends on various factors including </a:t>
            </a:r>
            <a:r>
              <a:rPr lang="en-US" cap="none" dirty="0" smtClean="0">
                <a:latin typeface="Bell MT" panose="02020503060305020303" pitchFamily="18" charset="0"/>
                <a:ea typeface="Verdana" panose="020B0604030504040204" pitchFamily="34" charset="0"/>
              </a:rPr>
              <a:t>significance and </a:t>
            </a:r>
            <a:r>
              <a:rPr lang="en-US" cap="none" dirty="0">
                <a:latin typeface="Bell MT" panose="02020503060305020303" pitchFamily="18" charset="0"/>
                <a:ea typeface="Verdana" panose="020B0604030504040204" pitchFamily="34" charset="0"/>
              </a:rPr>
              <a:t>availability of the journal, publication types, research area, and </a:t>
            </a:r>
            <a:r>
              <a:rPr lang="en-US" cap="none" dirty="0" smtClean="0">
                <a:latin typeface="Bell MT" panose="02020503060305020303" pitchFamily="18" charset="0"/>
                <a:ea typeface="Verdana" panose="020B0604030504040204" pitchFamily="34" charset="0"/>
              </a:rPr>
              <a:t>importance of </a:t>
            </a:r>
            <a:r>
              <a:rPr lang="en-US" cap="none" dirty="0">
                <a:latin typeface="Bell MT" panose="02020503060305020303" pitchFamily="18" charset="0"/>
                <a:ea typeface="Verdana" panose="020B0604030504040204" pitchFamily="34" charset="0"/>
              </a:rPr>
              <a:t>the published research work</a:t>
            </a:r>
            <a:r>
              <a:rPr lang="en-US" cap="none" dirty="0" smtClean="0">
                <a:latin typeface="Bell MT" panose="02020503060305020303" pitchFamily="18" charset="0"/>
                <a:ea typeface="Verdana" panose="020B0604030504040204" pitchFamily="34" charset="0"/>
              </a:rPr>
              <a:t>.</a:t>
            </a:r>
          </a:p>
          <a:p>
            <a:pPr algn="just"/>
            <a:r>
              <a:rPr lang="en-US" cap="none" dirty="0">
                <a:latin typeface="Bell MT" panose="02020503060305020303" pitchFamily="18" charset="0"/>
                <a:ea typeface="Verdana" panose="020B0604030504040204" pitchFamily="34" charset="0"/>
              </a:rPr>
              <a:t>Other factors like length of the title, type of the </a:t>
            </a:r>
            <a:r>
              <a:rPr lang="en-US" cap="none" dirty="0" smtClean="0">
                <a:latin typeface="Bell MT" panose="02020503060305020303" pitchFamily="18" charset="0"/>
                <a:ea typeface="Verdana" panose="020B0604030504040204" pitchFamily="34" charset="0"/>
              </a:rPr>
              <a:t>title, and </a:t>
            </a:r>
            <a:r>
              <a:rPr lang="en-US" cap="none" dirty="0">
                <a:latin typeface="Bell MT" panose="02020503060305020303" pitchFamily="18" charset="0"/>
                <a:ea typeface="Verdana" panose="020B0604030504040204" pitchFamily="34" charset="0"/>
              </a:rPr>
              <a:t>selected keywords also impact the citation count</a:t>
            </a:r>
            <a:endParaRPr lang="en-IN" cap="none" dirty="0">
              <a:latin typeface="Bell MT" panose="02020503060305020303" pitchFamily="18" charset="0"/>
              <a:ea typeface="Verdana" panose="020B0604030504040204" pitchFamily="34" charset="0"/>
            </a:endParaRPr>
          </a:p>
        </p:txBody>
      </p:sp>
    </p:spTree>
    <p:extLst>
      <p:ext uri="{BB962C8B-B14F-4D97-AF65-F5344CB8AC3E}">
        <p14:creationId xmlns:p14="http://schemas.microsoft.com/office/powerpoint/2010/main" val="28012099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5616"/>
            <a:ext cx="10972800" cy="702021"/>
          </a:xfrm>
        </p:spPr>
        <p:txBody>
          <a:bodyPr/>
          <a:lstStyle/>
          <a:p>
            <a:r>
              <a:rPr lang="en-US" sz="3200" b="1" dirty="0">
                <a:solidFill>
                  <a:srgbClr val="6600FF"/>
                </a:solidFill>
              </a:rPr>
              <a:t>Title</a:t>
            </a:r>
            <a:endParaRPr lang="en-IN" sz="3200" b="1" dirty="0">
              <a:solidFill>
                <a:srgbClr val="6600FF"/>
              </a:solidFill>
            </a:endParaRPr>
          </a:p>
        </p:txBody>
      </p:sp>
      <p:sp>
        <p:nvSpPr>
          <p:cNvPr id="3" name="Content Placeholder 2"/>
          <p:cNvSpPr>
            <a:spLocks noGrp="1"/>
          </p:cNvSpPr>
          <p:nvPr>
            <p:ph type="body" idx="1"/>
          </p:nvPr>
        </p:nvSpPr>
        <p:spPr/>
        <p:txBody>
          <a:bodyPr>
            <a:normAutofit/>
          </a:bodyPr>
          <a:lstStyle/>
          <a:p>
            <a:pPr algn="just"/>
            <a:r>
              <a:rPr lang="en-US" sz="2400" cap="none" dirty="0">
                <a:latin typeface="Bell MT" panose="02020503060305020303" pitchFamily="18" charset="0"/>
                <a:ea typeface="Verdana" panose="020B0604030504040204" pitchFamily="34" charset="0"/>
              </a:rPr>
              <a:t>Title is </a:t>
            </a:r>
            <a:r>
              <a:rPr lang="en-US" sz="2400" cap="none" dirty="0" smtClean="0">
                <a:latin typeface="Bell MT" panose="02020503060305020303" pitchFamily="18" charset="0"/>
                <a:ea typeface="Verdana" panose="020B0604030504040204" pitchFamily="34" charset="0"/>
              </a:rPr>
              <a:t>the most </a:t>
            </a:r>
            <a:r>
              <a:rPr lang="en-US" sz="2400" cap="none" dirty="0">
                <a:latin typeface="Bell MT" panose="02020503060305020303" pitchFamily="18" charset="0"/>
                <a:ea typeface="Verdana" panose="020B0604030504040204" pitchFamily="34" charset="0"/>
              </a:rPr>
              <a:t>important attribute of any research </a:t>
            </a:r>
            <a:r>
              <a:rPr lang="en-US" sz="2400" cap="none" dirty="0" smtClean="0">
                <a:latin typeface="Bell MT" panose="02020503060305020303" pitchFamily="18" charset="0"/>
                <a:ea typeface="Verdana" panose="020B0604030504040204" pitchFamily="34" charset="0"/>
              </a:rPr>
              <a:t>paper.</a:t>
            </a:r>
          </a:p>
          <a:p>
            <a:pPr algn="just"/>
            <a:r>
              <a:rPr lang="en-US" sz="2400" cap="none" dirty="0">
                <a:latin typeface="Bell MT" panose="02020503060305020303" pitchFamily="18" charset="0"/>
                <a:ea typeface="Verdana" panose="020B0604030504040204" pitchFamily="34" charset="0"/>
              </a:rPr>
              <a:t>Title plays important role in marketing and makes </a:t>
            </a:r>
            <a:r>
              <a:rPr lang="en-US" sz="2400" cap="none" dirty="0" smtClean="0">
                <a:latin typeface="Bell MT" panose="02020503060305020303" pitchFamily="18" charset="0"/>
                <a:ea typeface="Verdana" panose="020B0604030504040204" pitchFamily="34" charset="0"/>
              </a:rPr>
              <a:t>research papers </a:t>
            </a:r>
            <a:r>
              <a:rPr lang="en-US" sz="2400" cap="none" dirty="0">
                <a:latin typeface="Bell MT" panose="02020503060305020303" pitchFamily="18" charset="0"/>
                <a:ea typeface="Verdana" panose="020B0604030504040204" pitchFamily="34" charset="0"/>
              </a:rPr>
              <a:t>traceable</a:t>
            </a:r>
            <a:r>
              <a:rPr lang="en-US" sz="2400" cap="none" dirty="0" smtClean="0">
                <a:latin typeface="Bell MT" panose="02020503060305020303" pitchFamily="18" charset="0"/>
                <a:ea typeface="Verdana" panose="020B0604030504040204" pitchFamily="34" charset="0"/>
              </a:rPr>
              <a:t>.</a:t>
            </a:r>
          </a:p>
          <a:p>
            <a:pPr algn="just"/>
            <a:r>
              <a:rPr lang="en-US" sz="2400" cap="none" dirty="0" smtClean="0">
                <a:latin typeface="Bell MT" panose="02020503060305020303" pitchFamily="18" charset="0"/>
                <a:ea typeface="Verdana" panose="020B0604030504040204" pitchFamily="34" charset="0"/>
              </a:rPr>
              <a:t> A good </a:t>
            </a:r>
            <a:r>
              <a:rPr lang="en-US" sz="2400" cap="none" dirty="0">
                <a:latin typeface="Bell MT" panose="02020503060305020303" pitchFamily="18" charset="0"/>
                <a:ea typeface="Verdana" panose="020B0604030504040204" pitchFamily="34" charset="0"/>
              </a:rPr>
              <a:t>title is informative, represents a paper effectively to </a:t>
            </a:r>
            <a:r>
              <a:rPr lang="en-US" sz="2400" cap="none" dirty="0" smtClean="0">
                <a:latin typeface="Bell MT" panose="02020503060305020303" pitchFamily="18" charset="0"/>
                <a:ea typeface="Verdana" panose="020B0604030504040204" pitchFamily="34" charset="0"/>
              </a:rPr>
              <a:t>readers, and </a:t>
            </a:r>
            <a:r>
              <a:rPr lang="en-US" sz="2400" cap="none" dirty="0">
                <a:latin typeface="Bell MT" panose="02020503060305020303" pitchFamily="18" charset="0"/>
                <a:ea typeface="Verdana" panose="020B0604030504040204" pitchFamily="34" charset="0"/>
              </a:rPr>
              <a:t>gains their attention</a:t>
            </a:r>
            <a:r>
              <a:rPr lang="en-US" sz="2400" cap="none" dirty="0" smtClean="0">
                <a:latin typeface="Bell MT" panose="02020503060305020303" pitchFamily="18" charset="0"/>
                <a:ea typeface="Verdana" panose="020B0604030504040204" pitchFamily="34" charset="0"/>
              </a:rPr>
              <a:t>.</a:t>
            </a:r>
          </a:p>
          <a:p>
            <a:pPr algn="just"/>
            <a:r>
              <a:rPr lang="en-US" sz="2400" cap="none" dirty="0">
                <a:latin typeface="Bell MT" panose="02020503060305020303" pitchFamily="18" charset="0"/>
                <a:ea typeface="Verdana" panose="020B0604030504040204" pitchFamily="34" charset="0"/>
              </a:rPr>
              <a:t>There are three different aspects which provide a particular behavior to </a:t>
            </a:r>
            <a:r>
              <a:rPr lang="en-US" sz="2400" cap="none" dirty="0" smtClean="0">
                <a:latin typeface="Bell MT" panose="02020503060305020303" pitchFamily="18" charset="0"/>
                <a:ea typeface="Verdana" panose="020B0604030504040204" pitchFamily="34" charset="0"/>
              </a:rPr>
              <a:t>the title:</a:t>
            </a:r>
          </a:p>
          <a:p>
            <a:pPr lvl="1" algn="just"/>
            <a:r>
              <a:rPr lang="en-US" sz="2000" cap="none" dirty="0" smtClean="0">
                <a:latin typeface="Bell MT" panose="02020503060305020303" pitchFamily="18" charset="0"/>
                <a:ea typeface="Verdana" panose="020B0604030504040204" pitchFamily="34" charset="0"/>
              </a:rPr>
              <a:t>types </a:t>
            </a:r>
            <a:r>
              <a:rPr lang="en-US" sz="2000" cap="none" dirty="0">
                <a:latin typeface="Bell MT" panose="02020503060305020303" pitchFamily="18" charset="0"/>
                <a:ea typeface="Verdana" panose="020B0604030504040204" pitchFamily="34" charset="0"/>
              </a:rPr>
              <a:t>of the </a:t>
            </a:r>
            <a:r>
              <a:rPr lang="en-US" sz="2000" cap="none" dirty="0" smtClean="0">
                <a:latin typeface="Bell MT" panose="02020503060305020303" pitchFamily="18" charset="0"/>
                <a:ea typeface="Verdana" panose="020B0604030504040204" pitchFamily="34" charset="0"/>
              </a:rPr>
              <a:t>title,</a:t>
            </a:r>
          </a:p>
          <a:p>
            <a:pPr lvl="1" algn="just"/>
            <a:r>
              <a:rPr lang="en-US" sz="2000" cap="none" dirty="0" smtClean="0">
                <a:latin typeface="Bell MT" panose="02020503060305020303" pitchFamily="18" charset="0"/>
                <a:ea typeface="Verdana" panose="020B0604030504040204" pitchFamily="34" charset="0"/>
              </a:rPr>
              <a:t>length </a:t>
            </a:r>
            <a:r>
              <a:rPr lang="en-US" sz="2000" cap="none" dirty="0">
                <a:latin typeface="Bell MT" panose="02020503060305020303" pitchFamily="18" charset="0"/>
                <a:ea typeface="Verdana" panose="020B0604030504040204" pitchFamily="34" charset="0"/>
              </a:rPr>
              <a:t>of the title, </a:t>
            </a:r>
          </a:p>
          <a:p>
            <a:pPr lvl="1" algn="just"/>
            <a:r>
              <a:rPr lang="en-US" sz="2000" cap="none" dirty="0" smtClean="0">
                <a:latin typeface="Bell MT" panose="02020503060305020303" pitchFamily="18" charset="0"/>
                <a:ea typeface="Verdana" panose="020B0604030504040204" pitchFamily="34" charset="0"/>
              </a:rPr>
              <a:t>presence </a:t>
            </a:r>
            <a:r>
              <a:rPr lang="en-US" sz="2000" cap="none" dirty="0">
                <a:latin typeface="Bell MT" panose="02020503060305020303" pitchFamily="18" charset="0"/>
                <a:ea typeface="Verdana" panose="020B0604030504040204" pitchFamily="34" charset="0"/>
              </a:rPr>
              <a:t>of specific markers</a:t>
            </a:r>
            <a:endParaRPr lang="en-IN" sz="2000" cap="none" dirty="0">
              <a:latin typeface="Bell MT" panose="02020503060305020303" pitchFamily="18" charset="0"/>
              <a:ea typeface="Verdana" panose="020B0604030504040204" pitchFamily="34" charset="0"/>
            </a:endParaRPr>
          </a:p>
        </p:txBody>
      </p:sp>
    </p:spTree>
    <p:extLst>
      <p:ext uri="{BB962C8B-B14F-4D97-AF65-F5344CB8AC3E}">
        <p14:creationId xmlns:p14="http://schemas.microsoft.com/office/powerpoint/2010/main" val="30107422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2690"/>
            <a:ext cx="10972800" cy="1143000"/>
          </a:xfrm>
        </p:spPr>
        <p:txBody>
          <a:bodyPr/>
          <a:lstStyle/>
          <a:p>
            <a:r>
              <a:rPr lang="en-US" sz="4000" b="1" dirty="0">
                <a:solidFill>
                  <a:srgbClr val="6600FF"/>
                </a:solidFill>
              </a:rPr>
              <a:t>Keywords</a:t>
            </a:r>
            <a:endParaRPr lang="en-IN" sz="4000" b="1" dirty="0">
              <a:solidFill>
                <a:srgbClr val="6600FF"/>
              </a:solidFill>
            </a:endParaRPr>
          </a:p>
        </p:txBody>
      </p:sp>
      <p:sp>
        <p:nvSpPr>
          <p:cNvPr id="3" name="Content Placeholder 2"/>
          <p:cNvSpPr>
            <a:spLocks noGrp="1"/>
          </p:cNvSpPr>
          <p:nvPr>
            <p:ph type="body" idx="1"/>
          </p:nvPr>
        </p:nvSpPr>
        <p:spPr/>
        <p:txBody>
          <a:bodyPr>
            <a:normAutofit/>
          </a:bodyPr>
          <a:lstStyle/>
          <a:p>
            <a:pPr algn="just"/>
            <a:r>
              <a:rPr lang="en-US" sz="2800" cap="none" dirty="0">
                <a:latin typeface="Bell MT" panose="02020503060305020303" pitchFamily="18" charset="0"/>
                <a:ea typeface="Verdana" panose="020B0604030504040204" pitchFamily="34" charset="0"/>
              </a:rPr>
              <a:t>Keywords represent essential information as well as main content of the </a:t>
            </a:r>
            <a:r>
              <a:rPr lang="en-US" sz="2800" cap="none" dirty="0" smtClean="0">
                <a:latin typeface="Bell MT" panose="02020503060305020303" pitchFamily="18" charset="0"/>
                <a:ea typeface="Verdana" panose="020B0604030504040204" pitchFamily="34" charset="0"/>
              </a:rPr>
              <a:t>article, which </a:t>
            </a:r>
            <a:r>
              <a:rPr lang="en-US" sz="2800" cap="none" dirty="0">
                <a:latin typeface="Bell MT" panose="02020503060305020303" pitchFamily="18" charset="0"/>
                <a:ea typeface="Verdana" panose="020B0604030504040204" pitchFamily="34" charset="0"/>
              </a:rPr>
              <a:t>are relevant to the area of research. </a:t>
            </a:r>
            <a:endParaRPr lang="en-US" sz="2800" cap="none" dirty="0" smtClean="0">
              <a:latin typeface="Bell MT" panose="02020503060305020303" pitchFamily="18" charset="0"/>
              <a:ea typeface="Verdana" panose="020B0604030504040204" pitchFamily="34" charset="0"/>
            </a:endParaRPr>
          </a:p>
          <a:p>
            <a:pPr algn="just"/>
            <a:r>
              <a:rPr lang="en-US" sz="2800" cap="none" dirty="0" smtClean="0">
                <a:latin typeface="Bell MT" panose="02020503060305020303" pitchFamily="18" charset="0"/>
                <a:ea typeface="Verdana" panose="020B0604030504040204" pitchFamily="34" charset="0"/>
              </a:rPr>
              <a:t>Search </a:t>
            </a:r>
            <a:r>
              <a:rPr lang="en-US" sz="2800" cap="none" dirty="0">
                <a:latin typeface="Bell MT" panose="02020503060305020303" pitchFamily="18" charset="0"/>
                <a:ea typeface="Verdana" panose="020B0604030504040204" pitchFamily="34" charset="0"/>
              </a:rPr>
              <a:t>engines, journal, digital </a:t>
            </a:r>
            <a:r>
              <a:rPr lang="en-US" sz="2800" cap="none" dirty="0" smtClean="0">
                <a:latin typeface="Bell MT" panose="02020503060305020303" pitchFamily="18" charset="0"/>
                <a:ea typeface="Verdana" panose="020B0604030504040204" pitchFamily="34" charset="0"/>
              </a:rPr>
              <a:t>libraries, and </a:t>
            </a:r>
            <a:r>
              <a:rPr lang="en-US" sz="2800" cap="none" dirty="0">
                <a:latin typeface="Bell MT" panose="02020503060305020303" pitchFamily="18" charset="0"/>
                <a:ea typeface="Verdana" panose="020B0604030504040204" pitchFamily="34" charset="0"/>
              </a:rPr>
              <a:t>indexing services use keywords for categorization of the research topic and </a:t>
            </a:r>
            <a:r>
              <a:rPr lang="en-US" sz="2800" cap="none" dirty="0" smtClean="0">
                <a:latin typeface="Bell MT" panose="02020503060305020303" pitchFamily="18" charset="0"/>
                <a:ea typeface="Verdana" panose="020B0604030504040204" pitchFamily="34" charset="0"/>
              </a:rPr>
              <a:t>to direct the work </a:t>
            </a:r>
            <a:r>
              <a:rPr lang="en-US" sz="2800" cap="none" dirty="0">
                <a:latin typeface="Bell MT" panose="02020503060305020303" pitchFamily="18" charset="0"/>
                <a:ea typeface="Verdana" panose="020B0604030504040204" pitchFamily="34" charset="0"/>
              </a:rPr>
              <a:t>to the relevant audience</a:t>
            </a:r>
            <a:r>
              <a:rPr lang="en-US" sz="2800" cap="none" dirty="0" smtClean="0">
                <a:latin typeface="Bell MT" panose="02020503060305020303" pitchFamily="18" charset="0"/>
                <a:ea typeface="Verdana" panose="020B0604030504040204" pitchFamily="34" charset="0"/>
              </a:rPr>
              <a:t>.</a:t>
            </a:r>
          </a:p>
          <a:p>
            <a:pPr algn="just"/>
            <a:r>
              <a:rPr lang="en-US" sz="2800" cap="none" dirty="0" smtClean="0">
                <a:latin typeface="Bell MT" panose="02020503060305020303" pitchFamily="18" charset="0"/>
                <a:ea typeface="Verdana" panose="020B0604030504040204" pitchFamily="34" charset="0"/>
              </a:rPr>
              <a:t>Keywords </a:t>
            </a:r>
            <a:r>
              <a:rPr lang="en-US" sz="2800" cap="none" dirty="0">
                <a:latin typeface="Bell MT" panose="02020503060305020303" pitchFamily="18" charset="0"/>
                <a:ea typeface="Verdana" panose="020B0604030504040204" pitchFamily="34" charset="0"/>
              </a:rPr>
              <a:t>are important to ensure that </a:t>
            </a:r>
            <a:r>
              <a:rPr lang="en-US" sz="2800" cap="none" dirty="0" smtClean="0">
                <a:latin typeface="Bell MT" panose="02020503060305020303" pitchFamily="18" charset="0"/>
                <a:ea typeface="Verdana" panose="020B0604030504040204" pitchFamily="34" charset="0"/>
              </a:rPr>
              <a:t>readers are </a:t>
            </a:r>
            <a:r>
              <a:rPr lang="en-US" sz="2800" cap="none" dirty="0">
                <a:latin typeface="Bell MT" panose="02020503060305020303" pitchFamily="18" charset="0"/>
                <a:ea typeface="Verdana" panose="020B0604030504040204" pitchFamily="34" charset="0"/>
              </a:rPr>
              <a:t>aware about research articles and their </a:t>
            </a:r>
            <a:r>
              <a:rPr lang="en-US" sz="2800" cap="none" dirty="0" smtClean="0">
                <a:latin typeface="Bell MT" panose="02020503060305020303" pitchFamily="18" charset="0"/>
                <a:ea typeface="Verdana" panose="020B0604030504040204" pitchFamily="34" charset="0"/>
              </a:rPr>
              <a:t>content.</a:t>
            </a:r>
            <a:endParaRPr lang="en-IN" sz="2800" cap="none" dirty="0">
              <a:latin typeface="Bell MT" panose="02020503060305020303" pitchFamily="18" charset="0"/>
              <a:ea typeface="Verdana" panose="020B0604030504040204" pitchFamily="34" charset="0"/>
            </a:endParaRPr>
          </a:p>
        </p:txBody>
      </p:sp>
    </p:spTree>
    <p:extLst>
      <p:ext uri="{BB962C8B-B14F-4D97-AF65-F5344CB8AC3E}">
        <p14:creationId xmlns:p14="http://schemas.microsoft.com/office/powerpoint/2010/main" val="24126703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5616"/>
            <a:ext cx="10972800" cy="702021"/>
          </a:xfrm>
        </p:spPr>
        <p:txBody>
          <a:bodyPr>
            <a:normAutofit/>
          </a:bodyPr>
          <a:lstStyle/>
          <a:p>
            <a:r>
              <a:rPr lang="en-IN" sz="3200" b="1" dirty="0">
                <a:solidFill>
                  <a:srgbClr val="6600FF"/>
                </a:solidFill>
              </a:rPr>
              <a:t>Knowledge Flow Through Citation</a:t>
            </a:r>
          </a:p>
        </p:txBody>
      </p:sp>
      <p:pic>
        <p:nvPicPr>
          <p:cNvPr id="4" name="Content Placeholder 3"/>
          <p:cNvPicPr>
            <a:picLocks noGrp="1" noChangeAspect="1"/>
          </p:cNvPicPr>
          <p:nvPr>
            <p:ph sz="quarter" idx="4294967295"/>
          </p:nvPr>
        </p:nvPicPr>
        <p:blipFill>
          <a:blip r:embed="rId2"/>
          <a:stretch>
            <a:fillRect/>
          </a:stretch>
        </p:blipFill>
        <p:spPr>
          <a:xfrm>
            <a:off x="7432646" y="2098516"/>
            <a:ext cx="4126422" cy="3424237"/>
          </a:xfrm>
          <a:prstGeom prst="rect">
            <a:avLst/>
          </a:prstGeom>
        </p:spPr>
      </p:pic>
      <p:sp>
        <p:nvSpPr>
          <p:cNvPr id="5" name="Rectangle 4"/>
          <p:cNvSpPr/>
          <p:nvPr/>
        </p:nvSpPr>
        <p:spPr>
          <a:xfrm>
            <a:off x="385895" y="1770076"/>
            <a:ext cx="6962861" cy="3893374"/>
          </a:xfrm>
          <a:prstGeom prst="rect">
            <a:avLst/>
          </a:prstGeom>
        </p:spPr>
        <p:txBody>
          <a:bodyPr wrap="square">
            <a:spAutoFit/>
          </a:bodyPr>
          <a:lstStyle/>
          <a:p>
            <a:pPr marL="342900" indent="-342900">
              <a:buFont typeface="Arial" panose="020B0604020202020204" pitchFamily="34" charset="0"/>
              <a:buChar char="•"/>
            </a:pPr>
            <a:r>
              <a:rPr lang="en-US" sz="1900" dirty="0">
                <a:latin typeface="Bell MT" panose="02020503060305020303" pitchFamily="18" charset="0"/>
                <a:ea typeface="Verdana" panose="020B0604030504040204" pitchFamily="34" charset="0"/>
              </a:rPr>
              <a:t>Knowledge flows through verbal communications, books, documents, video, </a:t>
            </a:r>
            <a:r>
              <a:rPr lang="en-US" sz="1900" dirty="0" smtClean="0">
                <a:latin typeface="Bell MT" panose="02020503060305020303" pitchFamily="18" charset="0"/>
                <a:ea typeface="Verdana" panose="020B0604030504040204" pitchFamily="34" charset="0"/>
              </a:rPr>
              <a:t>audio, and </a:t>
            </a:r>
            <a:r>
              <a:rPr lang="en-US" sz="1900" dirty="0">
                <a:latin typeface="Bell MT" panose="02020503060305020303" pitchFamily="18" charset="0"/>
                <a:ea typeface="Verdana" panose="020B0604030504040204" pitchFamily="34" charset="0"/>
              </a:rPr>
              <a:t>images, which plays a powerful role in research community in promoting </a:t>
            </a:r>
            <a:r>
              <a:rPr lang="en-US" sz="1900" dirty="0" smtClean="0">
                <a:latin typeface="Bell MT" panose="02020503060305020303" pitchFamily="18" charset="0"/>
                <a:ea typeface="Verdana" panose="020B0604030504040204" pitchFamily="34" charset="0"/>
              </a:rPr>
              <a:t>the formulation </a:t>
            </a:r>
            <a:r>
              <a:rPr lang="en-US" sz="1900" dirty="0">
                <a:latin typeface="Bell MT" panose="02020503060305020303" pitchFamily="18" charset="0"/>
                <a:ea typeface="Verdana" panose="020B0604030504040204" pitchFamily="34" charset="0"/>
              </a:rPr>
              <a:t>of new </a:t>
            </a:r>
            <a:r>
              <a:rPr lang="en-US" sz="1900" dirty="0" smtClean="0">
                <a:latin typeface="Bell MT" panose="02020503060305020303" pitchFamily="18" charset="0"/>
                <a:ea typeface="Verdana" panose="020B0604030504040204" pitchFamily="34" charset="0"/>
              </a:rPr>
              <a:t>knowledge.</a:t>
            </a:r>
          </a:p>
          <a:p>
            <a:pPr marL="342900" indent="-342900">
              <a:buFont typeface="Arial" panose="020B0604020202020204" pitchFamily="34" charset="0"/>
              <a:buChar char="•"/>
            </a:pPr>
            <a:r>
              <a:rPr lang="en-US" sz="1900" dirty="0" smtClean="0">
                <a:latin typeface="Bell MT" panose="02020503060305020303" pitchFamily="18" charset="0"/>
                <a:ea typeface="Verdana" panose="020B0604030504040204" pitchFamily="34" charset="0"/>
              </a:rPr>
              <a:t>In </a:t>
            </a:r>
            <a:r>
              <a:rPr lang="en-US" sz="1900" dirty="0">
                <a:latin typeface="Bell MT" panose="02020503060305020303" pitchFamily="18" charset="0"/>
                <a:ea typeface="Verdana" panose="020B0604030504040204" pitchFamily="34" charset="0"/>
              </a:rPr>
              <a:t>engineering research, knowledge flow is </a:t>
            </a:r>
            <a:r>
              <a:rPr lang="en-US" sz="1900" dirty="0" smtClean="0">
                <a:latin typeface="Bell MT" panose="02020503060305020303" pitchFamily="18" charset="0"/>
                <a:ea typeface="Verdana" panose="020B0604030504040204" pitchFamily="34" charset="0"/>
              </a:rPr>
              <a:t>primarily in </a:t>
            </a:r>
            <a:r>
              <a:rPr lang="en-US" sz="1900" dirty="0">
                <a:latin typeface="Bell MT" panose="02020503060305020303" pitchFamily="18" charset="0"/>
                <a:ea typeface="Verdana" panose="020B0604030504040204" pitchFamily="34" charset="0"/>
              </a:rPr>
              <a:t>the form of books, thesis, articles, patents, and </a:t>
            </a:r>
            <a:r>
              <a:rPr lang="en-US" sz="1900" dirty="0" smtClean="0">
                <a:latin typeface="Bell MT" panose="02020503060305020303" pitchFamily="18" charset="0"/>
                <a:ea typeface="Verdana" panose="020B0604030504040204" pitchFamily="34" charset="0"/>
              </a:rPr>
              <a:t>reports.</a:t>
            </a:r>
          </a:p>
          <a:p>
            <a:pPr marL="342900" indent="-342900">
              <a:buFont typeface="Arial" panose="020B0604020202020204" pitchFamily="34" charset="0"/>
              <a:buChar char="•"/>
            </a:pPr>
            <a:r>
              <a:rPr lang="en-US" sz="1900" dirty="0" smtClean="0">
                <a:latin typeface="Bell MT" panose="02020503060305020303" pitchFamily="18" charset="0"/>
                <a:ea typeface="Verdana" panose="020B0604030504040204" pitchFamily="34" charset="0"/>
              </a:rPr>
              <a:t>Citing </a:t>
            </a:r>
            <a:r>
              <a:rPr lang="en-US" sz="1900" dirty="0">
                <a:latin typeface="Bell MT" panose="02020503060305020303" pitchFamily="18" charset="0"/>
                <a:ea typeface="Verdana" panose="020B0604030504040204" pitchFamily="34" charset="0"/>
              </a:rPr>
              <a:t>a source is </a:t>
            </a:r>
            <a:r>
              <a:rPr lang="en-US" sz="1900" dirty="0" smtClean="0">
                <a:latin typeface="Bell MT" panose="02020503060305020303" pitchFamily="18" charset="0"/>
                <a:ea typeface="Verdana" panose="020B0604030504040204" pitchFamily="34" charset="0"/>
              </a:rPr>
              <a:t>important for </a:t>
            </a:r>
            <a:r>
              <a:rPr lang="en-US" sz="1900" dirty="0">
                <a:latin typeface="Bell MT" panose="02020503060305020303" pitchFamily="18" charset="0"/>
                <a:ea typeface="Verdana" panose="020B0604030504040204" pitchFamily="34" charset="0"/>
              </a:rPr>
              <a:t>transmission of knowledge from previous work to an </a:t>
            </a:r>
            <a:r>
              <a:rPr lang="en-US" sz="1900" dirty="0" smtClean="0">
                <a:latin typeface="Bell MT" panose="02020503060305020303" pitchFamily="18" charset="0"/>
                <a:ea typeface="Verdana" panose="020B0604030504040204" pitchFamily="34" charset="0"/>
              </a:rPr>
              <a:t>innovation.</a:t>
            </a:r>
          </a:p>
          <a:p>
            <a:pPr marL="342900" indent="-342900">
              <a:buFont typeface="Arial" panose="020B0604020202020204" pitchFamily="34" charset="0"/>
              <a:buChar char="•"/>
            </a:pPr>
            <a:r>
              <a:rPr lang="en-US" sz="1900" dirty="0" smtClean="0">
                <a:latin typeface="Bell MT" panose="02020503060305020303" pitchFamily="18" charset="0"/>
                <a:ea typeface="Verdana" panose="020B0604030504040204" pitchFamily="34" charset="0"/>
              </a:rPr>
              <a:t>Production</a:t>
            </a:r>
            <a:r>
              <a:rPr lang="en-US" sz="1900" dirty="0">
                <a:latin typeface="Bell MT" panose="02020503060305020303" pitchFamily="18" charset="0"/>
                <a:ea typeface="Verdana" panose="020B0604030504040204" pitchFamily="34" charset="0"/>
              </a:rPr>
              <a:t> </a:t>
            </a:r>
            <a:r>
              <a:rPr lang="en-US" sz="1900" dirty="0" smtClean="0">
                <a:latin typeface="Bell MT" panose="02020503060305020303" pitchFamily="18" charset="0"/>
                <a:ea typeface="Verdana" panose="020B0604030504040204" pitchFamily="34" charset="0"/>
              </a:rPr>
              <a:t>of </a:t>
            </a:r>
            <a:r>
              <a:rPr lang="en-US" sz="1900" dirty="0">
                <a:latin typeface="Bell MT" panose="02020503060305020303" pitchFamily="18" charset="0"/>
                <a:ea typeface="Verdana" panose="020B0604030504040204" pitchFamily="34" charset="0"/>
              </a:rPr>
              <a:t>knowledge can be related to the citation </a:t>
            </a:r>
            <a:r>
              <a:rPr lang="en-US" sz="1900" dirty="0" smtClean="0">
                <a:latin typeface="Bell MT" panose="02020503060305020303" pitchFamily="18" charset="0"/>
                <a:ea typeface="Verdana" panose="020B0604030504040204" pitchFamily="34" charset="0"/>
              </a:rPr>
              <a:t>network.</a:t>
            </a:r>
          </a:p>
          <a:p>
            <a:pPr marL="342900" indent="-342900">
              <a:buFont typeface="Arial" panose="020B0604020202020204" pitchFamily="34" charset="0"/>
              <a:buChar char="•"/>
            </a:pPr>
            <a:r>
              <a:rPr lang="en-US" sz="1900" dirty="0" smtClean="0">
                <a:latin typeface="Bell MT" panose="02020503060305020303" pitchFamily="18" charset="0"/>
                <a:ea typeface="Verdana" panose="020B0604030504040204" pitchFamily="34" charset="0"/>
              </a:rPr>
              <a:t>Knowledge </a:t>
            </a:r>
            <a:r>
              <a:rPr lang="en-US" sz="1900" dirty="0">
                <a:latin typeface="Bell MT" panose="02020503060305020303" pitchFamily="18" charset="0"/>
                <a:ea typeface="Verdana" panose="020B0604030504040204" pitchFamily="34" charset="0"/>
              </a:rPr>
              <a:t>flow </a:t>
            </a:r>
            <a:r>
              <a:rPr lang="en-US" sz="1900" dirty="0" smtClean="0">
                <a:latin typeface="Bell MT" panose="02020503060305020303" pitchFamily="18" charset="0"/>
                <a:ea typeface="Verdana" panose="020B0604030504040204" pitchFamily="34" charset="0"/>
              </a:rPr>
              <a:t>happens between </a:t>
            </a:r>
            <a:r>
              <a:rPr lang="en-US" sz="1900" dirty="0">
                <a:latin typeface="Bell MT" panose="02020503060305020303" pitchFamily="18" charset="0"/>
                <a:ea typeface="Verdana" panose="020B0604030504040204" pitchFamily="34" charset="0"/>
              </a:rPr>
              <a:t>co-authors during research collaboration, among other researchers </a:t>
            </a:r>
            <a:r>
              <a:rPr lang="en-US" sz="1900" dirty="0" smtClean="0">
                <a:latin typeface="Bell MT" panose="02020503060305020303" pitchFamily="18" charset="0"/>
                <a:ea typeface="Verdana" panose="020B0604030504040204" pitchFamily="34" charset="0"/>
              </a:rPr>
              <a:t>through their </a:t>
            </a:r>
            <a:r>
              <a:rPr lang="en-US" sz="1900" dirty="0">
                <a:latin typeface="Bell MT" panose="02020503060305020303" pitchFamily="18" charset="0"/>
                <a:ea typeface="Verdana" panose="020B0604030504040204" pitchFamily="34" charset="0"/>
              </a:rPr>
              <a:t>paper citation network, and also between institutions, departments, </a:t>
            </a:r>
            <a:r>
              <a:rPr lang="en-US" sz="1900" dirty="0" smtClean="0">
                <a:latin typeface="Bell MT" panose="02020503060305020303" pitchFamily="18" charset="0"/>
                <a:ea typeface="Verdana" panose="020B0604030504040204" pitchFamily="34" charset="0"/>
              </a:rPr>
              <a:t>research fields </a:t>
            </a:r>
            <a:r>
              <a:rPr lang="en-US" sz="1900" dirty="0">
                <a:latin typeface="Bell MT" panose="02020503060305020303" pitchFamily="18" charset="0"/>
                <a:ea typeface="Verdana" panose="020B0604030504040204" pitchFamily="34" charset="0"/>
              </a:rPr>
              <a:t>or topics, and elements of </a:t>
            </a:r>
            <a:r>
              <a:rPr lang="en-US" sz="1900" dirty="0" smtClean="0">
                <a:latin typeface="Bell MT" panose="02020503060305020303" pitchFamily="18" charset="0"/>
                <a:ea typeface="Verdana" panose="020B0604030504040204" pitchFamily="34" charset="0"/>
              </a:rPr>
              <a:t>research.</a:t>
            </a:r>
            <a:endParaRPr lang="en-IN" sz="1900" dirty="0">
              <a:latin typeface="Bell MT" panose="02020503060305020303" pitchFamily="18" charset="0"/>
              <a:ea typeface="Verdana" panose="020B0604030504040204" pitchFamily="34" charset="0"/>
            </a:endParaRPr>
          </a:p>
        </p:txBody>
      </p:sp>
    </p:spTree>
    <p:extLst>
      <p:ext uri="{BB962C8B-B14F-4D97-AF65-F5344CB8AC3E}">
        <p14:creationId xmlns:p14="http://schemas.microsoft.com/office/powerpoint/2010/main" val="3282295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400"/>
              <a:buFont typeface="Calibri"/>
              <a:buNone/>
            </a:pPr>
            <a:endParaRPr/>
          </a:p>
        </p:txBody>
      </p:sp>
      <p:sp>
        <p:nvSpPr>
          <p:cNvPr id="116" name="Google Shape;116;p4"/>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0" lvl="0" indent="0" algn="ctr">
              <a:lnSpc>
                <a:spcPct val="150000"/>
              </a:lnSpc>
              <a:spcBef>
                <a:spcPts val="0"/>
              </a:spcBef>
              <a:buSzPts val="1800"/>
              <a:buNone/>
            </a:pPr>
            <a:r>
              <a:rPr lang="en-US" sz="1800" b="1" dirty="0">
                <a:solidFill>
                  <a:schemeClr val="accent5">
                    <a:lumMod val="75000"/>
                  </a:schemeClr>
                </a:solidFill>
                <a:latin typeface="Sitka Text Semibold" pitchFamily="2" charset="0"/>
                <a:ea typeface="Times New Roman"/>
                <a:cs typeface="Times New Roman"/>
                <a:sym typeface="Times New Roman"/>
              </a:rPr>
              <a:t>Unit III</a:t>
            </a:r>
            <a:endParaRPr sz="1800" b="1" dirty="0">
              <a:solidFill>
                <a:schemeClr val="accent5">
                  <a:lumMod val="75000"/>
                </a:schemeClr>
              </a:solidFill>
              <a:latin typeface="Sitka Text Semibold" pitchFamily="2" charset="0"/>
              <a:ea typeface="Times New Roman"/>
              <a:cs typeface="Times New Roman"/>
              <a:sym typeface="Times New Roman"/>
            </a:endParaRPr>
          </a:p>
          <a:p>
            <a:pPr marL="0" lvl="0" indent="0" algn="just" rtl="0">
              <a:lnSpc>
                <a:spcPct val="115000"/>
              </a:lnSpc>
              <a:spcBef>
                <a:spcPts val="360"/>
              </a:spcBef>
              <a:spcAft>
                <a:spcPts val="0"/>
              </a:spcAft>
              <a:buClr>
                <a:schemeClr val="dk1"/>
              </a:buClr>
              <a:buSzPts val="1800"/>
              <a:buNone/>
            </a:pPr>
            <a:r>
              <a:rPr lang="en-US" sz="1800" b="1" dirty="0">
                <a:solidFill>
                  <a:srgbClr val="FF00FF"/>
                </a:solidFill>
                <a:latin typeface="Baskerville Old Face" panose="02020602080505020303" pitchFamily="18" charset="0"/>
                <a:ea typeface="Times New Roman"/>
                <a:cs typeface="Times New Roman"/>
                <a:sym typeface="Times New Roman"/>
              </a:rPr>
              <a:t>Method of Data Collection:  </a:t>
            </a:r>
            <a:r>
              <a:rPr lang="en-US" sz="1800" dirty="0">
                <a:latin typeface="Times New Roman"/>
                <a:ea typeface="Times New Roman"/>
                <a:cs typeface="Times New Roman"/>
                <a:sym typeface="Times New Roman"/>
              </a:rPr>
              <a:t>Primary and Secondary Data Collection. </a:t>
            </a:r>
            <a:endParaRPr sz="1800" dirty="0">
              <a:latin typeface="Times New Roman"/>
              <a:ea typeface="Times New Roman"/>
              <a:cs typeface="Times New Roman"/>
              <a:sym typeface="Times New Roman"/>
            </a:endParaRPr>
          </a:p>
          <a:p>
            <a:pPr marL="0" lvl="0" indent="0" algn="just" rtl="0">
              <a:lnSpc>
                <a:spcPct val="115000"/>
              </a:lnSpc>
              <a:spcBef>
                <a:spcPts val="360"/>
              </a:spcBef>
              <a:spcAft>
                <a:spcPts val="0"/>
              </a:spcAft>
              <a:buClr>
                <a:schemeClr val="dk1"/>
              </a:buClr>
              <a:buSzPts val="1800"/>
              <a:buNone/>
            </a:pPr>
            <a:r>
              <a:rPr lang="en-US" sz="1800" b="1" dirty="0">
                <a:solidFill>
                  <a:srgbClr val="FF00FF"/>
                </a:solidFill>
                <a:latin typeface="Baskerville Old Face" panose="02020602080505020303" pitchFamily="18" charset="0"/>
                <a:ea typeface="Times New Roman"/>
                <a:cs typeface="Times New Roman"/>
                <a:sym typeface="Times New Roman"/>
              </a:rPr>
              <a:t>Sampling Design: </a:t>
            </a:r>
            <a:r>
              <a:rPr lang="en-US" sz="1800" dirty="0">
                <a:latin typeface="Times New Roman"/>
                <a:ea typeface="Times New Roman"/>
                <a:cs typeface="Times New Roman"/>
                <a:sym typeface="Times New Roman"/>
              </a:rPr>
              <a:t>Sampling fundamentals, Measurement, and Scaling Techniques, Criteria of Selecting a Sampling Procedure, Characteristics of a Good Sample Design, and Types of Sample Design. </a:t>
            </a:r>
            <a:endParaRPr sz="1800" dirty="0">
              <a:latin typeface="Times New Roman"/>
              <a:ea typeface="Times New Roman"/>
              <a:cs typeface="Times New Roman"/>
              <a:sym typeface="Times New Roman"/>
            </a:endParaRPr>
          </a:p>
          <a:p>
            <a:pPr marL="0" lvl="0" indent="0" algn="just" rtl="0">
              <a:lnSpc>
                <a:spcPct val="115000"/>
              </a:lnSpc>
              <a:spcBef>
                <a:spcPts val="360"/>
              </a:spcBef>
              <a:spcAft>
                <a:spcPts val="0"/>
              </a:spcAft>
              <a:buClr>
                <a:schemeClr val="dk1"/>
              </a:buClr>
              <a:buSzPts val="1800"/>
              <a:buNone/>
            </a:pPr>
            <a:r>
              <a:rPr lang="en-US" sz="1800" b="1" dirty="0">
                <a:solidFill>
                  <a:srgbClr val="FF00FF"/>
                </a:solidFill>
                <a:latin typeface="Baskerville Old Face" panose="02020602080505020303" pitchFamily="18" charset="0"/>
                <a:ea typeface="Times New Roman"/>
                <a:cs typeface="Times New Roman"/>
                <a:sym typeface="Times New Roman"/>
              </a:rPr>
              <a:t>Data Analysis: </a:t>
            </a:r>
            <a:r>
              <a:rPr lang="en-US" sz="1800" dirty="0">
                <a:latin typeface="Times New Roman"/>
                <a:ea typeface="Times New Roman"/>
                <a:cs typeface="Times New Roman"/>
                <a:sym typeface="Times New Roman"/>
              </a:rPr>
              <a:t>Testing of Hypotheses: Null Hypothesis, Alternative Hypothesis, Type I and Type II Errors, Level of Significance. Procedure for Hypothesis Testing: Mean, Variance, Proportions. Chi-square Test, Analysis of Variance (One Way ANOVA), and Covariance (ANOCOVA)</a:t>
            </a:r>
            <a:endParaRPr sz="1800" dirty="0">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9356"/>
            <a:ext cx="10972800" cy="768281"/>
          </a:xfrm>
        </p:spPr>
        <p:txBody>
          <a:bodyPr>
            <a:normAutofit/>
          </a:bodyPr>
          <a:lstStyle/>
          <a:p>
            <a:r>
              <a:rPr lang="en-IN" sz="3200" b="1" dirty="0">
                <a:solidFill>
                  <a:srgbClr val="6600FF"/>
                </a:solidFill>
              </a:rPr>
              <a:t>Citing Datasets</a:t>
            </a:r>
          </a:p>
        </p:txBody>
      </p:sp>
      <p:pic>
        <p:nvPicPr>
          <p:cNvPr id="4" name="Content Placeholder 3"/>
          <p:cNvPicPr>
            <a:picLocks noGrp="1" noChangeAspect="1"/>
          </p:cNvPicPr>
          <p:nvPr>
            <p:ph sz="quarter" idx="4294967295"/>
          </p:nvPr>
        </p:nvPicPr>
        <p:blipFill>
          <a:blip r:embed="rId2"/>
          <a:stretch>
            <a:fillRect/>
          </a:stretch>
        </p:blipFill>
        <p:spPr>
          <a:xfrm>
            <a:off x="3691156" y="2366963"/>
            <a:ext cx="4572000" cy="3424237"/>
          </a:xfrm>
          <a:prstGeom prst="rect">
            <a:avLst/>
          </a:prstGeom>
        </p:spPr>
      </p:pic>
    </p:spTree>
    <p:extLst>
      <p:ext uri="{BB962C8B-B14F-4D97-AF65-F5344CB8AC3E}">
        <p14:creationId xmlns:p14="http://schemas.microsoft.com/office/powerpoint/2010/main" val="17354665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8382"/>
            <a:ext cx="10972800" cy="609255"/>
          </a:xfrm>
        </p:spPr>
        <p:txBody>
          <a:bodyPr>
            <a:noAutofit/>
          </a:bodyPr>
          <a:lstStyle/>
          <a:p>
            <a:r>
              <a:rPr lang="en-IN" sz="3600" b="1" dirty="0">
                <a:solidFill>
                  <a:srgbClr val="6600FF"/>
                </a:solidFill>
              </a:rPr>
              <a:t>Styles for Citations</a:t>
            </a:r>
          </a:p>
        </p:txBody>
      </p:sp>
      <p:sp>
        <p:nvSpPr>
          <p:cNvPr id="3" name="Content Placeholder 2"/>
          <p:cNvSpPr>
            <a:spLocks noGrp="1"/>
          </p:cNvSpPr>
          <p:nvPr>
            <p:ph type="body" idx="1"/>
          </p:nvPr>
        </p:nvSpPr>
        <p:spPr/>
        <p:txBody>
          <a:bodyPr>
            <a:normAutofit/>
          </a:bodyPr>
          <a:lstStyle/>
          <a:p>
            <a:pPr marL="457200" indent="-457200" defTabSz="457200">
              <a:buFont typeface="+mj-lt"/>
              <a:buAutoNum type="arabicPeriod"/>
            </a:pPr>
            <a:r>
              <a:rPr lang="en-US" sz="1900" dirty="0">
                <a:latin typeface="Bell MT" panose="02020503060305020303" pitchFamily="18" charset="0"/>
                <a:ea typeface="Verdana" panose="020B0604030504040204" pitchFamily="34" charset="0"/>
              </a:rPr>
              <a:t>ASCE style (American Society of Civil Engineers)</a:t>
            </a:r>
          </a:p>
          <a:p>
            <a:pPr marL="800100" lvl="1" indent="-342900" algn="just" defTabSz="457200"/>
            <a:r>
              <a:rPr lang="en-US" sz="1700" cap="none" dirty="0" smtClean="0">
                <a:latin typeface="Bell MT" panose="02020503060305020303" pitchFamily="18" charset="0"/>
                <a:ea typeface="Verdana" panose="020B0604030504040204" pitchFamily="34" charset="0"/>
              </a:rPr>
              <a:t>Reference list: this part is to be placed in the bibliography or references at the end of the article or report. A template with example for the same is </a:t>
            </a:r>
            <a:r>
              <a:rPr lang="en-IN" sz="1700" cap="none" dirty="0" smtClean="0">
                <a:latin typeface="Bell MT" panose="02020503060305020303" pitchFamily="18" charset="0"/>
                <a:ea typeface="Verdana" panose="020B0604030504040204" pitchFamily="34" charset="0"/>
              </a:rPr>
              <a:t>given below:</a:t>
            </a:r>
          </a:p>
          <a:p>
            <a:pPr marL="800100" lvl="1" indent="-342900" algn="just" defTabSz="457200"/>
            <a:endParaRPr lang="en-IN" sz="1700" cap="none" dirty="0">
              <a:latin typeface="Bell MT" panose="02020503060305020303" pitchFamily="18" charset="0"/>
              <a:ea typeface="Verdana" panose="020B0604030504040204" pitchFamily="34" charset="0"/>
            </a:endParaRPr>
          </a:p>
        </p:txBody>
      </p:sp>
      <p:pic>
        <p:nvPicPr>
          <p:cNvPr id="4" name="Picture 3"/>
          <p:cNvPicPr>
            <a:picLocks noChangeAspect="1"/>
          </p:cNvPicPr>
          <p:nvPr/>
        </p:nvPicPr>
        <p:blipFill>
          <a:blip r:embed="rId2"/>
          <a:stretch>
            <a:fillRect/>
          </a:stretch>
        </p:blipFill>
        <p:spPr>
          <a:xfrm>
            <a:off x="4088510" y="3321437"/>
            <a:ext cx="3389556" cy="3034257"/>
          </a:xfrm>
          <a:prstGeom prst="rect">
            <a:avLst/>
          </a:prstGeom>
        </p:spPr>
      </p:pic>
    </p:spTree>
    <p:extLst>
      <p:ext uri="{BB962C8B-B14F-4D97-AF65-F5344CB8AC3E}">
        <p14:creationId xmlns:p14="http://schemas.microsoft.com/office/powerpoint/2010/main" val="28666439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6104"/>
            <a:ext cx="10972800" cy="781534"/>
          </a:xfrm>
        </p:spPr>
        <p:txBody>
          <a:bodyPr/>
          <a:lstStyle/>
          <a:p>
            <a:r>
              <a:rPr lang="en-IN" sz="3600" b="1" dirty="0">
                <a:solidFill>
                  <a:srgbClr val="6600FF"/>
                </a:solidFill>
              </a:rPr>
              <a:t>Styles for Citations</a:t>
            </a:r>
          </a:p>
        </p:txBody>
      </p:sp>
      <p:sp>
        <p:nvSpPr>
          <p:cNvPr id="3" name="Content Placeholder 2"/>
          <p:cNvSpPr>
            <a:spLocks noGrp="1"/>
          </p:cNvSpPr>
          <p:nvPr>
            <p:ph type="body" idx="1"/>
          </p:nvPr>
        </p:nvSpPr>
        <p:spPr/>
        <p:txBody>
          <a:bodyPr>
            <a:normAutofit/>
          </a:bodyPr>
          <a:lstStyle/>
          <a:p>
            <a:r>
              <a:rPr lang="en-US" sz="1700" cap="none" dirty="0">
                <a:latin typeface="Bell MT" panose="02020503060305020303" pitchFamily="18" charset="0"/>
                <a:ea typeface="Verdana" panose="020B0604030504040204" pitchFamily="34" charset="0"/>
              </a:rPr>
              <a:t>In-text citation for journals or books: The following part is to be placed </a:t>
            </a:r>
            <a:r>
              <a:rPr lang="en-US" sz="1700" cap="none" dirty="0" smtClean="0">
                <a:latin typeface="Bell MT" panose="02020503060305020303" pitchFamily="18" charset="0"/>
                <a:ea typeface="Verdana" panose="020B0604030504040204" pitchFamily="34" charset="0"/>
              </a:rPr>
              <a:t>right after </a:t>
            </a:r>
            <a:r>
              <a:rPr lang="en-US" sz="1700" cap="none" dirty="0">
                <a:latin typeface="Bell MT" panose="02020503060305020303" pitchFamily="18" charset="0"/>
                <a:ea typeface="Verdana" panose="020B0604030504040204" pitchFamily="34" charset="0"/>
              </a:rPr>
              <a:t>the reference to the source of the citation assignment</a:t>
            </a:r>
            <a:r>
              <a:rPr lang="en-US" sz="1700" cap="none" dirty="0" smtClean="0">
                <a:latin typeface="Bell MT" panose="02020503060305020303" pitchFamily="18" charset="0"/>
                <a:ea typeface="Verdana" panose="020B0604030504040204" pitchFamily="34" charset="0"/>
              </a:rPr>
              <a:t>:</a:t>
            </a:r>
          </a:p>
          <a:p>
            <a:endParaRPr lang="en-IN" sz="1700" cap="none" dirty="0">
              <a:latin typeface="Bell MT" panose="02020503060305020303" pitchFamily="18" charset="0"/>
              <a:ea typeface="Verdana" panose="020B0604030504040204" pitchFamily="34" charset="0"/>
            </a:endParaRPr>
          </a:p>
        </p:txBody>
      </p:sp>
      <p:pic>
        <p:nvPicPr>
          <p:cNvPr id="4" name="Picture 3"/>
          <p:cNvPicPr>
            <a:picLocks noChangeAspect="1"/>
          </p:cNvPicPr>
          <p:nvPr/>
        </p:nvPicPr>
        <p:blipFill>
          <a:blip r:embed="rId2"/>
          <a:stretch>
            <a:fillRect/>
          </a:stretch>
        </p:blipFill>
        <p:spPr>
          <a:xfrm>
            <a:off x="3526515" y="2906335"/>
            <a:ext cx="4467849" cy="1304938"/>
          </a:xfrm>
          <a:prstGeom prst="rect">
            <a:avLst/>
          </a:prstGeom>
        </p:spPr>
      </p:pic>
      <p:sp>
        <p:nvSpPr>
          <p:cNvPr id="5" name="Rectangle 4"/>
          <p:cNvSpPr/>
          <p:nvPr/>
        </p:nvSpPr>
        <p:spPr>
          <a:xfrm>
            <a:off x="1011958" y="4422604"/>
            <a:ext cx="10167457" cy="1677382"/>
          </a:xfrm>
          <a:prstGeom prst="rect">
            <a:avLst/>
          </a:prstGeom>
        </p:spPr>
        <p:txBody>
          <a:bodyPr wrap="square">
            <a:spAutoFit/>
          </a:bodyPr>
          <a:lstStyle/>
          <a:p>
            <a:pPr algn="just"/>
            <a:r>
              <a:rPr lang="en-US" sz="1700" dirty="0" smtClean="0">
                <a:latin typeface="Bell MT" panose="02020503060305020303" pitchFamily="18" charset="0"/>
                <a:ea typeface="Verdana" panose="020B0604030504040204" pitchFamily="34" charset="0"/>
              </a:rPr>
              <a:t>2. IEEE</a:t>
            </a:r>
            <a:r>
              <a:rPr lang="en-US" dirty="0" smtClean="0">
                <a:solidFill>
                  <a:srgbClr val="131413"/>
                </a:solidFill>
                <a:latin typeface="GxldymGnwyysFdgqfjTimes-Roman"/>
              </a:rPr>
              <a:t> </a:t>
            </a:r>
            <a:r>
              <a:rPr lang="en-US" sz="1700" dirty="0">
                <a:latin typeface="Bell MT" panose="02020503060305020303" pitchFamily="18" charset="0"/>
                <a:ea typeface="Verdana" panose="020B0604030504040204" pitchFamily="34" charset="0"/>
              </a:rPr>
              <a:t>style (Institute of Electrical and Electronics Engineers)3 IEEE style is</a:t>
            </a:r>
          </a:p>
          <a:p>
            <a:pPr algn="just"/>
            <a:r>
              <a:rPr lang="en-US" sz="1700" dirty="0">
                <a:latin typeface="Bell MT" panose="02020503060305020303" pitchFamily="18" charset="0"/>
                <a:ea typeface="Verdana" panose="020B0604030504040204" pitchFamily="34" charset="0"/>
              </a:rPr>
              <a:t>standard for all IEEE journals and magazines, and is frequently used for papers</a:t>
            </a:r>
          </a:p>
          <a:p>
            <a:pPr algn="just"/>
            <a:r>
              <a:rPr lang="en-US" sz="1700" dirty="0">
                <a:latin typeface="Bell MT" panose="02020503060305020303" pitchFamily="18" charset="0"/>
                <a:ea typeface="Verdana" panose="020B0604030504040204" pitchFamily="34" charset="0"/>
              </a:rPr>
              <a:t>and articles in the fields of electrical engineering and computer science</a:t>
            </a:r>
            <a:r>
              <a:rPr lang="en-US" sz="1700" dirty="0" smtClean="0">
                <a:latin typeface="Bell MT" panose="02020503060305020303" pitchFamily="18" charset="0"/>
                <a:ea typeface="Verdana" panose="020B0604030504040204" pitchFamily="34" charset="0"/>
              </a:rPr>
              <a:t>.</a:t>
            </a:r>
          </a:p>
          <a:p>
            <a:pPr algn="just"/>
            <a:endParaRPr lang="en-US" sz="1700" dirty="0" smtClean="0">
              <a:latin typeface="Bell MT" panose="02020503060305020303" pitchFamily="18" charset="0"/>
              <a:ea typeface="Verdana" panose="020B0604030504040204" pitchFamily="34" charset="0"/>
            </a:endParaRPr>
          </a:p>
          <a:p>
            <a:pPr algn="just"/>
            <a:endParaRPr lang="en-US" sz="1700" dirty="0" smtClean="0">
              <a:latin typeface="Bell MT" panose="02020503060305020303" pitchFamily="18" charset="0"/>
              <a:ea typeface="Verdana" panose="020B0604030504040204" pitchFamily="34" charset="0"/>
            </a:endParaRPr>
          </a:p>
          <a:p>
            <a:pPr algn="just"/>
            <a:r>
              <a:rPr lang="en-US" sz="1700" dirty="0">
                <a:latin typeface="Bell MT" panose="02020503060305020303" pitchFamily="18" charset="0"/>
                <a:ea typeface="Verdana" panose="020B0604030504040204" pitchFamily="34" charset="0"/>
              </a:rPr>
              <a:t>3. ASME style (The Association of Mechanical Engineers)4</a:t>
            </a:r>
            <a:endParaRPr lang="en-IN" sz="1700" dirty="0">
              <a:latin typeface="Bell MT" panose="02020503060305020303" pitchFamily="18" charset="0"/>
              <a:ea typeface="Verdana" panose="020B0604030504040204" pitchFamily="34" charset="0"/>
            </a:endParaRPr>
          </a:p>
        </p:txBody>
      </p:sp>
      <p:pic>
        <p:nvPicPr>
          <p:cNvPr id="7" name="Picture 6"/>
          <p:cNvPicPr>
            <a:picLocks noChangeAspect="1"/>
          </p:cNvPicPr>
          <p:nvPr/>
        </p:nvPicPr>
        <p:blipFill>
          <a:blip r:embed="rId3"/>
          <a:stretch>
            <a:fillRect/>
          </a:stretch>
        </p:blipFill>
        <p:spPr>
          <a:xfrm>
            <a:off x="6437923" y="5233090"/>
            <a:ext cx="4601217" cy="866896"/>
          </a:xfrm>
          <a:prstGeom prst="rect">
            <a:avLst/>
          </a:prstGeom>
        </p:spPr>
      </p:pic>
    </p:spTree>
    <p:extLst>
      <p:ext uri="{BB962C8B-B14F-4D97-AF65-F5344CB8AC3E}">
        <p14:creationId xmlns:p14="http://schemas.microsoft.com/office/powerpoint/2010/main" val="34811770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061" y="804725"/>
            <a:ext cx="10972800" cy="1143000"/>
          </a:xfrm>
        </p:spPr>
        <p:txBody>
          <a:bodyPr>
            <a:normAutofit/>
          </a:bodyPr>
          <a:lstStyle/>
          <a:p>
            <a:r>
              <a:rPr lang="en-IN" sz="3600" b="1" dirty="0">
                <a:solidFill>
                  <a:srgbClr val="6600FF"/>
                </a:solidFill>
              </a:rPr>
              <a:t>Acknowledgments and Attributions</a:t>
            </a:r>
          </a:p>
        </p:txBody>
      </p:sp>
      <p:sp>
        <p:nvSpPr>
          <p:cNvPr id="3" name="Content Placeholder 2"/>
          <p:cNvSpPr>
            <a:spLocks noGrp="1"/>
          </p:cNvSpPr>
          <p:nvPr>
            <p:ph type="body" idx="1"/>
          </p:nvPr>
        </p:nvSpPr>
        <p:spPr/>
        <p:txBody>
          <a:bodyPr>
            <a:noAutofit/>
          </a:bodyPr>
          <a:lstStyle/>
          <a:p>
            <a:pPr algn="just"/>
            <a:r>
              <a:rPr lang="en-US" sz="2800" cap="none" dirty="0">
                <a:latin typeface="Bell MT" panose="02020503060305020303" pitchFamily="18" charset="0"/>
                <a:ea typeface="Verdana" panose="020B0604030504040204" pitchFamily="34" charset="0"/>
              </a:rPr>
              <a:t>Acknowledgment section is a place to provide a brief appreciation of the </a:t>
            </a:r>
            <a:r>
              <a:rPr lang="en-US" sz="2800" cap="none" dirty="0" smtClean="0">
                <a:latin typeface="Bell MT" panose="02020503060305020303" pitchFamily="18" charset="0"/>
                <a:ea typeface="Verdana" panose="020B0604030504040204" pitchFamily="34" charset="0"/>
              </a:rPr>
              <a:t>contribution of </a:t>
            </a:r>
            <a:r>
              <a:rPr lang="en-US" sz="2800" cap="none" dirty="0">
                <a:latin typeface="Bell MT" panose="02020503060305020303" pitchFamily="18" charset="0"/>
                <a:ea typeface="Verdana" panose="020B0604030504040204" pitchFamily="34" charset="0"/>
              </a:rPr>
              <a:t>someone or an organization or funding body to the present work. </a:t>
            </a:r>
            <a:endParaRPr lang="en-US" sz="2800" cap="none" dirty="0" smtClean="0">
              <a:latin typeface="Bell MT" panose="02020503060305020303" pitchFamily="18" charset="0"/>
              <a:ea typeface="Verdana" panose="020B0604030504040204" pitchFamily="34" charset="0"/>
            </a:endParaRPr>
          </a:p>
          <a:p>
            <a:pPr algn="just"/>
            <a:r>
              <a:rPr lang="en-US" sz="2800" cap="none" dirty="0" smtClean="0">
                <a:latin typeface="Bell MT" panose="02020503060305020303" pitchFamily="18" charset="0"/>
                <a:ea typeface="Verdana" panose="020B0604030504040204" pitchFamily="34" charset="0"/>
              </a:rPr>
              <a:t>If </a:t>
            </a:r>
            <a:r>
              <a:rPr lang="en-US" sz="2800" cap="none" dirty="0">
                <a:latin typeface="Bell MT" panose="02020503060305020303" pitchFamily="18" charset="0"/>
                <a:ea typeface="Verdana" panose="020B0604030504040204" pitchFamily="34" charset="0"/>
              </a:rPr>
              <a:t>no </a:t>
            </a:r>
            <a:r>
              <a:rPr lang="en-US" sz="2800" cap="none" dirty="0" smtClean="0">
                <a:latin typeface="Bell MT" panose="02020503060305020303" pitchFamily="18" charset="0"/>
                <a:ea typeface="Verdana" panose="020B0604030504040204" pitchFamily="34" charset="0"/>
              </a:rPr>
              <a:t>particular guideline </a:t>
            </a:r>
            <a:r>
              <a:rPr lang="en-US" sz="2800" cap="none" dirty="0">
                <a:latin typeface="Bell MT" panose="02020503060305020303" pitchFamily="18" charset="0"/>
                <a:ea typeface="Verdana" panose="020B0604030504040204" pitchFamily="34" charset="0"/>
              </a:rPr>
              <a:t>is available for the intended publication, then it can be introduced at </a:t>
            </a:r>
            <a:r>
              <a:rPr lang="en-US" sz="2800" cap="none" dirty="0" smtClean="0">
                <a:latin typeface="Bell MT" panose="02020503060305020303" pitchFamily="18" charset="0"/>
                <a:ea typeface="Verdana" panose="020B0604030504040204" pitchFamily="34" charset="0"/>
              </a:rPr>
              <a:t>the end </a:t>
            </a:r>
            <a:r>
              <a:rPr lang="en-US" sz="2800" cap="none" dirty="0">
                <a:latin typeface="Bell MT" panose="02020503060305020303" pitchFamily="18" charset="0"/>
                <a:ea typeface="Verdana" panose="020B0604030504040204" pitchFamily="34" charset="0"/>
              </a:rPr>
              <a:t>of the text or as a footnote. </a:t>
            </a:r>
            <a:endParaRPr lang="en-US" sz="2800" cap="none" dirty="0" smtClean="0">
              <a:latin typeface="Bell MT" panose="02020503060305020303" pitchFamily="18" charset="0"/>
              <a:ea typeface="Verdana" panose="020B0604030504040204" pitchFamily="34" charset="0"/>
            </a:endParaRPr>
          </a:p>
          <a:p>
            <a:pPr algn="just"/>
            <a:r>
              <a:rPr lang="en-US" sz="2800" cap="none" dirty="0" smtClean="0">
                <a:latin typeface="Bell MT" panose="02020503060305020303" pitchFamily="18" charset="0"/>
                <a:ea typeface="Verdana" panose="020B0604030504040204" pitchFamily="34" charset="0"/>
              </a:rPr>
              <a:t>Acknowledgment </a:t>
            </a:r>
            <a:r>
              <a:rPr lang="en-US" sz="2800" cap="none" dirty="0">
                <a:latin typeface="Bell MT" panose="02020503060305020303" pitchFamily="18" charset="0"/>
                <a:ea typeface="Verdana" panose="020B0604030504040204" pitchFamily="34" charset="0"/>
              </a:rPr>
              <a:t>is a common practice to </a:t>
            </a:r>
            <a:r>
              <a:rPr lang="en-US" sz="2800" cap="none" dirty="0" smtClean="0">
                <a:latin typeface="Bell MT" panose="02020503060305020303" pitchFamily="18" charset="0"/>
                <a:ea typeface="Verdana" panose="020B0604030504040204" pitchFamily="34" charset="0"/>
              </a:rPr>
              <a:t>recognize persons </a:t>
            </a:r>
            <a:r>
              <a:rPr lang="en-US" sz="2800" cap="none" dirty="0">
                <a:latin typeface="Bell MT" panose="02020503060305020303" pitchFamily="18" charset="0"/>
                <a:ea typeface="Verdana" panose="020B0604030504040204" pitchFamily="34" charset="0"/>
              </a:rPr>
              <a:t>or agencies for being responsible in some form or other for completion </a:t>
            </a:r>
            <a:r>
              <a:rPr lang="en-US" sz="2800" cap="none" dirty="0" smtClean="0">
                <a:latin typeface="Bell MT" panose="02020503060305020303" pitchFamily="18" charset="0"/>
                <a:ea typeface="Verdana" panose="020B0604030504040204" pitchFamily="34" charset="0"/>
              </a:rPr>
              <a:t>of a </a:t>
            </a:r>
            <a:r>
              <a:rPr lang="en-US" sz="2800" cap="none" dirty="0">
                <a:latin typeface="Bell MT" panose="02020503060305020303" pitchFamily="18" charset="0"/>
                <a:ea typeface="Verdana" panose="020B0604030504040204" pitchFamily="34" charset="0"/>
              </a:rPr>
              <a:t>publishable research </a:t>
            </a:r>
            <a:r>
              <a:rPr lang="en-US" sz="2800" cap="none" dirty="0" smtClean="0">
                <a:latin typeface="Bell MT" panose="02020503060305020303" pitchFamily="18" charset="0"/>
                <a:ea typeface="Verdana" panose="020B0604030504040204" pitchFamily="34" charset="0"/>
              </a:rPr>
              <a:t>outcome.</a:t>
            </a:r>
          </a:p>
          <a:p>
            <a:pPr algn="just"/>
            <a:r>
              <a:rPr lang="en-US" sz="2800" cap="none" dirty="0" smtClean="0">
                <a:latin typeface="Bell MT" panose="02020503060305020303" pitchFamily="18" charset="0"/>
                <a:ea typeface="Verdana" panose="020B0604030504040204" pitchFamily="34" charset="0"/>
              </a:rPr>
              <a:t>Acknowledgment </a:t>
            </a:r>
            <a:r>
              <a:rPr lang="en-US" sz="2800" cap="none" dirty="0">
                <a:latin typeface="Bell MT" panose="02020503060305020303" pitchFamily="18" charset="0"/>
                <a:ea typeface="Verdana" panose="020B0604030504040204" pitchFamily="34" charset="0"/>
              </a:rPr>
              <a:t>displays a relationship </a:t>
            </a:r>
            <a:r>
              <a:rPr lang="en-US" sz="2800" cap="none" dirty="0" smtClean="0">
                <a:latin typeface="Bell MT" panose="02020503060305020303" pitchFamily="18" charset="0"/>
                <a:ea typeface="Verdana" panose="020B0604030504040204" pitchFamily="34" charset="0"/>
              </a:rPr>
              <a:t>among people</a:t>
            </a:r>
            <a:r>
              <a:rPr lang="en-US" sz="2800" cap="none" dirty="0">
                <a:latin typeface="Bell MT" panose="02020503060305020303" pitchFamily="18" charset="0"/>
                <a:ea typeface="Verdana" panose="020B0604030504040204" pitchFamily="34" charset="0"/>
              </a:rPr>
              <a:t>, agencies, institutions, and research.</a:t>
            </a:r>
            <a:endParaRPr lang="en-IN" sz="2800" cap="none" dirty="0">
              <a:latin typeface="Bell MT" panose="02020503060305020303" pitchFamily="18" charset="0"/>
              <a:ea typeface="Verdana" panose="020B0604030504040204" pitchFamily="34" charset="0"/>
            </a:endParaRPr>
          </a:p>
        </p:txBody>
      </p:sp>
    </p:spTree>
    <p:extLst>
      <p:ext uri="{BB962C8B-B14F-4D97-AF65-F5344CB8AC3E}">
        <p14:creationId xmlns:p14="http://schemas.microsoft.com/office/powerpoint/2010/main" val="33752214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6103"/>
            <a:ext cx="10972800" cy="834887"/>
          </a:xfrm>
        </p:spPr>
        <p:txBody>
          <a:bodyPr>
            <a:normAutofit/>
          </a:bodyPr>
          <a:lstStyle/>
          <a:p>
            <a:r>
              <a:rPr lang="en-IN" sz="3600" b="1" dirty="0">
                <a:solidFill>
                  <a:srgbClr val="6600FF"/>
                </a:solidFill>
              </a:rPr>
              <a:t>What Should Be Acknowledged?</a:t>
            </a:r>
          </a:p>
        </p:txBody>
      </p:sp>
      <p:sp>
        <p:nvSpPr>
          <p:cNvPr id="3" name="Content Placeholder 2"/>
          <p:cNvSpPr>
            <a:spLocks noGrp="1"/>
          </p:cNvSpPr>
          <p:nvPr>
            <p:ph type="body" idx="1"/>
          </p:nvPr>
        </p:nvSpPr>
        <p:spPr/>
        <p:txBody>
          <a:bodyPr>
            <a:normAutofit/>
          </a:bodyPr>
          <a:lstStyle/>
          <a:p>
            <a:pPr algn="just"/>
            <a:r>
              <a:rPr lang="en-US" sz="2400" cap="none" dirty="0">
                <a:latin typeface="Bell MT" panose="02020503060305020303" pitchFamily="18" charset="0"/>
                <a:ea typeface="Verdana" panose="020B0604030504040204" pitchFamily="34" charset="0"/>
              </a:rPr>
              <a:t>Every author should know that what should/should not be acknowledged. </a:t>
            </a:r>
            <a:endParaRPr lang="en-US" sz="2400" cap="none" dirty="0" smtClean="0">
              <a:latin typeface="Bell MT" panose="02020503060305020303" pitchFamily="18" charset="0"/>
              <a:ea typeface="Verdana" panose="020B0604030504040204" pitchFamily="34" charset="0"/>
            </a:endParaRPr>
          </a:p>
          <a:p>
            <a:pPr algn="just"/>
            <a:r>
              <a:rPr lang="en-US" sz="2400" cap="none" dirty="0" smtClean="0">
                <a:latin typeface="Bell MT" panose="02020503060305020303" pitchFamily="18" charset="0"/>
                <a:ea typeface="Verdana" panose="020B0604030504040204" pitchFamily="34" charset="0"/>
              </a:rPr>
              <a:t>Author</a:t>
            </a:r>
            <a:r>
              <a:rPr lang="en-US" sz="2400" cap="none" dirty="0">
                <a:latin typeface="Bell MT" panose="02020503060305020303" pitchFamily="18" charset="0"/>
                <a:ea typeface="Verdana" panose="020B0604030504040204" pitchFamily="34" charset="0"/>
              </a:rPr>
              <a:t> </a:t>
            </a:r>
            <a:r>
              <a:rPr lang="en-US" sz="2400" cap="none" dirty="0" smtClean="0">
                <a:latin typeface="Bell MT" panose="02020503060305020303" pitchFamily="18" charset="0"/>
                <a:ea typeface="Verdana" panose="020B0604030504040204" pitchFamily="34" charset="0"/>
              </a:rPr>
              <a:t>should </a:t>
            </a:r>
            <a:r>
              <a:rPr lang="en-US" sz="2400" cap="none" dirty="0">
                <a:latin typeface="Bell MT" panose="02020503060305020303" pitchFamily="18" charset="0"/>
                <a:ea typeface="Verdana" panose="020B0604030504040204" pitchFamily="34" charset="0"/>
              </a:rPr>
              <a:t>acknowledge quotation, ideas, facts, paraphrasing, funding organization, </a:t>
            </a:r>
            <a:r>
              <a:rPr lang="en-US" sz="2400" cap="none" dirty="0" smtClean="0">
                <a:latin typeface="Bell MT" panose="02020503060305020303" pitchFamily="18" charset="0"/>
                <a:ea typeface="Verdana" panose="020B0604030504040204" pitchFamily="34" charset="0"/>
              </a:rPr>
              <a:t>oral discussion </a:t>
            </a:r>
            <a:r>
              <a:rPr lang="en-US" sz="2400" cap="none" dirty="0">
                <a:latin typeface="Bell MT" panose="02020503060305020303" pitchFamily="18" charset="0"/>
                <a:ea typeface="Verdana" panose="020B0604030504040204" pitchFamily="34" charset="0"/>
              </a:rPr>
              <a:t>or support, </a:t>
            </a:r>
            <a:r>
              <a:rPr lang="en-US" sz="2400" cap="none" dirty="0" smtClean="0">
                <a:latin typeface="Bell MT" panose="02020503060305020303" pitchFamily="18" charset="0"/>
                <a:ea typeface="Verdana" panose="020B0604030504040204" pitchFamily="34" charset="0"/>
              </a:rPr>
              <a:t>laboratory</a:t>
            </a:r>
            <a:r>
              <a:rPr lang="en-US" sz="2400" cap="none" dirty="0">
                <a:latin typeface="Bell MT" panose="02020503060305020303" pitchFamily="18" charset="0"/>
                <a:ea typeface="Verdana" panose="020B0604030504040204" pitchFamily="34" charset="0"/>
              </a:rPr>
              <a:t>, and computer work</a:t>
            </a:r>
            <a:r>
              <a:rPr lang="en-US" sz="2400" cap="none" dirty="0" smtClean="0">
                <a:latin typeface="Bell MT" panose="02020503060305020303" pitchFamily="18" charset="0"/>
                <a:ea typeface="Verdana" panose="020B0604030504040204" pitchFamily="34" charset="0"/>
              </a:rPr>
              <a:t>.</a:t>
            </a:r>
          </a:p>
          <a:p>
            <a:pPr marL="25400" indent="0">
              <a:buNone/>
            </a:pPr>
            <a:endParaRPr lang="en-IN" sz="1700" cap="none" dirty="0">
              <a:latin typeface="Bell MT" panose="02020503060305020303" pitchFamily="18" charset="0"/>
              <a:ea typeface="Verdana" panose="020B0604030504040204" pitchFamily="34" charset="0"/>
            </a:endParaRPr>
          </a:p>
        </p:txBody>
      </p:sp>
      <p:pic>
        <p:nvPicPr>
          <p:cNvPr id="4" name="Picture 3"/>
          <p:cNvPicPr>
            <a:picLocks noChangeAspect="1"/>
          </p:cNvPicPr>
          <p:nvPr/>
        </p:nvPicPr>
        <p:blipFill>
          <a:blip r:embed="rId2"/>
          <a:stretch>
            <a:fillRect/>
          </a:stretch>
        </p:blipFill>
        <p:spPr>
          <a:xfrm>
            <a:off x="3481586" y="3964906"/>
            <a:ext cx="4658375" cy="1000265"/>
          </a:xfrm>
          <a:prstGeom prst="rect">
            <a:avLst/>
          </a:prstGeom>
        </p:spPr>
      </p:pic>
    </p:spTree>
    <p:extLst>
      <p:ext uri="{BB962C8B-B14F-4D97-AF65-F5344CB8AC3E}">
        <p14:creationId xmlns:p14="http://schemas.microsoft.com/office/powerpoint/2010/main" val="17209934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399"/>
            <a:ext cx="10972800" cy="685801"/>
          </a:xfrm>
        </p:spPr>
        <p:txBody>
          <a:bodyPr>
            <a:normAutofit/>
          </a:bodyPr>
          <a:lstStyle/>
          <a:p>
            <a:r>
              <a:rPr lang="en-IN" sz="3600" b="1" dirty="0">
                <a:solidFill>
                  <a:srgbClr val="6600FF"/>
                </a:solidFill>
              </a:rPr>
              <a:t>Acknowledgments in Books/Dissertations</a:t>
            </a:r>
          </a:p>
        </p:txBody>
      </p:sp>
      <p:sp>
        <p:nvSpPr>
          <p:cNvPr id="3" name="Content Placeholder 2"/>
          <p:cNvSpPr>
            <a:spLocks noGrp="1"/>
          </p:cNvSpPr>
          <p:nvPr>
            <p:ph type="body" idx="1"/>
          </p:nvPr>
        </p:nvSpPr>
        <p:spPr/>
        <p:txBody>
          <a:bodyPr>
            <a:normAutofit/>
          </a:bodyPr>
          <a:lstStyle/>
          <a:p>
            <a:pPr algn="just"/>
            <a:r>
              <a:rPr lang="en-US" sz="2400" cap="none" dirty="0">
                <a:latin typeface="Bell MT" panose="02020503060305020303" pitchFamily="18" charset="0"/>
                <a:ea typeface="Verdana" panose="020B0604030504040204" pitchFamily="34" charset="0"/>
              </a:rPr>
              <a:t>A page of acknowledgments is usually included at the beginning of a </a:t>
            </a:r>
            <a:r>
              <a:rPr lang="en-US" sz="2400" cap="none" dirty="0" smtClean="0">
                <a:latin typeface="Bell MT" panose="02020503060305020303" pitchFamily="18" charset="0"/>
                <a:ea typeface="Verdana" panose="020B0604030504040204" pitchFamily="34" charset="0"/>
              </a:rPr>
              <a:t>thesis/dissertation </a:t>
            </a:r>
            <a:r>
              <a:rPr lang="en-US" sz="2400" cap="none" dirty="0">
                <a:latin typeface="Bell MT" panose="02020503060305020303" pitchFamily="18" charset="0"/>
                <a:ea typeface="Verdana" panose="020B0604030504040204" pitchFamily="34" charset="0"/>
              </a:rPr>
              <a:t>immediately following the table of contents</a:t>
            </a:r>
            <a:r>
              <a:rPr lang="en-US" sz="2400" cap="none" dirty="0" smtClean="0">
                <a:latin typeface="Bell MT" panose="02020503060305020303" pitchFamily="18" charset="0"/>
                <a:ea typeface="Verdana" panose="020B0604030504040204" pitchFamily="34" charset="0"/>
              </a:rPr>
              <a:t>.</a:t>
            </a:r>
          </a:p>
          <a:p>
            <a:pPr algn="just"/>
            <a:endParaRPr lang="en-IN" sz="2400" cap="none" dirty="0">
              <a:latin typeface="Bell MT" panose="02020503060305020303" pitchFamily="18" charset="0"/>
              <a:ea typeface="Verdana" panose="020B0604030504040204" pitchFamily="34" charset="0"/>
            </a:endParaRPr>
          </a:p>
        </p:txBody>
      </p:sp>
      <p:pic>
        <p:nvPicPr>
          <p:cNvPr id="4" name="Picture 3"/>
          <p:cNvPicPr>
            <a:picLocks noChangeAspect="1"/>
          </p:cNvPicPr>
          <p:nvPr/>
        </p:nvPicPr>
        <p:blipFill>
          <a:blip r:embed="rId2"/>
          <a:stretch>
            <a:fillRect/>
          </a:stretch>
        </p:blipFill>
        <p:spPr>
          <a:xfrm>
            <a:off x="3378857" y="3321380"/>
            <a:ext cx="4763165" cy="1943371"/>
          </a:xfrm>
          <a:prstGeom prst="rect">
            <a:avLst/>
          </a:prstGeom>
        </p:spPr>
      </p:pic>
    </p:spTree>
    <p:extLst>
      <p:ext uri="{BB962C8B-B14F-4D97-AF65-F5344CB8AC3E}">
        <p14:creationId xmlns:p14="http://schemas.microsoft.com/office/powerpoint/2010/main" val="990147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81878"/>
            <a:ext cx="10972800" cy="635760"/>
          </a:xfrm>
        </p:spPr>
        <p:txBody>
          <a:bodyPr/>
          <a:lstStyle/>
          <a:p>
            <a:r>
              <a:rPr lang="en-IN" sz="3600" b="1" dirty="0">
                <a:solidFill>
                  <a:srgbClr val="6600FF"/>
                </a:solidFill>
              </a:rPr>
              <a:t>Dedication or Acknowledgments?</a:t>
            </a:r>
          </a:p>
        </p:txBody>
      </p:sp>
      <p:sp>
        <p:nvSpPr>
          <p:cNvPr id="3" name="Content Placeholder 2"/>
          <p:cNvSpPr>
            <a:spLocks noGrp="1"/>
          </p:cNvSpPr>
          <p:nvPr>
            <p:ph type="body" idx="1"/>
          </p:nvPr>
        </p:nvSpPr>
        <p:spPr/>
        <p:txBody>
          <a:bodyPr>
            <a:normAutofit/>
          </a:bodyPr>
          <a:lstStyle/>
          <a:p>
            <a:pPr algn="just"/>
            <a:r>
              <a:rPr lang="en-US" sz="2800" cap="none" dirty="0">
                <a:latin typeface="Bell MT" panose="02020503060305020303" pitchFamily="18" charset="0"/>
                <a:ea typeface="Verdana" panose="020B0604030504040204" pitchFamily="34" charset="0"/>
              </a:rPr>
              <a:t>Dedication is almost never used in a journal paper, an article in a conference </a:t>
            </a:r>
            <a:r>
              <a:rPr lang="en-US" sz="2800" cap="none" dirty="0" smtClean="0">
                <a:latin typeface="Bell MT" panose="02020503060305020303" pitchFamily="18" charset="0"/>
                <a:ea typeface="Verdana" panose="020B0604030504040204" pitchFamily="34" charset="0"/>
              </a:rPr>
              <a:t>proceedings, or </a:t>
            </a:r>
            <a:r>
              <a:rPr lang="en-US" sz="2800" cap="none" dirty="0">
                <a:latin typeface="Bell MT" panose="02020503060305020303" pitchFamily="18" charset="0"/>
                <a:ea typeface="Verdana" panose="020B0604030504040204" pitchFamily="34" charset="0"/>
              </a:rPr>
              <a:t>a patent, and it is used exclusively in larger documents like </a:t>
            </a:r>
            <a:r>
              <a:rPr lang="en-US" sz="2800" cap="none" dirty="0" smtClean="0">
                <a:latin typeface="Bell MT" panose="02020503060305020303" pitchFamily="18" charset="0"/>
                <a:ea typeface="Verdana" panose="020B0604030504040204" pitchFamily="34" charset="0"/>
              </a:rPr>
              <a:t>books, thesis, </a:t>
            </a:r>
            <a:r>
              <a:rPr lang="en-US" sz="2800" cap="none" dirty="0">
                <a:latin typeface="Bell MT" panose="02020503060305020303" pitchFamily="18" charset="0"/>
                <a:ea typeface="Verdana" panose="020B0604030504040204" pitchFamily="34" charset="0"/>
              </a:rPr>
              <a:t>or dissertations. </a:t>
            </a:r>
            <a:endParaRPr lang="en-US" sz="2800" cap="none" dirty="0" smtClean="0">
              <a:latin typeface="Bell MT" panose="02020503060305020303" pitchFamily="18" charset="0"/>
              <a:ea typeface="Verdana" panose="020B0604030504040204" pitchFamily="34" charset="0"/>
            </a:endParaRPr>
          </a:p>
          <a:p>
            <a:pPr algn="just"/>
            <a:r>
              <a:rPr lang="en-US" sz="2800" cap="none" dirty="0" smtClean="0">
                <a:latin typeface="Bell MT" panose="02020503060305020303" pitchFamily="18" charset="0"/>
                <a:ea typeface="Verdana" panose="020B0604030504040204" pitchFamily="34" charset="0"/>
              </a:rPr>
              <a:t>While </a:t>
            </a:r>
            <a:r>
              <a:rPr lang="en-US" sz="2800" cap="none" dirty="0">
                <a:latin typeface="Bell MT" panose="02020503060305020303" pitchFamily="18" charset="0"/>
                <a:ea typeface="Verdana" panose="020B0604030504040204" pitchFamily="34" charset="0"/>
              </a:rPr>
              <a:t>acknowledgments are reserved for those who </a:t>
            </a:r>
            <a:r>
              <a:rPr lang="en-US" sz="2800" cap="none" dirty="0" smtClean="0">
                <a:latin typeface="Bell MT" panose="02020503060305020303" pitchFamily="18" charset="0"/>
                <a:ea typeface="Verdana" panose="020B0604030504040204" pitchFamily="34" charset="0"/>
              </a:rPr>
              <a:t>helped out </a:t>
            </a:r>
            <a:r>
              <a:rPr lang="en-US" sz="2800" cap="none" dirty="0">
                <a:latin typeface="Bell MT" panose="02020503060305020303" pitchFamily="18" charset="0"/>
                <a:ea typeface="Verdana" panose="020B0604030504040204" pitchFamily="34" charset="0"/>
              </a:rPr>
              <a:t>with the book in some way or another (editing, moral support, </a:t>
            </a:r>
            <a:r>
              <a:rPr lang="en-US" sz="2800" cap="none" dirty="0" smtClean="0">
                <a:latin typeface="Bell MT" panose="02020503060305020303" pitchFamily="18" charset="0"/>
                <a:ea typeface="Verdana" panose="020B0604030504040204" pitchFamily="34" charset="0"/>
              </a:rPr>
              <a:t>etc.), </a:t>
            </a:r>
            <a:r>
              <a:rPr lang="en-US" sz="2800" cap="none" dirty="0">
                <a:latin typeface="Bell MT" panose="02020503060305020303" pitchFamily="18" charset="0"/>
                <a:ea typeface="Verdana" panose="020B0604030504040204" pitchFamily="34" charset="0"/>
              </a:rPr>
              <a:t>a </a:t>
            </a:r>
            <a:r>
              <a:rPr lang="en-US" sz="2800" cap="none" dirty="0" smtClean="0">
                <a:latin typeface="Bell MT" panose="02020503060305020303" pitchFamily="18" charset="0"/>
                <a:ea typeface="Verdana" panose="020B0604030504040204" pitchFamily="34" charset="0"/>
              </a:rPr>
              <a:t>dedication is </a:t>
            </a:r>
            <a:r>
              <a:rPr lang="en-US" sz="2800" cap="none" dirty="0">
                <a:latin typeface="Bell MT" panose="02020503060305020303" pitchFamily="18" charset="0"/>
                <a:ea typeface="Verdana" panose="020B0604030504040204" pitchFamily="34" charset="0"/>
              </a:rPr>
              <a:t>to whomever the author would like it to be dedicated to, whether it is the </a:t>
            </a:r>
            <a:r>
              <a:rPr lang="en-US" sz="2800" cap="none" dirty="0" smtClean="0">
                <a:latin typeface="Bell MT" panose="02020503060305020303" pitchFamily="18" charset="0"/>
                <a:ea typeface="Verdana" panose="020B0604030504040204" pitchFamily="34" charset="0"/>
              </a:rPr>
              <a:t>author’s parents, Spouse, Children, </a:t>
            </a:r>
            <a:r>
              <a:rPr lang="en-US" sz="2800" cap="none" dirty="0">
                <a:latin typeface="Bell MT" panose="02020503060305020303" pitchFamily="18" charset="0"/>
                <a:ea typeface="Verdana" panose="020B0604030504040204" pitchFamily="34" charset="0"/>
              </a:rPr>
              <a:t>the best friend, the pet dog, or Almighty God.</a:t>
            </a:r>
            <a:endParaRPr lang="en-IN" sz="2800" cap="none" dirty="0">
              <a:latin typeface="Bell MT" panose="02020503060305020303" pitchFamily="18" charset="0"/>
              <a:ea typeface="Verdana" panose="020B0604030504040204" pitchFamily="34" charset="0"/>
            </a:endParaRPr>
          </a:p>
        </p:txBody>
      </p:sp>
    </p:spTree>
    <p:extLst>
      <p:ext uri="{BB962C8B-B14F-4D97-AF65-F5344CB8AC3E}">
        <p14:creationId xmlns:p14="http://schemas.microsoft.com/office/powerpoint/2010/main" val="38634261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0" lvl="0" indent="0" algn="ctr">
              <a:spcBef>
                <a:spcPts val="0"/>
              </a:spcBef>
              <a:buClr>
                <a:srgbClr val="000099"/>
              </a:buClr>
              <a:buNone/>
            </a:pPr>
            <a:r>
              <a:rPr lang="en-US" b="1" dirty="0" smtClean="0">
                <a:solidFill>
                  <a:srgbClr val="000099"/>
                </a:solidFill>
                <a:latin typeface="Arial"/>
                <a:ea typeface="Arial"/>
                <a:cs typeface="Arial"/>
                <a:sym typeface="Arial"/>
              </a:rPr>
              <a:t>"</a:t>
            </a:r>
            <a:r>
              <a:rPr lang="en-US" b="1" dirty="0">
                <a:solidFill>
                  <a:srgbClr val="000099"/>
                </a:solidFill>
                <a:latin typeface="Arial"/>
                <a:ea typeface="Arial"/>
                <a:cs typeface="Arial"/>
                <a:sym typeface="Arial"/>
              </a:rPr>
              <a:t>Research is creating new knowledge</a:t>
            </a:r>
            <a:r>
              <a:rPr lang="en-US" b="1" dirty="0" smtClean="0">
                <a:solidFill>
                  <a:srgbClr val="000099"/>
                </a:solidFill>
                <a:latin typeface="Arial"/>
                <a:ea typeface="Arial"/>
                <a:cs typeface="Arial"/>
                <a:sym typeface="Arial"/>
              </a:rPr>
              <a:t>."</a:t>
            </a:r>
            <a:endParaRPr dirty="0"/>
          </a:p>
          <a:p>
            <a:pPr marL="0" lvl="0" indent="0" algn="ctr" rtl="0">
              <a:spcBef>
                <a:spcPts val="640"/>
              </a:spcBef>
              <a:spcAft>
                <a:spcPts val="0"/>
              </a:spcAft>
              <a:buClr>
                <a:schemeClr val="dk1"/>
              </a:buClr>
              <a:buSzPts val="3200"/>
              <a:buNone/>
            </a:pPr>
            <a:endParaRPr b="1" dirty="0">
              <a:solidFill>
                <a:srgbClr val="000099"/>
              </a:solidFill>
              <a:latin typeface="Arial"/>
              <a:ea typeface="Arial"/>
              <a:cs typeface="Arial"/>
              <a:sym typeface="Arial"/>
            </a:endParaRPr>
          </a:p>
          <a:p>
            <a:pPr marL="0" lvl="0" indent="0" algn="ctr" rtl="0">
              <a:spcBef>
                <a:spcPts val="640"/>
              </a:spcBef>
              <a:spcAft>
                <a:spcPts val="0"/>
              </a:spcAft>
              <a:buClr>
                <a:srgbClr val="000099"/>
              </a:buClr>
              <a:buSzPts val="3200"/>
              <a:buNone/>
            </a:pPr>
            <a:r>
              <a:rPr lang="en-US" sz="3200" b="1" dirty="0">
                <a:solidFill>
                  <a:srgbClr val="000099"/>
                </a:solidFill>
                <a:latin typeface="Arial"/>
                <a:ea typeface="Arial"/>
                <a:cs typeface="Arial"/>
                <a:sym typeface="Arial"/>
              </a:rPr>
              <a:t> </a:t>
            </a:r>
            <a:endParaRPr dirty="0"/>
          </a:p>
          <a:p>
            <a:pPr marL="0" lvl="0" indent="0" algn="l" rtl="0">
              <a:spcBef>
                <a:spcPts val="640"/>
              </a:spcBef>
              <a:spcAft>
                <a:spcPts val="0"/>
              </a:spcAft>
              <a:buClr>
                <a:schemeClr val="dk1"/>
              </a:buClr>
              <a:buSzPts val="3200"/>
              <a:buNone/>
            </a:pPr>
            <a:endParaRPr dirty="0"/>
          </a:p>
        </p:txBody>
      </p:sp>
      <p:pic>
        <p:nvPicPr>
          <p:cNvPr id="2" name="Picture 1"/>
          <p:cNvPicPr>
            <a:picLocks noChangeAspect="1"/>
          </p:cNvPicPr>
          <p:nvPr/>
        </p:nvPicPr>
        <p:blipFill>
          <a:blip r:embed="rId3"/>
          <a:stretch>
            <a:fillRect/>
          </a:stretch>
        </p:blipFill>
        <p:spPr>
          <a:xfrm>
            <a:off x="4359965" y="2696713"/>
            <a:ext cx="3223695" cy="32236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400"/>
              <a:buFont typeface="Calibri"/>
              <a:buNone/>
            </a:pPr>
            <a:endParaRPr/>
          </a:p>
        </p:txBody>
      </p:sp>
      <p:sp>
        <p:nvSpPr>
          <p:cNvPr id="122" name="Google Shape;122;p5"/>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indent="0" algn="ctr">
              <a:lnSpc>
                <a:spcPct val="150000"/>
              </a:lnSpc>
              <a:spcBef>
                <a:spcPts val="0"/>
              </a:spcBef>
              <a:buSzPts val="1800"/>
              <a:buNone/>
            </a:pPr>
            <a:r>
              <a:rPr lang="en-US" sz="1800" b="1" dirty="0">
                <a:solidFill>
                  <a:schemeClr val="accent5">
                    <a:lumMod val="75000"/>
                  </a:schemeClr>
                </a:solidFill>
                <a:latin typeface="Sitka Text Semibold" pitchFamily="2" charset="0"/>
                <a:ea typeface="Times New Roman"/>
                <a:cs typeface="Times New Roman"/>
                <a:sym typeface="Times New Roman"/>
              </a:rPr>
              <a:t>Unit IV</a:t>
            </a:r>
            <a:endParaRPr sz="1800" b="1" dirty="0">
              <a:solidFill>
                <a:schemeClr val="accent5">
                  <a:lumMod val="75000"/>
                </a:schemeClr>
              </a:solidFill>
              <a:latin typeface="Sitka Text Semibold" pitchFamily="2" charset="0"/>
              <a:ea typeface="Times New Roman"/>
              <a:cs typeface="Times New Roman"/>
              <a:sym typeface="Times New Roman"/>
            </a:endParaRPr>
          </a:p>
          <a:p>
            <a:pPr marL="0" indent="0" algn="ctr">
              <a:lnSpc>
                <a:spcPct val="115000"/>
              </a:lnSpc>
              <a:spcBef>
                <a:spcPts val="360"/>
              </a:spcBef>
              <a:buSzPts val="1800"/>
              <a:buNone/>
            </a:pPr>
            <a:r>
              <a:rPr lang="en-US" sz="1800" b="1" dirty="0">
                <a:solidFill>
                  <a:srgbClr val="FF0000"/>
                </a:solidFill>
                <a:latin typeface="Times New Roman"/>
                <a:ea typeface="Times New Roman"/>
                <a:cs typeface="Times New Roman"/>
                <a:sym typeface="Times New Roman"/>
              </a:rPr>
              <a:t>Intellectual Property Rights</a:t>
            </a:r>
            <a:endParaRPr sz="1800" b="1" dirty="0">
              <a:solidFill>
                <a:srgbClr val="FF0000"/>
              </a:solidFill>
              <a:latin typeface="Times New Roman"/>
              <a:ea typeface="Times New Roman"/>
              <a:cs typeface="Times New Roman"/>
              <a:sym typeface="Times New Roman"/>
            </a:endParaRPr>
          </a:p>
          <a:p>
            <a:pPr marL="0" lvl="0" indent="0" algn="just" rtl="0">
              <a:lnSpc>
                <a:spcPct val="115000"/>
              </a:lnSpc>
              <a:spcBef>
                <a:spcPts val="360"/>
              </a:spcBef>
              <a:spcAft>
                <a:spcPts val="0"/>
              </a:spcAft>
              <a:buClr>
                <a:schemeClr val="dk1"/>
              </a:buClr>
              <a:buSzPts val="1800"/>
              <a:buNone/>
            </a:pPr>
            <a:r>
              <a:rPr lang="en-US" sz="1800" b="1" dirty="0">
                <a:solidFill>
                  <a:srgbClr val="FF00FF"/>
                </a:solidFill>
                <a:latin typeface="Baskerville Old Face" panose="02020602080505020303" pitchFamily="18" charset="0"/>
                <a:ea typeface="Times New Roman"/>
                <a:cs typeface="Times New Roman"/>
                <a:sym typeface="Times New Roman"/>
              </a:rPr>
              <a:t>Introduction to IPR: </a:t>
            </a:r>
            <a:r>
              <a:rPr lang="en-US" sz="1800" dirty="0">
                <a:latin typeface="Times New Roman"/>
                <a:ea typeface="Times New Roman"/>
                <a:cs typeface="Times New Roman"/>
                <a:sym typeface="Times New Roman"/>
              </a:rPr>
              <a:t>Different forms of IPR, Role of IPR in Research and Development. TRIPS Agreement, Patent Cooperation Treaty (PCT).</a:t>
            </a:r>
            <a:endParaRPr sz="1800" dirty="0">
              <a:latin typeface="Times New Roman"/>
              <a:ea typeface="Times New Roman"/>
              <a:cs typeface="Times New Roman"/>
              <a:sym typeface="Times New Roman"/>
            </a:endParaRPr>
          </a:p>
          <a:p>
            <a:pPr marL="0" lvl="0" indent="0" algn="just" rtl="0">
              <a:lnSpc>
                <a:spcPct val="115000"/>
              </a:lnSpc>
              <a:spcBef>
                <a:spcPts val="360"/>
              </a:spcBef>
              <a:spcAft>
                <a:spcPts val="0"/>
              </a:spcAft>
              <a:buClr>
                <a:schemeClr val="dk1"/>
              </a:buClr>
              <a:buSzPts val="1800"/>
              <a:buNone/>
            </a:pPr>
            <a:r>
              <a:rPr lang="en-US" sz="1800" b="1" dirty="0">
                <a:solidFill>
                  <a:srgbClr val="FF00FF"/>
                </a:solidFill>
                <a:latin typeface="Baskerville Old Face" panose="02020602080505020303" pitchFamily="18" charset="0"/>
                <a:ea typeface="Times New Roman"/>
                <a:cs typeface="Times New Roman"/>
                <a:sym typeface="Times New Roman"/>
              </a:rPr>
              <a:t>Patents:</a:t>
            </a:r>
            <a:r>
              <a:rPr lang="en-US" sz="1800" dirty="0">
                <a:latin typeface="Times New Roman"/>
                <a:ea typeface="Times New Roman"/>
                <a:cs typeface="Times New Roman"/>
                <a:sym typeface="Times New Roman"/>
              </a:rPr>
              <a:t> Brief history of Patents-Indian and Global Scenario, Principles Underlying Patent Law, Types of Patent Applications in India, Procedure for Obtaining a Patent. Non Patentable Inventions. Rights Conferred to a Patentee, Basmati Rice Patent Case.</a:t>
            </a:r>
            <a:endParaRPr sz="1800" dirty="0">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dirty="0"/>
          </a:p>
        </p:txBody>
      </p:sp>
    </p:spTree>
  </p:cSld>
  <p:clrMapOvr>
    <a:overrideClrMapping bg1="lt1" tx1="dk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400"/>
              <a:buFont typeface="Calibri"/>
              <a:buNone/>
            </a:pPr>
            <a:endParaRPr/>
          </a:p>
        </p:txBody>
      </p:sp>
      <p:sp>
        <p:nvSpPr>
          <p:cNvPr id="128" name="Google Shape;128;p6"/>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0" lvl="0" indent="0" algn="ctr">
              <a:lnSpc>
                <a:spcPct val="150000"/>
              </a:lnSpc>
              <a:spcBef>
                <a:spcPts val="0"/>
              </a:spcBef>
              <a:buSzPts val="1800"/>
              <a:buNone/>
            </a:pPr>
            <a:r>
              <a:rPr lang="en-US" sz="1800" b="1" dirty="0">
                <a:solidFill>
                  <a:schemeClr val="accent5">
                    <a:lumMod val="75000"/>
                  </a:schemeClr>
                </a:solidFill>
                <a:latin typeface="Sitka Text Semibold" pitchFamily="2" charset="0"/>
                <a:ea typeface="Times New Roman"/>
                <a:cs typeface="Times New Roman"/>
                <a:sym typeface="Times New Roman"/>
              </a:rPr>
              <a:t>Unit V</a:t>
            </a:r>
            <a:endParaRPr sz="1800" b="1" dirty="0">
              <a:solidFill>
                <a:schemeClr val="accent5">
                  <a:lumMod val="75000"/>
                </a:schemeClr>
              </a:solidFill>
              <a:latin typeface="Sitka Text Semibold" pitchFamily="2" charset="0"/>
              <a:ea typeface="Times New Roman"/>
              <a:cs typeface="Times New Roman"/>
              <a:sym typeface="Times New Roman"/>
            </a:endParaRPr>
          </a:p>
          <a:p>
            <a:pPr marL="0" lvl="0" indent="0" algn="just" rtl="0">
              <a:lnSpc>
                <a:spcPct val="115000"/>
              </a:lnSpc>
              <a:spcBef>
                <a:spcPts val="360"/>
              </a:spcBef>
              <a:spcAft>
                <a:spcPts val="0"/>
              </a:spcAft>
              <a:buClr>
                <a:schemeClr val="dk1"/>
              </a:buClr>
              <a:buSzPts val="1800"/>
              <a:buNone/>
            </a:pPr>
            <a:r>
              <a:rPr lang="en-US" sz="1800" b="1" dirty="0">
                <a:solidFill>
                  <a:srgbClr val="FF00FF"/>
                </a:solidFill>
                <a:latin typeface="Baskerville Old Face" panose="02020602080505020303" pitchFamily="18" charset="0"/>
                <a:ea typeface="Times New Roman"/>
                <a:cs typeface="Times New Roman"/>
                <a:sym typeface="Times New Roman"/>
              </a:rPr>
              <a:t>Design: </a:t>
            </a:r>
            <a:r>
              <a:rPr lang="en-US" sz="1800" dirty="0">
                <a:latin typeface="Times New Roman"/>
                <a:ea typeface="Times New Roman"/>
                <a:cs typeface="Times New Roman"/>
                <a:sym typeface="Times New Roman"/>
              </a:rPr>
              <a:t>What is a Design? Essential Requirements for a Registrable Design, Procedure of Registration of a Design, </a:t>
            </a:r>
            <a:endParaRPr sz="1800" dirty="0">
              <a:latin typeface="Times New Roman"/>
              <a:ea typeface="Times New Roman"/>
              <a:cs typeface="Times New Roman"/>
              <a:sym typeface="Times New Roman"/>
            </a:endParaRPr>
          </a:p>
          <a:p>
            <a:pPr marL="0" lvl="0" indent="0" algn="just" rtl="0">
              <a:lnSpc>
                <a:spcPct val="115000"/>
              </a:lnSpc>
              <a:spcBef>
                <a:spcPts val="360"/>
              </a:spcBef>
              <a:spcAft>
                <a:spcPts val="0"/>
              </a:spcAft>
              <a:buClr>
                <a:schemeClr val="dk1"/>
              </a:buClr>
              <a:buSzPts val="1800"/>
              <a:buNone/>
            </a:pPr>
            <a:r>
              <a:rPr lang="en-US" sz="1800" b="1" dirty="0">
                <a:solidFill>
                  <a:srgbClr val="FF00FF"/>
                </a:solidFill>
                <a:latin typeface="Baskerville Old Face" panose="02020602080505020303" pitchFamily="18" charset="0"/>
                <a:ea typeface="Times New Roman"/>
                <a:cs typeface="Times New Roman"/>
                <a:sym typeface="Times New Roman"/>
              </a:rPr>
              <a:t>Trademarks:</a:t>
            </a:r>
            <a:r>
              <a:rPr lang="en-US" sz="1800" dirty="0">
                <a:latin typeface="Times New Roman"/>
                <a:ea typeface="Times New Roman"/>
                <a:cs typeface="Times New Roman"/>
                <a:sym typeface="Times New Roman"/>
              </a:rPr>
              <a:t> Essentials of a Trademark, Registration, and Protection of Trademarks, Rights Conferred by Registration of Trademarks, Infringements, Types of Reliefs, Case Studies.</a:t>
            </a:r>
            <a:endParaRPr sz="1800" dirty="0">
              <a:latin typeface="Times New Roman"/>
              <a:ea typeface="Times New Roman"/>
              <a:cs typeface="Times New Roman"/>
              <a:sym typeface="Times New Roman"/>
            </a:endParaRPr>
          </a:p>
          <a:p>
            <a:pPr marL="0" lvl="0" indent="0" algn="just" rtl="0">
              <a:lnSpc>
                <a:spcPct val="115000"/>
              </a:lnSpc>
              <a:spcBef>
                <a:spcPts val="360"/>
              </a:spcBef>
              <a:spcAft>
                <a:spcPts val="0"/>
              </a:spcAft>
              <a:buClr>
                <a:schemeClr val="dk1"/>
              </a:buClr>
              <a:buSzPts val="1800"/>
              <a:buNone/>
            </a:pPr>
            <a:r>
              <a:rPr lang="en-US" sz="1800" b="1" dirty="0">
                <a:solidFill>
                  <a:srgbClr val="FF00FF"/>
                </a:solidFill>
                <a:latin typeface="Baskerville Old Face" panose="02020602080505020303" pitchFamily="18" charset="0"/>
                <a:ea typeface="Times New Roman"/>
                <a:cs typeface="Times New Roman"/>
                <a:sym typeface="Times New Roman"/>
              </a:rPr>
              <a:t>Copyrights:</a:t>
            </a:r>
            <a:r>
              <a:rPr lang="en-US" sz="1800" dirty="0">
                <a:latin typeface="Times New Roman"/>
                <a:ea typeface="Times New Roman"/>
                <a:cs typeface="Times New Roman"/>
                <a:sym typeface="Times New Roman"/>
              </a:rPr>
              <a:t> Characteristics of Copyrights, Rights Conferred by Registration of Copyrights, Registration of Copyrights, Infringements, Remedies against Infringement of Copyrights, Case studies</a:t>
            </a:r>
            <a:endParaRPr sz="1800" dirty="0">
              <a:latin typeface="Times New Roman"/>
              <a:ea typeface="Times New Roman"/>
              <a:cs typeface="Times New Roman"/>
              <a:sym typeface="Times New Roman"/>
            </a:endParaRPr>
          </a:p>
          <a:p>
            <a:pPr marL="342900" lvl="0" indent="-139700" algn="l" rtl="0">
              <a:spcBef>
                <a:spcPts val="640"/>
              </a:spcBef>
              <a:spcAft>
                <a:spcPts val="0"/>
              </a:spcAft>
              <a:buClr>
                <a:schemeClr val="dk1"/>
              </a:buClr>
              <a:buSzPts val="320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r>
              <a:rPr lang="en-US" b="1" dirty="0">
                <a:solidFill>
                  <a:srgbClr val="7030A0"/>
                </a:solidFill>
                <a:latin typeface="Bernard MT Condensed" panose="02050806060905020404" pitchFamily="18" charset="0"/>
                <a:sym typeface="Times New Roman"/>
              </a:rPr>
              <a:t>Textbooks </a:t>
            </a:r>
            <a:br>
              <a:rPr lang="en-US" b="1" dirty="0">
                <a:solidFill>
                  <a:srgbClr val="7030A0"/>
                </a:solidFill>
                <a:latin typeface="Bernard MT Condensed" panose="02050806060905020404" pitchFamily="18" charset="0"/>
                <a:sym typeface="Times New Roman"/>
              </a:rPr>
            </a:br>
            <a:endParaRPr b="1" dirty="0">
              <a:solidFill>
                <a:srgbClr val="7030A0"/>
              </a:solidFill>
              <a:latin typeface="Bernard MT Condensed" panose="02050806060905020404" pitchFamily="18" charset="0"/>
            </a:endParaRPr>
          </a:p>
        </p:txBody>
      </p:sp>
      <p:sp>
        <p:nvSpPr>
          <p:cNvPr id="134" name="Google Shape;134;p7"/>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342900" lvl="0" indent="-342900" algn="just" rtl="0">
              <a:lnSpc>
                <a:spcPct val="115000"/>
              </a:lnSpc>
              <a:spcBef>
                <a:spcPts val="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C. R Kothari, Gourav Garg, Research Methodology – Methods and Techniques. New Age International Publishers.</a:t>
            </a:r>
            <a:endParaRPr sz="1800">
              <a:latin typeface="Times New Roman"/>
              <a:ea typeface="Times New Roman"/>
              <a:cs typeface="Times New Roman"/>
              <a:sym typeface="Times New Roman"/>
            </a:endParaRPr>
          </a:p>
          <a:p>
            <a:pPr marL="342900" lvl="0" indent="-342900" algn="l" rtl="0">
              <a:lnSpc>
                <a:spcPct val="115000"/>
              </a:lnSpc>
              <a:spcBef>
                <a:spcPts val="116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Dr. B L Wadehra – Law relating to Intellectual property. Universal Law Publishing Co.</a:t>
            </a:r>
            <a:endParaRPr sz="1800">
              <a:latin typeface="Times New Roman"/>
              <a:ea typeface="Times New Roman"/>
              <a:cs typeface="Times New Roman"/>
              <a:sym typeface="Times New Roman"/>
            </a:endParaRPr>
          </a:p>
          <a:p>
            <a:pPr marL="342900" lvl="0" indent="-342900" algn="l" rtl="0">
              <a:spcBef>
                <a:spcPts val="360"/>
              </a:spcBef>
              <a:spcAft>
                <a:spcPts val="0"/>
              </a:spcAft>
              <a:buClr>
                <a:schemeClr val="dk1"/>
              </a:buClr>
              <a:buSzPts val="1800"/>
              <a:buChar char="•"/>
            </a:pPr>
            <a:r>
              <a:rPr lang="en-US" sz="1800">
                <a:latin typeface="Times New Roman"/>
                <a:ea typeface="Times New Roman"/>
                <a:cs typeface="Times New Roman"/>
                <a:sym typeface="Times New Roman"/>
              </a:rPr>
              <a:t>Dipankar Deb, Rajeeb Dey, Valentina E. Balas “Engineering Research Methodology”, ISSN 1868-4394 ISSN 1868-4408 (electronic), Intelligent Systems Reference Library, ISBN 978-981-13-2946-3 ISBN 978-981-13-2947-0 (eBook), </a:t>
            </a:r>
            <a:r>
              <a:rPr lang="en-US" sz="1800" u="sng">
                <a:solidFill>
                  <a:srgbClr val="0000FF"/>
                </a:solidFill>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https://doi.org/10.1007/978-981-13-2947-0</a:t>
            </a:r>
            <a:r>
              <a:rPr lang="en-US" sz="1800">
                <a:latin typeface="Times New Roman"/>
                <a:ea typeface="Times New Roman"/>
                <a:cs typeface="Times New Roman"/>
                <a:sym typeface="Times New Roman"/>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p>
            <a:pPr marL="0" lvl="0" indent="0"/>
            <a:r>
              <a:rPr lang="en-US" b="1" dirty="0">
                <a:solidFill>
                  <a:srgbClr val="7030A0"/>
                </a:solidFill>
                <a:latin typeface="Bernard MT Condensed" panose="02050806060905020404" pitchFamily="18" charset="0"/>
                <a:sym typeface="Times New Roman"/>
              </a:rPr>
              <a:t>Reference Books</a:t>
            </a:r>
            <a:endParaRPr b="1" dirty="0">
              <a:solidFill>
                <a:srgbClr val="7030A0"/>
              </a:solidFill>
              <a:latin typeface="Bernard MT Condensed" panose="02050806060905020404" pitchFamily="18" charset="0"/>
            </a:endParaRPr>
          </a:p>
        </p:txBody>
      </p:sp>
      <p:sp>
        <p:nvSpPr>
          <p:cNvPr id="140" name="Google Shape;140;p8"/>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235584" lvl="0" indent="0" algn="just" rtl="0">
              <a:lnSpc>
                <a:spcPct val="115000"/>
              </a:lnSpc>
              <a:spcBef>
                <a:spcPts val="0"/>
              </a:spcBef>
              <a:spcAft>
                <a:spcPts val="0"/>
              </a:spcAft>
              <a:buClr>
                <a:schemeClr val="dk1"/>
              </a:buClr>
              <a:buSzPts val="1800"/>
              <a:buNone/>
            </a:pPr>
            <a:r>
              <a:rPr lang="en-US" sz="1800" b="1">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marL="342900" lvl="0" indent="-342900" algn="just" rtl="0">
              <a:lnSpc>
                <a:spcPct val="115000"/>
              </a:lnSpc>
              <a:spcBef>
                <a:spcPts val="36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David V. Thiel “Research Methods for Engineers” Cambridge University Press, 978-1-107-03488-4 </a:t>
            </a:r>
            <a:endParaRPr sz="1800">
              <a:latin typeface="Times New Roman"/>
              <a:ea typeface="Times New Roman"/>
              <a:cs typeface="Times New Roman"/>
              <a:sym typeface="Times New Roman"/>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400"/>
              <a:buFont typeface="Times New Roman"/>
              <a:buNone/>
            </a:pPr>
            <a:r>
              <a:rPr lang="en-US" b="1" dirty="0">
                <a:solidFill>
                  <a:srgbClr val="7030A0"/>
                </a:solidFill>
                <a:latin typeface="Bernard MT Condensed" panose="02050806060905020404" pitchFamily="18" charset="0"/>
                <a:sym typeface="Times New Roman"/>
              </a:rPr>
              <a:t>Course Outcomes</a:t>
            </a:r>
            <a:r>
              <a:rPr lang="en-US" sz="4400" dirty="0">
                <a:latin typeface="Times New Roman"/>
                <a:ea typeface="Times New Roman"/>
                <a:cs typeface="Times New Roman"/>
                <a:sym typeface="Times New Roman"/>
              </a:rPr>
              <a:t/>
            </a:r>
            <a:br>
              <a:rPr lang="en-US" sz="4400" dirty="0">
                <a:latin typeface="Times New Roman"/>
                <a:ea typeface="Times New Roman"/>
                <a:cs typeface="Times New Roman"/>
                <a:sym typeface="Times New Roman"/>
              </a:rPr>
            </a:br>
            <a:endParaRPr dirty="0"/>
          </a:p>
        </p:txBody>
      </p:sp>
      <p:sp>
        <p:nvSpPr>
          <p:cNvPr id="146" name="Google Shape;146;p9"/>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800"/>
              <a:buNone/>
            </a:pPr>
            <a:r>
              <a:rPr lang="en-US" sz="1800" dirty="0">
                <a:latin typeface="Times New Roman"/>
                <a:ea typeface="Times New Roman"/>
                <a:cs typeface="Times New Roman"/>
                <a:sym typeface="Times New Roman"/>
              </a:rPr>
              <a:t>At the end of the course, the student will be able to: </a:t>
            </a:r>
            <a:endParaRPr sz="1800" dirty="0">
              <a:latin typeface="Times New Roman"/>
              <a:ea typeface="Times New Roman"/>
              <a:cs typeface="Times New Roman"/>
              <a:sym typeface="Times New Roman"/>
            </a:endParaRPr>
          </a:p>
          <a:p>
            <a:pPr marL="342900" lvl="0" indent="-342900" algn="just" rtl="0">
              <a:lnSpc>
                <a:spcPct val="115000"/>
              </a:lnSpc>
              <a:spcBef>
                <a:spcPts val="360"/>
              </a:spcBef>
              <a:spcAft>
                <a:spcPts val="0"/>
              </a:spcAft>
              <a:buClr>
                <a:schemeClr val="dk1"/>
              </a:buClr>
              <a:buSzPts val="1800"/>
              <a:buFont typeface="Calibri"/>
              <a:buAutoNum type="arabicPeriod"/>
            </a:pPr>
            <a:r>
              <a:rPr lang="en-US" sz="1800" b="1" dirty="0">
                <a:solidFill>
                  <a:schemeClr val="accent2">
                    <a:lumMod val="75000"/>
                  </a:schemeClr>
                </a:solidFill>
                <a:latin typeface="Times New Roman"/>
                <a:ea typeface="Times New Roman"/>
                <a:cs typeface="Times New Roman"/>
                <a:sym typeface="Times New Roman"/>
              </a:rPr>
              <a:t>Possess </a:t>
            </a:r>
            <a:r>
              <a:rPr lang="en-US" sz="1800" dirty="0">
                <a:latin typeface="Times New Roman"/>
                <a:ea typeface="Times New Roman"/>
                <a:cs typeface="Times New Roman"/>
                <a:sym typeface="Times New Roman"/>
              </a:rPr>
              <a:t>the knowledge of research and conduct a literature review</a:t>
            </a:r>
            <a:r>
              <a:rPr lang="en-US" sz="1800" b="1" dirty="0">
                <a:latin typeface="Times New Roman"/>
                <a:ea typeface="Times New Roman"/>
                <a:cs typeface="Times New Roman"/>
                <a:sym typeface="Times New Roman"/>
              </a:rPr>
              <a:t>.</a:t>
            </a:r>
            <a:r>
              <a:rPr lang="en-US" sz="1800" dirty="0">
                <a:latin typeface="Times New Roman"/>
                <a:ea typeface="Times New Roman"/>
                <a:cs typeface="Times New Roman"/>
                <a:sym typeface="Times New Roman"/>
              </a:rPr>
              <a:t>  </a:t>
            </a:r>
            <a:endParaRPr sz="1800" dirty="0">
              <a:latin typeface="Times New Roman"/>
              <a:ea typeface="Times New Roman"/>
              <a:cs typeface="Times New Roman"/>
              <a:sym typeface="Times New Roman"/>
            </a:endParaRPr>
          </a:p>
          <a:p>
            <a:pPr marL="342900" lvl="0" indent="-342900" algn="just" rtl="0">
              <a:lnSpc>
                <a:spcPct val="115000"/>
              </a:lnSpc>
              <a:spcBef>
                <a:spcPts val="360"/>
              </a:spcBef>
              <a:spcAft>
                <a:spcPts val="0"/>
              </a:spcAft>
              <a:buClr>
                <a:schemeClr val="dk1"/>
              </a:buClr>
              <a:buSzPts val="1800"/>
              <a:buFont typeface="Calibri"/>
              <a:buAutoNum type="arabicPeriod"/>
            </a:pPr>
            <a:r>
              <a:rPr lang="en-US" sz="1800" b="1" dirty="0">
                <a:solidFill>
                  <a:schemeClr val="accent2">
                    <a:lumMod val="75000"/>
                  </a:schemeClr>
                </a:solidFill>
                <a:latin typeface="Times New Roman"/>
                <a:ea typeface="Times New Roman"/>
                <a:cs typeface="Times New Roman"/>
                <a:sym typeface="Times New Roman"/>
              </a:rPr>
              <a:t>Apply </a:t>
            </a:r>
            <a:r>
              <a:rPr lang="en-US" sz="1800" dirty="0">
                <a:latin typeface="Times New Roman"/>
                <a:ea typeface="Times New Roman"/>
                <a:cs typeface="Times New Roman"/>
                <a:sym typeface="Times New Roman"/>
              </a:rPr>
              <a:t>the knowledge of research design and design of experiments. </a:t>
            </a:r>
            <a:endParaRPr sz="1800" dirty="0">
              <a:latin typeface="Times New Roman"/>
              <a:ea typeface="Times New Roman"/>
              <a:cs typeface="Times New Roman"/>
              <a:sym typeface="Times New Roman"/>
            </a:endParaRPr>
          </a:p>
          <a:p>
            <a:pPr marL="342900" lvl="0" indent="-342900" algn="just" rtl="0">
              <a:lnSpc>
                <a:spcPct val="115000"/>
              </a:lnSpc>
              <a:spcBef>
                <a:spcPts val="360"/>
              </a:spcBef>
              <a:spcAft>
                <a:spcPts val="0"/>
              </a:spcAft>
              <a:buClr>
                <a:schemeClr val="dk1"/>
              </a:buClr>
              <a:buSzPts val="1800"/>
              <a:buFont typeface="Calibri"/>
              <a:buAutoNum type="arabicPeriod"/>
            </a:pPr>
            <a:r>
              <a:rPr lang="en-US" sz="1800" b="1" dirty="0">
                <a:solidFill>
                  <a:schemeClr val="accent2">
                    <a:lumMod val="75000"/>
                  </a:schemeClr>
                </a:solidFill>
                <a:latin typeface="Times New Roman"/>
                <a:ea typeface="Times New Roman"/>
                <a:cs typeface="Times New Roman"/>
                <a:sym typeface="Times New Roman"/>
              </a:rPr>
              <a:t>Analyze </a:t>
            </a:r>
            <a:r>
              <a:rPr lang="en-US" sz="1800" dirty="0">
                <a:latin typeface="Times New Roman"/>
                <a:ea typeface="Times New Roman"/>
                <a:cs typeface="Times New Roman"/>
                <a:sym typeface="Times New Roman"/>
              </a:rPr>
              <a:t>data collection methods, analysis, and sampling design. </a:t>
            </a:r>
            <a:endParaRPr sz="1800" dirty="0">
              <a:latin typeface="Times New Roman"/>
              <a:ea typeface="Times New Roman"/>
              <a:cs typeface="Times New Roman"/>
              <a:sym typeface="Times New Roman"/>
            </a:endParaRPr>
          </a:p>
          <a:p>
            <a:pPr marL="342900" lvl="0" indent="-342900" algn="just" rtl="0">
              <a:lnSpc>
                <a:spcPct val="115000"/>
              </a:lnSpc>
              <a:spcBef>
                <a:spcPts val="360"/>
              </a:spcBef>
              <a:spcAft>
                <a:spcPts val="0"/>
              </a:spcAft>
              <a:buClr>
                <a:schemeClr val="dk1"/>
              </a:buClr>
              <a:buSzPts val="1800"/>
              <a:buFont typeface="Calibri"/>
              <a:buAutoNum type="arabicPeriod"/>
            </a:pPr>
            <a:r>
              <a:rPr lang="en-US" sz="1800" b="1" dirty="0">
                <a:solidFill>
                  <a:schemeClr val="accent2">
                    <a:lumMod val="75000"/>
                  </a:schemeClr>
                </a:solidFill>
                <a:latin typeface="Times New Roman"/>
                <a:ea typeface="Times New Roman"/>
                <a:cs typeface="Times New Roman"/>
                <a:sym typeface="Times New Roman"/>
              </a:rPr>
              <a:t>Understand </a:t>
            </a:r>
            <a:r>
              <a:rPr lang="en-US" sz="1800" dirty="0">
                <a:latin typeface="Times New Roman"/>
                <a:ea typeface="Times New Roman"/>
                <a:cs typeface="Times New Roman"/>
                <a:sym typeface="Times New Roman"/>
              </a:rPr>
              <a:t>the global and Indian scenarios of patents and patent applications. </a:t>
            </a:r>
            <a:endParaRPr sz="1800" dirty="0">
              <a:latin typeface="Times New Roman"/>
              <a:ea typeface="Times New Roman"/>
              <a:cs typeface="Times New Roman"/>
              <a:sym typeface="Times New Roman"/>
            </a:endParaRPr>
          </a:p>
          <a:p>
            <a:pPr marL="342900" lvl="0" indent="-342900" algn="just" rtl="0">
              <a:lnSpc>
                <a:spcPct val="115000"/>
              </a:lnSpc>
              <a:spcBef>
                <a:spcPts val="360"/>
              </a:spcBef>
              <a:spcAft>
                <a:spcPts val="0"/>
              </a:spcAft>
              <a:buClr>
                <a:schemeClr val="dk1"/>
              </a:buClr>
              <a:buSzPts val="1800"/>
              <a:buFont typeface="Calibri"/>
              <a:buAutoNum type="arabicPeriod"/>
            </a:pPr>
            <a:r>
              <a:rPr lang="en-US" sz="1800" b="1" dirty="0">
                <a:solidFill>
                  <a:schemeClr val="accent2">
                    <a:lumMod val="75000"/>
                  </a:schemeClr>
                </a:solidFill>
                <a:latin typeface="Times New Roman"/>
                <a:ea typeface="Times New Roman"/>
                <a:cs typeface="Times New Roman"/>
                <a:sym typeface="Times New Roman"/>
              </a:rPr>
              <a:t>Acquire</a:t>
            </a:r>
            <a:r>
              <a:rPr lang="en-US" sz="1800" dirty="0">
                <a:latin typeface="Times New Roman"/>
                <a:ea typeface="Times New Roman"/>
                <a:cs typeface="Times New Roman"/>
                <a:sym typeface="Times New Roman"/>
              </a:rPr>
              <a:t> the requirements of registration and infringements related to trademarks, copyrights, and designs. </a:t>
            </a:r>
            <a:endParaRPr sz="1800" dirty="0">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dirty="0"/>
          </a:p>
        </p:txBody>
      </p:sp>
    </p:spTree>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60</TotalTime>
  <Words>2674</Words>
  <Application>Microsoft Office PowerPoint</Application>
  <PresentationFormat>Widescreen</PresentationFormat>
  <Paragraphs>214</Paragraphs>
  <Slides>47</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Angsana New</vt:lpstr>
      <vt:lpstr>Arial</vt:lpstr>
      <vt:lpstr>Baskerville Old Face</vt:lpstr>
      <vt:lpstr>Bell MT</vt:lpstr>
      <vt:lpstr>Bernard MT Condensed</vt:lpstr>
      <vt:lpstr>Calibri</vt:lpstr>
      <vt:lpstr>GxldymGnwyysFdgqfjTimes-Roman</vt:lpstr>
      <vt:lpstr>Sitka Text Semibold</vt:lpstr>
      <vt:lpstr>Times New Roman</vt:lpstr>
      <vt:lpstr>Verdana</vt:lpstr>
      <vt:lpstr>Office Theme</vt:lpstr>
      <vt:lpstr>RESEARCH METHODOLOGY  AND  INTELLECTUAL PROPERTY RIGHTS Course Code: AL58 </vt:lpstr>
      <vt:lpstr>Course Outline</vt:lpstr>
      <vt:lpstr>PowerPoint Presentation</vt:lpstr>
      <vt:lpstr>PowerPoint Presentation</vt:lpstr>
      <vt:lpstr>PowerPoint Presentation</vt:lpstr>
      <vt:lpstr>PowerPoint Presentation</vt:lpstr>
      <vt:lpstr>Textbooks  </vt:lpstr>
      <vt:lpstr>Reference Books</vt:lpstr>
      <vt:lpstr>Course Outcomes </vt:lpstr>
      <vt:lpstr>Course Assessment</vt:lpstr>
      <vt:lpstr>PowerPoint Presentation</vt:lpstr>
      <vt:lpstr>PowerPoint Presentation</vt:lpstr>
      <vt:lpstr>Research Methodology</vt:lpstr>
      <vt:lpstr>Meaning of Research</vt:lpstr>
      <vt:lpstr>research comprises</vt:lpstr>
      <vt:lpstr>‘research’ refers</vt:lpstr>
      <vt:lpstr>OBJECTIVES OF RESEARCH</vt:lpstr>
      <vt:lpstr>MOTIVATION IN RESEARCH</vt:lpstr>
      <vt:lpstr>TYPES OF RESEARCH</vt:lpstr>
      <vt:lpstr>TYPES OF RESEARCH</vt:lpstr>
      <vt:lpstr>TYPES OF RESEARCH</vt:lpstr>
      <vt:lpstr>Ethics in Research</vt:lpstr>
      <vt:lpstr>What are research misconducts? </vt:lpstr>
      <vt:lpstr>TYPES OF RESEARCH Misconduct</vt:lpstr>
      <vt:lpstr>Types of Plagiarism</vt:lpstr>
      <vt:lpstr>Literature Review and Technical Reading</vt:lpstr>
      <vt:lpstr>New and Existing Knowledge</vt:lpstr>
      <vt:lpstr>A literature review</vt:lpstr>
      <vt:lpstr>Analysis and Synthesis of Prior Art</vt:lpstr>
      <vt:lpstr>Bibliographic Databases</vt:lpstr>
      <vt:lpstr>Conceptualizing Research</vt:lpstr>
      <vt:lpstr>Critical and Creative Reading</vt:lpstr>
      <vt:lpstr>Citations: Functions and Attributes</vt:lpstr>
      <vt:lpstr>Citations: Functions and Attributes</vt:lpstr>
      <vt:lpstr>Citations: Functions and Attributes</vt:lpstr>
      <vt:lpstr>Impact of Title and Keywords on Citations</vt:lpstr>
      <vt:lpstr>Title</vt:lpstr>
      <vt:lpstr>Keywords</vt:lpstr>
      <vt:lpstr>Knowledge Flow Through Citation</vt:lpstr>
      <vt:lpstr>Citing Datasets</vt:lpstr>
      <vt:lpstr>Styles for Citations</vt:lpstr>
      <vt:lpstr>Styles for Citations</vt:lpstr>
      <vt:lpstr>Acknowledgments and Attributions</vt:lpstr>
      <vt:lpstr>What Should Be Acknowledged?</vt:lpstr>
      <vt:lpstr>Acknowledgments in Books/Dissertations</vt:lpstr>
      <vt:lpstr>Dedication or Acknowledgments?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METHODOLOGY  AND  INTELLECTUAL PROPERTY RIGHTS Course Code: AD58/AI58</dc:title>
  <dc:creator>admin</dc:creator>
  <cp:lastModifiedBy>Admin</cp:lastModifiedBy>
  <cp:revision>10</cp:revision>
  <dcterms:created xsi:type="dcterms:W3CDTF">2020-09-04T05:08:02Z</dcterms:created>
  <dcterms:modified xsi:type="dcterms:W3CDTF">2023-10-11T10:28:29Z</dcterms:modified>
</cp:coreProperties>
</file>