
<file path=[Content_Types].xml><?xml version="1.0" encoding="utf-8"?>
<Types xmlns="http://schemas.openxmlformats.org/package/2006/content-types"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drawings/drawing2.xml" ContentType="application/vnd.openxmlformats-officedocument.drawingml.chartshapes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drawings/drawing3.xml" ContentType="application/vnd.openxmlformats-officedocument.drawingml.chartshap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61" r:id="rId5"/>
    <p:sldId id="262" r:id="rId6"/>
    <p:sldId id="268" r:id="rId7"/>
    <p:sldId id="263" r:id="rId8"/>
    <p:sldId id="264" r:id="rId9"/>
    <p:sldId id="265" r:id="rId10"/>
    <p:sldId id="266" r:id="rId11"/>
    <p:sldId id="267" r:id="rId12"/>
    <p:sldId id="270" r:id="rId13"/>
    <p:sldId id="272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575"/>
    <a:srgbClr val="FF1919"/>
    <a:srgbClr val="EA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75" autoAdjust="0"/>
    <p:restoredTop sz="93784" autoAdjust="0"/>
  </p:normalViewPr>
  <p:slideViewPr>
    <p:cSldViewPr snapToGrid="0">
      <p:cViewPr varScale="1">
        <p:scale>
          <a:sx n="67" d="100"/>
          <a:sy n="67" d="100"/>
        </p:scale>
        <p:origin x="5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tul\Downloads\last_mile_delivery_data_20_columns.xlsx" TargetMode="External"/><Relationship Id="rId2" Type="http://schemas.microsoft.com/office/2011/relationships/chartColorStyle" Target="colors1.xml"/><Relationship Id="rId1" Type="http://schemas.microsoft.com/office/2011/relationships/chartStyle" Target="style1.xml"/><Relationship Id="rId4" Type="http://schemas.openxmlformats.org/officeDocument/2006/relationships/chartUserShapes" Target="../drawings/drawing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tul\Downloads\last_mile_delivery_data_20_columns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tul\Downloads\last_mile_delivery_data_20_columns.xlsx" TargetMode="External"/><Relationship Id="rId2" Type="http://schemas.microsoft.com/office/2011/relationships/chartColorStyle" Target="colors3.xml"/><Relationship Id="rId1" Type="http://schemas.microsoft.com/office/2011/relationships/chartStyle" Target="style3.xml"/><Relationship Id="rId4" Type="http://schemas.openxmlformats.org/officeDocument/2006/relationships/chartUserShapes" Target="../drawings/drawing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ritul\Downloads\last_mile_delivery_data_20_columns.xlsx" TargetMode="External"/><Relationship Id="rId2" Type="http://schemas.microsoft.com/office/2011/relationships/chartColorStyle" Target="colors4.xml"/><Relationship Id="rId1" Type="http://schemas.microsoft.com/office/2011/relationships/chartStyle" Target="style4.xml"/><Relationship Id="rId4" Type="http://schemas.openxmlformats.org/officeDocument/2006/relationships/chartUserShapes" Target="../drawings/drawing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[last_mile_delivery_data_20_columns.xlsx]Sheet2!PivotTable1</c:name>
    <c:fmtId val="12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16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1600" b="1" i="1">
                <a:solidFill>
                  <a:schemeClr val="tx1"/>
                </a:solidFill>
              </a:rPr>
              <a:t>COMPARISON</a:t>
            </a:r>
            <a:r>
              <a:rPr lang="en-US" sz="1600" b="1" i="1" baseline="0">
                <a:solidFill>
                  <a:schemeClr val="tx1"/>
                </a:solidFill>
              </a:rPr>
              <a:t> OF ESTIMATED VS ACTUAL DELIVERY TIME</a:t>
            </a:r>
            <a:endParaRPr lang="en-US" sz="1600" b="1" i="1">
              <a:solidFill>
                <a:schemeClr val="tx1"/>
              </a:solidFill>
            </a:endParaRPr>
          </a:p>
        </c:rich>
      </c:tx>
      <c:layout>
        <c:manualLayout>
          <c:xMode val="edge"/>
          <c:yMode val="edge"/>
          <c:x val="0.11917357519413213"/>
          <c:y val="3.095858682404584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Sheet2!$B$3</c:f>
              <c:strCache>
                <c:ptCount val="1"/>
                <c:pt idx="0">
                  <c:v>Average of Estimated_delivery_time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Sheet2!$B$4:$B$5</c:f>
              <c:numCache>
                <c:formatCode>0.0</c:formatCode>
                <c:ptCount val="2"/>
                <c:pt idx="0">
                  <c:v>62.511568123393317</c:v>
                </c:pt>
                <c:pt idx="1">
                  <c:v>61.494159681187305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6B-4DDD-960F-AA9ED9E76838}"/>
            </c:ext>
          </c:extLst>
        </c:ser>
        <c:ser>
          <c:idx val="1"/>
          <c:order val="1"/>
          <c:tx>
            <c:strRef>
              <c:f>Sheet2!$C$3</c:f>
              <c:strCache>
                <c:ptCount val="1"/>
                <c:pt idx="0">
                  <c:v>Average of Actual_delivery_time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Sheet2!$A$4:$A$5</c:f>
              <c:strCache>
                <c:ptCount val="2"/>
                <c:pt idx="0">
                  <c:v>No</c:v>
                </c:pt>
                <c:pt idx="1">
                  <c:v>Yes</c:v>
                </c:pt>
              </c:strCache>
            </c:strRef>
          </c:cat>
          <c:val>
            <c:numRef>
              <c:f>Sheet2!$C$4:$C$5</c:f>
              <c:numCache>
                <c:formatCode>0.0</c:formatCode>
                <c:ptCount val="2"/>
                <c:pt idx="0">
                  <c:v>74.270657363202346</c:v>
                </c:pt>
                <c:pt idx="1">
                  <c:v>56.51848289130136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6B-4DDD-960F-AA9ED9E7683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375049360"/>
        <c:axId val="1604927936"/>
      </c:barChart>
      <c:catAx>
        <c:axId val="1375049360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1604927936"/>
        <c:crosses val="autoZero"/>
        <c:auto val="1"/>
        <c:lblAlgn val="ctr"/>
        <c:lblOffset val="100"/>
        <c:noMultiLvlLbl val="0"/>
      </c:catAx>
      <c:valAx>
        <c:axId val="1604927936"/>
        <c:scaling>
          <c:orientation val="minMax"/>
        </c:scaling>
        <c:delete val="1"/>
        <c:axPos val="l"/>
        <c:numFmt formatCode="0.0" sourceLinked="1"/>
        <c:majorTickMark val="out"/>
        <c:minorTickMark val="none"/>
        <c:tickLblPos val="nextTo"/>
        <c:crossAx val="13750493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legendEntry>
      <c:layout>
        <c:manualLayout>
          <c:xMode val="edge"/>
          <c:yMode val="edge"/>
          <c:x val="0.64605526034551164"/>
          <c:y val="0.32489331897096679"/>
          <c:w val="0.33727765740440596"/>
          <c:h val="0.3249851572021705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[last_mile_delivery_data_20_columns.xlsx]Sheet2!PivotTable10</c:name>
    <c:fmtId val="14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u="none" strike="noStrike" baseline="0"/>
              <a:t>Vehicle Type Distribution Across Delivery Distance Bands</a:t>
            </a:r>
            <a:endParaRPr lang="en-US" sz="2000" b="1" i="0"/>
          </a:p>
        </c:rich>
      </c:tx>
      <c:layout>
        <c:manualLayout>
          <c:xMode val="edge"/>
          <c:yMode val="edge"/>
          <c:x val="0.16791557195448031"/>
          <c:y val="4.020100502512562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bg1">
              <a:lumMod val="6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179696904685484E-16"/>
              <c:y val="4.496109979806448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3.2173923617585247E-2"/>
              <c:y val="-4.9457209777871006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92D050"/>
          </a:solidFill>
          <a:ln>
            <a:noFill/>
          </a:ln>
          <a:effectLst/>
        </c:spPr>
        <c:dLbl>
          <c:idx val="0"/>
          <c:layout>
            <c:manualLayout>
              <c:x val="1.9304354170551184E-2"/>
              <c:y val="-1.7984439919225791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3.5391315979343835E-2"/>
              <c:y val="4.0464989818257947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1.6086961808792623E-2"/>
              <c:y val="-2.6976659878838686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92D050"/>
          </a:solidFill>
          <a:ln>
            <a:noFill/>
          </a:ln>
          <a:effectLst/>
        </c:spPr>
        <c:dLbl>
          <c:idx val="0"/>
          <c:layout>
            <c:manualLayout>
              <c:x val="3.8608708341102367E-2"/>
              <c:y val="-1.3488329939419343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3.2173923617585302E-2"/>
              <c:y val="1.3488329939419343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0"/>
              <c:y val="-7.1937759676903162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92D050"/>
          </a:solidFill>
          <a:ln>
            <a:noFill/>
          </a:ln>
          <a:effectLst/>
        </c:spPr>
        <c:dLbl>
          <c:idx val="0"/>
          <c:layout>
            <c:manualLayout>
              <c:x val="3.2173923617584126E-3"/>
              <c:y val="-3.1472769858645132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3"/>
        <c:spPr>
          <a:solidFill>
            <a:schemeClr val="bg1">
              <a:lumMod val="6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1.9304354170551066E-2"/>
              <c:y val="4.4961099798065301E-3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bg1">
              <a:lumMod val="6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2.8956531255826715E-2"/>
              <c:y val="0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5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5.4695670149894959E-2"/>
              <c:y val="-1.7984439919225791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6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5.1478277788136489E-2"/>
              <c:y val="1.3488329939419178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7"/>
        <c:spPr>
          <a:solidFill>
            <a:srgbClr val="92D050"/>
          </a:solidFill>
          <a:ln>
            <a:noFill/>
          </a:ln>
          <a:effectLst/>
        </c:spPr>
        <c:dLbl>
          <c:idx val="0"/>
          <c:layout>
            <c:manualLayout>
              <c:x val="5.1478277788136489E-2"/>
              <c:y val="0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8"/>
        <c:spPr>
          <a:solidFill>
            <a:schemeClr val="bg1">
              <a:lumMod val="6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1.6086961808792651E-2"/>
              <c:y val="-4.121386537546937E-17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9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0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5.1478277788136489E-2"/>
              <c:y val="1.3488329939419178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1"/>
        <c:spPr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179696904685484E-16"/>
              <c:y val="4.496109979806448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2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3.5391315979343835E-2"/>
              <c:y val="4.0464989818257947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3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3.2173923617585302E-2"/>
              <c:y val="1.3488329939419343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4"/>
        <c:spPr>
          <a:solidFill>
            <a:schemeClr val="bg1">
              <a:lumMod val="6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5"/>
        <c:spPr>
          <a:solidFill>
            <a:schemeClr val="bg1">
              <a:lumMod val="6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1.9304354170551066E-2"/>
              <c:y val="4.4961099798065301E-3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6"/>
        <c:spPr>
          <a:solidFill>
            <a:schemeClr val="bg1">
              <a:lumMod val="6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2.8956531255826715E-2"/>
              <c:y val="0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7"/>
        <c:spPr>
          <a:solidFill>
            <a:schemeClr val="bg1">
              <a:lumMod val="6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1.6086961808792651E-2"/>
              <c:y val="-4.121386537546937E-17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8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9"/>
        <c:spPr>
          <a:solidFill>
            <a:srgbClr val="92D050"/>
          </a:solidFill>
          <a:ln>
            <a:noFill/>
          </a:ln>
          <a:effectLst/>
        </c:spPr>
        <c:dLbl>
          <c:idx val="0"/>
          <c:layout>
            <c:manualLayout>
              <c:x val="5.1478277788136489E-2"/>
              <c:y val="0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0"/>
        <c:spPr>
          <a:solidFill>
            <a:srgbClr val="92D050"/>
          </a:solidFill>
          <a:ln>
            <a:noFill/>
          </a:ln>
          <a:effectLst/>
        </c:spPr>
        <c:dLbl>
          <c:idx val="0"/>
          <c:layout>
            <c:manualLayout>
              <c:x val="3.2173923617584126E-3"/>
              <c:y val="-3.1472769858645132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1"/>
        <c:spPr>
          <a:solidFill>
            <a:srgbClr val="92D050"/>
          </a:solidFill>
          <a:ln>
            <a:noFill/>
          </a:ln>
          <a:effectLst/>
        </c:spPr>
        <c:dLbl>
          <c:idx val="0"/>
          <c:layout>
            <c:manualLayout>
              <c:x val="1.9304354170551184E-2"/>
              <c:y val="-1.7984439919225791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2"/>
        <c:spPr>
          <a:solidFill>
            <a:srgbClr val="92D050"/>
          </a:solidFill>
          <a:ln>
            <a:noFill/>
          </a:ln>
          <a:effectLst/>
        </c:spPr>
        <c:dLbl>
          <c:idx val="0"/>
          <c:layout>
            <c:manualLayout>
              <c:x val="3.8608708341102367E-2"/>
              <c:y val="-1.3488329939419343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3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5.4695670149894959E-2"/>
              <c:y val="-1.7984439919225791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5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0"/>
              <c:y val="-7.1937759676903162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6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3.2173923617585247E-2"/>
              <c:y val="-4.9457209777871006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7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1.6086961808792623E-2"/>
              <c:y val="-2.6976659878838686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8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9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5.1478277788136489E-2"/>
              <c:y val="1.3488329939419178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0"/>
        <c:spPr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-1.179696904685484E-16"/>
              <c:y val="4.496109979806448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1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3.5391315979343835E-2"/>
              <c:y val="4.0464989818257947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2"/>
        <c:spPr>
          <a:solidFill>
            <a:schemeClr val="accent1">
              <a:lumMod val="60000"/>
              <a:lumOff val="40000"/>
            </a:schemeClr>
          </a:solidFill>
          <a:ln>
            <a:noFill/>
          </a:ln>
          <a:effectLst/>
        </c:spPr>
        <c:dLbl>
          <c:idx val="0"/>
          <c:layout>
            <c:manualLayout>
              <c:x val="3.2173923617585302E-2"/>
              <c:y val="1.3488329939419343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3"/>
        <c:spPr>
          <a:solidFill>
            <a:schemeClr val="bg1">
              <a:lumMod val="6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4"/>
        <c:spPr>
          <a:solidFill>
            <a:schemeClr val="bg1">
              <a:lumMod val="6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1.9304354170551066E-2"/>
              <c:y val="4.4961099798065301E-3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5"/>
        <c:spPr>
          <a:solidFill>
            <a:schemeClr val="bg1">
              <a:lumMod val="6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2.8956531255826715E-2"/>
              <c:y val="0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6"/>
        <c:spPr>
          <a:solidFill>
            <a:schemeClr val="bg1">
              <a:lumMod val="6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1.6086961808792651E-2"/>
              <c:y val="-4.121386537546937E-17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7"/>
        <c:spPr>
          <a:solidFill>
            <a:srgbClr val="92D05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8"/>
        <c:spPr>
          <a:solidFill>
            <a:srgbClr val="92D050"/>
          </a:solidFill>
          <a:ln>
            <a:noFill/>
          </a:ln>
          <a:effectLst/>
        </c:spPr>
        <c:dLbl>
          <c:idx val="0"/>
          <c:layout>
            <c:manualLayout>
              <c:x val="5.1478277788136489E-2"/>
              <c:y val="0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9"/>
        <c:spPr>
          <a:solidFill>
            <a:srgbClr val="92D050"/>
          </a:solidFill>
          <a:ln>
            <a:noFill/>
          </a:ln>
          <a:effectLst/>
        </c:spPr>
        <c:dLbl>
          <c:idx val="0"/>
          <c:layout>
            <c:manualLayout>
              <c:x val="3.2173923617584126E-3"/>
              <c:y val="-3.1472769858645132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0"/>
        <c:spPr>
          <a:solidFill>
            <a:srgbClr val="92D050"/>
          </a:solidFill>
          <a:ln>
            <a:noFill/>
          </a:ln>
          <a:effectLst/>
        </c:spPr>
        <c:dLbl>
          <c:idx val="0"/>
          <c:layout>
            <c:manualLayout>
              <c:x val="1.9304354170551184E-2"/>
              <c:y val="-1.7984439919225791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1"/>
        <c:spPr>
          <a:solidFill>
            <a:srgbClr val="92D050"/>
          </a:solidFill>
          <a:ln>
            <a:noFill/>
          </a:ln>
          <a:effectLst/>
        </c:spPr>
        <c:dLbl>
          <c:idx val="0"/>
          <c:layout>
            <c:manualLayout>
              <c:x val="3.8608708341102367E-2"/>
              <c:y val="-1.3488329939419343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2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3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5.4695670149894959E-2"/>
              <c:y val="-1.7984439919225791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0"/>
              <c:y val="-7.1937759676903162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5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3.2173923617585247E-2"/>
              <c:y val="-4.9457209777871006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6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  <c:dLbl>
          <c:idx val="0"/>
          <c:layout>
            <c:manualLayout>
              <c:x val="1.6086961808792623E-2"/>
              <c:y val="-2.6976659878838686E-2"/>
            </c:manualLayout>
          </c:layout>
          <c:spPr>
            <a:solidFill>
              <a:schemeClr val="bg1">
                <a:lumMod val="95000"/>
              </a:schemeClr>
            </a:solidFill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36614375535589266"/>
          <c:y val="0.26376202974628171"/>
          <c:w val="0.59840001864567538"/>
          <c:h val="0.73411457079496889"/>
        </c:manualLayout>
      </c:layout>
      <c:barChart>
        <c:barDir val="bar"/>
        <c:grouping val="clustered"/>
        <c:varyColors val="0"/>
        <c:ser>
          <c:idx val="0"/>
          <c:order val="0"/>
          <c:tx>
            <c:strRef>
              <c:f>Sheet2!$J$4:$J$5</c:f>
              <c:strCache>
                <c:ptCount val="1"/>
                <c:pt idx="0">
                  <c:v>Bike</c:v>
                </c:pt>
              </c:strCache>
            </c:strRef>
          </c:tx>
          <c:spPr>
            <a:solidFill>
              <a:schemeClr val="accent5">
                <a:lumMod val="75000"/>
              </a:schemeClr>
            </a:solidFill>
            <a:ln>
              <a:solidFill>
                <a:schemeClr val="accent1">
                  <a:lumMod val="75000"/>
                </a:schemeClr>
              </a:solidFill>
            </a:ln>
            <a:effectLst/>
          </c:spPr>
          <c:invertIfNegative val="0"/>
          <c:dPt>
            <c:idx val="1"/>
            <c:invertIfNegative val="0"/>
            <c:bubble3D val="0"/>
            <c:spPr>
              <a:solidFill>
                <a:schemeClr val="accent5">
                  <a:lumMod val="75000"/>
                </a:schemeClr>
              </a:solidFill>
              <a:ln>
                <a:solidFill>
                  <a:schemeClr val="accent1">
                    <a:lumMod val="75000"/>
                  </a:schemeClr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6B89-413B-BD81-12706428A09F}"/>
              </c:ext>
            </c:extLst>
          </c:dPt>
          <c:dLbls>
            <c:dLbl>
              <c:idx val="0"/>
              <c:layout>
                <c:manualLayout>
                  <c:x val="5.1478277788136489E-2"/>
                  <c:y val="1.3488329939419178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6B89-413B-BD81-12706428A09F}"/>
                </c:ext>
              </c:extLst>
            </c:dLbl>
            <c:dLbl>
              <c:idx val="1"/>
              <c:layout>
                <c:manualLayout>
                  <c:x val="0"/>
                  <c:y val="1.59270543443376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6B89-413B-BD81-12706428A09F}"/>
                </c:ext>
              </c:extLst>
            </c:dLbl>
            <c:dLbl>
              <c:idx val="2"/>
              <c:layout>
                <c:manualLayout>
                  <c:x val="2.5697980984684746E-2"/>
                  <c:y val="4.7307403157519886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6B89-413B-BD81-12706428A09F}"/>
                </c:ext>
              </c:extLst>
            </c:dLbl>
            <c:dLbl>
              <c:idx val="3"/>
              <c:layout>
                <c:manualLayout>
                  <c:x val="3.2173923617585302E-2"/>
                  <c:y val="1.3488329939419343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6B89-413B-BD81-12706428A09F}"/>
                </c:ext>
              </c:extLst>
            </c:dLbl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Sheet2!$I$6:$I$9</c:f>
              <c:strCache>
                <c:ptCount val="4"/>
                <c:pt idx="0">
                  <c:v>0.1-10.1</c:v>
                </c:pt>
                <c:pt idx="1">
                  <c:v>10.1-20.1</c:v>
                </c:pt>
                <c:pt idx="2">
                  <c:v>20.1-30.1</c:v>
                </c:pt>
                <c:pt idx="3">
                  <c:v>30.1-40.1</c:v>
                </c:pt>
              </c:strCache>
            </c:strRef>
          </c:cat>
          <c:val>
            <c:numRef>
              <c:f>Sheet2!$J$6:$J$9</c:f>
              <c:numCache>
                <c:formatCode>General</c:formatCode>
                <c:ptCount val="4"/>
                <c:pt idx="0">
                  <c:v>438</c:v>
                </c:pt>
                <c:pt idx="1">
                  <c:v>1711</c:v>
                </c:pt>
                <c:pt idx="2">
                  <c:v>371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B89-413B-BD81-12706428A09F}"/>
            </c:ext>
          </c:extLst>
        </c:ser>
        <c:ser>
          <c:idx val="1"/>
          <c:order val="1"/>
          <c:tx>
            <c:strRef>
              <c:f>Sheet2!$K$4:$K$5</c:f>
              <c:strCache>
                <c:ptCount val="1"/>
                <c:pt idx="0">
                  <c:v>Mini Truck</c:v>
                </c:pt>
              </c:strCache>
            </c:strRef>
          </c:tx>
          <c:spPr>
            <a:solidFill>
              <a:schemeClr val="bg1">
                <a:lumMod val="6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5736584436918341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4-6B89-413B-BD81-12706428A09F}"/>
                </c:ext>
              </c:extLst>
            </c:dLbl>
            <c:dLbl>
              <c:idx val="1"/>
              <c:layout>
                <c:manualLayout>
                  <c:x val="1.9304354170551066E-2"/>
                  <c:y val="4.4961099798065301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6-6B89-413B-BD81-12706428A09F}"/>
                </c:ext>
              </c:extLst>
            </c:dLbl>
            <c:dLbl>
              <c:idx val="2"/>
              <c:layout>
                <c:manualLayout>
                  <c:x val="2.8956531255826715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7-6B89-413B-BD81-12706428A09F}"/>
                </c:ext>
              </c:extLst>
            </c:dLbl>
            <c:dLbl>
              <c:idx val="3"/>
              <c:layout>
                <c:manualLayout>
                  <c:x val="2.5780221545767635E-2"/>
                  <c:y val="1.5633724176437745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8-6B89-413B-BD81-12706428A09F}"/>
                </c:ext>
              </c:extLst>
            </c:dLbl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Sheet2!$I$6:$I$9</c:f>
              <c:strCache>
                <c:ptCount val="4"/>
                <c:pt idx="0">
                  <c:v>0.1-10.1</c:v>
                </c:pt>
                <c:pt idx="1">
                  <c:v>10.1-20.1</c:v>
                </c:pt>
                <c:pt idx="2">
                  <c:v>20.1-30.1</c:v>
                </c:pt>
                <c:pt idx="3">
                  <c:v>30.1-40.1</c:v>
                </c:pt>
              </c:strCache>
            </c:strRef>
          </c:cat>
          <c:val>
            <c:numRef>
              <c:f>Sheet2!$K$6:$K$9</c:f>
              <c:numCache>
                <c:formatCode>General</c:formatCode>
                <c:ptCount val="4"/>
                <c:pt idx="0">
                  <c:v>427</c:v>
                </c:pt>
                <c:pt idx="1">
                  <c:v>1651</c:v>
                </c:pt>
                <c:pt idx="2">
                  <c:v>364</c:v>
                </c:pt>
                <c:pt idx="3">
                  <c:v>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6B89-413B-BD81-12706428A09F}"/>
            </c:ext>
          </c:extLst>
        </c:ser>
        <c:ser>
          <c:idx val="2"/>
          <c:order val="2"/>
          <c:tx>
            <c:strRef>
              <c:f>Sheet2!$L$4:$L$5</c:f>
              <c:strCache>
                <c:ptCount val="1"/>
                <c:pt idx="0">
                  <c:v>Scooter</c:v>
                </c:pt>
              </c:strCache>
            </c:strRef>
          </c:tx>
          <c:spPr>
            <a:solidFill>
              <a:srgbClr val="92D050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5.1478277788136489E-2"/>
                  <c:y val="0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A-6B89-413B-BD81-12706428A09F}"/>
                </c:ext>
              </c:extLst>
            </c:dLbl>
            <c:dLbl>
              <c:idx val="1"/>
              <c:layout>
                <c:manualLayout>
                  <c:x val="-1.6293553389484618E-3"/>
                  <c:y val="4.26137687562924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B-6B89-413B-BD81-12706428A09F}"/>
                </c:ext>
              </c:extLst>
            </c:dLbl>
            <c:dLbl>
              <c:idx val="2"/>
              <c:layout>
                <c:manualLayout>
                  <c:x val="1.4457737987678418E-2"/>
                  <c:y val="-2.35068606373960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C-6B89-413B-BD81-12706428A09F}"/>
                </c:ext>
              </c:extLst>
            </c:dLbl>
            <c:dLbl>
              <c:idx val="3"/>
              <c:layout>
                <c:manualLayout>
                  <c:x val="3.1338805733483723E-2"/>
                  <c:y val="2.1454604606584572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D-6B89-413B-BD81-12706428A09F}"/>
                </c:ext>
              </c:extLst>
            </c:dLbl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Sheet2!$I$6:$I$9</c:f>
              <c:strCache>
                <c:ptCount val="4"/>
                <c:pt idx="0">
                  <c:v>0.1-10.1</c:v>
                </c:pt>
                <c:pt idx="1">
                  <c:v>10.1-20.1</c:v>
                </c:pt>
                <c:pt idx="2">
                  <c:v>20.1-30.1</c:v>
                </c:pt>
                <c:pt idx="3">
                  <c:v>30.1-40.1</c:v>
                </c:pt>
              </c:strCache>
            </c:strRef>
          </c:cat>
          <c:val>
            <c:numRef>
              <c:f>Sheet2!$L$6:$L$9</c:f>
              <c:numCache>
                <c:formatCode>General</c:formatCode>
                <c:ptCount val="4"/>
                <c:pt idx="0">
                  <c:v>434</c:v>
                </c:pt>
                <c:pt idx="1">
                  <c:v>1707</c:v>
                </c:pt>
                <c:pt idx="2">
                  <c:v>402</c:v>
                </c:pt>
                <c:pt idx="3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E-6B89-413B-BD81-12706428A09F}"/>
            </c:ext>
          </c:extLst>
        </c:ser>
        <c:ser>
          <c:idx val="3"/>
          <c:order val="3"/>
          <c:tx>
            <c:strRef>
              <c:f>Sheet2!$M$4:$M$5</c:f>
              <c:strCache>
                <c:ptCount val="1"/>
                <c:pt idx="0">
                  <c:v>Van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dLbls>
            <c:dLbl>
              <c:idx val="0"/>
              <c:layout>
                <c:manualLayout>
                  <c:x val="6.6812346311758891E-2"/>
                  <c:y val="-9.0508535679271248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F-6B89-413B-BD81-12706428A09F}"/>
                </c:ext>
              </c:extLst>
            </c:dLbl>
            <c:dLbl>
              <c:idx val="1"/>
              <c:layout>
                <c:manualLayout>
                  <c:x val="7.2699892743806529E-3"/>
                  <c:y val="3.9974148960023213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0-6B89-413B-BD81-12706428A09F}"/>
                </c:ext>
              </c:extLst>
            </c:dLbl>
            <c:dLbl>
              <c:idx val="2"/>
              <c:layout>
                <c:manualLayout>
                  <c:x val="2.4904006565506325E-2"/>
                  <c:y val="-2.556087524235349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1-6B89-413B-BD81-12706428A09F}"/>
                </c:ext>
              </c:extLst>
            </c:dLbl>
            <c:dLbl>
              <c:idx val="3"/>
              <c:layout>
                <c:manualLayout>
                  <c:x val="2.578022154576759E-2"/>
                  <c:y val="-1.1342979112535597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12-6B89-413B-BD81-12706428A09F}"/>
                </c:ext>
              </c:extLst>
            </c:dLbl>
            <c:spPr>
              <a:solidFill>
                <a:schemeClr val="bg1">
                  <a:lumMod val="95000"/>
                </a:schemeClr>
              </a:solidFill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2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Sheet2!$I$6:$I$9</c:f>
              <c:strCache>
                <c:ptCount val="4"/>
                <c:pt idx="0">
                  <c:v>0.1-10.1</c:v>
                </c:pt>
                <c:pt idx="1">
                  <c:v>10.1-20.1</c:v>
                </c:pt>
                <c:pt idx="2">
                  <c:v>20.1-30.1</c:v>
                </c:pt>
                <c:pt idx="3">
                  <c:v>30.1-40.1</c:v>
                </c:pt>
              </c:strCache>
            </c:strRef>
          </c:cat>
          <c:val>
            <c:numRef>
              <c:f>Sheet2!$M$6:$M$9</c:f>
              <c:numCache>
                <c:formatCode>General</c:formatCode>
                <c:ptCount val="4"/>
                <c:pt idx="0">
                  <c:v>409</c:v>
                </c:pt>
                <c:pt idx="1">
                  <c:v>1702</c:v>
                </c:pt>
                <c:pt idx="2">
                  <c:v>365</c:v>
                </c:pt>
                <c:pt idx="3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3-6B89-413B-BD81-12706428A09F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182"/>
        <c:axId val="1739692368"/>
        <c:axId val="1505822112"/>
      </c:barChart>
      <c:catAx>
        <c:axId val="1739692368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505822112"/>
        <c:crosses val="autoZero"/>
        <c:auto val="1"/>
        <c:lblAlgn val="ctr"/>
        <c:lblOffset val="100"/>
        <c:noMultiLvlLbl val="0"/>
      </c:catAx>
      <c:valAx>
        <c:axId val="1505822112"/>
        <c:scaling>
          <c:orientation val="minMax"/>
        </c:scaling>
        <c:delete val="1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out"/>
        <c:minorTickMark val="none"/>
        <c:tickLblPos val="nextTo"/>
        <c:crossAx val="173969236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1.7086633482768964E-2"/>
          <c:y val="0.3407909187230993"/>
          <c:w val="0.17856527607759845"/>
          <c:h val="0.6125780257367327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noFill/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[last_mile_delivery_data_20_columns.xlsx]traffic!PivotTable1</c:name>
    <c:fmtId val="17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1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sz="2000" b="1" i="0" u="none" strike="noStrike" baseline="0" dirty="0"/>
              <a:t>Impact of Traffic on Route Efficiency Score</a:t>
            </a:r>
            <a:endParaRPr lang="en-US" sz="2000" b="1" dirty="0"/>
          </a:p>
        </c:rich>
      </c:tx>
      <c:layout>
        <c:manualLayout>
          <c:xMode val="edge"/>
          <c:yMode val="edge"/>
          <c:x val="6.3826347992520585E-2"/>
          <c:y val="3.731213451829986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1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rgbClr val="002060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1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</c:spPr>
      </c:pivotFmt>
      <c:pivotFmt>
        <c:idx val="2"/>
        <c:spPr>
          <a:solidFill>
            <a:schemeClr val="tx2">
              <a:lumMod val="20000"/>
              <a:lumOff val="80000"/>
            </a:schemeClr>
          </a:solidFill>
          <a:ln>
            <a:noFill/>
          </a:ln>
          <a:effectLst/>
        </c:spPr>
      </c:pivotFmt>
      <c:pivotFmt>
        <c:idx val="3"/>
        <c:spPr>
          <a:solidFill>
            <a:srgbClr val="C00000"/>
          </a:solidFill>
          <a:ln>
            <a:noFill/>
          </a:ln>
          <a:effectLst/>
        </c:spPr>
      </c:pivotFmt>
      <c:pivotFmt>
        <c:idx val="4"/>
        <c:spPr>
          <a:solidFill>
            <a:schemeClr val="tx2"/>
          </a:solidFill>
          <a:ln>
            <a:noFill/>
          </a:ln>
          <a:effectLst/>
        </c:spPr>
      </c:pivotFmt>
      <c:pivotFmt>
        <c:idx val="5"/>
        <c:spPr>
          <a:solidFill>
            <a:schemeClr val="tx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tx2"/>
          </a:solidFill>
          <a:ln>
            <a:noFill/>
          </a:ln>
          <a:effectLst/>
        </c:spPr>
      </c:pivotFmt>
      <c:pivotFmt>
        <c:idx val="7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accent1"/>
          </a:solidFill>
          <a:ln>
            <a:noFill/>
          </a:ln>
          <a:effectLst/>
        </c:spPr>
      </c:pivotFmt>
      <c:pivotFmt>
        <c:idx val="9"/>
        <c:spPr>
          <a:solidFill>
            <a:schemeClr val="tx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chemeClr val="tx2"/>
          </a:solidFill>
          <a:ln>
            <a:noFill/>
          </a:ln>
          <a:effectLst/>
        </c:spPr>
      </c:pivotFmt>
      <c:pivotFmt>
        <c:idx val="11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12"/>
        <c:spPr>
          <a:solidFill>
            <a:schemeClr val="accent1"/>
          </a:solidFill>
          <a:ln>
            <a:noFill/>
          </a:ln>
          <a:effectLst/>
        </c:spPr>
      </c:pivotFmt>
      <c:pivotFmt>
        <c:idx val="13"/>
        <c:spPr>
          <a:solidFill>
            <a:schemeClr val="tx2">
              <a:lumMod val="75000"/>
            </a:schemeClr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4"/>
        <c:spPr>
          <a:solidFill>
            <a:schemeClr val="tx2"/>
          </a:solidFill>
          <a:ln>
            <a:noFill/>
          </a:ln>
          <a:effectLst/>
        </c:spPr>
      </c:pivotFmt>
      <c:pivotFmt>
        <c:idx val="15"/>
        <c:spPr>
          <a:solidFill>
            <a:schemeClr val="accent1">
              <a:lumMod val="75000"/>
            </a:schemeClr>
          </a:solidFill>
          <a:ln>
            <a:noFill/>
          </a:ln>
          <a:effectLst/>
        </c:spPr>
      </c:pivotFmt>
      <c:pivotFmt>
        <c:idx val="16"/>
        <c:spPr>
          <a:solidFill>
            <a:schemeClr val="accent1"/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3702439045919504"/>
          <c:y val="0.36608825207870099"/>
          <c:w val="0.75067642860431916"/>
          <c:h val="0.4604575491893300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traffic!$B$3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chemeClr val="tx2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B41-4352-B591-C8133FD26BA8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B41-4352-B591-C8133FD26BA8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B41-4352-B591-C8133FD26BA8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traffic!$A$4:$A$6</c:f>
              <c:strCache>
                <c:ptCount val="3"/>
                <c:pt idx="0">
                  <c:v>High</c:v>
                </c:pt>
                <c:pt idx="1">
                  <c:v>Medium</c:v>
                </c:pt>
                <c:pt idx="2">
                  <c:v>Low</c:v>
                </c:pt>
              </c:strCache>
            </c:strRef>
          </c:cat>
          <c:val>
            <c:numRef>
              <c:f>traffic!$B$4:$B$6</c:f>
              <c:numCache>
                <c:formatCode>0.0</c:formatCode>
                <c:ptCount val="3"/>
                <c:pt idx="0">
                  <c:v>5.1962282353763474</c:v>
                </c:pt>
                <c:pt idx="1">
                  <c:v>4.2009986698083788</c:v>
                </c:pt>
                <c:pt idx="2">
                  <c:v>3.2119604733227525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7-FB41-4352-B591-C8133FD26BA8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695468047"/>
        <c:axId val="1815111183"/>
      </c:barChart>
      <c:catAx>
        <c:axId val="169546804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1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>
                    <a:solidFill>
                      <a:schemeClr val="bg1">
                        <a:lumMod val="50000"/>
                      </a:schemeClr>
                    </a:solidFill>
                  </a:rPr>
                  <a:t>TRAFFIC</a:t>
                </a:r>
                <a:r>
                  <a:rPr lang="en-US" sz="1400" b="1" baseline="0">
                    <a:solidFill>
                      <a:schemeClr val="bg1">
                        <a:lumMod val="50000"/>
                      </a:schemeClr>
                    </a:solidFill>
                  </a:rPr>
                  <a:t> CONDITION</a:t>
                </a:r>
                <a:endParaRPr lang="en-US" sz="1400" b="1">
                  <a:solidFill>
                    <a:schemeClr val="bg1">
                      <a:lumMod val="50000"/>
                    </a:schemeClr>
                  </a:solidFill>
                </a:endParaRPr>
              </a:p>
            </c:rich>
          </c:tx>
          <c:layout>
            <c:manualLayout>
              <c:xMode val="edge"/>
              <c:yMode val="edge"/>
              <c:x val="0.32948065637537094"/>
              <c:y val="0.92640034579010955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1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15111183"/>
        <c:crosses val="autoZero"/>
        <c:auto val="1"/>
        <c:lblAlgn val="ctr"/>
        <c:lblOffset val="100"/>
        <c:noMultiLvlLbl val="0"/>
      </c:catAx>
      <c:valAx>
        <c:axId val="1815111183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solidFill>
            <a:schemeClr val="bg1">
              <a:lumMod val="95000"/>
            </a:schemeClr>
          </a:solidFill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695468047"/>
        <c:crosses val="autoZero"/>
        <c:crossBetween val="between"/>
      </c:valAx>
      <c:spPr>
        <a:solidFill>
          <a:schemeClr val="bg1">
            <a:lumMod val="95000"/>
          </a:schemeClr>
        </a:solidFill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3114491278193059"/>
          <c:y val="0.17313096279631712"/>
          <c:w val="0.1641841355355706"/>
          <c:h val="0.3472456567929009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1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[last_mile_delivery_data_20_columns.xlsx]traffic!PivotTable3</c:name>
    <c:fmtId val="5"/>
  </c:pivotSource>
  <c:chart>
    <c:title>
      <c:tx>
        <c:rich>
          <a:bodyPr rot="0" spcFirstLastPara="1" vertOverflow="ellipsis" vert="horz" wrap="square" anchor="ctr" anchorCtr="1"/>
          <a:lstStyle/>
          <a:p>
            <a:pPr>
              <a:defRPr sz="2000" b="0" i="0" u="none" strike="noStrike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r>
              <a:rPr lang="en-US" sz="2000" b="1" dirty="0"/>
              <a:t>Impact of Weather on Route Efficiency Score         </a:t>
            </a:r>
          </a:p>
        </c:rich>
      </c:tx>
      <c:layout>
        <c:manualLayout>
          <c:xMode val="edge"/>
          <c:yMode val="edge"/>
          <c:x val="0.14786004026942082"/>
          <c:y val="9.1452096228613139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000" b="0" i="0" u="none" strike="noStrike" kern="1200" spc="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ivotFmts>
      <c:pivotFmt>
        <c:idx val="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4"/>
          </a:solidFill>
          <a:ln>
            <a:noFill/>
          </a:ln>
          <a:effectLst/>
        </c:spPr>
      </c:pivotFmt>
      <c:pivotFmt>
        <c:idx val="2"/>
        <c:spPr>
          <a:solidFill>
            <a:schemeClr val="accent5"/>
          </a:solidFill>
          <a:ln>
            <a:noFill/>
          </a:ln>
          <a:effectLst/>
        </c:spPr>
      </c:pivotFmt>
      <c:pivotFmt>
        <c:idx val="3"/>
        <c:spPr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5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chemeClr val="accent4"/>
          </a:solidFill>
          <a:ln>
            <a:noFill/>
          </a:ln>
          <a:effectLst/>
        </c:spPr>
      </c:pivotFmt>
      <c:pivotFmt>
        <c:idx val="7"/>
        <c:spPr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8"/>
        <c:spPr>
          <a:solidFill>
            <a:schemeClr val="accent5"/>
          </a:solidFill>
          <a:ln>
            <a:noFill/>
          </a:ln>
          <a:effectLst/>
        </c:spPr>
      </c:pivotFmt>
      <c:pivotFmt>
        <c:idx val="9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  <c:pivotFmt>
        <c:idx val="10"/>
        <c:spPr>
          <a:solidFill>
            <a:schemeClr val="accent1"/>
          </a:solidFill>
          <a:ln>
            <a:noFill/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200" b="1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outEnd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chemeClr val="accent4"/>
          </a:solidFill>
          <a:ln>
            <a:noFill/>
          </a:ln>
          <a:effectLst/>
        </c:spPr>
      </c:pivotFmt>
      <c:pivotFmt>
        <c:idx val="12"/>
        <c:spPr>
          <a:solidFill>
            <a:schemeClr val="tx2">
              <a:lumMod val="60000"/>
              <a:lumOff val="40000"/>
            </a:schemeClr>
          </a:solidFill>
          <a:ln>
            <a:noFill/>
          </a:ln>
          <a:effectLst/>
        </c:spPr>
      </c:pivotFmt>
      <c:pivotFmt>
        <c:idx val="13"/>
        <c:spPr>
          <a:solidFill>
            <a:schemeClr val="accent5"/>
          </a:solidFill>
          <a:ln>
            <a:noFill/>
          </a:ln>
          <a:effectLst/>
        </c:spPr>
      </c:pivotFmt>
      <c:pivotFmt>
        <c:idx val="14"/>
        <c:spPr>
          <a:solidFill>
            <a:schemeClr val="accent6">
              <a:lumMod val="75000"/>
            </a:schemeClr>
          </a:solidFill>
          <a:ln>
            <a:noFill/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0.13988114669528637"/>
          <c:y val="0.29547967325918867"/>
          <c:w val="0.63126215309432387"/>
          <c:h val="0.4291062635020621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traffic!$H$3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0"/>
            <c:invertIfNegative val="0"/>
            <c:bubble3D val="0"/>
            <c:spPr>
              <a:solidFill>
                <a:srgbClr val="7030A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548-42D5-A684-927D48509453}"/>
              </c:ext>
            </c:extLst>
          </c:dPt>
          <c:dPt>
            <c:idx val="1"/>
            <c:invertIfNegative val="0"/>
            <c:bubble3D val="0"/>
            <c:spPr>
              <a:solidFill>
                <a:schemeClr val="accent1">
                  <a:lumMod val="75000"/>
                </a:schemeClr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3548-42D5-A684-927D48509453}"/>
              </c:ext>
            </c:extLst>
          </c:dPt>
          <c:dPt>
            <c:idx val="2"/>
            <c:invertIfNegative val="0"/>
            <c:bubble3D val="0"/>
            <c:spPr>
              <a:solidFill>
                <a:schemeClr val="accent5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3548-42D5-A684-927D48509453}"/>
              </c:ext>
            </c:extLst>
          </c:dPt>
          <c:dPt>
            <c:idx val="3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3548-42D5-A684-927D48509453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9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ot"/>
              </a:ln>
              <a:effectLst/>
            </c:spPr>
            <c:trendlineType val="linear"/>
            <c:dispRSqr val="0"/>
            <c:dispEq val="0"/>
          </c:trendline>
          <c:cat>
            <c:strRef>
              <c:f>traffic!$G$4:$G$7</c:f>
              <c:strCache>
                <c:ptCount val="4"/>
                <c:pt idx="0">
                  <c:v>Foggy</c:v>
                </c:pt>
                <c:pt idx="1">
                  <c:v>Rainy</c:v>
                </c:pt>
                <c:pt idx="2">
                  <c:v>Windy</c:v>
                </c:pt>
                <c:pt idx="3">
                  <c:v>Clear</c:v>
                </c:pt>
              </c:strCache>
            </c:strRef>
          </c:cat>
          <c:val>
            <c:numRef>
              <c:f>traffic!$H$4:$H$7</c:f>
              <c:numCache>
                <c:formatCode>0.0</c:formatCode>
                <c:ptCount val="4"/>
                <c:pt idx="0">
                  <c:v>5.3134502986611514</c:v>
                </c:pt>
                <c:pt idx="1">
                  <c:v>4.5530513025064705</c:v>
                </c:pt>
                <c:pt idx="2">
                  <c:v>4.1651445180159232</c:v>
                </c:pt>
                <c:pt idx="3">
                  <c:v>3.7464672662001517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9-3548-42D5-A684-927D48509453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826062879"/>
        <c:axId val="1829146703"/>
      </c:barChart>
      <c:catAx>
        <c:axId val="1826062879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1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sz="1400" b="1" dirty="0"/>
                  <a:t>Weather Condition</a:t>
                </a:r>
              </a:p>
            </c:rich>
          </c:tx>
          <c:layout>
            <c:manualLayout>
              <c:xMode val="edge"/>
              <c:yMode val="edge"/>
              <c:x val="0.32063607621608581"/>
              <c:y val="0.89748042022822017"/>
            </c:manualLayout>
          </c:layout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1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9146703"/>
        <c:crosses val="autoZero"/>
        <c:auto val="1"/>
        <c:lblAlgn val="ctr"/>
        <c:lblOffset val="100"/>
        <c:noMultiLvlLbl val="0"/>
      </c:catAx>
      <c:valAx>
        <c:axId val="1829146703"/>
        <c:scaling>
          <c:orientation val="minMax"/>
        </c:scaling>
        <c:delete val="0"/>
        <c:axPos val="l"/>
        <c:numFmt formatCode="0.0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200" b="1" i="0" u="none" strike="noStrike" kern="1200" baseline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8260628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layout>
        <c:manualLayout>
          <c:xMode val="edge"/>
          <c:yMode val="edge"/>
          <c:x val="0.82331238565329212"/>
          <c:y val="0.41995768242873377"/>
          <c:w val="0.13489341840140309"/>
          <c:h val="0.37138125114039888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solidFill>
      <a:schemeClr val="bg1">
        <a:lumMod val="95000"/>
      </a:schemeClr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>
          <a:solidFill>
            <a:schemeClr val="tx1"/>
          </a:solidFill>
        </a:defRPr>
      </a:pPr>
      <a:endParaRPr lang="en-US"/>
    </a:p>
  </c:txPr>
  <c:externalData r:id="rId3">
    <c:autoUpdate val="0"/>
  </c:externalData>
  <c:userShapes r:id="rId4"/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0.41458</cdr:x>
      <cdr:y>0.80093</cdr:y>
    </cdr:from>
    <cdr:to>
      <cdr:x>0.56458</cdr:x>
      <cdr:y>0.90741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6BC31329-EFB5-4F7F-81CC-BF9403FD7EBB}"/>
            </a:ext>
          </a:extLst>
        </cdr:cNvPr>
        <cdr:cNvSpPr txBox="1"/>
      </cdr:nvSpPr>
      <cdr:spPr>
        <a:xfrm xmlns:a="http://schemas.openxmlformats.org/drawingml/2006/main">
          <a:off x="1895475" y="2197100"/>
          <a:ext cx="685800" cy="29210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0.03201</cdr:x>
      <cdr:y>0.84028</cdr:y>
    </cdr:from>
    <cdr:to>
      <cdr:x>0.35435</cdr:x>
      <cdr:y>1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F53AFD2A-B7C3-4196-A7BE-DF1656D1C3D3}"/>
            </a:ext>
          </a:extLst>
        </cdr:cNvPr>
        <cdr:cNvSpPr txBox="1"/>
      </cdr:nvSpPr>
      <cdr:spPr>
        <a:xfrm xmlns:a="http://schemas.openxmlformats.org/drawingml/2006/main">
          <a:off x="146325" y="4638467"/>
          <a:ext cx="1473736" cy="881678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lumMod val="95000"/>
          </a:schemeClr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b="1" baseline="0" dirty="0">
              <a:solidFill>
                <a:schemeClr val="tx1"/>
              </a:solidFill>
            </a:rPr>
            <a:t>   </a:t>
          </a:r>
          <a:r>
            <a:rPr lang="en-US" sz="1400" b="1" i="1" baseline="0" dirty="0">
              <a:solidFill>
                <a:schemeClr val="tx1"/>
              </a:solidFill>
            </a:rPr>
            <a:t>LATE DELIVERY</a:t>
          </a:r>
          <a:endParaRPr lang="en-US" sz="1400" b="1" i="1" dirty="0">
            <a:solidFill>
              <a:schemeClr val="tx1"/>
            </a:solidFill>
          </a:endParaRPr>
        </a:p>
      </cdr:txBody>
    </cdr:sp>
  </cdr:relSizeAnchor>
  <cdr:relSizeAnchor xmlns:cdr="http://schemas.openxmlformats.org/drawingml/2006/chartDrawing">
    <cdr:from>
      <cdr:x>0.38865</cdr:x>
      <cdr:y>0.81944</cdr:y>
    </cdr:from>
    <cdr:to>
      <cdr:x>0.64712</cdr:x>
      <cdr:y>1</cdr:y>
    </cdr:to>
    <cdr:sp macro="" textlink="">
      <cdr:nvSpPr>
        <cdr:cNvPr id="4" name="TextBox 3">
          <a:extLst xmlns:a="http://schemas.openxmlformats.org/drawingml/2006/main">
            <a:ext uri="{FF2B5EF4-FFF2-40B4-BE49-F238E27FC236}">
              <a16:creationId xmlns:a16="http://schemas.microsoft.com/office/drawing/2014/main" id="{48F693D7-2740-4909-B092-C363998034A4}"/>
            </a:ext>
          </a:extLst>
        </cdr:cNvPr>
        <cdr:cNvSpPr txBox="1"/>
      </cdr:nvSpPr>
      <cdr:spPr>
        <a:xfrm xmlns:a="http://schemas.openxmlformats.org/drawingml/2006/main">
          <a:off x="1776863" y="4523428"/>
          <a:ext cx="1181700" cy="996717"/>
        </a:xfrm>
        <a:prstGeom xmlns:a="http://schemas.openxmlformats.org/drawingml/2006/main" prst="rect">
          <a:avLst/>
        </a:prstGeom>
        <a:solidFill xmlns:a="http://schemas.openxmlformats.org/drawingml/2006/main">
          <a:schemeClr val="bg1">
            <a:lumMod val="95000"/>
          </a:schemeClr>
        </a:solidFill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b="1" i="1" dirty="0">
              <a:solidFill>
                <a:schemeClr val="tx1"/>
              </a:solidFill>
            </a:rPr>
            <a:t>ON</a:t>
          </a:r>
          <a:r>
            <a:rPr lang="en-US" sz="1400" b="1" i="1" baseline="0" dirty="0">
              <a:solidFill>
                <a:schemeClr val="tx1"/>
              </a:solidFill>
            </a:rPr>
            <a:t> TIME DELIVERY</a:t>
          </a:r>
          <a:endParaRPr lang="en-US" sz="1400" b="1" i="1" dirty="0">
            <a:solidFill>
              <a:schemeClr val="tx1"/>
            </a:solidFill>
          </a:endParaRPr>
        </a:p>
      </cdr:txBody>
    </cdr:sp>
  </cdr:relSizeAnchor>
</c:userShapes>
</file>

<file path=ppt/drawings/drawing2.xml><?xml version="1.0" encoding="utf-8"?>
<c:userShapes xmlns:c="http://schemas.openxmlformats.org/drawingml/2006/chart">
  <cdr:relSizeAnchor xmlns:cdr="http://schemas.openxmlformats.org/drawingml/2006/chartDrawing">
    <cdr:from>
      <cdr:x>0</cdr:x>
      <cdr:y>0.76829</cdr:y>
    </cdr:from>
    <cdr:to>
      <cdr:x>0.08655</cdr:x>
      <cdr:y>0.86829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CBA4F443-120D-4470-B17D-982427AE0E03}"/>
            </a:ext>
          </a:extLst>
        </cdr:cNvPr>
        <cdr:cNvSpPr txBox="1"/>
      </cdr:nvSpPr>
      <cdr:spPr>
        <a:xfrm xmlns:a="http://schemas.openxmlformats.org/drawingml/2006/main">
          <a:off x="0" y="2000250"/>
          <a:ext cx="469900" cy="260350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en-US" sz="1100"/>
        </a:p>
      </cdr:txBody>
    </cdr:sp>
  </cdr:relSizeAnchor>
  <cdr:relSizeAnchor xmlns:cdr="http://schemas.openxmlformats.org/drawingml/2006/chartDrawing">
    <cdr:from>
      <cdr:x>0.04429</cdr:x>
      <cdr:y>0.86932</cdr:y>
    </cdr:from>
    <cdr:to>
      <cdr:x>0.20435</cdr:x>
      <cdr:y>0.96879</cdr:y>
    </cdr:to>
    <cdr:sp macro="" textlink="">
      <cdr:nvSpPr>
        <cdr:cNvPr id="3" name="TextBox 2">
          <a:extLst xmlns:a="http://schemas.openxmlformats.org/drawingml/2006/main">
            <a:ext uri="{FF2B5EF4-FFF2-40B4-BE49-F238E27FC236}">
              <a16:creationId xmlns:a16="http://schemas.microsoft.com/office/drawing/2014/main" id="{A2A3439E-B126-40AE-91D0-27751AB00FD0}"/>
            </a:ext>
          </a:extLst>
        </cdr:cNvPr>
        <cdr:cNvSpPr txBox="1"/>
      </cdr:nvSpPr>
      <cdr:spPr>
        <a:xfrm xmlns:a="http://schemas.openxmlformats.org/drawingml/2006/main">
          <a:off x="240861" y="4422196"/>
          <a:ext cx="870347" cy="505999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400" b="1" dirty="0">
              <a:solidFill>
                <a:schemeClr val="bg1">
                  <a:lumMod val="50000"/>
                </a:schemeClr>
              </a:solidFill>
            </a:rPr>
            <a:t>R.E.S</a:t>
          </a:r>
        </a:p>
      </cdr:txBody>
    </cdr:sp>
  </cdr:relSizeAnchor>
</c:userShapes>
</file>

<file path=ppt/drawings/drawing3.xml><?xml version="1.0" encoding="utf-8"?>
<c:userShapes xmlns:c="http://schemas.openxmlformats.org/drawingml/2006/chart">
  <cdr:relSizeAnchor xmlns:cdr="http://schemas.openxmlformats.org/drawingml/2006/chartDrawing">
    <cdr:from>
      <cdr:x>0.06348</cdr:x>
      <cdr:y>0.75416</cdr:y>
    </cdr:from>
    <cdr:to>
      <cdr:x>0.2158</cdr:x>
      <cdr:y>0.79857</cdr:y>
    </cdr:to>
    <cdr:sp macro="" textlink="">
      <cdr:nvSpPr>
        <cdr:cNvPr id="2" name="TextBox 1">
          <a:extLst xmlns:a="http://schemas.openxmlformats.org/drawingml/2006/main">
            <a:ext uri="{FF2B5EF4-FFF2-40B4-BE49-F238E27FC236}">
              <a16:creationId xmlns:a16="http://schemas.microsoft.com/office/drawing/2014/main" id="{1CE3C346-7F1C-4096-B24F-B901662B7AE9}"/>
            </a:ext>
          </a:extLst>
        </cdr:cNvPr>
        <cdr:cNvSpPr txBox="1"/>
      </cdr:nvSpPr>
      <cdr:spPr>
        <a:xfrm xmlns:a="http://schemas.openxmlformats.org/drawingml/2006/main">
          <a:off x="347230" y="4298526"/>
          <a:ext cx="833120" cy="253153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r>
            <a:rPr lang="en-US" sz="1200" b="1" dirty="0">
              <a:solidFill>
                <a:schemeClr val="bg1">
                  <a:lumMod val="50000"/>
                </a:schemeClr>
              </a:solidFill>
            </a:rPr>
            <a:t>R.E.S</a:t>
          </a:r>
        </a:p>
      </cdr:txBody>
    </cdr:sp>
  </cdr:relSizeAnchor>
</c:userShap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0333-AC91-4B71-BB32-A0A3BAD1AC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B253533-CACA-4792-8A3F-78AF7CD662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FD4CBC-5D4D-4E0A-B24C-160303279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7C4B-36C8-4454-8BF5-4D8A49769F9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39622-3CFA-4C89-9007-F6920DCA7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E0A6E-96F2-4675-9C20-D8430C869E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657C-BC38-46EE-9291-CD4EEC1C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3213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7AC8-DDFE-4406-885A-7161FF9C3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3A985E-BA33-4803-B23D-47E5F5016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CD5791-CDA0-4C25-B429-3CBA92D641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7C4B-36C8-4454-8BF5-4D8A49769F9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13FF1-C6AE-492C-A8B1-1DF5F1819D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E46DEF-0FCE-479F-88EB-956EF831E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657C-BC38-46EE-9291-CD4EEC1C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991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BFDF0D0-7F10-4147-B18A-0EE939B85F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D0A5C5-32B1-475C-ABEC-B293C7C996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B81F3-5876-4147-9E59-14016CC815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7C4B-36C8-4454-8BF5-4D8A49769F9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6A69BD-E91C-4A36-BF14-201CAC5A4A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0B5EC3-CA90-456C-953E-608CB8069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657C-BC38-46EE-9291-CD4EEC1C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9792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D44492-E8D1-408A-9D42-D4DE08D86A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E97627-3DF4-4790-861E-93497378E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C2234-0587-4A44-B360-54BDCE3D4F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7C4B-36C8-4454-8BF5-4D8A49769F9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12731-F93D-41D5-9BB8-DBDCFEACA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8A1F54-6916-455E-A1E4-FC2186ED8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657C-BC38-46EE-9291-CD4EEC1C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3460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D6994-47BD-4EA7-B96A-D7FF6140D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13A254-519C-4421-B8F0-F6B704F03D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02328-F6C4-45C7-81A7-76667A850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7C4B-36C8-4454-8BF5-4D8A49769F9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E24AB7-1F34-4AE7-8FC3-E494AB01E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B2EEC-6755-4871-BB71-33DB27858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657C-BC38-46EE-9291-CD4EEC1C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034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6203A-1FA8-40FE-B5C3-DB4B60E28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1B1DE1-F2E9-44C9-96AC-3A8CCB47D6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77678F-F003-4CA4-9A1C-863FEC065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BF4838-B39D-4D44-A4BA-93AEBC9F7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7C4B-36C8-4454-8BF5-4D8A49769F9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21C58B-07C7-4082-9A67-E5F0DFFC5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F102C4-5363-4F64-855A-F12027C99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657C-BC38-46EE-9291-CD4EEC1C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4979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FF380-4026-4423-96ED-FBAE5C53D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810989-B042-4DD9-9B08-2890FC7C4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4994E7-16D4-474C-824C-BF409201D5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F1FF81-8380-4AFE-8284-66551D26AD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9542E4C-6A56-4E56-A5F3-ACB2102B67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4DB2F5-BF90-4A73-A075-1FC76103F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7C4B-36C8-4454-8BF5-4D8A49769F9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FBA71-0081-46BD-AD5D-1F4694E5B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D2C2AF2-B5FD-4D14-825F-3845829DA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657C-BC38-46EE-9291-CD4EEC1C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3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1C8695-8882-4D52-BF3B-BF876F308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B94337-08E0-488E-858D-618BB3061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7C4B-36C8-4454-8BF5-4D8A49769F9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8A3BF0-7668-4ECB-BEC4-C09193E18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7B995C-9CF5-414B-96AF-6AABE7501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657C-BC38-46EE-9291-CD4EEC1C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2056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166B8C-8E16-4DF6-9268-032E81C3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7C4B-36C8-4454-8BF5-4D8A49769F9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C6E233-17D5-4B75-B8CB-61EDEAFDE9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364D92-79DD-4FC7-9482-C3A7AFA8E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657C-BC38-46EE-9291-CD4EEC1C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76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68506-3F7A-441F-AA64-9F044C7D1A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2BD92-95A9-4E27-BF0A-FC63AE845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E034A8-C682-4EA9-8C6D-92174D76E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7F3A6-0304-4EE0-A053-9FDD76266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7C4B-36C8-4454-8BF5-4D8A49769F9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2D981-E8E4-42C8-AD72-9F722CDEA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8F558B-D81E-47B3-A423-8A9B1696C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657C-BC38-46EE-9291-CD4EEC1C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9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BE909-B702-4323-B193-669BEDF827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7F4E614-D6AD-400A-A321-E54A0DFA91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08144-8EAA-4B31-B9D1-AE1D8B086E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FF06CF-6EE3-490D-8386-54F909B0A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07C4B-36C8-4454-8BF5-4D8A49769F9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DB46C8-2C85-4E99-AF8C-3DF1E1125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29C446-49CD-4C56-AFAF-E8E99053A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5F657C-BC38-46EE-9291-CD4EEC1C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9372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CDAFFA7-981C-40F7-98F9-EA56400D8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452314-FA02-49F3-A57E-8C80B6A3B0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12951B-1D58-4252-B83A-91A3C39AF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007C4B-36C8-4454-8BF5-4D8A49769F9F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4A0E89-F2EB-42BC-87E1-2A2B4425C3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36DED-B71B-4703-996E-2AFF46FD15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5F657C-BC38-46EE-9291-CD4EEC1CFD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60983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DA5AF1C-55D5-43A6-8769-1AA7C441F79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565962" y="1198144"/>
            <a:ext cx="10350500" cy="50783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PROJECT BACKGROUND( WHY ?)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b="1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/>
              <a:t>ShoppingCart</a:t>
            </a:r>
            <a:r>
              <a:rPr lang="en-US" sz="1800" dirty="0"/>
              <a:t>, a leading e-commerce firm, experienced a </a:t>
            </a:r>
            <a:r>
              <a:rPr lang="en-US" sz="1800" b="1" dirty="0"/>
              <a:t>15% rise in last-mile delivery costs</a:t>
            </a:r>
            <a:r>
              <a:rPr lang="en-US" sz="1800" dirty="0"/>
              <a:t> over Q4 2024, primarily due to traffic delays, failed drop-offs, and inefficient route planning. These challenges led to </a:t>
            </a:r>
            <a:r>
              <a:rPr lang="en-US" sz="1800" b="1" dirty="0"/>
              <a:t>missed delivery windows</a:t>
            </a:r>
            <a:r>
              <a:rPr lang="en-US" sz="1800" dirty="0"/>
              <a:t>, increased fuel consumption, and a decline in customer satisfaction. As order volumes grew during the peak holiday season, delivery performance deteriorated, straining operations and threatening the company’s scalability.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/>
              <a:t>Executive Summary(WHAT)</a:t>
            </a:r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1800" dirty="0"/>
          </a:p>
          <a:p>
            <a:pPr lvl="0" algn="l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1800" b="1" dirty="0" err="1"/>
              <a:t>ShoppingCart</a:t>
            </a:r>
            <a:r>
              <a:rPr lang="en-US" sz="1800" dirty="0"/>
              <a:t>, a leading e-commerce platform, experienced a </a:t>
            </a:r>
            <a:r>
              <a:rPr lang="en-US" sz="1800" b="1" dirty="0"/>
              <a:t>15% rise in last-mile delivery costs</a:t>
            </a:r>
            <a:r>
              <a:rPr lang="en-US" sz="1800" dirty="0"/>
              <a:t>, which made up </a:t>
            </a:r>
            <a:r>
              <a:rPr lang="en-US" sz="1800" b="1" dirty="0"/>
              <a:t>52% of total logistics spend</a:t>
            </a:r>
            <a:r>
              <a:rPr lang="en-US" sz="1800" dirty="0"/>
              <a:t>, due to traffic congestion, adverse weather, and inefficient routing in metro areas. Average delivery times reached </a:t>
            </a:r>
            <a:r>
              <a:rPr lang="en-US" sz="1800" b="1" dirty="0"/>
              <a:t>200 minutes</a:t>
            </a:r>
            <a:r>
              <a:rPr lang="en-US" sz="1800" dirty="0"/>
              <a:t> during peak hours, with </a:t>
            </a:r>
            <a:r>
              <a:rPr lang="en-US" sz="1800" b="1" dirty="0"/>
              <a:t>40% of routes impacted</a:t>
            </a:r>
            <a:r>
              <a:rPr lang="en-US" sz="1800" dirty="0"/>
              <a:t> by severe congestion. In response, a data-driven optimization framework was developed, incorporating </a:t>
            </a:r>
            <a:r>
              <a:rPr lang="en-US" sz="1800" b="1" dirty="0"/>
              <a:t>smart routing algorithms, dynamic delivery slot scheduling</a:t>
            </a:r>
            <a:r>
              <a:rPr lang="en-US" sz="1800" dirty="0"/>
              <a:t>, and </a:t>
            </a:r>
            <a:r>
              <a:rPr lang="en-US" sz="1800" b="1" dirty="0"/>
              <a:t>traffic-aware planning</a:t>
            </a:r>
            <a:r>
              <a:rPr lang="en-US" sz="1800" dirty="0"/>
              <a:t>. Simulation analysis indicated significant potential to streamline delivery operations, reduce transit times, and enhance both efficiency and customer satisfaction at scale.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004DA9C-F75D-42AD-B047-617E4F30848F}"/>
              </a:ext>
            </a:extLst>
          </p:cNvPr>
          <p:cNvSpPr txBox="1"/>
          <p:nvPr/>
        </p:nvSpPr>
        <p:spPr>
          <a:xfrm>
            <a:off x="1064337" y="333893"/>
            <a:ext cx="8670213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ShoppingCart's</a:t>
            </a:r>
            <a:r>
              <a:rPr lang="en-US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Last-Mile Delivery Optimization Process</a:t>
            </a:r>
          </a:p>
        </p:txBody>
      </p:sp>
    </p:spTree>
    <p:extLst>
      <p:ext uri="{BB962C8B-B14F-4D97-AF65-F5344CB8AC3E}">
        <p14:creationId xmlns:p14="http://schemas.microsoft.com/office/powerpoint/2010/main" val="10883279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55AB4341-EC8B-4A60-A61F-3DDFBE2D383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06551907"/>
              </p:ext>
            </p:extLst>
          </p:nvPr>
        </p:nvGraphicFramePr>
        <p:xfrm>
          <a:off x="144378" y="1509457"/>
          <a:ext cx="5437864" cy="508695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37B7B40-232E-494B-83F7-3070C2892BB9}"/>
              </a:ext>
            </a:extLst>
          </p:cNvPr>
          <p:cNvSpPr txBox="1"/>
          <p:nvPr/>
        </p:nvSpPr>
        <p:spPr>
          <a:xfrm>
            <a:off x="5361271" y="59462"/>
            <a:ext cx="6830729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IMPACT OF TRAFFIC ON RES(Root Efficiency Score)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0F65B1-C923-4091-A20E-FB6D74F9398F}"/>
              </a:ext>
            </a:extLst>
          </p:cNvPr>
          <p:cNvSpPr txBox="1"/>
          <p:nvPr/>
        </p:nvSpPr>
        <p:spPr>
          <a:xfrm>
            <a:off x="144378" y="500344"/>
            <a:ext cx="4783756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/>
              <a:t> RES</a:t>
            </a:r>
            <a:r>
              <a:rPr lang="en-US" sz="1600" dirty="0"/>
              <a:t>=Estimate Time(in minute)/Distance(in km)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Lower  RES = </a:t>
            </a:r>
            <a:r>
              <a:rPr lang="en-US" sz="1600" dirty="0"/>
              <a:t>Better Efficiency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HIGHER RES</a:t>
            </a:r>
            <a:r>
              <a:rPr lang="en-US" sz="1600" dirty="0"/>
              <a:t>=  Poor Efficiency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1BCAB5-EF61-4559-9DD5-7E58A6499543}"/>
              </a:ext>
            </a:extLst>
          </p:cNvPr>
          <p:cNvSpPr txBox="1"/>
          <p:nvPr/>
        </p:nvSpPr>
        <p:spPr>
          <a:xfrm>
            <a:off x="5703935" y="521127"/>
            <a:ext cx="6145399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600" dirty="0"/>
          </a:p>
          <a:p>
            <a:r>
              <a:rPr lang="en-US" sz="1600" dirty="0"/>
              <a:t>The </a:t>
            </a:r>
            <a:r>
              <a:rPr lang="en-US" dirty="0"/>
              <a:t>analysis clearly indicates a </a:t>
            </a:r>
            <a:r>
              <a:rPr lang="en-US" b="1" dirty="0"/>
              <a:t>positive correlation between traffic congestion and Route Efficiency Score (RES)</a:t>
            </a:r>
            <a:r>
              <a:rPr lang="en-US" dirty="0"/>
              <a:t> — meaning that </a:t>
            </a:r>
            <a:r>
              <a:rPr lang="en-US" b="1" dirty="0"/>
              <a:t>higher traffic levels consistently lead to higher RES values</a:t>
            </a:r>
            <a:r>
              <a:rPr lang="en-US" dirty="0"/>
              <a:t>, which reflects </a:t>
            </a:r>
            <a:r>
              <a:rPr lang="en-US" b="1" dirty="0"/>
              <a:t>lower delivery efficiency</a:t>
            </a:r>
            <a:r>
              <a:rPr lang="en-US" dirty="0"/>
              <a:t>. Conversely, during periods of low traffic, RES values decrease, indicating faster and more efficient deliveries.</a:t>
            </a:r>
          </a:p>
          <a:p>
            <a:endParaRPr lang="en-US" dirty="0"/>
          </a:p>
          <a:p>
            <a:r>
              <a:rPr lang="en-US" sz="2000" b="1" dirty="0"/>
              <a:t>Business Implication:</a:t>
            </a:r>
          </a:p>
          <a:p>
            <a:r>
              <a:rPr lang="en-US" dirty="0"/>
              <a:t>This insight suggests that </a:t>
            </a:r>
            <a:r>
              <a:rPr lang="en-US" b="1" dirty="0"/>
              <a:t>traffic congestion is a critical driver of inefficiency</a:t>
            </a:r>
            <a:r>
              <a:rPr lang="en-US" dirty="0"/>
              <a:t> in last-mile delivery operations. By proactively identifying and avoiding </a:t>
            </a:r>
            <a:r>
              <a:rPr lang="en-US" b="1" dirty="0"/>
              <a:t>high-traffic time windows or zones</a:t>
            </a:r>
            <a:r>
              <a:rPr lang="en-US" dirty="0"/>
              <a:t>, businesses can: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Reduce delivery time per kilometer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Improve overall route efficiency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Enhance customer satisfaction</a:t>
            </a:r>
            <a:r>
              <a:rPr lang="en-US" dirty="0"/>
              <a:t> through timely deliveries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Lower fuel costs and vehicle wear-and-tear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Based on our analysis, optimizing routes to avoid peak traffic periods could lead to an </a:t>
            </a:r>
            <a:r>
              <a:rPr lang="en-US" b="1" dirty="0"/>
              <a:t>estimated 12–18% reduction in delivery-related operational costs</a:t>
            </a:r>
            <a:r>
              <a:rPr lang="en-US" dirty="0"/>
              <a:t>, primarily due to </a:t>
            </a:r>
            <a:r>
              <a:rPr lang="en-US" b="1" dirty="0"/>
              <a:t>reduced fuel consumption, idle time, and labor hours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12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Chart 1">
            <a:extLst>
              <a:ext uri="{FF2B5EF4-FFF2-40B4-BE49-F238E27FC236}">
                <a16:creationId xmlns:a16="http://schemas.microsoft.com/office/drawing/2014/main" id="{119DF1D2-1CB4-4B71-8ABB-BE878D74EFA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060977"/>
              </p:ext>
            </p:extLst>
          </p:nvPr>
        </p:nvGraphicFramePr>
        <p:xfrm>
          <a:off x="114803" y="766376"/>
          <a:ext cx="5469659" cy="569976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DA020BD-2B5F-46DB-9372-CD59D2256A98}"/>
              </a:ext>
            </a:extLst>
          </p:cNvPr>
          <p:cNvSpPr txBox="1"/>
          <p:nvPr/>
        </p:nvSpPr>
        <p:spPr>
          <a:xfrm>
            <a:off x="5422683" y="27712"/>
            <a:ext cx="6769317" cy="73866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IMPACT OF WEATHER ON RES(Root Efficiency Score)</a:t>
            </a: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C8E0F04-9DFC-48D9-8BAF-B611E81809A3}"/>
              </a:ext>
            </a:extLst>
          </p:cNvPr>
          <p:cNvSpPr txBox="1"/>
          <p:nvPr/>
        </p:nvSpPr>
        <p:spPr>
          <a:xfrm>
            <a:off x="5832910" y="650873"/>
            <a:ext cx="6359090" cy="65248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b="1" dirty="0"/>
          </a:p>
          <a:p>
            <a:r>
              <a:rPr lang="en-US" dirty="0"/>
              <a:t>The analysis reveals a strong correlation between </a:t>
            </a:r>
            <a:r>
              <a:rPr lang="en-US" b="1" dirty="0"/>
              <a:t>adverse weather conditions and reduced delivery efficiency</a:t>
            </a:r>
            <a:r>
              <a:rPr lang="en-US" dirty="0"/>
              <a:t>, as measured by the Route Efficiency Score (RES)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Foggy conditions</a:t>
            </a:r>
            <a:r>
              <a:rPr lang="en-US" dirty="0"/>
              <a:t> result in the highest RES, indicating the slowest and most inefficient deliveries due to low visibility and safety precautions.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Rainy weather</a:t>
            </a:r>
            <a:r>
              <a:rPr lang="en-US" dirty="0"/>
              <a:t> also significantly increases RES, affecting road speed and increasing risk.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Windy conditions</a:t>
            </a:r>
            <a:r>
              <a:rPr lang="en-US" dirty="0"/>
              <a:t> show a moderate impact, with minor slowdowns in specific areas.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Clear weather</a:t>
            </a:r>
            <a:r>
              <a:rPr lang="en-US" dirty="0"/>
              <a:t> consistently yields the </a:t>
            </a:r>
            <a:r>
              <a:rPr lang="en-US" b="1" dirty="0"/>
              <a:t>lowest RES</a:t>
            </a:r>
            <a:r>
              <a:rPr lang="en-US" dirty="0"/>
              <a:t>, reflecting optimal delivery performance.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sz="2000" b="1" dirty="0"/>
              <a:t> BUSSINESS IMPLICATIONS 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Delivery Delays:</a:t>
            </a:r>
            <a:r>
              <a:rPr lang="en-US" dirty="0"/>
              <a:t> Fog and rain reduce reliability, affecting SLAs and customer satisfaction.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Higher Risk:</a:t>
            </a:r>
            <a:r>
              <a:rPr lang="en-US" dirty="0"/>
              <a:t> Bad weather increases chances of delays and safety issues.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b="1" dirty="0"/>
              <a:t>Poor Scheduling:</a:t>
            </a:r>
            <a:r>
              <a:rPr lang="en-US" dirty="0"/>
              <a:t> No weather-based planning causes time loss and underused fleet.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8031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9DE889-789B-433C-B843-C8598C5F782F}"/>
              </a:ext>
            </a:extLst>
          </p:cNvPr>
          <p:cNvSpPr txBox="1"/>
          <p:nvPr/>
        </p:nvSpPr>
        <p:spPr>
          <a:xfrm>
            <a:off x="3101839" y="257458"/>
            <a:ext cx="6080259" cy="5232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800" b="1" dirty="0"/>
              <a:t>Business Impact &amp; Value Realization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01C374-AA31-41E1-844F-661DB8AC0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7959827"/>
              </p:ext>
            </p:extLst>
          </p:nvPr>
        </p:nvGraphicFramePr>
        <p:xfrm>
          <a:off x="469830" y="857250"/>
          <a:ext cx="11344276" cy="6086953"/>
        </p:xfrm>
        <a:graphic>
          <a:graphicData uri="http://schemas.openxmlformats.org/drawingml/2006/table">
            <a:tbl>
              <a:tblPr/>
              <a:tblGrid>
                <a:gridCol w="5897120">
                  <a:extLst>
                    <a:ext uri="{9D8B030D-6E8A-4147-A177-3AD203B41FA5}">
                      <a16:colId xmlns:a16="http://schemas.microsoft.com/office/drawing/2014/main" val="1704153315"/>
                    </a:ext>
                  </a:extLst>
                </a:gridCol>
                <a:gridCol w="5447156">
                  <a:extLst>
                    <a:ext uri="{9D8B030D-6E8A-4147-A177-3AD203B41FA5}">
                      <a16:colId xmlns:a16="http://schemas.microsoft.com/office/drawing/2014/main" val="43198495"/>
                    </a:ext>
                  </a:extLst>
                </a:gridCol>
              </a:tblGrid>
              <a:tr h="1209675">
                <a:tc>
                  <a:txBody>
                    <a:bodyPr/>
                    <a:lstStyle/>
                    <a:p>
                      <a:r>
                        <a:rPr lang="en-US" sz="2000" b="1" dirty="0"/>
                        <a:t>                     ISSUE IDENTIFIED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                 IMPACT ON BUSINESS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2550336"/>
                  </a:ext>
                </a:extLst>
              </a:tr>
              <a:tr h="1392938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Inaccurate Delivery Time Estimates </a:t>
                      </a:r>
                      <a:endParaRPr lang="en-US" sz="20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Inaccurate delivery estimates caused delays of up to 11.8 minutes and idle time of 5 minutes per on-time delivery, reducing overall operational efficiency.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417195"/>
                  </a:ext>
                </a:extLst>
              </a:tr>
              <a:tr h="147266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000" b="1" dirty="0"/>
                        <a:t>Vehicle-Route Mismatch (e.g., scooters on long                   </a:t>
                      </a:r>
                      <a:endParaRPr lang="en-US" sz="2000" dirty="0"/>
                    </a:p>
                    <a:p>
                      <a:r>
                        <a:rPr lang="en-US" sz="2000" b="1" dirty="0"/>
                        <a:t>     routes)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 Misaligned vehicle-to-route assignments led to a  15–20% increase in delivery time, ~10% higher fuel costs, and underutilization of ~18% of fleet capacity.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8791869"/>
                  </a:ext>
                </a:extLst>
              </a:tr>
              <a:tr h="196361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Impact of TRAFFIC</a:t>
                      </a:r>
                    </a:p>
                    <a:p>
                      <a:endParaRPr lang="en-US" sz="2000" b="1" dirty="0"/>
                    </a:p>
                    <a:p>
                      <a:endParaRPr lang="en-US" sz="2000" b="1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 Impact of Weather                                                               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Traffic congestion is driving delivery inefficiencies, with potential savings of 12–18% in operational costs through smarter route and time planning. 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Adverse weather reduces delivery efficiency, causing up to 20% more delays and SLA breaches.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18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757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32170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302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476438-110D-469C-BF11-87994AA9326F}"/>
              </a:ext>
            </a:extLst>
          </p:cNvPr>
          <p:cNvSpPr txBox="1"/>
          <p:nvPr/>
        </p:nvSpPr>
        <p:spPr>
          <a:xfrm>
            <a:off x="3138487" y="0"/>
            <a:ext cx="4595813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STRATERGIC RECOMMENDATIONS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76EC923-A909-40A5-A150-28ED631E5D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473169"/>
              </p:ext>
            </p:extLst>
          </p:nvPr>
        </p:nvGraphicFramePr>
        <p:xfrm>
          <a:off x="538162" y="452120"/>
          <a:ext cx="11115675" cy="6631726"/>
        </p:xfrm>
        <a:graphic>
          <a:graphicData uri="http://schemas.openxmlformats.org/drawingml/2006/table">
            <a:tbl>
              <a:tblPr/>
              <a:tblGrid>
                <a:gridCol w="5399915">
                  <a:extLst>
                    <a:ext uri="{9D8B030D-6E8A-4147-A177-3AD203B41FA5}">
                      <a16:colId xmlns:a16="http://schemas.microsoft.com/office/drawing/2014/main" val="2513926884"/>
                    </a:ext>
                  </a:extLst>
                </a:gridCol>
                <a:gridCol w="5715760">
                  <a:extLst>
                    <a:ext uri="{9D8B030D-6E8A-4147-A177-3AD203B41FA5}">
                      <a16:colId xmlns:a16="http://schemas.microsoft.com/office/drawing/2014/main" val="2685873549"/>
                    </a:ext>
                  </a:extLst>
                </a:gridCol>
              </a:tblGrid>
              <a:tr h="1053886">
                <a:tc>
                  <a:txBody>
                    <a:bodyPr/>
                    <a:lstStyle/>
                    <a:p>
                      <a:r>
                        <a:rPr lang="en-US" sz="2000" b="1" dirty="0"/>
                        <a:t>                     Issue Identified</a:t>
                      </a:r>
                    </a:p>
                    <a:p>
                      <a:endParaRPr lang="en-US" sz="20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1" dirty="0"/>
                        <a:t>                         Recommendation</a:t>
                      </a:r>
                    </a:p>
                    <a:p>
                      <a:endParaRPr lang="en-US" sz="2000" b="1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67671728"/>
                  </a:ext>
                </a:extLst>
              </a:tr>
              <a:tr h="4923255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Inaccurate Delivery Time Estimate</a:t>
                      </a:r>
                    </a:p>
                    <a:p>
                      <a:endParaRPr lang="en-US" sz="2000" b="1" dirty="0"/>
                    </a:p>
                    <a:p>
                      <a:endParaRPr lang="en-US" sz="2000" b="1" dirty="0"/>
                    </a:p>
                    <a:p>
                      <a:endParaRPr lang="en-US" sz="2000" b="1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Vehicle-Route Mismatch (e.g., scooters on     long Routes)</a:t>
                      </a:r>
                    </a:p>
                    <a:p>
                      <a:endParaRPr lang="en-US" sz="2000" b="1" dirty="0"/>
                    </a:p>
                    <a:p>
                      <a:endParaRPr lang="en-US" sz="2000" b="1" dirty="0"/>
                    </a:p>
                    <a:p>
                      <a:pPr marL="0" indent="0">
                        <a:buNone/>
                      </a:pPr>
                      <a:endParaRPr lang="en-US" sz="2000" b="1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Impact of Traffic on Deliveries</a:t>
                      </a:r>
                    </a:p>
                    <a:p>
                      <a:pPr marL="342900" indent="-342900">
                        <a:buAutoNum type="arabicPlain" startAt="3"/>
                      </a:pPr>
                      <a:endParaRPr lang="en-US" sz="2000" b="1" dirty="0"/>
                    </a:p>
                    <a:p>
                      <a:endParaRPr lang="en-US" sz="2000" b="1" dirty="0"/>
                    </a:p>
                    <a:p>
                      <a:endParaRPr lang="en-US" sz="2000" b="1" dirty="0"/>
                    </a:p>
                    <a:p>
                      <a:endParaRPr lang="en-US" sz="2000" b="1" dirty="0"/>
                    </a:p>
                    <a:p>
                      <a:endParaRPr lang="en-US" sz="2000" b="1" dirty="0"/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1" dirty="0"/>
                        <a:t>Impact of Weather     </a:t>
                      </a:r>
                    </a:p>
                    <a:p>
                      <a:r>
                        <a:rPr lang="en-US" sz="2000" b="1" dirty="0"/>
                        <a:t>                                                            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Integrate real-time traffic and weather data APIs to dynamically update ETAs and improve delivery accuracy.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Implement a rule-based vehicle allocation system that matches vehicle type to route distance and terrain characteristic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Optimize delivery schedules by avoiding peak traffic hours and use real-time traffic data for dynamic route planning</a:t>
                      </a:r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endParaRPr lang="en-US" sz="1800" dirty="0"/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1800" dirty="0"/>
                        <a:t>Incorporate weather forecasting in delivery planning and proactively reschedule or reroute deliveries during adverse conditions</a:t>
                      </a:r>
                    </a:p>
                    <a:p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235707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86005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DFDF5D8-13F6-42FC-AFA0-156D22A6C732}"/>
              </a:ext>
            </a:extLst>
          </p:cNvPr>
          <p:cNvSpPr txBox="1"/>
          <p:nvPr/>
        </p:nvSpPr>
        <p:spPr>
          <a:xfrm>
            <a:off x="623090" y="947942"/>
            <a:ext cx="10574867" cy="603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b="1" dirty="0"/>
          </a:p>
          <a:p>
            <a:pPr marL="342900" indent="-342900">
              <a:buAutoNum type="arabicPeriod"/>
            </a:pPr>
            <a:r>
              <a:rPr lang="en-US" sz="2000" b="1" dirty="0"/>
              <a:t>Objective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n-US" dirty="0"/>
              <a:t>To improve the efficiency of </a:t>
            </a:r>
            <a:r>
              <a:rPr lang="en-US" dirty="0" err="1"/>
              <a:t>ShoppingCart’s</a:t>
            </a:r>
            <a:r>
              <a:rPr lang="en-US" dirty="0"/>
              <a:t> last mile delivery operations by analyzing historical delivery </a:t>
            </a:r>
            <a:r>
              <a:rPr lang="en-US" dirty="0" err="1"/>
              <a:t>ata</a:t>
            </a:r>
            <a:r>
              <a:rPr lang="en-US" dirty="0"/>
              <a:t> and developing optimized routing strategies that reduce delivery time and operational costs.</a:t>
            </a:r>
          </a:p>
          <a:p>
            <a:endParaRPr lang="en-US" b="1" dirty="0"/>
          </a:p>
          <a:p>
            <a:r>
              <a:rPr lang="en-US" sz="2000" b="1" dirty="0"/>
              <a:t>2. In-Scope Activities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Analyze historical delivery data to identify inefficiencies in existing routes and delivery patterns.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Design and simulate optimized delivery routes using rule-based or algorithmic approaches (e.g., shortest path, time windows).</a:t>
            </a:r>
          </a:p>
          <a:p>
            <a:endParaRPr lang="en-US" b="1" dirty="0"/>
          </a:p>
          <a:p>
            <a:r>
              <a:rPr lang="en-US" sz="2000" b="1" dirty="0"/>
              <a:t>3 Out of Scope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Development of mobile applications or driver-facing interfaces.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Real-time integration with </a:t>
            </a:r>
            <a:r>
              <a:rPr lang="en-US" dirty="0" err="1"/>
              <a:t>ShoppingCart’s</a:t>
            </a:r>
            <a:r>
              <a:rPr lang="en-US" dirty="0"/>
              <a:t> live delivery or logistics systems.</a:t>
            </a:r>
          </a:p>
          <a:p>
            <a:endParaRPr lang="en-US" dirty="0"/>
          </a:p>
          <a:p>
            <a:r>
              <a:rPr lang="en-US" sz="2000" b="1" dirty="0"/>
              <a:t>4 Deliverables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structured Stakeholder Analysis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 set of interactive and visual charts analyzing key performance areas in last-mile delivery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structured business Impact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 A structured Table of Recommendation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9702F7F-4E14-40F0-BEB9-FF7EEB16F0BF}"/>
              </a:ext>
            </a:extLst>
          </p:cNvPr>
          <p:cNvSpPr txBox="1"/>
          <p:nvPr/>
        </p:nvSpPr>
        <p:spPr>
          <a:xfrm>
            <a:off x="4032985" y="221381"/>
            <a:ext cx="2322897" cy="46166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b="1" dirty="0"/>
              <a:t>PROJECT SCOPE</a:t>
            </a:r>
          </a:p>
        </p:txBody>
      </p:sp>
    </p:spTree>
    <p:extLst>
      <p:ext uri="{BB962C8B-B14F-4D97-AF65-F5344CB8AC3E}">
        <p14:creationId xmlns:p14="http://schemas.microsoft.com/office/powerpoint/2010/main" val="790293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6202DA3-44BF-47E4-9925-BE493D779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8250" y="206943"/>
            <a:ext cx="8324683" cy="64441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5823370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8696993-1BCF-49AA-A4BB-9FED2ABA26BC}"/>
              </a:ext>
            </a:extLst>
          </p:cNvPr>
          <p:cNvSpPr/>
          <p:nvPr/>
        </p:nvSpPr>
        <p:spPr>
          <a:xfrm>
            <a:off x="1225093" y="947936"/>
            <a:ext cx="2804845" cy="2188396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bg1"/>
                </a:solidFill>
              </a:rPr>
              <a:t>KEEP SATISFIED</a:t>
            </a:r>
          </a:p>
          <a:p>
            <a:pPr algn="ctr"/>
            <a:endParaRPr lang="en-US" sz="2000" b="1" dirty="0">
              <a:solidFill>
                <a:schemeClr val="bg1"/>
              </a:solidFill>
            </a:endParaRP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OPERATIONS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</a:rPr>
              <a:t>FINANCE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924C82-3B99-4998-B8B5-B269AA7C839B}"/>
              </a:ext>
            </a:extLst>
          </p:cNvPr>
          <p:cNvSpPr/>
          <p:nvPr/>
        </p:nvSpPr>
        <p:spPr>
          <a:xfrm>
            <a:off x="4163709" y="955496"/>
            <a:ext cx="2804845" cy="2188396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MANAGE CLOSELY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000" b="1" dirty="0"/>
              <a:t>LEADERSHIP</a:t>
            </a:r>
          </a:p>
          <a:p>
            <a:pPr algn="ctr"/>
            <a:r>
              <a:rPr lang="en-US" sz="2000" b="1" dirty="0"/>
              <a:t>CUSTOMER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79ED137-CB11-40CE-BE49-F860694C4BCC}"/>
              </a:ext>
            </a:extLst>
          </p:cNvPr>
          <p:cNvSpPr/>
          <p:nvPr/>
        </p:nvSpPr>
        <p:spPr>
          <a:xfrm>
            <a:off x="4163708" y="3353863"/>
            <a:ext cx="2804845" cy="2373331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KEEP INFORMED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000" b="1" dirty="0"/>
              <a:t>CUSTOMER SUPPORT</a:t>
            </a:r>
          </a:p>
          <a:p>
            <a:pPr algn="ctr"/>
            <a:r>
              <a:rPr lang="en-US" sz="2000" b="1" dirty="0"/>
              <a:t>  TECHNOLOGY</a:t>
            </a:r>
            <a:endParaRPr lang="en-US" sz="2400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DBF400-92A4-4CA8-A391-58AAA2A1C29A}"/>
              </a:ext>
            </a:extLst>
          </p:cNvPr>
          <p:cNvSpPr/>
          <p:nvPr/>
        </p:nvSpPr>
        <p:spPr>
          <a:xfrm>
            <a:off x="1218183" y="3353698"/>
            <a:ext cx="2804845" cy="237333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/>
              <a:t>MONITOR</a:t>
            </a:r>
          </a:p>
          <a:p>
            <a:pPr algn="ctr"/>
            <a:endParaRPr lang="en-US" sz="2400" b="1" dirty="0"/>
          </a:p>
          <a:p>
            <a:pPr algn="ctr"/>
            <a:r>
              <a:rPr lang="en-US" sz="2400" b="1" dirty="0"/>
              <a:t>  </a:t>
            </a:r>
            <a:r>
              <a:rPr lang="en-US" sz="2000" b="1" dirty="0"/>
              <a:t>FIELD STAFF</a:t>
            </a:r>
            <a:endParaRPr lang="en-US" sz="24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19C9540-85CE-4949-AB55-AE44CD1E1201}"/>
              </a:ext>
            </a:extLst>
          </p:cNvPr>
          <p:cNvCxnSpPr/>
          <p:nvPr/>
        </p:nvCxnSpPr>
        <p:spPr>
          <a:xfrm>
            <a:off x="1435921" y="5889926"/>
            <a:ext cx="5455577" cy="0"/>
          </a:xfrm>
          <a:prstGeom prst="straightConnector1">
            <a:avLst/>
          </a:prstGeom>
          <a:ln>
            <a:tailEnd type="triangle"/>
          </a:ln>
          <a:scene3d>
            <a:camera prst="orthographicFront"/>
            <a:lightRig rig="threePt" dir="t"/>
          </a:scene3d>
          <a:sp3d>
            <a:bevelT prst="relaxedInset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EFAE577-08E2-417E-9EF5-156EADB80AA4}"/>
              </a:ext>
            </a:extLst>
          </p:cNvPr>
          <p:cNvCxnSpPr/>
          <p:nvPr/>
        </p:nvCxnSpPr>
        <p:spPr>
          <a:xfrm flipV="1">
            <a:off x="1077502" y="955496"/>
            <a:ext cx="0" cy="46439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97BA2C4-CDA5-43BD-A0E0-B6A4861D4121}"/>
              </a:ext>
            </a:extLst>
          </p:cNvPr>
          <p:cNvSpPr txBox="1"/>
          <p:nvPr/>
        </p:nvSpPr>
        <p:spPr>
          <a:xfrm>
            <a:off x="314370" y="904125"/>
            <a:ext cx="8835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181D82F-3BE8-4171-9DBB-5182EE2EFA27}"/>
              </a:ext>
            </a:extLst>
          </p:cNvPr>
          <p:cNvSpPr txBox="1"/>
          <p:nvPr/>
        </p:nvSpPr>
        <p:spPr>
          <a:xfrm>
            <a:off x="6307382" y="5855198"/>
            <a:ext cx="9965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HIGH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4992D96-1AA9-4D7C-8338-94431989D311}"/>
              </a:ext>
            </a:extLst>
          </p:cNvPr>
          <p:cNvSpPr txBox="1"/>
          <p:nvPr/>
        </p:nvSpPr>
        <p:spPr>
          <a:xfrm>
            <a:off x="716837" y="5650787"/>
            <a:ext cx="7705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LOW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79D212-2583-4DFC-B5D0-2FDE2A4E1D28}"/>
              </a:ext>
            </a:extLst>
          </p:cNvPr>
          <p:cNvSpPr txBox="1"/>
          <p:nvPr/>
        </p:nvSpPr>
        <p:spPr>
          <a:xfrm>
            <a:off x="90010" y="2920888"/>
            <a:ext cx="13459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POWER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B3A49C3-A741-4BE0-AC1B-A8F8A3570DBC}"/>
              </a:ext>
            </a:extLst>
          </p:cNvPr>
          <p:cNvSpPr txBox="1"/>
          <p:nvPr/>
        </p:nvSpPr>
        <p:spPr>
          <a:xfrm>
            <a:off x="3479256" y="5943713"/>
            <a:ext cx="13459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INTREST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F9CB43E-A004-40FE-A3EC-B4FC1B876957}"/>
              </a:ext>
            </a:extLst>
          </p:cNvPr>
          <p:cNvSpPr txBox="1"/>
          <p:nvPr/>
        </p:nvSpPr>
        <p:spPr>
          <a:xfrm>
            <a:off x="2214837" y="247744"/>
            <a:ext cx="36302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STAKEHOLDER  ANALYSIS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E107243-5CB5-4B88-8BEE-95EEF7BFC76B}"/>
              </a:ext>
            </a:extLst>
          </p:cNvPr>
          <p:cNvSpPr txBox="1"/>
          <p:nvPr/>
        </p:nvSpPr>
        <p:spPr>
          <a:xfrm>
            <a:off x="7418935" y="366343"/>
            <a:ext cx="4798016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                       TOP 3 STAKEHOLDER</a:t>
            </a:r>
          </a:p>
          <a:p>
            <a:endParaRPr lang="en-US" sz="1600" b="1" dirty="0"/>
          </a:p>
          <a:p>
            <a:r>
              <a:rPr lang="en-US" b="1" dirty="0"/>
              <a:t>1 Leadership</a:t>
            </a:r>
          </a:p>
          <a:p>
            <a:r>
              <a:rPr lang="en-US" sz="1600" b="1" dirty="0"/>
              <a:t>Role:</a:t>
            </a:r>
            <a:br>
              <a:rPr lang="en-US" sz="1600" dirty="0"/>
            </a:br>
            <a:r>
              <a:rPr lang="en-US" sz="1600" dirty="0"/>
              <a:t>Sets strategic direction, approves key initiatives, and aligns cross-functional teams</a:t>
            </a:r>
          </a:p>
          <a:p>
            <a:r>
              <a:rPr lang="en-US" sz="1600" b="1" dirty="0"/>
              <a:t>WHY?  -</a:t>
            </a:r>
            <a:r>
              <a:rPr lang="en-US" sz="1600" dirty="0"/>
              <a:t>Has highest authority and influence — can accelerate or block project decisions</a:t>
            </a:r>
          </a:p>
          <a:p>
            <a:endParaRPr lang="en-US" sz="1600" b="1" dirty="0"/>
          </a:p>
          <a:p>
            <a:r>
              <a:rPr lang="en-US" b="1" dirty="0"/>
              <a:t>2 Finance</a:t>
            </a:r>
          </a:p>
          <a:p>
            <a:r>
              <a:rPr lang="en-US" sz="1600" b="1" dirty="0"/>
              <a:t>Role:</a:t>
            </a:r>
            <a:br>
              <a:rPr lang="en-US" sz="1600" dirty="0"/>
            </a:br>
            <a:r>
              <a:rPr lang="en-US" sz="1600" dirty="0"/>
              <a:t>Manages cost control, budgeting, and efficiency analysis related to logistics spending.</a:t>
            </a:r>
          </a:p>
          <a:p>
            <a:r>
              <a:rPr lang="en-US" sz="1600" b="1" dirty="0"/>
              <a:t>WHY? -</a:t>
            </a:r>
            <a:r>
              <a:rPr lang="en-US" sz="1600" dirty="0"/>
              <a:t>Holds budget authority — any proposed optimization (e.g., new tools, route simulations) needs financial approval.</a:t>
            </a:r>
          </a:p>
          <a:p>
            <a:endParaRPr lang="en-US" sz="1600" dirty="0"/>
          </a:p>
          <a:p>
            <a:r>
              <a:rPr lang="en-US" b="1" dirty="0"/>
              <a:t>3 Operations </a:t>
            </a:r>
          </a:p>
          <a:p>
            <a:r>
              <a:rPr lang="en-US" sz="1600" b="1" dirty="0"/>
              <a:t>Role:</a:t>
            </a:r>
            <a:br>
              <a:rPr lang="en-US" sz="1600" dirty="0"/>
            </a:br>
            <a:r>
              <a:rPr lang="en-US" sz="1600" dirty="0"/>
              <a:t>Oversees day-to-day delivery operations, manages routing, vehicle allocation, and delivery timelines.</a:t>
            </a:r>
          </a:p>
          <a:p>
            <a:r>
              <a:rPr lang="en-US" sz="1600" b="1" dirty="0"/>
              <a:t>WHY? -</a:t>
            </a:r>
            <a:r>
              <a:rPr lang="en-US" sz="1600" dirty="0"/>
              <a:t>Directly responsible for execution of last-mile delivery.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1178938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1463488-40CB-4979-8652-C8B5F169E4FC}"/>
              </a:ext>
            </a:extLst>
          </p:cNvPr>
          <p:cNvSpPr txBox="1"/>
          <p:nvPr/>
        </p:nvSpPr>
        <p:spPr>
          <a:xfrm>
            <a:off x="3647326" y="644893"/>
            <a:ext cx="76850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REQUIREMENTS-    (</a:t>
            </a:r>
            <a:r>
              <a:rPr lang="en-US" sz="2000" b="1" dirty="0"/>
              <a:t>BRD AND FRD ARE AVAILABLE IF REQUIRED)</a:t>
            </a:r>
            <a:endParaRPr lang="en-US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16038D-2DAE-4EFD-B98F-FCAA52A973F9}"/>
              </a:ext>
            </a:extLst>
          </p:cNvPr>
          <p:cNvSpPr txBox="1"/>
          <p:nvPr/>
        </p:nvSpPr>
        <p:spPr>
          <a:xfrm>
            <a:off x="258278" y="1106558"/>
            <a:ext cx="11675444" cy="59708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Functional Requirements </a:t>
            </a:r>
          </a:p>
          <a:p>
            <a:endParaRPr lang="en-US" b="1" dirty="0"/>
          </a:p>
          <a:p>
            <a:r>
              <a:rPr lang="en-US" b="1" dirty="0"/>
              <a:t>(1) Traffic Pattern Analysis for Route Optimization</a:t>
            </a:r>
            <a:br>
              <a:rPr lang="en-US" dirty="0"/>
            </a:br>
            <a:r>
              <a:rPr lang="en-US" dirty="0"/>
              <a:t>The system must analyze historical and real-time traffic data to identify peak congestion periods and common bottlenecks, enabling data-informed routing decisions.</a:t>
            </a:r>
          </a:p>
          <a:p>
            <a:r>
              <a:rPr lang="en-US" b="1" dirty="0"/>
              <a:t>(2) Delivery Time Estimation Model</a:t>
            </a:r>
            <a:br>
              <a:rPr lang="en-US" dirty="0"/>
            </a:br>
            <a:r>
              <a:rPr lang="en-US" dirty="0"/>
              <a:t>The platform must generate predictive delivery time estimates based on factors such as time of day, weather conditions, and traffic flow using machine learning or regression models.</a:t>
            </a:r>
          </a:p>
          <a:p>
            <a:r>
              <a:rPr lang="en-US" b="1" dirty="0"/>
              <a:t>(3) Dynamic Delivery Slot Recommendation</a:t>
            </a:r>
            <a:br>
              <a:rPr lang="en-US" dirty="0"/>
            </a:br>
            <a:r>
              <a:rPr lang="en-US" dirty="0"/>
              <a:t>Based on analysis of past delivery performance and customer location data, the system must recommend optimal delivery time slots that balance efficiency and customer preference.</a:t>
            </a:r>
          </a:p>
          <a:p>
            <a:endParaRPr lang="en-US" sz="2000" dirty="0"/>
          </a:p>
          <a:p>
            <a:r>
              <a:rPr lang="en-US" sz="2000" b="1" dirty="0"/>
              <a:t>Non-Functional Requirements (Achievable via Data Analysis)</a:t>
            </a:r>
          </a:p>
          <a:p>
            <a:endParaRPr lang="en-US" b="1" dirty="0"/>
          </a:p>
          <a:p>
            <a:r>
              <a:rPr lang="en-US" b="1" dirty="0"/>
              <a:t>(1) Data Accuracy and Integrity</a:t>
            </a:r>
            <a:br>
              <a:rPr lang="en-US" dirty="0"/>
            </a:br>
            <a:r>
              <a:rPr lang="en-US" dirty="0"/>
              <a:t>The data pipelines and analytical models must maintain at least 95% accuracy in traffic and delivery time predictions, validated against historical performance benchmarks.</a:t>
            </a:r>
          </a:p>
          <a:p>
            <a:r>
              <a:rPr lang="en-US" b="1" dirty="0"/>
              <a:t>(2) Model Interpretability and Monitoring</a:t>
            </a:r>
            <a:br>
              <a:rPr lang="en-US" dirty="0"/>
            </a:br>
            <a:r>
              <a:rPr lang="en-US" dirty="0"/>
              <a:t>All predictive models must include transparent evaluation metrics (e.g., MAE, RMSE) and must be re-evaluated monthly to ensure sustained performance and reliability.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7287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9E22F84-6B3A-4DCA-91BB-6A4F1164CA70}"/>
              </a:ext>
            </a:extLst>
          </p:cNvPr>
          <p:cNvSpPr txBox="1"/>
          <p:nvPr/>
        </p:nvSpPr>
        <p:spPr>
          <a:xfrm>
            <a:off x="4169812" y="1116323"/>
            <a:ext cx="1135777" cy="584775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</a:rPr>
              <a:t>Order Received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9FBBAC-547C-49BF-9E83-00D4018A455A}"/>
              </a:ext>
            </a:extLst>
          </p:cNvPr>
          <p:cNvSpPr txBox="1"/>
          <p:nvPr/>
        </p:nvSpPr>
        <p:spPr>
          <a:xfrm>
            <a:off x="4169815" y="2681396"/>
            <a:ext cx="113577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Route Assigned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1043D0-2CF3-4086-9DA7-3321DBA54F64}"/>
              </a:ext>
            </a:extLst>
          </p:cNvPr>
          <p:cNvSpPr txBox="1"/>
          <p:nvPr/>
        </p:nvSpPr>
        <p:spPr>
          <a:xfrm>
            <a:off x="4169814" y="3449936"/>
            <a:ext cx="113577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Vehicle Allocated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76B0002-E986-4E8E-A027-F3288E4E249A}"/>
              </a:ext>
            </a:extLst>
          </p:cNvPr>
          <p:cNvSpPr txBox="1"/>
          <p:nvPr/>
        </p:nvSpPr>
        <p:spPr>
          <a:xfrm>
            <a:off x="4169812" y="4197542"/>
            <a:ext cx="113577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endParaRPr lang="en-US" dirty="0">
              <a:solidFill>
                <a:schemeClr val="bg1"/>
              </a:solidFill>
            </a:endParaRPr>
          </a:p>
          <a:p>
            <a:r>
              <a:rPr lang="en-US" b="1" dirty="0">
                <a:solidFill>
                  <a:schemeClr val="bg1"/>
                </a:solidFill>
              </a:rPr>
              <a:t>In-Transi</a:t>
            </a:r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9D910-9C2B-4724-A003-684A0429E397}"/>
              </a:ext>
            </a:extLst>
          </p:cNvPr>
          <p:cNvSpPr txBox="1"/>
          <p:nvPr/>
        </p:nvSpPr>
        <p:spPr>
          <a:xfrm>
            <a:off x="4169813" y="4976853"/>
            <a:ext cx="113577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Delivered</a:t>
            </a:r>
          </a:p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A87973E-B00A-4713-BAFC-7663DC890C44}"/>
              </a:ext>
            </a:extLst>
          </p:cNvPr>
          <p:cNvSpPr txBox="1"/>
          <p:nvPr/>
        </p:nvSpPr>
        <p:spPr>
          <a:xfrm>
            <a:off x="4169812" y="5733755"/>
            <a:ext cx="1135777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Feedback Logged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EBA997-E7E4-4BFC-BC9A-BAAA68774F51}"/>
              </a:ext>
            </a:extLst>
          </p:cNvPr>
          <p:cNvSpPr txBox="1"/>
          <p:nvPr/>
        </p:nvSpPr>
        <p:spPr>
          <a:xfrm>
            <a:off x="4169814" y="1933790"/>
            <a:ext cx="1135778" cy="646331"/>
          </a:xfrm>
          <a:prstGeom prst="rect">
            <a:avLst/>
          </a:prstGeom>
          <a:solidFill>
            <a:schemeClr val="accent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Order Processed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EEF09B5-7D92-4029-BB8A-74949230F89B}"/>
              </a:ext>
            </a:extLst>
          </p:cNvPr>
          <p:cNvSpPr txBox="1"/>
          <p:nvPr/>
        </p:nvSpPr>
        <p:spPr>
          <a:xfrm>
            <a:off x="6305548" y="4927370"/>
            <a:ext cx="5048250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 Estimated vs Actual Delivery Time Deviation</a:t>
            </a:r>
          </a:p>
          <a:p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6461A71-9319-4371-917C-8165C5344EE5}"/>
              </a:ext>
            </a:extLst>
          </p:cNvPr>
          <p:cNvSpPr txBox="1"/>
          <p:nvPr/>
        </p:nvSpPr>
        <p:spPr>
          <a:xfrm>
            <a:off x="6305548" y="3551211"/>
            <a:ext cx="4333875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b="1" dirty="0"/>
              <a:t>Vehicle Mismatch Causing Delivery Delays</a:t>
            </a:r>
          </a:p>
          <a:p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30A87B-44EF-4875-B39B-A51C6D21C916}"/>
              </a:ext>
            </a:extLst>
          </p:cNvPr>
          <p:cNvSpPr txBox="1"/>
          <p:nvPr/>
        </p:nvSpPr>
        <p:spPr>
          <a:xfrm>
            <a:off x="6305548" y="2585694"/>
            <a:ext cx="5286375" cy="646331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chemeClr val="accent3">
                <a:lumMod val="60000"/>
                <a:lumOff val="4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* IMPACT OF TRAFFIC ON ROUTE EFFICIENCY SCORE</a:t>
            </a:r>
          </a:p>
          <a:p>
            <a:r>
              <a:rPr lang="en-US" b="1" dirty="0"/>
              <a:t>* IMPACT OF WEATHER ON ROUTE EFFICIENCY SCORE</a:t>
            </a:r>
            <a:endParaRPr lang="en-US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7433D63-C376-4B19-935B-3D68F00A8586}"/>
              </a:ext>
            </a:extLst>
          </p:cNvPr>
          <p:cNvCxnSpPr>
            <a:cxnSpLocks/>
            <a:stCxn id="5" idx="3"/>
          </p:cNvCxnSpPr>
          <p:nvPr/>
        </p:nvCxnSpPr>
        <p:spPr>
          <a:xfrm flipV="1">
            <a:off x="5305592" y="3002748"/>
            <a:ext cx="823830" cy="18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AD3CAAA-4C91-40F3-8F47-1D96E806B4EC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305591" y="3773102"/>
            <a:ext cx="82383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9B8BD3-CB72-46A0-B952-62204FF688B8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5305590" y="5300019"/>
            <a:ext cx="79041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64543E68-FBF4-4E4D-A985-D5A679BBF8B5}"/>
              </a:ext>
            </a:extLst>
          </p:cNvPr>
          <p:cNvSpPr/>
          <p:nvPr/>
        </p:nvSpPr>
        <p:spPr>
          <a:xfrm>
            <a:off x="8220075" y="801925"/>
            <a:ext cx="2809875" cy="64633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BUSINESS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PAIN POINTS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EBAA146-5715-448A-8659-FCB75DE0E0E1}"/>
              </a:ext>
            </a:extLst>
          </p:cNvPr>
          <p:cNvCxnSpPr/>
          <p:nvPr/>
        </p:nvCxnSpPr>
        <p:spPr>
          <a:xfrm>
            <a:off x="9620250" y="1545778"/>
            <a:ext cx="0" cy="5073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7DE1F2D-4AF8-4A23-8C78-AC77C05A9003}"/>
              </a:ext>
            </a:extLst>
          </p:cNvPr>
          <p:cNvSpPr txBox="1"/>
          <p:nvPr/>
        </p:nvSpPr>
        <p:spPr>
          <a:xfrm>
            <a:off x="2190750" y="238857"/>
            <a:ext cx="561022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Business Process Flow with Pain Points </a:t>
            </a:r>
          </a:p>
        </p:txBody>
      </p:sp>
    </p:spTree>
    <p:extLst>
      <p:ext uri="{BB962C8B-B14F-4D97-AF65-F5344CB8AC3E}">
        <p14:creationId xmlns:p14="http://schemas.microsoft.com/office/powerpoint/2010/main" val="10050476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7E5CA72-DE1F-434A-A2E8-2C6FEF002D96}"/>
              </a:ext>
            </a:extLst>
          </p:cNvPr>
          <p:cNvSpPr txBox="1"/>
          <p:nvPr/>
        </p:nvSpPr>
        <p:spPr>
          <a:xfrm>
            <a:off x="504825" y="969396"/>
            <a:ext cx="11887200" cy="5416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2000" b="1" dirty="0"/>
            </a:br>
            <a:endParaRPr lang="en-US" sz="2000" b="1" dirty="0"/>
          </a:p>
          <a:p>
            <a:r>
              <a:rPr lang="en-US" b="1" dirty="0"/>
              <a:t>The objective of this analysis is to extract actionable insights from key operational challenges affecting last-mile delivery performance. Each chart targets a specific area of concern to help drive data-backed decision-making:</a:t>
            </a:r>
          </a:p>
          <a:p>
            <a:endParaRPr lang="en-US" dirty="0"/>
          </a:p>
          <a:p>
            <a:r>
              <a:rPr lang="en-US" b="1" dirty="0"/>
              <a:t>1  Late Deliveries Analysis:</a:t>
            </a:r>
            <a:br>
              <a:rPr lang="en-US" dirty="0"/>
            </a:br>
            <a:r>
              <a:rPr lang="en-US" dirty="0"/>
              <a:t>Identify the frequency and impact of late deliveries to understand how they affect customer satisfaction and service quality.</a:t>
            </a:r>
          </a:p>
          <a:p>
            <a:endParaRPr lang="en-US" dirty="0"/>
          </a:p>
          <a:p>
            <a:r>
              <a:rPr lang="en-US" b="1" dirty="0"/>
              <a:t>2  Root Cause Breakdown:</a:t>
            </a:r>
            <a:br>
              <a:rPr lang="en-US" dirty="0"/>
            </a:br>
            <a:r>
              <a:rPr lang="en-US" dirty="0"/>
              <a:t>Examine underlying factors (e.g., vehicle mismatch, traffic) contributing to inefficiency and delayed deliveries.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3  Impact of Traffic on Route Efficiency:</a:t>
            </a:r>
            <a:br>
              <a:rPr lang="en-US" dirty="0"/>
            </a:br>
            <a:r>
              <a:rPr lang="en-US" dirty="0"/>
              <a:t>Assess how varying traffic levels influence the Route Efficiency Score (RES), highlighting the need for dynamic routing strategies.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4  Impact of Weather on Route Efficiency:</a:t>
            </a:r>
            <a:br>
              <a:rPr lang="en-US" dirty="0"/>
            </a:br>
            <a:r>
              <a:rPr lang="en-US" dirty="0"/>
              <a:t>Evaluate how different weather conditions affect delivery performance, to support better scheduling and risk management.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F7F87F-9762-4092-AF2B-36AA256576DE}"/>
              </a:ext>
            </a:extLst>
          </p:cNvPr>
          <p:cNvSpPr txBox="1"/>
          <p:nvPr/>
        </p:nvSpPr>
        <p:spPr>
          <a:xfrm>
            <a:off x="4119612" y="279131"/>
            <a:ext cx="2525028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 Insight Objectives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01924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C789D8-BD31-437E-A10C-C87D9B1EAC02}"/>
              </a:ext>
            </a:extLst>
          </p:cNvPr>
          <p:cNvSpPr txBox="1"/>
          <p:nvPr/>
        </p:nvSpPr>
        <p:spPr>
          <a:xfrm>
            <a:off x="4997061" y="803730"/>
            <a:ext cx="6860118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 Insight: Estimated vs Actual Delivery Time Deviation</a:t>
            </a:r>
          </a:p>
          <a:p>
            <a:endParaRPr lang="en-US" sz="2400" b="1" dirty="0"/>
          </a:p>
          <a:p>
            <a:r>
              <a:rPr lang="en-US" dirty="0"/>
              <a:t>This chart shows a clear difference in delivery time accuracy: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Late Deliveries:</a:t>
            </a:r>
            <a:r>
              <a:rPr lang="en-US" dirty="0"/>
              <a:t> Actual time (74.3 mins) exceeds the estimated time (62.5 mins) by </a:t>
            </a:r>
            <a:r>
              <a:rPr lang="en-US" b="1" dirty="0"/>
              <a:t>11.8 mins</a:t>
            </a:r>
            <a:r>
              <a:rPr lang="en-US" dirty="0"/>
              <a:t>, indicating underestimation.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On-Time Deliveries:</a:t>
            </a:r>
            <a:r>
              <a:rPr lang="en-US" dirty="0"/>
              <a:t> Actual time (56.5 mins) is </a:t>
            </a:r>
            <a:r>
              <a:rPr lang="en-US" b="1" dirty="0"/>
              <a:t>5 mins faster</a:t>
            </a:r>
            <a:r>
              <a:rPr lang="en-US" dirty="0"/>
              <a:t> than estimated (61.5 mins), showing conservative estimates.</a:t>
            </a:r>
          </a:p>
          <a:p>
            <a:endParaRPr lang="en-US" sz="2000" b="1" dirty="0"/>
          </a:p>
          <a:p>
            <a:r>
              <a:rPr lang="en-US" sz="2000" b="1" dirty="0"/>
              <a:t>BUSSINESS IMPLICATIONS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Inaccurate Time Estimations:</a:t>
            </a:r>
            <a:r>
              <a:rPr lang="en-US" dirty="0"/>
              <a:t> Underestimated delivery times in late deliveries result in missed SLAs and reduced customer satisfaction.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Operational Imbalance:</a:t>
            </a:r>
            <a:r>
              <a:rPr lang="en-US" dirty="0"/>
              <a:t> Overestimation in on-time deliveries leads to idle time and underutilization of delivery personnel.</a:t>
            </a:r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Inefficient Planning:</a:t>
            </a:r>
            <a:r>
              <a:rPr lang="en-US" dirty="0"/>
              <a:t> Inconsistent estimation patterns hinder effective route scheduling, affecting both cost control and service reliability.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CB0EC463-B0DA-425B-8617-33A7668AA71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4187872"/>
              </p:ext>
            </p:extLst>
          </p:nvPr>
        </p:nvGraphicFramePr>
        <p:xfrm>
          <a:off x="150397" y="840015"/>
          <a:ext cx="4571886" cy="55201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69D42BFB-1EC7-4706-9E02-7DB207366A7F}"/>
              </a:ext>
            </a:extLst>
          </p:cNvPr>
          <p:cNvSpPr/>
          <p:nvPr/>
        </p:nvSpPr>
        <p:spPr>
          <a:xfrm>
            <a:off x="3261076" y="36175"/>
            <a:ext cx="8480425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en-US" sz="2400" b="1" dirty="0"/>
              <a:t>    PROBLEM STATEMENT (Inaccurate Delivery Time Estimates)	 </a:t>
            </a:r>
          </a:p>
        </p:txBody>
      </p:sp>
    </p:spTree>
    <p:extLst>
      <p:ext uri="{BB962C8B-B14F-4D97-AF65-F5344CB8AC3E}">
        <p14:creationId xmlns:p14="http://schemas.microsoft.com/office/powerpoint/2010/main" val="15811071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Chart 6">
            <a:extLst>
              <a:ext uri="{FF2B5EF4-FFF2-40B4-BE49-F238E27FC236}">
                <a16:creationId xmlns:a16="http://schemas.microsoft.com/office/drawing/2014/main" id="{8F5ADA57-A732-486E-88E3-830144F66F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08887879"/>
              </p:ext>
            </p:extLst>
          </p:nvPr>
        </p:nvGraphicFramePr>
        <p:xfrm>
          <a:off x="285750" y="990111"/>
          <a:ext cx="5240723" cy="56864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819CACD-CF83-4B52-B10F-5CCB239882F4}"/>
              </a:ext>
            </a:extLst>
          </p:cNvPr>
          <p:cNvSpPr txBox="1"/>
          <p:nvPr/>
        </p:nvSpPr>
        <p:spPr>
          <a:xfrm>
            <a:off x="6096000" y="643129"/>
            <a:ext cx="5810250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Insight: Vehicle Mismatch Causing Delivery Delays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 Scooters and bikes</a:t>
            </a:r>
            <a:r>
              <a:rPr lang="en-US" dirty="0"/>
              <a:t> are being used on </a:t>
            </a:r>
            <a:r>
              <a:rPr lang="en-US" b="1" dirty="0"/>
              <a:t>long routes (20–40 km)</a:t>
            </a:r>
            <a:r>
              <a:rPr lang="en-US" dirty="0"/>
              <a:t>, leading to delays due to limited speed and endurance.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Vans and mini trucks</a:t>
            </a:r>
            <a:r>
              <a:rPr lang="en-US" dirty="0"/>
              <a:t> appear frequently in </a:t>
            </a:r>
            <a:r>
              <a:rPr lang="en-US" b="1" dirty="0"/>
              <a:t>short-distance deliveries</a:t>
            </a:r>
            <a:r>
              <a:rPr lang="en-US" dirty="0"/>
              <a:t>, where </a:t>
            </a:r>
            <a:r>
              <a:rPr lang="en-US" b="1" dirty="0"/>
              <a:t>faster, more agile vehicles</a:t>
            </a:r>
            <a:r>
              <a:rPr lang="en-US" dirty="0"/>
              <a:t> would perform better.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Vehicle assignment doesn’t align with route distance</a:t>
            </a:r>
            <a:r>
              <a:rPr lang="en-US" dirty="0"/>
              <a:t>, contributing to late deliveries.</a:t>
            </a:r>
          </a:p>
          <a:p>
            <a:endParaRPr lang="en-US" dirty="0"/>
          </a:p>
          <a:p>
            <a:r>
              <a:rPr lang="en-US" sz="2000" b="1" dirty="0"/>
              <a:t>BUSSINESS IMPLICATIONS:</a:t>
            </a:r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Reduced Delivery Efficiency:</a:t>
            </a:r>
            <a:r>
              <a:rPr lang="en-US" dirty="0"/>
              <a:t> Inappropriate vehicle assignment increases delivery time, especially on longer routes.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Higher Operational Costs:</a:t>
            </a:r>
            <a:r>
              <a:rPr lang="en-US" dirty="0"/>
              <a:t> Misuse of vehicle types leads to inefficient fuel consumption and unnecessary wear-and-tear.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Lower Fleet Productivity:</a:t>
            </a:r>
            <a:r>
              <a:rPr lang="en-US" dirty="0"/>
              <a:t> Poor alignment between vehicle capability and route results in underutilized resources and missed delivery targets.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7C54BBD-4FE8-416B-9A84-6D0B0EFCB090}"/>
              </a:ext>
            </a:extLst>
          </p:cNvPr>
          <p:cNvSpPr txBox="1"/>
          <p:nvPr/>
        </p:nvSpPr>
        <p:spPr>
          <a:xfrm>
            <a:off x="1323975" y="181464"/>
            <a:ext cx="8915400" cy="46166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400" b="1" dirty="0"/>
              <a:t>ROOTCAUSE  (Vehicle Type Allocation Across Delivery Distances)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1B8A67A-0602-42B3-88A5-F9B2D6BB5F2F}"/>
              </a:ext>
            </a:extLst>
          </p:cNvPr>
          <p:cNvSpPr txBox="1"/>
          <p:nvPr/>
        </p:nvSpPr>
        <p:spPr>
          <a:xfrm>
            <a:off x="1323975" y="6289855"/>
            <a:ext cx="127053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50000"/>
                  </a:schemeClr>
                </a:solidFill>
              </a:rPr>
              <a:t>DISTANCE</a:t>
            </a:r>
          </a:p>
        </p:txBody>
      </p:sp>
    </p:spTree>
    <p:extLst>
      <p:ext uri="{BB962C8B-B14F-4D97-AF65-F5344CB8AC3E}">
        <p14:creationId xmlns:p14="http://schemas.microsoft.com/office/powerpoint/2010/main" val="550859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1197</TotalTime>
  <Words>1743</Words>
  <Application>Microsoft Office PowerPoint</Application>
  <PresentationFormat>Widescreen</PresentationFormat>
  <Paragraphs>226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LAST MILE DILEVERY –OPTIMAZATION  FOR  SHOPPING CART</dc:title>
  <dc:creator>Pranshul Joshi</dc:creator>
  <cp:lastModifiedBy>Pranshul Joshi</cp:lastModifiedBy>
  <cp:revision>73</cp:revision>
  <dcterms:created xsi:type="dcterms:W3CDTF">2025-06-10T21:26:15Z</dcterms:created>
  <dcterms:modified xsi:type="dcterms:W3CDTF">2025-06-16T00:15:41Z</dcterms:modified>
</cp:coreProperties>
</file>