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34909" cy="6858000"/>
          </a:xfrm>
          <a:custGeom>
            <a:avLst/>
            <a:gdLst/>
            <a:ahLst/>
            <a:cxnLst/>
            <a:rect l="l" t="t" r="r" b="b"/>
            <a:pathLst>
              <a:path w="7534909" h="6858000">
                <a:moveTo>
                  <a:pt x="0" y="6858000"/>
                </a:moveTo>
                <a:lnTo>
                  <a:pt x="7534656" y="6858000"/>
                </a:lnTo>
                <a:lnTo>
                  <a:pt x="75346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9042" y="131775"/>
            <a:ext cx="669391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2014" y="2063897"/>
            <a:ext cx="7887970" cy="3516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classroom.google.com/u/1/c/MTIxNzY4ODU5NDI2" TargetMode="Externa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 /><Relationship Id="rId3" Type="http://schemas.openxmlformats.org/officeDocument/2006/relationships/hyperlink" Target="https://en.wikipedia.org/wiki/Digital_subscriber_line" TargetMode="External" /><Relationship Id="rId7" Type="http://schemas.openxmlformats.org/officeDocument/2006/relationships/image" Target="../media/image11.jp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Relationship Id="rId6" Type="http://schemas.openxmlformats.org/officeDocument/2006/relationships/hyperlink" Target="https://en.wikipedia.org/wiki/Routing" TargetMode="External" /><Relationship Id="rId5" Type="http://schemas.openxmlformats.org/officeDocument/2006/relationships/hyperlink" Target="https://en.wikipedia.org/wiki/Internet" TargetMode="External" /><Relationship Id="rId4" Type="http://schemas.openxmlformats.org/officeDocument/2006/relationships/hyperlink" Target="https://en.wikipedia.org/wiki/Modem" TargetMode="Externa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3.jpg" /><Relationship Id="rId5" Type="http://schemas.openxmlformats.org/officeDocument/2006/relationships/image" Target="../media/image22.jpg" /><Relationship Id="rId4" Type="http://schemas.openxmlformats.org/officeDocument/2006/relationships/image" Target="../media/image21.jpg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" TargetMode="External" /><Relationship Id="rId2" Type="http://schemas.openxmlformats.org/officeDocument/2006/relationships/hyperlink" Target="https://www.google.co.in/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://kth.diva-/" TargetMode="External" /><Relationship Id="rId5" Type="http://schemas.openxmlformats.org/officeDocument/2006/relationships/hyperlink" Target="https://www.netacad.com/courses/packet-tracer/introduction-packet-tracer" TargetMode="External" /><Relationship Id="rId4" Type="http://schemas.openxmlformats.org/officeDocument/2006/relationships/hyperlink" Target="https://www.wikipedia.org/" TargetMode="Externa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0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7113" y="3415106"/>
            <a:ext cx="6438265" cy="105981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41300" marR="5080" indent="-241300">
              <a:lnSpc>
                <a:spcPts val="3820"/>
              </a:lnSpc>
              <a:spcBef>
                <a:spcPts val="64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3600" u="heavy" spc="5" dirty="0">
                <a:solidFill>
                  <a:srgbClr val="E1EFD9"/>
                </a:solidFill>
                <a:uFill>
                  <a:solidFill>
                    <a:srgbClr val="E1EFD9"/>
                  </a:solidFill>
                </a:uFill>
                <a:latin typeface="Leelawadee UI"/>
                <a:cs typeface="Leelawadee UI"/>
              </a:rPr>
              <a:t>NETWORK </a:t>
            </a:r>
            <a:r>
              <a:rPr sz="3600" u="heavy" spc="-5" dirty="0">
                <a:solidFill>
                  <a:srgbClr val="E1EFD9"/>
                </a:solidFill>
                <a:uFill>
                  <a:solidFill>
                    <a:srgbClr val="E1EFD9"/>
                  </a:solidFill>
                </a:uFill>
                <a:latin typeface="Leelawadee UI"/>
                <a:cs typeface="Leelawadee UI"/>
              </a:rPr>
              <a:t>DESIGN PROPOSAL </a:t>
            </a:r>
            <a:r>
              <a:rPr sz="3600" spc="-975" dirty="0">
                <a:solidFill>
                  <a:srgbClr val="E1EFD9"/>
                </a:solidFill>
                <a:latin typeface="Leelawadee UI"/>
                <a:cs typeface="Leelawadee UI"/>
              </a:rPr>
              <a:t> </a:t>
            </a:r>
            <a:r>
              <a:rPr sz="3600" u="heavy" spc="-5" dirty="0">
                <a:solidFill>
                  <a:srgbClr val="E1EFD9"/>
                </a:solidFill>
                <a:uFill>
                  <a:solidFill>
                    <a:srgbClr val="E1EFD9"/>
                  </a:solidFill>
                </a:uFill>
                <a:latin typeface="Leelawadee UI"/>
                <a:cs typeface="Leelawadee UI"/>
              </a:rPr>
              <a:t>FOR</a:t>
            </a:r>
            <a:r>
              <a:rPr sz="3600" u="heavy" spc="-10" dirty="0">
                <a:solidFill>
                  <a:srgbClr val="E1EFD9"/>
                </a:solidFill>
                <a:uFill>
                  <a:solidFill>
                    <a:srgbClr val="E1EFD9"/>
                  </a:solidFill>
                </a:uFill>
                <a:latin typeface="Leelawadee UI"/>
                <a:cs typeface="Leelawadee UI"/>
              </a:rPr>
              <a:t> </a:t>
            </a:r>
            <a:r>
              <a:rPr sz="3600" u="heavy" spc="-5" dirty="0">
                <a:solidFill>
                  <a:srgbClr val="E1EFD9"/>
                </a:solidFill>
                <a:uFill>
                  <a:solidFill>
                    <a:srgbClr val="E1EFD9"/>
                  </a:solidFill>
                </a:uFill>
                <a:latin typeface="Leelawadee UI"/>
                <a:cs typeface="Leelawadee UI"/>
              </a:rPr>
              <a:t>INTERNET CAFÉ</a:t>
            </a:r>
            <a:endParaRPr sz="3600">
              <a:latin typeface="Leelawadee UI"/>
              <a:cs typeface="Leelawadee U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42961" y="3447034"/>
            <a:ext cx="4597400" cy="3268345"/>
            <a:chOff x="7442961" y="3447034"/>
            <a:chExt cx="4597400" cy="32683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9311" y="3453384"/>
              <a:ext cx="4584192" cy="32552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49311" y="3453384"/>
              <a:ext cx="4584700" cy="3255645"/>
            </a:xfrm>
            <a:custGeom>
              <a:avLst/>
              <a:gdLst/>
              <a:ahLst/>
              <a:cxnLst/>
              <a:rect l="l" t="t" r="r" b="b"/>
              <a:pathLst>
                <a:path w="4584700" h="3255645">
                  <a:moveTo>
                    <a:pt x="0" y="542543"/>
                  </a:moveTo>
                  <a:lnTo>
                    <a:pt x="1991" y="495737"/>
                  </a:lnTo>
                  <a:lnTo>
                    <a:pt x="7858" y="450035"/>
                  </a:lnTo>
                  <a:lnTo>
                    <a:pt x="17437" y="405601"/>
                  </a:lnTo>
                  <a:lnTo>
                    <a:pt x="30565" y="362597"/>
                  </a:lnTo>
                  <a:lnTo>
                    <a:pt x="47079" y="321186"/>
                  </a:lnTo>
                  <a:lnTo>
                    <a:pt x="66816" y="281531"/>
                  </a:lnTo>
                  <a:lnTo>
                    <a:pt x="89613" y="243796"/>
                  </a:lnTo>
                  <a:lnTo>
                    <a:pt x="115307" y="208143"/>
                  </a:lnTo>
                  <a:lnTo>
                    <a:pt x="143736" y="174735"/>
                  </a:lnTo>
                  <a:lnTo>
                    <a:pt x="174735" y="143736"/>
                  </a:lnTo>
                  <a:lnTo>
                    <a:pt x="208143" y="115307"/>
                  </a:lnTo>
                  <a:lnTo>
                    <a:pt x="243796" y="89613"/>
                  </a:lnTo>
                  <a:lnTo>
                    <a:pt x="281531" y="66816"/>
                  </a:lnTo>
                  <a:lnTo>
                    <a:pt x="321186" y="47079"/>
                  </a:lnTo>
                  <a:lnTo>
                    <a:pt x="362597" y="30565"/>
                  </a:lnTo>
                  <a:lnTo>
                    <a:pt x="405601" y="17437"/>
                  </a:lnTo>
                  <a:lnTo>
                    <a:pt x="450035" y="7858"/>
                  </a:lnTo>
                  <a:lnTo>
                    <a:pt x="495737" y="1991"/>
                  </a:lnTo>
                  <a:lnTo>
                    <a:pt x="542544" y="0"/>
                  </a:lnTo>
                  <a:lnTo>
                    <a:pt x="4041648" y="0"/>
                  </a:lnTo>
                  <a:lnTo>
                    <a:pt x="4088454" y="1991"/>
                  </a:lnTo>
                  <a:lnTo>
                    <a:pt x="4134156" y="7858"/>
                  </a:lnTo>
                  <a:lnTo>
                    <a:pt x="4178590" y="17437"/>
                  </a:lnTo>
                  <a:lnTo>
                    <a:pt x="4221594" y="30565"/>
                  </a:lnTo>
                  <a:lnTo>
                    <a:pt x="4263005" y="47079"/>
                  </a:lnTo>
                  <a:lnTo>
                    <a:pt x="4302660" y="66816"/>
                  </a:lnTo>
                  <a:lnTo>
                    <a:pt x="4340395" y="89613"/>
                  </a:lnTo>
                  <a:lnTo>
                    <a:pt x="4376048" y="115307"/>
                  </a:lnTo>
                  <a:lnTo>
                    <a:pt x="4409456" y="143736"/>
                  </a:lnTo>
                  <a:lnTo>
                    <a:pt x="4440455" y="174735"/>
                  </a:lnTo>
                  <a:lnTo>
                    <a:pt x="4468884" y="208143"/>
                  </a:lnTo>
                  <a:lnTo>
                    <a:pt x="4494578" y="243796"/>
                  </a:lnTo>
                  <a:lnTo>
                    <a:pt x="4517375" y="281531"/>
                  </a:lnTo>
                  <a:lnTo>
                    <a:pt x="4537112" y="321186"/>
                  </a:lnTo>
                  <a:lnTo>
                    <a:pt x="4553626" y="362597"/>
                  </a:lnTo>
                  <a:lnTo>
                    <a:pt x="4566754" y="405601"/>
                  </a:lnTo>
                  <a:lnTo>
                    <a:pt x="4576333" y="450035"/>
                  </a:lnTo>
                  <a:lnTo>
                    <a:pt x="4582200" y="495737"/>
                  </a:lnTo>
                  <a:lnTo>
                    <a:pt x="4584192" y="542543"/>
                  </a:lnTo>
                  <a:lnTo>
                    <a:pt x="4584192" y="2712707"/>
                  </a:lnTo>
                  <a:lnTo>
                    <a:pt x="4582200" y="2759520"/>
                  </a:lnTo>
                  <a:lnTo>
                    <a:pt x="4576333" y="2805228"/>
                  </a:lnTo>
                  <a:lnTo>
                    <a:pt x="4566754" y="2849667"/>
                  </a:lnTo>
                  <a:lnTo>
                    <a:pt x="4553626" y="2892675"/>
                  </a:lnTo>
                  <a:lnTo>
                    <a:pt x="4537112" y="2934088"/>
                  </a:lnTo>
                  <a:lnTo>
                    <a:pt x="4517375" y="2973745"/>
                  </a:lnTo>
                  <a:lnTo>
                    <a:pt x="4494578" y="3011481"/>
                  </a:lnTo>
                  <a:lnTo>
                    <a:pt x="4468884" y="3047134"/>
                  </a:lnTo>
                  <a:lnTo>
                    <a:pt x="4440455" y="3080541"/>
                  </a:lnTo>
                  <a:lnTo>
                    <a:pt x="4409456" y="3111540"/>
                  </a:lnTo>
                  <a:lnTo>
                    <a:pt x="4376048" y="3139967"/>
                  </a:lnTo>
                  <a:lnTo>
                    <a:pt x="4340395" y="3165659"/>
                  </a:lnTo>
                  <a:lnTo>
                    <a:pt x="4302660" y="3188455"/>
                  </a:lnTo>
                  <a:lnTo>
                    <a:pt x="4263005" y="3208190"/>
                  </a:lnTo>
                  <a:lnTo>
                    <a:pt x="4221594" y="3224702"/>
                  </a:lnTo>
                  <a:lnTo>
                    <a:pt x="4178590" y="3237828"/>
                  </a:lnTo>
                  <a:lnTo>
                    <a:pt x="4134156" y="3247406"/>
                  </a:lnTo>
                  <a:lnTo>
                    <a:pt x="4088454" y="3253272"/>
                  </a:lnTo>
                  <a:lnTo>
                    <a:pt x="4041648" y="3255264"/>
                  </a:lnTo>
                  <a:lnTo>
                    <a:pt x="542544" y="3255264"/>
                  </a:lnTo>
                  <a:lnTo>
                    <a:pt x="495737" y="3253272"/>
                  </a:lnTo>
                  <a:lnTo>
                    <a:pt x="450035" y="3247406"/>
                  </a:lnTo>
                  <a:lnTo>
                    <a:pt x="405601" y="3237828"/>
                  </a:lnTo>
                  <a:lnTo>
                    <a:pt x="362597" y="3224702"/>
                  </a:lnTo>
                  <a:lnTo>
                    <a:pt x="321186" y="3208190"/>
                  </a:lnTo>
                  <a:lnTo>
                    <a:pt x="281531" y="3188455"/>
                  </a:lnTo>
                  <a:lnTo>
                    <a:pt x="243796" y="3165659"/>
                  </a:lnTo>
                  <a:lnTo>
                    <a:pt x="208143" y="3139967"/>
                  </a:lnTo>
                  <a:lnTo>
                    <a:pt x="174735" y="3111540"/>
                  </a:lnTo>
                  <a:lnTo>
                    <a:pt x="143736" y="3080541"/>
                  </a:lnTo>
                  <a:lnTo>
                    <a:pt x="115307" y="3047134"/>
                  </a:lnTo>
                  <a:lnTo>
                    <a:pt x="89613" y="3011481"/>
                  </a:lnTo>
                  <a:lnTo>
                    <a:pt x="66816" y="2973745"/>
                  </a:lnTo>
                  <a:lnTo>
                    <a:pt x="47079" y="2934088"/>
                  </a:lnTo>
                  <a:lnTo>
                    <a:pt x="30565" y="2892675"/>
                  </a:lnTo>
                  <a:lnTo>
                    <a:pt x="17437" y="2849667"/>
                  </a:lnTo>
                  <a:lnTo>
                    <a:pt x="7858" y="2805228"/>
                  </a:lnTo>
                  <a:lnTo>
                    <a:pt x="1991" y="2759520"/>
                  </a:lnTo>
                  <a:lnTo>
                    <a:pt x="0" y="2712707"/>
                  </a:lnTo>
                  <a:lnTo>
                    <a:pt x="0" y="54254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9311" y="896823"/>
            <a:ext cx="64090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2240" marR="5080" indent="-1400175">
              <a:lnSpc>
                <a:spcPct val="100000"/>
              </a:lnSpc>
              <a:spcBef>
                <a:spcPts val="100"/>
              </a:spcBef>
            </a:pPr>
            <a:r>
              <a:rPr sz="5400" b="0" u="heavy" spc="2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Franklin Gothic Medium"/>
                <a:cs typeface="Franklin Gothic Medium"/>
                <a:hlinkClick r:id="rId4"/>
              </a:rPr>
              <a:t>Computer</a:t>
            </a:r>
            <a:r>
              <a:rPr sz="5400" b="0" u="heavy" spc="-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Franklin Gothic Medium"/>
                <a:cs typeface="Franklin Gothic Medium"/>
                <a:hlinkClick r:id="rId4"/>
              </a:rPr>
              <a:t> </a:t>
            </a:r>
            <a:r>
              <a:rPr sz="5400" b="0" u="heavy" spc="2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Franklin Gothic Medium"/>
                <a:cs typeface="Franklin Gothic Medium"/>
                <a:hlinkClick r:id="rId4"/>
              </a:rPr>
              <a:t>Networks </a:t>
            </a:r>
            <a:r>
              <a:rPr sz="5400" b="0" u="none" spc="-1335" dirty="0">
                <a:solidFill>
                  <a:srgbClr val="0462C1"/>
                </a:solidFill>
                <a:latin typeface="Franklin Gothic Medium"/>
                <a:cs typeface="Franklin Gothic Medium"/>
              </a:rPr>
              <a:t> </a:t>
            </a:r>
            <a:r>
              <a:rPr sz="5400" b="0" u="heavy" spc="1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Franklin Gothic Medium"/>
                <a:cs typeface="Franklin Gothic Medium"/>
                <a:hlinkClick r:id="rId4"/>
              </a:rPr>
              <a:t>18CSC302J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7769" y="4665471"/>
            <a:ext cx="4112895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95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Pranshul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Verma(RA2011003011361)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Vaibhav</a:t>
            </a:r>
            <a:r>
              <a:rPr sz="20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Singh(RA2011003011360)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Sai</a:t>
            </a:r>
            <a:r>
              <a:rPr sz="20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libri"/>
                <a:cs typeface="Calibri"/>
              </a:rPr>
              <a:t>Swaroop</a:t>
            </a:r>
            <a:r>
              <a:rPr sz="20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Reddy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(RA2011003011362)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5069" y="4220971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58405" y="4612182"/>
            <a:ext cx="4521200" cy="1231900"/>
          </a:xfrm>
          <a:custGeom>
            <a:avLst/>
            <a:gdLst/>
            <a:ahLst/>
            <a:cxnLst/>
            <a:rect l="l" t="t" r="r" b="b"/>
            <a:pathLst>
              <a:path w="4521200" h="1231900">
                <a:moveTo>
                  <a:pt x="4521200" y="1231900"/>
                </a:moveTo>
                <a:lnTo>
                  <a:pt x="0" y="1231900"/>
                </a:lnTo>
                <a:lnTo>
                  <a:pt x="0" y="0"/>
                </a:lnTo>
                <a:lnTo>
                  <a:pt x="4521200" y="0"/>
                </a:lnTo>
                <a:lnTo>
                  <a:pt x="4521200" y="1231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85126" y="4624704"/>
            <a:ext cx="4219575" cy="14351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ct val="126899"/>
              </a:lnSpc>
              <a:spcBef>
                <a:spcPts val="229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Shubham Mahajan(RA2011003011343)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Shanvi Kayal(RA2011003011344)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Pranshul Verma(RA2011003011361)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Sudhanshu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Makwana(RA201100301165)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8073" y="107589"/>
            <a:ext cx="6355715" cy="55873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4.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Cisco </a:t>
            </a:r>
            <a:r>
              <a:rPr sz="20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ASA</a:t>
            </a:r>
            <a:r>
              <a:rPr sz="2000" b="1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5505</a:t>
            </a:r>
            <a:endParaRPr sz="2000">
              <a:latin typeface="Calibri"/>
              <a:cs typeface="Calibri"/>
            </a:endParaRPr>
          </a:p>
          <a:p>
            <a:pPr marL="469265" marR="5080">
              <a:lnSpc>
                <a:spcPct val="90000"/>
              </a:lnSpc>
              <a:spcBef>
                <a:spcPts val="520"/>
              </a:spcBef>
            </a:pP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Cisco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ASA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5500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Series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Adaptive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Security Appliances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are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purpose-built </a:t>
            </a:r>
            <a:r>
              <a:rPr sz="1600" b="1" spc="-3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solutions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that </a:t>
            </a: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integrate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world-class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firewall,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unified communications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security,</a:t>
            </a:r>
            <a:r>
              <a:rPr sz="16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VPN,</a:t>
            </a:r>
            <a:r>
              <a:rPr sz="1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intrusion</a:t>
            </a:r>
            <a:r>
              <a:rPr sz="1600" b="1" spc="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prevention</a:t>
            </a:r>
            <a:r>
              <a:rPr sz="1600" b="1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(IPS),</a:t>
            </a:r>
            <a:r>
              <a:rPr sz="16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1600" b="1" spc="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content</a:t>
            </a:r>
            <a:r>
              <a:rPr sz="16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security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 services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in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unified platform.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Cisco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ASA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5500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Series provides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intelligent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threat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defense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that stops </a:t>
            </a: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attacks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before they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penetrate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the </a:t>
            </a:r>
            <a:r>
              <a:rPr sz="1600" b="1" spc="-3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network </a:t>
            </a: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perimeter,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controls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network and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application </a:t>
            </a: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activity,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and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delivers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secure remote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access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and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site-to-site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connectivity.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result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is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powerful multifunction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network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that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provides security breadth,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precision,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and depth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for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protecting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café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network,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while reducing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 the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overall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deployment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and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operations costs associated with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implementing</a:t>
            </a:r>
            <a:r>
              <a:rPr sz="1600" b="1" spc="-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comprehensive</a:t>
            </a:r>
            <a:r>
              <a:rPr sz="1600" b="1" spc="-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multilayer</a:t>
            </a:r>
            <a:r>
              <a:rPr sz="16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security.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5.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DSL-Modem-PT</a:t>
            </a:r>
            <a:endParaRPr sz="2000">
              <a:latin typeface="Calibri"/>
              <a:cs typeface="Calibri"/>
            </a:endParaRPr>
          </a:p>
          <a:p>
            <a:pPr marL="469265" marR="177165">
              <a:lnSpc>
                <a:spcPct val="90000"/>
              </a:lnSpc>
              <a:spcBef>
                <a:spcPts val="545"/>
              </a:spcBef>
            </a:pP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1600"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digital </a:t>
            </a:r>
            <a:r>
              <a:rPr sz="16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subscriber </a:t>
            </a:r>
            <a:r>
              <a:rPr sz="16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line</a:t>
            </a:r>
            <a:r>
              <a:rPr sz="1600" b="1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(DSL) </a:t>
            </a:r>
            <a:r>
              <a:rPr sz="1600" b="1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modem</a:t>
            </a:r>
            <a:r>
              <a:rPr sz="1600" b="1" spc="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is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device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used </a:t>
            </a: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connect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16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computer</a:t>
            </a:r>
            <a:r>
              <a:rPr sz="1600" b="1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  <a:hlinkClick r:id="rId3"/>
              </a:rPr>
              <a:t>or </a:t>
            </a:r>
            <a:r>
              <a:rPr sz="16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router</a:t>
            </a:r>
            <a:r>
              <a:rPr sz="1600" b="1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  <a:hlinkClick r:id="rId3"/>
              </a:rPr>
              <a:t>to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  <a:hlinkClick r:id="rId3"/>
              </a:rPr>
              <a:t>a telephone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  <a:hlinkClick r:id="rId3"/>
              </a:rPr>
              <a:t>line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  <a:hlinkClick r:id="rId3"/>
              </a:rPr>
              <a:t>which provides the </a:t>
            </a:r>
            <a:r>
              <a:rPr sz="1600"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digital </a:t>
            </a:r>
            <a:r>
              <a:rPr sz="1600" b="1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600" b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subscriber </a:t>
            </a:r>
            <a:r>
              <a:rPr sz="16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line</a:t>
            </a:r>
            <a:r>
              <a:rPr sz="1600" b="1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  <a:hlinkClick r:id="rId3"/>
              </a:rPr>
              <a:t>service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  <a:hlinkClick r:id="rId3"/>
              </a:rPr>
              <a:t>for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  <a:hlinkClick r:id="rId3"/>
              </a:rPr>
              <a:t>connection </a:t>
            </a: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  <a:hlinkClick r:id="rId3"/>
              </a:rPr>
              <a:t>to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  <a:hlinkClick r:id="rId3"/>
              </a:rPr>
              <a:t>the </a:t>
            </a:r>
            <a:r>
              <a:rPr sz="1600" b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Internet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  <a:hlinkClick r:id="rId3"/>
              </a:rPr>
              <a:t>, which is oft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en </a:t>
            </a:r>
            <a:r>
              <a:rPr sz="1600" b="1" spc="-3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called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DSL broadband. The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term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DSL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modem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is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technically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used </a:t>
            </a: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describe a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modem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which connects </a:t>
            </a: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single </a:t>
            </a:r>
            <a:r>
              <a:rPr sz="1600" b="1" spc="-15" dirty="0">
                <a:solidFill>
                  <a:srgbClr val="FFFF00"/>
                </a:solidFill>
                <a:latin typeface="Calibri"/>
                <a:cs typeface="Calibri"/>
              </a:rPr>
              <a:t>computer,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through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an </a:t>
            </a:r>
            <a:r>
              <a:rPr sz="1600" b="1" spc="-3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Ethernet port,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USB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port, or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is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installed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in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computer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PCI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slot. The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 more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common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DSL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router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is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standalone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device </a:t>
            </a:r>
            <a:r>
              <a:rPr sz="1600" b="1" spc="-10" dirty="0">
                <a:solidFill>
                  <a:srgbClr val="FFFF00"/>
                </a:solidFill>
                <a:latin typeface="Calibri"/>
                <a:cs typeface="Calibri"/>
              </a:rPr>
              <a:t>that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combines the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function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of a DSL </a:t>
            </a:r>
            <a:r>
              <a:rPr sz="1600" b="1" spc="5" dirty="0">
                <a:solidFill>
                  <a:srgbClr val="FFFF00"/>
                </a:solidFill>
                <a:latin typeface="Calibri"/>
                <a:cs typeface="Calibri"/>
              </a:rPr>
              <a:t>modem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and a </a:t>
            </a:r>
            <a:r>
              <a:rPr sz="1600" b="1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router</a:t>
            </a:r>
            <a:r>
              <a:rPr sz="1600" b="1" spc="-25" dirty="0">
                <a:solidFill>
                  <a:srgbClr val="FFFF00"/>
                </a:solidFill>
                <a:latin typeface="Calibri"/>
                <a:cs typeface="Calibri"/>
              </a:rPr>
              <a:t>,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and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can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connect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multiple 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computers</a:t>
            </a:r>
            <a:r>
              <a:rPr sz="1600" b="1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through</a:t>
            </a:r>
            <a:r>
              <a:rPr sz="16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FF00"/>
                </a:solidFill>
                <a:latin typeface="Calibri"/>
                <a:cs typeface="Calibri"/>
              </a:rPr>
              <a:t>multiple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34656" y="0"/>
            <a:ext cx="4657725" cy="6858000"/>
            <a:chOff x="7534656" y="0"/>
            <a:chExt cx="4657725" cy="6858000"/>
          </a:xfrm>
        </p:grpSpPr>
        <p:sp>
          <p:nvSpPr>
            <p:cNvPr id="5" name="object 5"/>
            <p:cNvSpPr/>
            <p:nvPr/>
          </p:nvSpPr>
          <p:spPr>
            <a:xfrm>
              <a:off x="7534656" y="0"/>
              <a:ext cx="4657725" cy="6858000"/>
            </a:xfrm>
            <a:custGeom>
              <a:avLst/>
              <a:gdLst/>
              <a:ahLst/>
              <a:cxnLst/>
              <a:rect l="l" t="t" r="r" b="b"/>
              <a:pathLst>
                <a:path w="4657725" h="6858000">
                  <a:moveTo>
                    <a:pt x="46573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57344" y="6858000"/>
                  </a:lnTo>
                  <a:lnTo>
                    <a:pt x="465734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22336" y="478536"/>
              <a:ext cx="3685540" cy="5459095"/>
            </a:xfrm>
            <a:custGeom>
              <a:avLst/>
              <a:gdLst/>
              <a:ahLst/>
              <a:cxnLst/>
              <a:rect l="l" t="t" r="r" b="b"/>
              <a:pathLst>
                <a:path w="3685540" h="5459095">
                  <a:moveTo>
                    <a:pt x="0" y="5458968"/>
                  </a:moveTo>
                  <a:lnTo>
                    <a:pt x="3685031" y="5458968"/>
                  </a:lnTo>
                  <a:lnTo>
                    <a:pt x="3685031" y="0"/>
                  </a:lnTo>
                  <a:lnTo>
                    <a:pt x="0" y="0"/>
                  </a:lnTo>
                  <a:lnTo>
                    <a:pt x="0" y="5458968"/>
                  </a:lnTo>
                  <a:close/>
                </a:path>
              </a:pathLst>
            </a:custGeom>
            <a:ln w="304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86928" y="643127"/>
              <a:ext cx="3352800" cy="5130165"/>
            </a:xfrm>
            <a:custGeom>
              <a:avLst/>
              <a:gdLst/>
              <a:ahLst/>
              <a:cxnLst/>
              <a:rect l="l" t="t" r="r" b="b"/>
              <a:pathLst>
                <a:path w="3352800" h="5130165">
                  <a:moveTo>
                    <a:pt x="3352800" y="0"/>
                  </a:moveTo>
                  <a:lnTo>
                    <a:pt x="0" y="0"/>
                  </a:lnTo>
                  <a:lnTo>
                    <a:pt x="0" y="5129784"/>
                  </a:lnTo>
                  <a:lnTo>
                    <a:pt x="3352800" y="5129784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39328" y="822959"/>
              <a:ext cx="3026664" cy="23469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39328" y="3255264"/>
              <a:ext cx="3026664" cy="2346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791" y="1094120"/>
            <a:ext cx="6541770" cy="431292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6.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Printer</a:t>
            </a:r>
            <a:r>
              <a:rPr sz="20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PT</a:t>
            </a:r>
            <a:endParaRPr sz="2000">
              <a:latin typeface="Calibri"/>
              <a:cs typeface="Calibri"/>
            </a:endParaRPr>
          </a:p>
          <a:p>
            <a:pPr marL="241300" marR="168910">
              <a:lnSpc>
                <a:spcPct val="90100"/>
              </a:lnSpc>
              <a:spcBef>
                <a:spcPts val="505"/>
              </a:spcBef>
            </a:pP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Printer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is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a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peripheral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device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which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makes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persistent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representation</a:t>
            </a:r>
            <a:r>
              <a:rPr sz="20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graphics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or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text,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usually</a:t>
            </a:r>
            <a:r>
              <a:rPr sz="20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on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FFFF00"/>
                </a:solidFill>
                <a:latin typeface="Calibri"/>
                <a:cs typeface="Calibri"/>
              </a:rPr>
              <a:t>paper.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While </a:t>
            </a:r>
            <a:r>
              <a:rPr sz="2000" b="1" spc="-43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most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output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is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human-readable,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bar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code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printers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are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an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example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of an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expanded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use</a:t>
            </a:r>
            <a:r>
              <a:rPr sz="2000" b="1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for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printers.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7.</a:t>
            </a:r>
            <a:r>
              <a:rPr sz="20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Server-PT</a:t>
            </a:r>
            <a:r>
              <a:rPr sz="2000" b="1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servers</a:t>
            </a:r>
            <a:endParaRPr sz="2000">
              <a:latin typeface="Calibri"/>
              <a:cs typeface="Calibri"/>
            </a:endParaRPr>
          </a:p>
          <a:p>
            <a:pPr marL="469900" marR="5080">
              <a:lnSpc>
                <a:spcPct val="90000"/>
              </a:lnSpc>
              <a:spcBef>
                <a:spcPts val="505"/>
              </a:spcBef>
            </a:pP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Servers</a:t>
            </a:r>
            <a:r>
              <a:rPr sz="2000" b="1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are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an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entirely</a:t>
            </a:r>
            <a:r>
              <a:rPr sz="20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different</a:t>
            </a:r>
            <a:r>
              <a:rPr sz="2000" b="1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breed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when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compared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to </a:t>
            </a:r>
            <a:r>
              <a:rPr sz="2000" b="1" spc="-43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other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end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devices.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They</a:t>
            </a:r>
            <a:r>
              <a:rPr sz="20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have</a:t>
            </a:r>
            <a:r>
              <a:rPr sz="20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various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functionalities and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also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have</a:t>
            </a:r>
            <a:r>
              <a:rPr sz="20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space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for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two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network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interfaces.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The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modules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available</a:t>
            </a:r>
            <a:r>
              <a:rPr sz="20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for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servers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are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same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as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PC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modules,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except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that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servers do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not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have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the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PC-HOST-NM-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</a:pP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1AM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module.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34656" y="0"/>
            <a:ext cx="4657725" cy="6858000"/>
            <a:chOff x="7534656" y="0"/>
            <a:chExt cx="4657725" cy="6858000"/>
          </a:xfrm>
        </p:grpSpPr>
        <p:sp>
          <p:nvSpPr>
            <p:cNvPr id="4" name="object 4"/>
            <p:cNvSpPr/>
            <p:nvPr/>
          </p:nvSpPr>
          <p:spPr>
            <a:xfrm>
              <a:off x="7534656" y="0"/>
              <a:ext cx="4657725" cy="6858000"/>
            </a:xfrm>
            <a:custGeom>
              <a:avLst/>
              <a:gdLst/>
              <a:ahLst/>
              <a:cxnLst/>
              <a:rect l="l" t="t" r="r" b="b"/>
              <a:pathLst>
                <a:path w="4657725" h="6858000">
                  <a:moveTo>
                    <a:pt x="46573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57344" y="6858000"/>
                  </a:lnTo>
                  <a:lnTo>
                    <a:pt x="465734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22336" y="478536"/>
              <a:ext cx="3685540" cy="5459095"/>
            </a:xfrm>
            <a:custGeom>
              <a:avLst/>
              <a:gdLst/>
              <a:ahLst/>
              <a:cxnLst/>
              <a:rect l="l" t="t" r="r" b="b"/>
              <a:pathLst>
                <a:path w="3685540" h="5459095">
                  <a:moveTo>
                    <a:pt x="0" y="5458968"/>
                  </a:moveTo>
                  <a:lnTo>
                    <a:pt x="3685031" y="5458968"/>
                  </a:lnTo>
                  <a:lnTo>
                    <a:pt x="3685031" y="0"/>
                  </a:lnTo>
                  <a:lnTo>
                    <a:pt x="0" y="0"/>
                  </a:lnTo>
                  <a:lnTo>
                    <a:pt x="0" y="5458968"/>
                  </a:lnTo>
                  <a:close/>
                </a:path>
              </a:pathLst>
            </a:custGeom>
            <a:ln w="304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86928" y="643127"/>
              <a:ext cx="3352800" cy="5130165"/>
            </a:xfrm>
            <a:custGeom>
              <a:avLst/>
              <a:gdLst/>
              <a:ahLst/>
              <a:cxnLst/>
              <a:rect l="l" t="t" r="r" b="b"/>
              <a:pathLst>
                <a:path w="3352800" h="5130165">
                  <a:moveTo>
                    <a:pt x="3352800" y="0"/>
                  </a:moveTo>
                  <a:lnTo>
                    <a:pt x="0" y="0"/>
                  </a:lnTo>
                  <a:lnTo>
                    <a:pt x="0" y="5129784"/>
                  </a:lnTo>
                  <a:lnTo>
                    <a:pt x="3352800" y="5129784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51520" y="920496"/>
              <a:ext cx="3026664" cy="23469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0248" y="3398520"/>
              <a:ext cx="3633215" cy="22433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911" y="727710"/>
            <a:ext cx="6712584" cy="53467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8.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Cloud-PT(Multiuser)</a:t>
            </a:r>
            <a:endParaRPr sz="2400">
              <a:latin typeface="Calibri"/>
              <a:cs typeface="Calibri"/>
            </a:endParaRPr>
          </a:p>
          <a:p>
            <a:pPr marL="469900" marR="5080">
              <a:lnSpc>
                <a:spcPct val="90000"/>
              </a:lnSpc>
              <a:spcBef>
                <a:spcPts val="505"/>
              </a:spcBef>
            </a:pP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Cloud</a:t>
            </a:r>
            <a:r>
              <a:rPr sz="2400" b="1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allows</a:t>
            </a:r>
            <a:r>
              <a:rPr sz="24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us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implement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cloud</a:t>
            </a:r>
            <a:r>
              <a:rPr sz="2400" b="1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computing</a:t>
            </a:r>
            <a:r>
              <a:rPr sz="2400" b="1" spc="-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in </a:t>
            </a:r>
            <a:r>
              <a:rPr sz="2400" b="1" spc="-5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our project. Cloud computing is the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delivery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of </a:t>
            </a:r>
            <a:r>
              <a:rPr sz="24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on-demand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computing services --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from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applications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storage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and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processing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power </a:t>
            </a:r>
            <a:r>
              <a:rPr sz="2400" b="1" spc="5" dirty="0">
                <a:solidFill>
                  <a:srgbClr val="FFFF00"/>
                </a:solidFill>
                <a:latin typeface="Calibri"/>
                <a:cs typeface="Calibri"/>
              </a:rPr>
              <a:t>-- </a:t>
            </a:r>
            <a:r>
              <a:rPr sz="24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typically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over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internet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and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on a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pay-as-you-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go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basis.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Microsoft Sans Serif"/>
              <a:buChar char="•"/>
              <a:tabLst>
                <a:tab pos="24130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9.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TrueCafe</a:t>
            </a:r>
            <a:endParaRPr sz="2400">
              <a:latin typeface="Calibri"/>
              <a:cs typeface="Calibri"/>
            </a:endParaRPr>
          </a:p>
          <a:p>
            <a:pPr marL="469900" marR="210185">
              <a:lnSpc>
                <a:spcPct val="90000"/>
              </a:lnSpc>
              <a:spcBef>
                <a:spcPts val="484"/>
              </a:spcBef>
            </a:pP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Its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an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internet </a:t>
            </a:r>
            <a:r>
              <a:rPr sz="2400" b="1" spc="-25" dirty="0">
                <a:solidFill>
                  <a:srgbClr val="FFFF00"/>
                </a:solidFill>
                <a:latin typeface="Calibri"/>
                <a:cs typeface="Calibri"/>
              </a:rPr>
              <a:t>café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software,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which helps in the </a:t>
            </a:r>
            <a:r>
              <a:rPr sz="2400" b="1" spc="-5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management</a:t>
            </a:r>
            <a:r>
              <a:rPr sz="2400" b="1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of the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00"/>
                </a:solidFill>
                <a:latin typeface="Calibri"/>
                <a:cs typeface="Calibri"/>
              </a:rPr>
              <a:t>café</a:t>
            </a:r>
            <a:r>
              <a:rPr sz="24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by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providing</a:t>
            </a:r>
            <a:r>
              <a:rPr sz="2400" b="1" spc="-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features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like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wireless </a:t>
            </a:r>
            <a:r>
              <a:rPr sz="2400" b="1" spc="5" dirty="0">
                <a:solidFill>
                  <a:srgbClr val="FFFF00"/>
                </a:solidFill>
                <a:latin typeface="Calibri"/>
                <a:cs typeface="Calibri"/>
              </a:rPr>
              <a:t>billing(Wi-Fi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hotspot </a:t>
            </a:r>
            <a:r>
              <a:rPr sz="24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supported),print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management,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power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management, web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reports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etc.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This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software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plays</a:t>
            </a:r>
            <a:r>
              <a:rPr sz="24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2400" b="1" spc="-40" dirty="0">
                <a:solidFill>
                  <a:srgbClr val="FFFF00"/>
                </a:solidFill>
                <a:latin typeface="Calibri"/>
                <a:cs typeface="Calibri"/>
              </a:rPr>
              <a:t>key</a:t>
            </a:r>
            <a:r>
              <a:rPr sz="24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role</a:t>
            </a:r>
            <a:r>
              <a:rPr sz="24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in</a:t>
            </a:r>
            <a:r>
              <a:rPr sz="2400" b="1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managing</a:t>
            </a:r>
            <a:r>
              <a:rPr sz="24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00"/>
                </a:solidFill>
                <a:latin typeface="Calibri"/>
                <a:cs typeface="Calibri"/>
              </a:rPr>
              <a:t>café</a:t>
            </a:r>
            <a:r>
              <a:rPr sz="24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efficiently.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34656" y="0"/>
            <a:ext cx="4657725" cy="6858000"/>
            <a:chOff x="7534656" y="0"/>
            <a:chExt cx="4657725" cy="6858000"/>
          </a:xfrm>
        </p:grpSpPr>
        <p:sp>
          <p:nvSpPr>
            <p:cNvPr id="4" name="object 4"/>
            <p:cNvSpPr/>
            <p:nvPr/>
          </p:nvSpPr>
          <p:spPr>
            <a:xfrm>
              <a:off x="7534656" y="0"/>
              <a:ext cx="4657725" cy="6858000"/>
            </a:xfrm>
            <a:custGeom>
              <a:avLst/>
              <a:gdLst/>
              <a:ahLst/>
              <a:cxnLst/>
              <a:rect l="l" t="t" r="r" b="b"/>
              <a:pathLst>
                <a:path w="4657725" h="6858000">
                  <a:moveTo>
                    <a:pt x="46573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57344" y="6858000"/>
                  </a:lnTo>
                  <a:lnTo>
                    <a:pt x="465734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22336" y="478536"/>
              <a:ext cx="3685540" cy="5459095"/>
            </a:xfrm>
            <a:custGeom>
              <a:avLst/>
              <a:gdLst/>
              <a:ahLst/>
              <a:cxnLst/>
              <a:rect l="l" t="t" r="r" b="b"/>
              <a:pathLst>
                <a:path w="3685540" h="5459095">
                  <a:moveTo>
                    <a:pt x="0" y="5458968"/>
                  </a:moveTo>
                  <a:lnTo>
                    <a:pt x="3685031" y="5458968"/>
                  </a:lnTo>
                  <a:lnTo>
                    <a:pt x="3685031" y="0"/>
                  </a:lnTo>
                  <a:lnTo>
                    <a:pt x="0" y="0"/>
                  </a:lnTo>
                  <a:lnTo>
                    <a:pt x="0" y="5458968"/>
                  </a:lnTo>
                  <a:close/>
                </a:path>
              </a:pathLst>
            </a:custGeom>
            <a:ln w="304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86928" y="643127"/>
              <a:ext cx="3352800" cy="5130165"/>
            </a:xfrm>
            <a:custGeom>
              <a:avLst/>
              <a:gdLst/>
              <a:ahLst/>
              <a:cxnLst/>
              <a:rect l="l" t="t" r="r" b="b"/>
              <a:pathLst>
                <a:path w="3352800" h="5130165">
                  <a:moveTo>
                    <a:pt x="3352800" y="0"/>
                  </a:moveTo>
                  <a:lnTo>
                    <a:pt x="0" y="0"/>
                  </a:lnTo>
                  <a:lnTo>
                    <a:pt x="0" y="5129784"/>
                  </a:lnTo>
                  <a:lnTo>
                    <a:pt x="3352800" y="5129784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8304" y="3429000"/>
              <a:ext cx="2746248" cy="21275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8928" y="1002791"/>
              <a:ext cx="2325624" cy="19232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9680" y="1249680"/>
              <a:ext cx="9692640" cy="4361815"/>
            </a:xfrm>
            <a:custGeom>
              <a:avLst/>
              <a:gdLst/>
              <a:ahLst/>
              <a:cxnLst/>
              <a:rect l="l" t="t" r="r" b="b"/>
              <a:pathLst>
                <a:path w="9692640" h="4361815">
                  <a:moveTo>
                    <a:pt x="9692640" y="0"/>
                  </a:moveTo>
                  <a:lnTo>
                    <a:pt x="0" y="0"/>
                  </a:lnTo>
                  <a:lnTo>
                    <a:pt x="0" y="4361688"/>
                  </a:lnTo>
                  <a:lnTo>
                    <a:pt x="9692640" y="4361688"/>
                  </a:lnTo>
                  <a:lnTo>
                    <a:pt x="9692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3752" y="1060703"/>
              <a:ext cx="10067925" cy="4737100"/>
            </a:xfrm>
            <a:custGeom>
              <a:avLst/>
              <a:gdLst/>
              <a:ahLst/>
              <a:cxnLst/>
              <a:rect l="l" t="t" r="r" b="b"/>
              <a:pathLst>
                <a:path w="10067925" h="4737100">
                  <a:moveTo>
                    <a:pt x="0" y="4736592"/>
                  </a:moveTo>
                  <a:lnTo>
                    <a:pt x="10067544" y="4736592"/>
                  </a:lnTo>
                  <a:lnTo>
                    <a:pt x="10067544" y="0"/>
                  </a:lnTo>
                  <a:lnTo>
                    <a:pt x="0" y="0"/>
                  </a:lnTo>
                  <a:lnTo>
                    <a:pt x="0" y="4736592"/>
                  </a:lnTo>
                  <a:close/>
                </a:path>
              </a:pathLst>
            </a:custGeom>
            <a:ln w="304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1135" y="466344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7729727" y="0"/>
                  </a:moveTo>
                  <a:lnTo>
                    <a:pt x="0" y="0"/>
                  </a:lnTo>
                  <a:lnTo>
                    <a:pt x="0" y="1188719"/>
                  </a:lnTo>
                  <a:lnTo>
                    <a:pt x="7729727" y="1188719"/>
                  </a:lnTo>
                  <a:lnTo>
                    <a:pt x="77297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0510" y="646887"/>
            <a:ext cx="35655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45" dirty="0">
                <a:latin typeface="Calibri Light"/>
                <a:cs typeface="Calibri Light"/>
              </a:rPr>
              <a:t>Implementation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5366" y="2285745"/>
            <a:ext cx="8618855" cy="2975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ts val="1825"/>
              </a:lnSpc>
              <a:spcBef>
                <a:spcPts val="105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internal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private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 other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devices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café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endParaRPr sz="1600">
              <a:latin typeface="Calibri"/>
              <a:cs typeface="Calibri"/>
            </a:endParaRPr>
          </a:p>
          <a:p>
            <a:pPr marL="356870">
              <a:lnSpc>
                <a:spcPts val="1825"/>
              </a:lnSpc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192.168.1.2-36.</a:t>
            </a: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819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subnet</a:t>
            </a:r>
            <a:r>
              <a:rPr sz="16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masks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devices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same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6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255.255.255.0</a:t>
            </a:r>
            <a:endParaRPr sz="1600">
              <a:latin typeface="Calibri"/>
              <a:cs typeface="Calibri"/>
            </a:endParaRPr>
          </a:p>
          <a:p>
            <a:pPr marL="356870" marR="683895" indent="-344805">
              <a:lnSpc>
                <a:spcPct val="90100"/>
              </a:lnSpc>
              <a:spcBef>
                <a:spcPts val="1005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IP Addresses of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LAN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interface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firewall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computer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café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16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16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setup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configured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static</a:t>
            </a:r>
            <a:r>
              <a:rPr sz="16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Addresses</a:t>
            </a:r>
            <a:r>
              <a:rPr sz="16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(192.168.10.1) </a:t>
            </a:r>
            <a:r>
              <a:rPr sz="1600" b="1" spc="-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belonging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192.168.1.0/31.</a:t>
            </a:r>
            <a:endParaRPr sz="1600">
              <a:latin typeface="Calibri"/>
              <a:cs typeface="Calibri"/>
            </a:endParaRPr>
          </a:p>
          <a:p>
            <a:pPr marL="356870" marR="5080" indent="-344805">
              <a:lnSpc>
                <a:spcPts val="1730"/>
              </a:lnSpc>
              <a:spcBef>
                <a:spcPts val="1015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It should be ensured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static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IP Addresses provided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LAN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interface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firewall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spc="-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café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management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system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excluded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from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DHCP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scope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configured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on 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router for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avoiding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addressing.</a:t>
            </a:r>
            <a:endParaRPr sz="1600">
              <a:latin typeface="Calibri"/>
              <a:cs typeface="Calibri"/>
            </a:endParaRPr>
          </a:p>
          <a:p>
            <a:pPr marL="356870" marR="130175" indent="-344805">
              <a:lnSpc>
                <a:spcPts val="1730"/>
              </a:lnSpc>
              <a:spcBef>
                <a:spcPts val="1000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default 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gateway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DNS server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which is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be provided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DHCP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scope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would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be the </a:t>
            </a:r>
            <a:r>
              <a:rPr sz="1600" b="1" spc="-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LAN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interface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firewall.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9680" y="1249680"/>
              <a:ext cx="9692640" cy="4361815"/>
            </a:xfrm>
            <a:custGeom>
              <a:avLst/>
              <a:gdLst/>
              <a:ahLst/>
              <a:cxnLst/>
              <a:rect l="l" t="t" r="r" b="b"/>
              <a:pathLst>
                <a:path w="9692640" h="4361815">
                  <a:moveTo>
                    <a:pt x="9692640" y="0"/>
                  </a:moveTo>
                  <a:lnTo>
                    <a:pt x="0" y="0"/>
                  </a:lnTo>
                  <a:lnTo>
                    <a:pt x="0" y="4361688"/>
                  </a:lnTo>
                  <a:lnTo>
                    <a:pt x="9692640" y="4361688"/>
                  </a:lnTo>
                  <a:lnTo>
                    <a:pt x="9692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3752" y="1060703"/>
              <a:ext cx="10067925" cy="4737100"/>
            </a:xfrm>
            <a:custGeom>
              <a:avLst/>
              <a:gdLst/>
              <a:ahLst/>
              <a:cxnLst/>
              <a:rect l="l" t="t" r="r" b="b"/>
              <a:pathLst>
                <a:path w="10067925" h="4737100">
                  <a:moveTo>
                    <a:pt x="0" y="4736592"/>
                  </a:moveTo>
                  <a:lnTo>
                    <a:pt x="10067544" y="4736592"/>
                  </a:lnTo>
                  <a:lnTo>
                    <a:pt x="10067544" y="0"/>
                  </a:lnTo>
                  <a:lnTo>
                    <a:pt x="0" y="0"/>
                  </a:lnTo>
                  <a:lnTo>
                    <a:pt x="0" y="4736592"/>
                  </a:lnTo>
                  <a:close/>
                </a:path>
              </a:pathLst>
            </a:custGeom>
            <a:ln w="304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70176" y="426719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7729728" y="0"/>
                  </a:moveTo>
                  <a:lnTo>
                    <a:pt x="0" y="0"/>
                  </a:lnTo>
                  <a:lnTo>
                    <a:pt x="0" y="1188719"/>
                  </a:lnTo>
                  <a:lnTo>
                    <a:pt x="7729728" y="1188719"/>
                  </a:lnTo>
                  <a:lnTo>
                    <a:pt x="77297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49551" y="606374"/>
            <a:ext cx="35655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45" dirty="0">
                <a:latin typeface="Calibri Light"/>
                <a:cs typeface="Calibri Light"/>
              </a:rPr>
              <a:t>Implementation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5366" y="2285745"/>
            <a:ext cx="8552815" cy="2188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ts val="1825"/>
              </a:lnSpc>
              <a:spcBef>
                <a:spcPts val="105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default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gateway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servers,</a:t>
            </a:r>
            <a:r>
              <a:rPr sz="16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i.e.,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DNS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server,</a:t>
            </a:r>
            <a:r>
              <a:rPr sz="16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YouTube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server,</a:t>
            </a:r>
            <a:endParaRPr sz="1600">
              <a:latin typeface="Calibri"/>
              <a:cs typeface="Calibri"/>
            </a:endParaRPr>
          </a:p>
          <a:p>
            <a:pPr marL="356870">
              <a:lnSpc>
                <a:spcPts val="1825"/>
              </a:lnSpc>
            </a:pP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 the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–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10.10.10.1</a:t>
            </a: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ts val="1825"/>
              </a:lnSpc>
              <a:spcBef>
                <a:spcPts val="819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switch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connected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Ethernet</a:t>
            </a:r>
            <a:r>
              <a:rPr sz="16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6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cloud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port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Fast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Ethernet</a:t>
            </a:r>
            <a:r>
              <a:rPr sz="16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3/1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help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356870">
              <a:lnSpc>
                <a:spcPts val="1825"/>
              </a:lnSpc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Copper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Cross-Over.</a:t>
            </a:r>
            <a:endParaRPr sz="1600">
              <a:latin typeface="Calibri"/>
              <a:cs typeface="Calibri"/>
            </a:endParaRPr>
          </a:p>
          <a:p>
            <a:pPr marL="356870" marR="43180" indent="-344805">
              <a:lnSpc>
                <a:spcPts val="1730"/>
              </a:lnSpc>
              <a:spcBef>
                <a:spcPts val="1035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cloud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connected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modem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help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a Phone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cable.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modem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spc="-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port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connection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added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under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DSL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service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cloud.</a:t>
            </a:r>
            <a:endParaRPr sz="1600">
              <a:latin typeface="Calibri"/>
              <a:cs typeface="Calibri"/>
            </a:endParaRPr>
          </a:p>
          <a:p>
            <a:pPr marL="356870" marR="65405" indent="-344805">
              <a:lnSpc>
                <a:spcPts val="1730"/>
              </a:lnSpc>
              <a:spcBef>
                <a:spcPts val="985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IP of 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interface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between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ADSL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connection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café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modem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default 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gateway </a:t>
            </a:r>
            <a:r>
              <a:rPr sz="1600" b="1" spc="-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servers,</a:t>
            </a:r>
            <a:r>
              <a:rPr sz="16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i.e.,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10.10.10.1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9680" y="1249680"/>
              <a:ext cx="9692640" cy="4361815"/>
            </a:xfrm>
            <a:custGeom>
              <a:avLst/>
              <a:gdLst/>
              <a:ahLst/>
              <a:cxnLst/>
              <a:rect l="l" t="t" r="r" b="b"/>
              <a:pathLst>
                <a:path w="9692640" h="4361815">
                  <a:moveTo>
                    <a:pt x="9692640" y="0"/>
                  </a:moveTo>
                  <a:lnTo>
                    <a:pt x="0" y="0"/>
                  </a:lnTo>
                  <a:lnTo>
                    <a:pt x="0" y="4361688"/>
                  </a:lnTo>
                  <a:lnTo>
                    <a:pt x="9692640" y="4361688"/>
                  </a:lnTo>
                  <a:lnTo>
                    <a:pt x="9692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3752" y="1060703"/>
              <a:ext cx="10067925" cy="4737100"/>
            </a:xfrm>
            <a:custGeom>
              <a:avLst/>
              <a:gdLst/>
              <a:ahLst/>
              <a:cxnLst/>
              <a:rect l="l" t="t" r="r" b="b"/>
              <a:pathLst>
                <a:path w="10067925" h="4737100">
                  <a:moveTo>
                    <a:pt x="0" y="4736592"/>
                  </a:moveTo>
                  <a:lnTo>
                    <a:pt x="10067544" y="4736592"/>
                  </a:lnTo>
                  <a:lnTo>
                    <a:pt x="10067544" y="0"/>
                  </a:lnTo>
                  <a:lnTo>
                    <a:pt x="0" y="0"/>
                  </a:lnTo>
                  <a:lnTo>
                    <a:pt x="0" y="4736592"/>
                  </a:lnTo>
                  <a:close/>
                </a:path>
              </a:pathLst>
            </a:custGeom>
            <a:ln w="304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1135" y="438912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7729727" y="0"/>
                  </a:moveTo>
                  <a:lnTo>
                    <a:pt x="0" y="0"/>
                  </a:lnTo>
                  <a:lnTo>
                    <a:pt x="0" y="1188719"/>
                  </a:lnTo>
                  <a:lnTo>
                    <a:pt x="7729727" y="1188719"/>
                  </a:lnTo>
                  <a:lnTo>
                    <a:pt x="77297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0510" y="617600"/>
            <a:ext cx="356489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45" dirty="0">
                <a:latin typeface="Calibri Light"/>
                <a:cs typeface="Calibri Light"/>
              </a:rPr>
              <a:t>Implementation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5366" y="2285745"/>
            <a:ext cx="8596630" cy="310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ts val="1825"/>
              </a:lnSpc>
              <a:spcBef>
                <a:spcPts val="105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interface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16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modem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router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café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default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gateway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endParaRPr sz="1600">
              <a:latin typeface="Calibri"/>
              <a:cs typeface="Calibri"/>
            </a:endParaRPr>
          </a:p>
          <a:p>
            <a:pPr marL="356870">
              <a:lnSpc>
                <a:spcPts val="1825"/>
              </a:lnSpc>
            </a:pP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earlier,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i.e.,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10.10.10.1.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port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Fast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Ethernet</a:t>
            </a:r>
            <a:r>
              <a:rPr sz="16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0/0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router.</a:t>
            </a:r>
            <a:endParaRPr sz="1600">
              <a:latin typeface="Calibri"/>
              <a:cs typeface="Calibri"/>
            </a:endParaRPr>
          </a:p>
          <a:p>
            <a:pPr marL="356870" marR="273685" indent="-344805">
              <a:lnSpc>
                <a:spcPts val="1730"/>
              </a:lnSpc>
              <a:spcBef>
                <a:spcPts val="1035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IP of 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interface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between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router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 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firewall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device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default 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gateway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sz="1600" b="1" spc="-3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router,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i.e.,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203.1.1.1. The port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Fast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Ethernet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0/1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router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Ethernet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0/0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firewall.</a:t>
            </a: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90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firewall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connected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switch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port</a:t>
            </a:r>
            <a:r>
              <a:rPr sz="16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FastEthernet</a:t>
            </a:r>
            <a:r>
              <a:rPr sz="16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0/17.</a:t>
            </a:r>
            <a:endParaRPr sz="1600">
              <a:latin typeface="Calibri"/>
              <a:cs typeface="Calibri"/>
            </a:endParaRPr>
          </a:p>
          <a:p>
            <a:pPr marL="356870" marR="549275" indent="-344805">
              <a:lnSpc>
                <a:spcPts val="1730"/>
              </a:lnSpc>
              <a:spcBef>
                <a:spcPts val="1010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default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gateways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31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PCs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 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printers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IP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interface for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firewall,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i.e,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192.168.10.1.</a:t>
            </a: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spcBef>
                <a:spcPts val="790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PCs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connected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switches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port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Fa0.</a:t>
            </a: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ts val="1825"/>
              </a:lnSpc>
              <a:spcBef>
                <a:spcPts val="815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16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switch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connected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via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ports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Fa0/1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Fa0/18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first</a:t>
            </a:r>
            <a:r>
              <a:rPr sz="16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endParaRPr sz="1600">
              <a:latin typeface="Calibri"/>
              <a:cs typeface="Calibri"/>
            </a:endParaRPr>
          </a:p>
          <a:p>
            <a:pPr marL="356870">
              <a:lnSpc>
                <a:spcPts val="1825"/>
              </a:lnSpc>
            </a:pP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switch</a:t>
            </a:r>
            <a:r>
              <a:rPr sz="16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respectively.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2762" y="1279651"/>
            <a:ext cx="10744200" cy="1954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9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computers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connected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via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ethernet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cables.</a:t>
            </a:r>
            <a:r>
              <a:rPr sz="20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packets</a:t>
            </a:r>
            <a:r>
              <a:rPr sz="20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sent</a:t>
            </a:r>
            <a:r>
              <a:rPr sz="20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received</a:t>
            </a:r>
            <a:r>
              <a:rPr sz="20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servers</a:t>
            </a:r>
            <a:r>
              <a:rPr sz="20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successfully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ct val="90100"/>
              </a:lnSpc>
              <a:spcBef>
                <a:spcPts val="101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firewall</a:t>
            </a:r>
            <a:r>
              <a:rPr sz="20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block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Youtube’s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IP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accessed</a:t>
            </a:r>
            <a:r>
              <a:rPr sz="2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computers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café.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packets</a:t>
            </a:r>
            <a:r>
              <a:rPr sz="20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not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transmitted</a:t>
            </a:r>
            <a:r>
              <a:rPr sz="2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server.</a:t>
            </a:r>
            <a:r>
              <a:rPr sz="20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request</a:t>
            </a:r>
            <a:r>
              <a:rPr sz="20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reaches</a:t>
            </a:r>
            <a:r>
              <a:rPr sz="20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time-out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doesn’t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receive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response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server.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Google’s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IP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allowed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access.</a:t>
            </a:r>
            <a:r>
              <a:rPr sz="2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packets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sent</a:t>
            </a:r>
            <a:r>
              <a:rPr sz="20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received</a:t>
            </a:r>
            <a:r>
              <a:rPr sz="2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server.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728" y="3825240"/>
            <a:ext cx="11512550" cy="2898775"/>
            <a:chOff x="109728" y="3825240"/>
            <a:chExt cx="11512550" cy="28987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8" y="3825240"/>
              <a:ext cx="2880360" cy="28986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71432" y="4169664"/>
              <a:ext cx="2450592" cy="24932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3448" y="3825240"/>
              <a:ext cx="2862072" cy="2898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5975" y="4169664"/>
              <a:ext cx="2310383" cy="249326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83711" y="491744"/>
            <a:ext cx="38176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/>
              <a:t>Results</a:t>
            </a:r>
            <a:r>
              <a:rPr sz="3200" spc="-30" dirty="0"/>
              <a:t> </a:t>
            </a:r>
            <a:r>
              <a:rPr sz="3200" spc="-5" dirty="0"/>
              <a:t>and</a:t>
            </a:r>
            <a:r>
              <a:rPr sz="3200" spc="-25" dirty="0"/>
              <a:t> </a:t>
            </a:r>
            <a:r>
              <a:rPr sz="3200" spc="-5" dirty="0"/>
              <a:t>Discussion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79720" y="335279"/>
            <a:ext cx="4459605" cy="17284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900">
              <a:latin typeface="Times New Roman"/>
              <a:cs typeface="Times New Roman"/>
            </a:endParaRPr>
          </a:p>
          <a:p>
            <a:pPr marL="186690">
              <a:lnSpc>
                <a:spcPct val="100000"/>
              </a:lnSpc>
            </a:pPr>
            <a:r>
              <a:rPr sz="3200" b="0" spc="-15" dirty="0">
                <a:latin typeface="Calibri Light"/>
                <a:cs typeface="Calibri Light"/>
              </a:rPr>
              <a:t>Conclusion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653" y="2564129"/>
            <a:ext cx="10895330" cy="31508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208279" indent="-228600">
              <a:lnSpc>
                <a:spcPct val="90000"/>
              </a:lnSpc>
              <a:spcBef>
                <a:spcPts val="38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network design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for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an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internet </a:t>
            </a:r>
            <a:r>
              <a:rPr sz="2400" b="1" spc="-25" dirty="0">
                <a:solidFill>
                  <a:srgbClr val="FFFF00"/>
                </a:solidFill>
                <a:latin typeface="Calibri"/>
                <a:cs typeface="Calibri"/>
              </a:rPr>
              <a:t>cafe </a:t>
            </a:r>
            <a:r>
              <a:rPr sz="2400" b="1" spc="5" dirty="0">
                <a:solidFill>
                  <a:srgbClr val="FFFF00"/>
                </a:solidFill>
                <a:latin typeface="Calibri"/>
                <a:cs typeface="Calibri"/>
              </a:rPr>
              <a:t>supporting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30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users has been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created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successfully.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All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users share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common ADSL network. Certain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websites 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have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been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blocked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using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an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extended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ACL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in the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firewall.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A billing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software has been installed </a:t>
            </a:r>
            <a:r>
              <a:rPr sz="2400" b="1" spc="-5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on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 all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PCs</a:t>
            </a:r>
            <a:r>
              <a:rPr sz="24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 monitor</a:t>
            </a:r>
            <a:r>
              <a:rPr sz="2400" b="1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usage.</a:t>
            </a:r>
            <a:r>
              <a:rPr sz="24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00"/>
                </a:solidFill>
                <a:latin typeface="Calibri"/>
                <a:cs typeface="Calibri"/>
              </a:rPr>
              <a:t>cafe</a:t>
            </a:r>
            <a:r>
              <a:rPr sz="24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also has</a:t>
            </a:r>
            <a:r>
              <a:rPr sz="24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printing,</a:t>
            </a:r>
            <a:r>
              <a:rPr sz="2400" b="1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FFFF00"/>
                </a:solidFill>
                <a:latin typeface="Calibri"/>
                <a:cs typeface="Calibri"/>
              </a:rPr>
              <a:t>FAX</a:t>
            </a:r>
            <a:r>
              <a:rPr sz="24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00"/>
                </a:solidFill>
                <a:latin typeface="Calibri"/>
                <a:cs typeface="Calibri"/>
              </a:rPr>
              <a:t>Xerox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facilities. </a:t>
            </a:r>
            <a:r>
              <a:rPr sz="2400" b="1" spc="-5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PCs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are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coupled with a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common 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storage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users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download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and print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files.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9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All the possible issues 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have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been considered and suitable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measures 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have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been </a:t>
            </a:r>
            <a:r>
              <a:rPr sz="2400" b="1" spc="-25" dirty="0">
                <a:solidFill>
                  <a:srgbClr val="FFFF00"/>
                </a:solidFill>
                <a:latin typeface="Calibri"/>
                <a:cs typeface="Calibri"/>
              </a:rPr>
              <a:t>taken </a:t>
            </a:r>
            <a:r>
              <a:rPr sz="2400" b="1" spc="-5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avoid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them.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devices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have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been configured and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a working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model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of the </a:t>
            </a:r>
            <a:r>
              <a:rPr sz="24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network</a:t>
            </a:r>
            <a:r>
              <a:rPr sz="2400" b="1" spc="-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has</a:t>
            </a:r>
            <a:r>
              <a:rPr sz="24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been</a:t>
            </a:r>
            <a:r>
              <a:rPr sz="24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created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on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simulator</a:t>
            </a:r>
            <a:r>
              <a:rPr sz="2400" b="1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(Cisco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FF00"/>
                </a:solidFill>
                <a:latin typeface="Calibri"/>
                <a:cs typeface="Calibri"/>
              </a:rPr>
              <a:t>Packet</a:t>
            </a:r>
            <a:r>
              <a:rPr sz="24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FF00"/>
                </a:solidFill>
                <a:latin typeface="Calibri"/>
                <a:cs typeface="Calibri"/>
              </a:rPr>
              <a:t>Tracer)</a:t>
            </a:r>
            <a:r>
              <a:rPr sz="24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successfully.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4164" y="644651"/>
            <a:ext cx="5438140" cy="1152525"/>
          </a:xfrm>
          <a:custGeom>
            <a:avLst/>
            <a:gdLst/>
            <a:ahLst/>
            <a:cxnLst/>
            <a:rect l="l" t="t" r="r" b="b"/>
            <a:pathLst>
              <a:path w="5438140" h="1152525">
                <a:moveTo>
                  <a:pt x="0" y="1152144"/>
                </a:moveTo>
                <a:lnTo>
                  <a:pt x="5437632" y="1152144"/>
                </a:lnTo>
                <a:lnTo>
                  <a:pt x="5437632" y="0"/>
                </a:lnTo>
                <a:lnTo>
                  <a:pt x="0" y="0"/>
                </a:lnTo>
                <a:lnTo>
                  <a:pt x="0" y="1152144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2014" y="874852"/>
            <a:ext cx="2047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none" spc="-30" dirty="0">
                <a:solidFill>
                  <a:srgbClr val="FFFFFF"/>
                </a:solidFill>
                <a:latin typeface="Calibri Light"/>
                <a:cs typeface="Calibri Light"/>
              </a:rPr>
              <a:t>References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2014" y="2063897"/>
            <a:ext cx="5219065" cy="351662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76923"/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26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https://www.google.co.in/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76923"/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2600" u="heavy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https://www.youtube.com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65"/>
              </a:spcBef>
              <a:buClr>
                <a:srgbClr val="FF0000"/>
              </a:buClr>
              <a:buSzPct val="76923"/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26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https://www.wikipedia.org</a:t>
            </a:r>
            <a:endParaRPr sz="2600">
              <a:latin typeface="Calibri"/>
              <a:cs typeface="Calibri"/>
            </a:endParaRPr>
          </a:p>
          <a:p>
            <a:pPr marL="241300" marR="12700" indent="-229235">
              <a:lnSpc>
                <a:spcPct val="80000"/>
              </a:lnSpc>
              <a:spcBef>
                <a:spcPts val="1010"/>
              </a:spcBef>
              <a:buClr>
                <a:srgbClr val="FF0000"/>
              </a:buClr>
              <a:buSzPct val="76923"/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26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https://www.netacad.com/courses/p </a:t>
            </a:r>
            <a:r>
              <a:rPr sz="2600" spc="-575" dirty="0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acket-tracer/introduction-packet- </a:t>
            </a:r>
            <a:r>
              <a:rPr sz="2600" spc="-10" dirty="0">
                <a:solidFill>
                  <a:srgbClr val="0462C1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tracer</a:t>
            </a:r>
            <a:endParaRPr sz="2600">
              <a:latin typeface="Calibri"/>
              <a:cs typeface="Calibri"/>
            </a:endParaRPr>
          </a:p>
          <a:p>
            <a:pPr marL="241300" marR="5080" indent="-229235">
              <a:lnSpc>
                <a:spcPts val="2500"/>
              </a:lnSpc>
              <a:spcBef>
                <a:spcPts val="980"/>
              </a:spcBef>
              <a:buClr>
                <a:srgbClr val="FF0000"/>
              </a:buClr>
              <a:buSzPct val="76923"/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26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http://kth.diva- </a:t>
            </a:r>
            <a:r>
              <a:rPr sz="26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6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portal.org/smash/get/diva2:1232063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515"/>
              </a:lnSpc>
            </a:pPr>
            <a:r>
              <a:rPr sz="2600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/FULLTEXT01.pdf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86073" y="2317775"/>
            <a:ext cx="433324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600" i="1" u="none" spc="6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9600" i="1" u="none" spc="-137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9600" i="1" u="none" spc="-134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600" i="1" u="none" spc="-139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9600" i="1" u="none" spc="-126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9600" i="1" u="none" spc="4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600" i="1" u="none" spc="-26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9600" i="1" u="none" spc="-1714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endParaRPr sz="9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9680" y="1249680"/>
              <a:ext cx="9692640" cy="4361815"/>
            </a:xfrm>
            <a:custGeom>
              <a:avLst/>
              <a:gdLst/>
              <a:ahLst/>
              <a:cxnLst/>
              <a:rect l="l" t="t" r="r" b="b"/>
              <a:pathLst>
                <a:path w="9692640" h="4361815">
                  <a:moveTo>
                    <a:pt x="9692640" y="0"/>
                  </a:moveTo>
                  <a:lnTo>
                    <a:pt x="0" y="0"/>
                  </a:lnTo>
                  <a:lnTo>
                    <a:pt x="0" y="4361688"/>
                  </a:lnTo>
                  <a:lnTo>
                    <a:pt x="9692640" y="4361688"/>
                  </a:lnTo>
                  <a:lnTo>
                    <a:pt x="9692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3752" y="1060703"/>
              <a:ext cx="10067925" cy="4737100"/>
            </a:xfrm>
            <a:custGeom>
              <a:avLst/>
              <a:gdLst/>
              <a:ahLst/>
              <a:cxnLst/>
              <a:rect l="l" t="t" r="r" b="b"/>
              <a:pathLst>
                <a:path w="10067925" h="4737100">
                  <a:moveTo>
                    <a:pt x="0" y="4736592"/>
                  </a:moveTo>
                  <a:lnTo>
                    <a:pt x="10067544" y="4736592"/>
                  </a:lnTo>
                  <a:lnTo>
                    <a:pt x="10067544" y="0"/>
                  </a:lnTo>
                  <a:lnTo>
                    <a:pt x="0" y="0"/>
                  </a:lnTo>
                  <a:lnTo>
                    <a:pt x="0" y="4736592"/>
                  </a:lnTo>
                  <a:close/>
                </a:path>
              </a:pathLst>
            </a:custGeom>
            <a:ln w="304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1135" y="466344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7729727" y="0"/>
                  </a:moveTo>
                  <a:lnTo>
                    <a:pt x="0" y="0"/>
                  </a:lnTo>
                  <a:lnTo>
                    <a:pt x="0" y="1188719"/>
                  </a:lnTo>
                  <a:lnTo>
                    <a:pt x="7729727" y="1188719"/>
                  </a:lnTo>
                  <a:lnTo>
                    <a:pt x="77297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0510" y="716991"/>
            <a:ext cx="15297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40" dirty="0">
                <a:latin typeface="Calibri Light"/>
                <a:cs typeface="Calibri Light"/>
              </a:rPr>
              <a:t>Abstract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5366" y="1869769"/>
            <a:ext cx="8496300" cy="31953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marR="66040" indent="-229235">
              <a:lnSpc>
                <a:spcPct val="90100"/>
              </a:lnSpc>
              <a:spcBef>
                <a:spcPts val="300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This project presents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design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prototype implementation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cybercafé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support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30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users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6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share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ADSL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network,</a:t>
            </a:r>
            <a:r>
              <a:rPr sz="16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certain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sites(servers)</a:t>
            </a:r>
            <a:r>
              <a:rPr sz="16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blocked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1600" b="1" spc="-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help of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firewall.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café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has a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printing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facility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too.</a:t>
            </a:r>
            <a:endParaRPr sz="1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820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wireless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(ADSL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connection)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designed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gives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certain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sites.</a:t>
            </a:r>
            <a:endParaRPr sz="1600">
              <a:latin typeface="Calibri"/>
              <a:cs typeface="Calibri"/>
            </a:endParaRPr>
          </a:p>
          <a:p>
            <a:pPr marL="241300" marR="5080" indent="-229235">
              <a:lnSpc>
                <a:spcPct val="90100"/>
              </a:lnSpc>
              <a:spcBef>
                <a:spcPts val="1005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There are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31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Client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computers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 a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printer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print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files. Three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servers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ADSL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show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computers.</a:t>
            </a:r>
            <a:r>
              <a:rPr sz="16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DNS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server,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Google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YouTube. </a:t>
            </a:r>
            <a:r>
              <a:rPr sz="1600" b="1" spc="-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YouTube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blocked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help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firewall.</a:t>
            </a:r>
            <a:endParaRPr sz="1600">
              <a:latin typeface="Calibri"/>
              <a:cs typeface="Calibri"/>
            </a:endParaRPr>
          </a:p>
          <a:p>
            <a:pPr marL="241300" indent="-229235">
              <a:lnSpc>
                <a:spcPts val="1825"/>
              </a:lnSpc>
              <a:spcBef>
                <a:spcPts val="790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30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PCs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configured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share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network.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billing</a:t>
            </a:r>
            <a:r>
              <a:rPr sz="16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software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like True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café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installed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PCs.</a:t>
            </a:r>
            <a:endParaRPr sz="1600">
              <a:latin typeface="Calibri"/>
              <a:cs typeface="Calibri"/>
            </a:endParaRPr>
          </a:p>
          <a:p>
            <a:pPr marL="241300" marR="187960" indent="-229235">
              <a:lnSpc>
                <a:spcPct val="90100"/>
              </a:lnSpc>
              <a:spcBef>
                <a:spcPts val="1005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common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cloud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storage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will also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users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download and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print files. This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common 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shared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storage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avoids cluttering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the PCs’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local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storage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unnecessary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spc="-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manually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clean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out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use.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9680" y="1249680"/>
              <a:ext cx="9692640" cy="4361815"/>
            </a:xfrm>
            <a:custGeom>
              <a:avLst/>
              <a:gdLst/>
              <a:ahLst/>
              <a:cxnLst/>
              <a:rect l="l" t="t" r="r" b="b"/>
              <a:pathLst>
                <a:path w="9692640" h="4361815">
                  <a:moveTo>
                    <a:pt x="9692640" y="0"/>
                  </a:moveTo>
                  <a:lnTo>
                    <a:pt x="0" y="0"/>
                  </a:lnTo>
                  <a:lnTo>
                    <a:pt x="0" y="4361688"/>
                  </a:lnTo>
                  <a:lnTo>
                    <a:pt x="9692640" y="4361688"/>
                  </a:lnTo>
                  <a:lnTo>
                    <a:pt x="9692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3752" y="1060703"/>
              <a:ext cx="10067925" cy="4737100"/>
            </a:xfrm>
            <a:custGeom>
              <a:avLst/>
              <a:gdLst/>
              <a:ahLst/>
              <a:cxnLst/>
              <a:rect l="l" t="t" r="r" b="b"/>
              <a:pathLst>
                <a:path w="10067925" h="4737100">
                  <a:moveTo>
                    <a:pt x="0" y="4736592"/>
                  </a:moveTo>
                  <a:lnTo>
                    <a:pt x="10067544" y="4736592"/>
                  </a:lnTo>
                  <a:lnTo>
                    <a:pt x="10067544" y="0"/>
                  </a:lnTo>
                  <a:lnTo>
                    <a:pt x="0" y="0"/>
                  </a:lnTo>
                  <a:lnTo>
                    <a:pt x="0" y="4736592"/>
                  </a:lnTo>
                  <a:close/>
                </a:path>
              </a:pathLst>
            </a:custGeom>
            <a:ln w="304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1135" y="466344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7729727" y="0"/>
                  </a:moveTo>
                  <a:lnTo>
                    <a:pt x="0" y="0"/>
                  </a:lnTo>
                  <a:lnTo>
                    <a:pt x="0" y="1188719"/>
                  </a:lnTo>
                  <a:lnTo>
                    <a:pt x="7729727" y="1188719"/>
                  </a:lnTo>
                  <a:lnTo>
                    <a:pt x="77297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0510" y="716991"/>
            <a:ext cx="22745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35" dirty="0">
                <a:latin typeface="Calibri Light"/>
                <a:cs typeface="Calibri Light"/>
              </a:rPr>
              <a:t>Introduction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5366" y="2285745"/>
            <a:ext cx="8619490" cy="2408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1825"/>
              </a:lnSpc>
              <a:spcBef>
                <a:spcPts val="10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16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café,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cyber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café,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café,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convenience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store</a:t>
            </a:r>
            <a:r>
              <a:rPr sz="16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fully</a:t>
            </a:r>
            <a:r>
              <a:rPr sz="16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dedicated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internet-access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16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public.</a:t>
            </a:r>
            <a:endParaRPr sz="16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101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asymmetric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digital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subscriber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line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(ADSL)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 type of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digital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subscriber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line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(DSL)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technology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(a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communication technology)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enables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faster data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transmission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over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copper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telephone lines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than a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conventional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voiceband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modem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can provide. Bandwidth and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bit 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rate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are said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asymmetric,</a:t>
            </a:r>
            <a:r>
              <a:rPr sz="16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i.e.,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toward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premises</a:t>
            </a:r>
            <a:r>
              <a:rPr sz="16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(downstream)</a:t>
            </a:r>
            <a:r>
              <a:rPr sz="16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reverse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(upstream).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ts val="1825"/>
              </a:lnSpc>
              <a:spcBef>
                <a:spcPts val="81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ADSL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is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usually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access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download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content,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but not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serving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content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accessed</a:t>
            </a:r>
            <a:r>
              <a:rPr sz="16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others.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fee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internet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café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generally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charged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time-based</a:t>
            </a:r>
            <a:r>
              <a:rPr sz="16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rate.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9680" y="1249680"/>
              <a:ext cx="9692640" cy="4361815"/>
            </a:xfrm>
            <a:custGeom>
              <a:avLst/>
              <a:gdLst/>
              <a:ahLst/>
              <a:cxnLst/>
              <a:rect l="l" t="t" r="r" b="b"/>
              <a:pathLst>
                <a:path w="9692640" h="4361815">
                  <a:moveTo>
                    <a:pt x="9692640" y="0"/>
                  </a:moveTo>
                  <a:lnTo>
                    <a:pt x="0" y="0"/>
                  </a:lnTo>
                  <a:lnTo>
                    <a:pt x="0" y="4361688"/>
                  </a:lnTo>
                  <a:lnTo>
                    <a:pt x="9692640" y="4361688"/>
                  </a:lnTo>
                  <a:lnTo>
                    <a:pt x="9692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3752" y="1060703"/>
              <a:ext cx="10067925" cy="4737100"/>
            </a:xfrm>
            <a:custGeom>
              <a:avLst/>
              <a:gdLst/>
              <a:ahLst/>
              <a:cxnLst/>
              <a:rect l="l" t="t" r="r" b="b"/>
              <a:pathLst>
                <a:path w="10067925" h="4737100">
                  <a:moveTo>
                    <a:pt x="0" y="4736592"/>
                  </a:moveTo>
                  <a:lnTo>
                    <a:pt x="10067544" y="4736592"/>
                  </a:lnTo>
                  <a:lnTo>
                    <a:pt x="10067544" y="0"/>
                  </a:lnTo>
                  <a:lnTo>
                    <a:pt x="0" y="0"/>
                  </a:lnTo>
                  <a:lnTo>
                    <a:pt x="0" y="4736592"/>
                  </a:lnTo>
                  <a:close/>
                </a:path>
              </a:pathLst>
            </a:custGeom>
            <a:ln w="304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1135" y="466344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7729727" y="0"/>
                  </a:moveTo>
                  <a:lnTo>
                    <a:pt x="0" y="0"/>
                  </a:lnTo>
                  <a:lnTo>
                    <a:pt x="0" y="1188719"/>
                  </a:lnTo>
                  <a:lnTo>
                    <a:pt x="7729727" y="1188719"/>
                  </a:lnTo>
                  <a:lnTo>
                    <a:pt x="77297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0510" y="716991"/>
            <a:ext cx="3091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 Light"/>
                <a:cs typeface="Calibri Light"/>
              </a:rPr>
              <a:t>Li</a:t>
            </a:r>
            <a:r>
              <a:rPr sz="3600" b="0" spc="-40" dirty="0">
                <a:latin typeface="Calibri Light"/>
                <a:cs typeface="Calibri Light"/>
              </a:rPr>
              <a:t>t</a:t>
            </a:r>
            <a:r>
              <a:rPr sz="3600" b="0" spc="-30" dirty="0">
                <a:latin typeface="Calibri Light"/>
                <a:cs typeface="Calibri Light"/>
              </a:rPr>
              <a:t>e</a:t>
            </a:r>
            <a:r>
              <a:rPr sz="3600" b="0" spc="-114" dirty="0">
                <a:latin typeface="Calibri Light"/>
                <a:cs typeface="Calibri Light"/>
              </a:rPr>
              <a:t>r</a:t>
            </a:r>
            <a:r>
              <a:rPr sz="3600" b="0" spc="-65" dirty="0">
                <a:latin typeface="Calibri Light"/>
                <a:cs typeface="Calibri Light"/>
              </a:rPr>
              <a:t>a</a:t>
            </a:r>
            <a:r>
              <a:rPr sz="3600" b="0" spc="-35" dirty="0">
                <a:latin typeface="Calibri Light"/>
                <a:cs typeface="Calibri Light"/>
              </a:rPr>
              <a:t>t</a:t>
            </a:r>
            <a:r>
              <a:rPr sz="3600" b="0" spc="-25" dirty="0">
                <a:latin typeface="Calibri Light"/>
                <a:cs typeface="Calibri Light"/>
              </a:rPr>
              <a:t>u</a:t>
            </a:r>
            <a:r>
              <a:rPr sz="3600" b="0" spc="-90" dirty="0">
                <a:latin typeface="Calibri Light"/>
                <a:cs typeface="Calibri Light"/>
              </a:rPr>
              <a:t>r</a:t>
            </a:r>
            <a:r>
              <a:rPr sz="3600" b="0" dirty="0">
                <a:latin typeface="Calibri Light"/>
                <a:cs typeface="Calibri Light"/>
              </a:rPr>
              <a:t>e</a:t>
            </a:r>
            <a:r>
              <a:rPr sz="3600" b="0" spc="-100" dirty="0">
                <a:latin typeface="Calibri Light"/>
                <a:cs typeface="Calibri Light"/>
              </a:rPr>
              <a:t> </a:t>
            </a:r>
            <a:r>
              <a:rPr sz="3600" b="0" spc="-45" dirty="0">
                <a:latin typeface="Calibri Light"/>
                <a:cs typeface="Calibri Light"/>
              </a:rPr>
              <a:t>r</a:t>
            </a:r>
            <a:r>
              <a:rPr sz="3600" b="0" spc="-30" dirty="0">
                <a:latin typeface="Calibri Light"/>
                <a:cs typeface="Calibri Light"/>
              </a:rPr>
              <a:t>e</a:t>
            </a:r>
            <a:r>
              <a:rPr sz="3600" b="0" spc="-25" dirty="0">
                <a:latin typeface="Calibri Light"/>
                <a:cs typeface="Calibri Light"/>
              </a:rPr>
              <a:t>v</a:t>
            </a:r>
            <a:r>
              <a:rPr sz="3600" b="0" spc="-30" dirty="0">
                <a:latin typeface="Calibri Light"/>
                <a:cs typeface="Calibri Light"/>
              </a:rPr>
              <a:t>i</a:t>
            </a:r>
            <a:r>
              <a:rPr sz="3600" b="0" spc="-55" dirty="0">
                <a:latin typeface="Calibri Light"/>
                <a:cs typeface="Calibri Light"/>
              </a:rPr>
              <a:t>e</a:t>
            </a:r>
            <a:r>
              <a:rPr sz="3600" b="0" dirty="0">
                <a:latin typeface="Calibri Light"/>
                <a:cs typeface="Calibri Light"/>
              </a:rPr>
              <a:t>w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5366" y="2285745"/>
            <a:ext cx="8506460" cy="2503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1825"/>
              </a:lnSpc>
              <a:spcBef>
                <a:spcPts val="10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original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ADSL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architecture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quadrature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amplitude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modulation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(QAM)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transmit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down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stream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channel.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uses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carrier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frequency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modulate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signal.</a:t>
            </a:r>
            <a:endParaRPr sz="16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101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QAM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allows telephony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 reverse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channel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be frequency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division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multiplexed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on the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same 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pair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wires. This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setup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has no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self-near-end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cross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talk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reverse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cross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talk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which is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gives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us </a:t>
            </a:r>
            <a:r>
              <a:rPr sz="1600" b="1" spc="-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ability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transmit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over long distances. However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does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have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self-far-end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crosstalk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needs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modelled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limitation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along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background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noise.</a:t>
            </a:r>
            <a:endParaRPr sz="1600">
              <a:latin typeface="Calibri"/>
              <a:cs typeface="Calibri"/>
            </a:endParaRPr>
          </a:p>
          <a:p>
            <a:pPr marL="241300" marR="91440" indent="-228600">
              <a:lnSpc>
                <a:spcPct val="90100"/>
              </a:lnSpc>
              <a:spcBef>
                <a:spcPts val="100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Trying to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transmit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data at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rate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both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(upstream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downstream) directions over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single </a:t>
            </a:r>
            <a:r>
              <a:rPr sz="1600" b="1" spc="-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pair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wires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lead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neither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side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being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able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send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receive data.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ADSL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overcomes this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transmitting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data at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high 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rate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downstream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 a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lower 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rate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upstream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by frequency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division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multiplexing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9680" y="1249680"/>
              <a:ext cx="9692640" cy="4361815"/>
            </a:xfrm>
            <a:custGeom>
              <a:avLst/>
              <a:gdLst/>
              <a:ahLst/>
              <a:cxnLst/>
              <a:rect l="l" t="t" r="r" b="b"/>
              <a:pathLst>
                <a:path w="9692640" h="4361815">
                  <a:moveTo>
                    <a:pt x="9692640" y="0"/>
                  </a:moveTo>
                  <a:lnTo>
                    <a:pt x="0" y="0"/>
                  </a:lnTo>
                  <a:lnTo>
                    <a:pt x="0" y="4361688"/>
                  </a:lnTo>
                  <a:lnTo>
                    <a:pt x="9692640" y="4361688"/>
                  </a:lnTo>
                  <a:lnTo>
                    <a:pt x="9692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3752" y="1060703"/>
              <a:ext cx="10067925" cy="4737100"/>
            </a:xfrm>
            <a:custGeom>
              <a:avLst/>
              <a:gdLst/>
              <a:ahLst/>
              <a:cxnLst/>
              <a:rect l="l" t="t" r="r" b="b"/>
              <a:pathLst>
                <a:path w="10067925" h="4737100">
                  <a:moveTo>
                    <a:pt x="0" y="4736592"/>
                  </a:moveTo>
                  <a:lnTo>
                    <a:pt x="10067544" y="4736592"/>
                  </a:lnTo>
                  <a:lnTo>
                    <a:pt x="10067544" y="0"/>
                  </a:lnTo>
                  <a:lnTo>
                    <a:pt x="0" y="0"/>
                  </a:lnTo>
                  <a:lnTo>
                    <a:pt x="0" y="4736592"/>
                  </a:lnTo>
                  <a:close/>
                </a:path>
              </a:pathLst>
            </a:custGeom>
            <a:ln w="304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1135" y="466344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7729727" y="0"/>
                  </a:moveTo>
                  <a:lnTo>
                    <a:pt x="0" y="0"/>
                  </a:lnTo>
                  <a:lnTo>
                    <a:pt x="0" y="1188719"/>
                  </a:lnTo>
                  <a:lnTo>
                    <a:pt x="7729727" y="1188719"/>
                  </a:lnTo>
                  <a:lnTo>
                    <a:pt x="77297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0510" y="646887"/>
            <a:ext cx="377444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spc="-50" dirty="0">
                <a:latin typeface="Calibri Light"/>
                <a:cs typeface="Calibri Light"/>
              </a:rPr>
              <a:t>Literature</a:t>
            </a:r>
            <a:r>
              <a:rPr sz="4400" b="0" spc="-160" dirty="0">
                <a:latin typeface="Calibri Light"/>
                <a:cs typeface="Calibri Light"/>
              </a:rPr>
              <a:t> </a:t>
            </a:r>
            <a:r>
              <a:rPr sz="4400" b="0" spc="-40" dirty="0">
                <a:latin typeface="Calibri Light"/>
                <a:cs typeface="Calibri Light"/>
              </a:rPr>
              <a:t>review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5366" y="2285745"/>
            <a:ext cx="8580120" cy="294195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marR="5080" indent="-228600">
              <a:lnSpc>
                <a:spcPct val="90100"/>
              </a:lnSpc>
              <a:spcBef>
                <a:spcPts val="29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Firewalls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fundamental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part of network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security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often function as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line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defence, </a:t>
            </a:r>
            <a:r>
              <a:rPr sz="1600" b="1" spc="-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partially separating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local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network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from the Internet.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task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firewall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prevent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unauthorized</a:t>
            </a:r>
            <a:r>
              <a:rPr sz="16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passing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itself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6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protected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network.</a:t>
            </a:r>
            <a:endParaRPr sz="1600">
              <a:latin typeface="Calibri"/>
              <a:cs typeface="Calibri"/>
            </a:endParaRPr>
          </a:p>
          <a:p>
            <a:pPr marL="241300" marR="122555" indent="-228600">
              <a:lnSpc>
                <a:spcPct val="90100"/>
              </a:lnSpc>
              <a:spcBef>
                <a:spcPts val="101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600" b="1" spc="-7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make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firewall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function properly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told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traffic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authorized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not.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This is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done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configuration file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typically called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 ruleset. 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rule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set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 an ordered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list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rules,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where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rule is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form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predicate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!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action.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predicate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typically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contains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range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600" b="1" spc="-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source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IPs,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range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destination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IPs,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source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port,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destination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port,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protocol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action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typically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accept,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discard, log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or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combination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these.</a:t>
            </a:r>
            <a:endParaRPr sz="1600">
              <a:latin typeface="Calibri"/>
              <a:cs typeface="Calibri"/>
            </a:endParaRPr>
          </a:p>
          <a:p>
            <a:pPr marL="241300" marR="278765" indent="-228600">
              <a:lnSpc>
                <a:spcPct val="90000"/>
              </a:lnSpc>
              <a:spcBef>
                <a:spcPts val="100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packets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arrive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firewall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they are matched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against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list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rules.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Overlapping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conflicting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rules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normal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occurrences. </a:t>
            </a:r>
            <a:r>
              <a:rPr sz="1600" b="1" spc="-7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resolve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conflicts, the action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rule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1600" b="1" spc="-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matches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packet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been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forced, therefore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order is crucial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changing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order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could </a:t>
            </a:r>
            <a:r>
              <a:rPr sz="1600" b="1" spc="-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behavior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firewall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drastically.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9680" y="1249680"/>
              <a:ext cx="9692640" cy="4361815"/>
            </a:xfrm>
            <a:custGeom>
              <a:avLst/>
              <a:gdLst/>
              <a:ahLst/>
              <a:cxnLst/>
              <a:rect l="l" t="t" r="r" b="b"/>
              <a:pathLst>
                <a:path w="9692640" h="4361815">
                  <a:moveTo>
                    <a:pt x="9692640" y="0"/>
                  </a:moveTo>
                  <a:lnTo>
                    <a:pt x="0" y="0"/>
                  </a:lnTo>
                  <a:lnTo>
                    <a:pt x="0" y="4361688"/>
                  </a:lnTo>
                  <a:lnTo>
                    <a:pt x="9692640" y="4361688"/>
                  </a:lnTo>
                  <a:lnTo>
                    <a:pt x="9692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3752" y="1060703"/>
              <a:ext cx="10067925" cy="4737100"/>
            </a:xfrm>
            <a:custGeom>
              <a:avLst/>
              <a:gdLst/>
              <a:ahLst/>
              <a:cxnLst/>
              <a:rect l="l" t="t" r="r" b="b"/>
              <a:pathLst>
                <a:path w="10067925" h="4737100">
                  <a:moveTo>
                    <a:pt x="0" y="4736592"/>
                  </a:moveTo>
                  <a:lnTo>
                    <a:pt x="10067544" y="4736592"/>
                  </a:lnTo>
                  <a:lnTo>
                    <a:pt x="10067544" y="0"/>
                  </a:lnTo>
                  <a:lnTo>
                    <a:pt x="0" y="0"/>
                  </a:lnTo>
                  <a:lnTo>
                    <a:pt x="0" y="4736592"/>
                  </a:lnTo>
                  <a:close/>
                </a:path>
              </a:pathLst>
            </a:custGeom>
            <a:ln w="304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31135" y="466344"/>
              <a:ext cx="7729855" cy="1188720"/>
            </a:xfrm>
            <a:custGeom>
              <a:avLst/>
              <a:gdLst/>
              <a:ahLst/>
              <a:cxnLst/>
              <a:rect l="l" t="t" r="r" b="b"/>
              <a:pathLst>
                <a:path w="7729855" h="1188720">
                  <a:moveTo>
                    <a:pt x="7729727" y="0"/>
                  </a:moveTo>
                  <a:lnTo>
                    <a:pt x="0" y="0"/>
                  </a:lnTo>
                  <a:lnTo>
                    <a:pt x="0" y="1188719"/>
                  </a:lnTo>
                  <a:lnTo>
                    <a:pt x="7729727" y="1188719"/>
                  </a:lnTo>
                  <a:lnTo>
                    <a:pt x="77297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0510" y="680415"/>
            <a:ext cx="25177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-40" dirty="0">
                <a:latin typeface="Calibri Light"/>
                <a:cs typeface="Calibri Light"/>
              </a:rPr>
              <a:t>Architecture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5366" y="1838070"/>
            <a:ext cx="8615045" cy="37623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6870" marR="116839" indent="-344805">
              <a:lnSpc>
                <a:spcPts val="1730"/>
              </a:lnSpc>
              <a:spcBef>
                <a:spcPts val="325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computers corresponding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users connect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ports on 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switches.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As Shown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fig. above.</a:t>
            </a:r>
            <a:endParaRPr sz="1600">
              <a:latin typeface="Calibri"/>
              <a:cs typeface="Calibri"/>
            </a:endParaRPr>
          </a:p>
          <a:p>
            <a:pPr marL="356870" marR="19050" indent="-344805">
              <a:lnSpc>
                <a:spcPts val="1730"/>
              </a:lnSpc>
              <a:spcBef>
                <a:spcPts val="1005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switches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24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port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switches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each.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connects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switch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Ethernet</a:t>
            </a:r>
            <a:r>
              <a:rPr sz="16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RJ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45 </a:t>
            </a:r>
            <a:r>
              <a:rPr sz="1600" b="1" spc="-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cables.</a:t>
            </a: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ts val="1825"/>
              </a:lnSpc>
              <a:spcBef>
                <a:spcPts val="785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café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16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software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installed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appropriate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operating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16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endParaRPr sz="1600">
              <a:latin typeface="Calibri"/>
              <a:cs typeface="Calibri"/>
            </a:endParaRPr>
          </a:p>
          <a:p>
            <a:pPr marL="356870">
              <a:lnSpc>
                <a:spcPts val="1825"/>
              </a:lnSpc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network.</a:t>
            </a:r>
            <a:endParaRPr sz="1600">
              <a:latin typeface="Calibri"/>
              <a:cs typeface="Calibri"/>
            </a:endParaRPr>
          </a:p>
          <a:p>
            <a:pPr marL="356870" marR="169545" indent="-344805">
              <a:lnSpc>
                <a:spcPct val="90100"/>
              </a:lnSpc>
              <a:spcBef>
                <a:spcPts val="985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firewall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along with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ADSL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router-modem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deployed as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shown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diagram.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two interfaces.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WAN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interface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router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 connected 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internet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LAN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interface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600" b="1" spc="-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switch.</a:t>
            </a: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ts val="1825"/>
              </a:lnSpc>
              <a:spcBef>
                <a:spcPts val="815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ADSL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router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configured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65" dirty="0">
                <a:solidFill>
                  <a:srgbClr val="404040"/>
                </a:solidFill>
                <a:latin typeface="Calibri"/>
                <a:cs typeface="Calibri"/>
              </a:rPr>
              <a:t>NAT.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feature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enabled,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internal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able</a:t>
            </a:r>
            <a:endParaRPr sz="1600">
              <a:latin typeface="Calibri"/>
              <a:cs typeface="Calibri"/>
            </a:endParaRPr>
          </a:p>
          <a:p>
            <a:pPr marL="356870">
              <a:lnSpc>
                <a:spcPts val="1825"/>
              </a:lnSpc>
            </a:pP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share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16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WAN</a:t>
            </a:r>
            <a:r>
              <a:rPr sz="16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interface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router.</a:t>
            </a:r>
            <a:endParaRPr sz="1600">
              <a:latin typeface="Calibri"/>
              <a:cs typeface="Calibri"/>
            </a:endParaRPr>
          </a:p>
          <a:p>
            <a:pPr marL="356870" indent="-344805">
              <a:lnSpc>
                <a:spcPts val="1825"/>
              </a:lnSpc>
              <a:spcBef>
                <a:spcPts val="815"/>
              </a:spcBef>
              <a:buSzPct val="125000"/>
              <a:buFont typeface="Microsoft Sans Serif"/>
              <a:buChar char="●"/>
              <a:tabLst>
                <a:tab pos="356870" algn="l"/>
                <a:tab pos="357505" algn="l"/>
              </a:tabLst>
            </a:pP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DHCP</a:t>
            </a:r>
            <a:r>
              <a:rPr sz="16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feature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firewall is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configured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65" dirty="0">
                <a:solidFill>
                  <a:srgbClr val="404040"/>
                </a:solidFill>
                <a:latin typeface="Calibri"/>
                <a:cs typeface="Calibri"/>
              </a:rPr>
              <a:t>NAT.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right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command</a:t>
            </a:r>
            <a:r>
              <a:rPr sz="16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called,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endParaRPr sz="1600">
              <a:latin typeface="Calibri"/>
              <a:cs typeface="Calibri"/>
            </a:endParaRPr>
          </a:p>
          <a:p>
            <a:pPr marL="356870" marR="891540">
              <a:lnSpc>
                <a:spcPts val="1730"/>
              </a:lnSpc>
              <a:spcBef>
                <a:spcPts val="120"/>
              </a:spcBef>
            </a:pP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provide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appropriate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IP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16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subnet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mask,</a:t>
            </a:r>
            <a:r>
              <a:rPr sz="16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default</a:t>
            </a:r>
            <a:r>
              <a:rPr sz="16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gateway</a:t>
            </a:r>
            <a:r>
              <a:rPr sz="16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DNS</a:t>
            </a:r>
            <a:r>
              <a:rPr sz="1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16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IP </a:t>
            </a:r>
            <a:r>
              <a:rPr sz="1600" b="1" spc="-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Addresses</a:t>
            </a:r>
            <a:r>
              <a:rPr sz="16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user’s</a:t>
            </a:r>
            <a:r>
              <a:rPr sz="1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Calibri"/>
                <a:cs typeface="Calibri"/>
              </a:rPr>
              <a:t>computers.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5503" y="2033016"/>
              <a:ext cx="9460992" cy="447141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94634" y="547827"/>
            <a:ext cx="56089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Network</a:t>
            </a:r>
            <a:r>
              <a:rPr u="heavy" spc="-5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 </a:t>
            </a:r>
            <a:r>
              <a:rPr u="heavy" spc="-2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</a:rPr>
              <a:t>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61441" y="2779343"/>
            <a:ext cx="8050530" cy="311340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60"/>
              </a:spcBef>
              <a:buFont typeface="Microsoft Sans Serif"/>
              <a:buChar char="•"/>
              <a:tabLst>
                <a:tab pos="266700" algn="l"/>
              </a:tabLst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Router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2811(NM-ESW-161</a:t>
            </a:r>
            <a:r>
              <a:rPr sz="2400" b="1" u="heavy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port)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and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Router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1841</a:t>
            </a:r>
            <a:endParaRPr sz="2400">
              <a:latin typeface="Calibri"/>
              <a:cs typeface="Calibri"/>
            </a:endParaRPr>
          </a:p>
          <a:p>
            <a:pPr marL="1016635" marR="30480">
              <a:lnSpc>
                <a:spcPct val="90000"/>
              </a:lnSpc>
              <a:spcBef>
                <a:spcPts val="1025"/>
              </a:spcBef>
            </a:pP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The Cisco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1841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router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is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designed</a:t>
            </a:r>
            <a:r>
              <a:rPr sz="2000" b="1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for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secure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connectivity and </a:t>
            </a:r>
            <a:r>
              <a:rPr sz="2000" b="1" spc="-4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provides</a:t>
            </a:r>
            <a:r>
              <a:rPr sz="2000" b="1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significant</a:t>
            </a:r>
            <a:r>
              <a:rPr sz="2000" b="1" spc="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additional</a:t>
            </a:r>
            <a:r>
              <a:rPr sz="20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value</a:t>
            </a:r>
            <a:r>
              <a:rPr sz="2000" b="1" spc="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compared</a:t>
            </a:r>
            <a:r>
              <a:rPr sz="20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0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prior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generations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of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Cisco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1700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Series</a:t>
            </a:r>
            <a:r>
              <a:rPr sz="20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routers</a:t>
            </a:r>
            <a:r>
              <a:rPr sz="20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by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offering</a:t>
            </a:r>
            <a:r>
              <a:rPr sz="20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more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than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fivefold</a:t>
            </a:r>
            <a:r>
              <a:rPr sz="2000" b="1" spc="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performance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increase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integrated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hardware-based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encryption enabled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by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an optional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Cisco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IOS </a:t>
            </a:r>
            <a:r>
              <a:rPr sz="2025" b="1" spc="-7" baseline="24691" dirty="0">
                <a:solidFill>
                  <a:srgbClr val="FFFF00"/>
                </a:solidFill>
                <a:latin typeface="Calibri"/>
                <a:cs typeface="Calibri"/>
              </a:rPr>
              <a:t>®</a:t>
            </a:r>
            <a:r>
              <a:rPr sz="2025" b="1" baseline="2469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Software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security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image.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Cisco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1841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dramatically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increase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interface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card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slot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performance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density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over</a:t>
            </a:r>
            <a:r>
              <a:rPr sz="20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0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Cisco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1700</a:t>
            </a:r>
            <a:r>
              <a:rPr sz="20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Series</a:t>
            </a:r>
            <a:r>
              <a:rPr sz="20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while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maintaining</a:t>
            </a:r>
            <a:r>
              <a:rPr sz="2000" b="1" spc="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support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for</a:t>
            </a:r>
            <a:r>
              <a:rPr sz="2000" b="1" spc="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more</a:t>
            </a:r>
            <a:r>
              <a:rPr sz="2000" b="1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than</a:t>
            </a:r>
            <a:r>
              <a:rPr sz="2000" b="1" spc="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30</a:t>
            </a:r>
            <a:r>
              <a:rPr sz="2000" b="1" spc="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existing</a:t>
            </a:r>
            <a:r>
              <a:rPr sz="2000" b="1" spc="7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45" dirty="0">
                <a:solidFill>
                  <a:srgbClr val="FFFF00"/>
                </a:solidFill>
                <a:latin typeface="Calibri"/>
                <a:cs typeface="Calibri"/>
              </a:rPr>
              <a:t>WAN</a:t>
            </a:r>
            <a:r>
              <a:rPr sz="2000" b="1" spc="8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interface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cards</a:t>
            </a:r>
            <a:r>
              <a:rPr sz="2000" b="1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(WICs)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20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multiflex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trunk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cards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8823" y="2563367"/>
            <a:ext cx="2478405" cy="3030220"/>
            <a:chOff x="8878823" y="2563367"/>
            <a:chExt cx="2478405" cy="3030220"/>
          </a:xfrm>
        </p:grpSpPr>
        <p:sp>
          <p:nvSpPr>
            <p:cNvPr id="5" name="object 5"/>
            <p:cNvSpPr/>
            <p:nvPr/>
          </p:nvSpPr>
          <p:spPr>
            <a:xfrm>
              <a:off x="8894063" y="2578607"/>
              <a:ext cx="2447925" cy="2999740"/>
            </a:xfrm>
            <a:custGeom>
              <a:avLst/>
              <a:gdLst/>
              <a:ahLst/>
              <a:cxnLst/>
              <a:rect l="l" t="t" r="r" b="b"/>
              <a:pathLst>
                <a:path w="2447925" h="2999740">
                  <a:moveTo>
                    <a:pt x="0" y="2999231"/>
                  </a:moveTo>
                  <a:lnTo>
                    <a:pt x="2447544" y="2999231"/>
                  </a:lnTo>
                  <a:lnTo>
                    <a:pt x="2447544" y="0"/>
                  </a:lnTo>
                  <a:lnTo>
                    <a:pt x="0" y="0"/>
                  </a:lnTo>
                  <a:lnTo>
                    <a:pt x="0" y="2999231"/>
                  </a:lnTo>
                  <a:close/>
                </a:path>
              </a:pathLst>
            </a:custGeom>
            <a:ln w="304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61703" y="2743199"/>
              <a:ext cx="2112645" cy="2670175"/>
            </a:xfrm>
            <a:custGeom>
              <a:avLst/>
              <a:gdLst/>
              <a:ahLst/>
              <a:cxnLst/>
              <a:rect l="l" t="t" r="r" b="b"/>
              <a:pathLst>
                <a:path w="2112645" h="2670175">
                  <a:moveTo>
                    <a:pt x="2112263" y="0"/>
                  </a:moveTo>
                  <a:lnTo>
                    <a:pt x="0" y="0"/>
                  </a:lnTo>
                  <a:lnTo>
                    <a:pt x="0" y="2670048"/>
                  </a:lnTo>
                  <a:lnTo>
                    <a:pt x="2112263" y="2670048"/>
                  </a:lnTo>
                  <a:lnTo>
                    <a:pt x="2112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9" y="3977639"/>
              <a:ext cx="1783079" cy="4206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0" marR="5080" indent="-1524635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40" dirty="0"/>
              <a:t> </a:t>
            </a:r>
            <a:r>
              <a:rPr spc="-5" dirty="0"/>
              <a:t>with</a:t>
            </a:r>
            <a:r>
              <a:rPr spc="-60" dirty="0"/>
              <a:t> </a:t>
            </a:r>
            <a:r>
              <a:rPr spc="-5" dirty="0"/>
              <a:t>Modules </a:t>
            </a:r>
            <a:r>
              <a:rPr u="none" spc="-1340" dirty="0"/>
              <a:t> </a:t>
            </a:r>
            <a:r>
              <a:rPr spc="-5" dirty="0"/>
              <a:t>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89584" y="883174"/>
            <a:ext cx="6529705" cy="54102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2.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PC-PT</a:t>
            </a:r>
            <a:r>
              <a:rPr sz="20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Computers</a:t>
            </a:r>
            <a:endParaRPr sz="2000">
              <a:latin typeface="Calibri"/>
              <a:cs typeface="Calibri"/>
            </a:endParaRPr>
          </a:p>
          <a:p>
            <a:pPr marL="241300" marR="66040">
              <a:lnSpc>
                <a:spcPct val="90100"/>
              </a:lnSpc>
              <a:spcBef>
                <a:spcPts val="505"/>
              </a:spcBef>
            </a:pP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device</a:t>
            </a:r>
            <a:r>
              <a:rPr sz="20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that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performs</a:t>
            </a:r>
            <a:r>
              <a:rPr sz="20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processes,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calculations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and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operations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based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on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instructions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provided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by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software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or </a:t>
            </a:r>
            <a:r>
              <a:rPr sz="2000" b="1" spc="-4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hardware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program.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It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has the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ability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accept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data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(input), </a:t>
            </a:r>
            <a:r>
              <a:rPr sz="2000" b="1" spc="-43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process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it,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and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then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produce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outputs.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7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2960-24TT</a:t>
            </a:r>
            <a:r>
              <a:rPr sz="2000" b="1" u="heavy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Switches</a:t>
            </a:r>
            <a:endParaRPr sz="2000">
              <a:latin typeface="Calibri"/>
              <a:cs typeface="Calibri"/>
            </a:endParaRPr>
          </a:p>
          <a:p>
            <a:pPr marL="241300" marR="5080">
              <a:lnSpc>
                <a:spcPct val="90000"/>
              </a:lnSpc>
              <a:spcBef>
                <a:spcPts val="505"/>
              </a:spcBef>
            </a:pP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Cisco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Catalyst</a:t>
            </a:r>
            <a:r>
              <a:rPr sz="2000" b="1" spc="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2960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Series</a:t>
            </a:r>
            <a:r>
              <a:rPr sz="20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Switches</a:t>
            </a:r>
            <a:r>
              <a:rPr sz="20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with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LAN</a:t>
            </a:r>
            <a:r>
              <a:rPr sz="2000" b="1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Lite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software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are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fixed-configuration,</a:t>
            </a:r>
            <a:r>
              <a:rPr sz="2000" b="1" spc="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standalone switches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that provide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desktop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00"/>
                </a:solidFill>
                <a:latin typeface="Calibri"/>
                <a:cs typeface="Calibri"/>
              </a:rPr>
              <a:t>Fast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Ethernet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connectivity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for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entry-level</a:t>
            </a:r>
            <a:r>
              <a:rPr sz="2000" b="1" spc="4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wiring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closet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small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branch-office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networks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. These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switches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simplify</a:t>
            </a:r>
            <a:r>
              <a:rPr sz="2000" b="1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migration</a:t>
            </a:r>
            <a:r>
              <a:rPr sz="2000" b="1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from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non-intelligent</a:t>
            </a:r>
            <a:r>
              <a:rPr sz="2000" b="1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hubs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and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unmanaged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switches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fully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scalable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managed</a:t>
            </a:r>
            <a:r>
              <a:rPr sz="2000" b="1" spc="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network.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Cisco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Catalyst</a:t>
            </a:r>
            <a:r>
              <a:rPr sz="2000" b="1" spc="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2960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Series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Switches</a:t>
            </a:r>
            <a:r>
              <a:rPr sz="20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have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lower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cost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of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ownership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with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features</a:t>
            </a:r>
            <a:r>
              <a:rPr sz="20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such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as</a:t>
            </a:r>
            <a:r>
              <a:rPr sz="20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intelligent</a:t>
            </a:r>
            <a:r>
              <a:rPr sz="2000" b="1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switch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configuration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using</a:t>
            </a:r>
            <a:r>
              <a:rPr sz="20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Auto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Smart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Ports,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installation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with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Auto </a:t>
            </a:r>
            <a:r>
              <a:rPr sz="2000" b="1" spc="-434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Install</a:t>
            </a:r>
            <a:r>
              <a:rPr sz="2000" b="1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enhanced</a:t>
            </a:r>
            <a:r>
              <a:rPr sz="2000" b="1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troubleshooting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to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facilitate</a:t>
            </a:r>
            <a:r>
              <a:rPr sz="2000" b="1" spc="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ease</a:t>
            </a:r>
            <a:r>
              <a:rPr sz="2000" b="1" spc="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of 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Calibri"/>
                <a:cs typeface="Calibri"/>
              </a:rPr>
              <a:t>use.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34656" y="0"/>
            <a:ext cx="4657725" cy="6858000"/>
            <a:chOff x="7534656" y="0"/>
            <a:chExt cx="4657725" cy="6858000"/>
          </a:xfrm>
        </p:grpSpPr>
        <p:sp>
          <p:nvSpPr>
            <p:cNvPr id="5" name="object 5"/>
            <p:cNvSpPr/>
            <p:nvPr/>
          </p:nvSpPr>
          <p:spPr>
            <a:xfrm>
              <a:off x="7534656" y="0"/>
              <a:ext cx="4657725" cy="6858000"/>
            </a:xfrm>
            <a:custGeom>
              <a:avLst/>
              <a:gdLst/>
              <a:ahLst/>
              <a:cxnLst/>
              <a:rect l="l" t="t" r="r" b="b"/>
              <a:pathLst>
                <a:path w="4657725" h="6858000">
                  <a:moveTo>
                    <a:pt x="46573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657344" y="6858000"/>
                  </a:lnTo>
                  <a:lnTo>
                    <a:pt x="465734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22336" y="478536"/>
              <a:ext cx="3685540" cy="5459095"/>
            </a:xfrm>
            <a:custGeom>
              <a:avLst/>
              <a:gdLst/>
              <a:ahLst/>
              <a:cxnLst/>
              <a:rect l="l" t="t" r="r" b="b"/>
              <a:pathLst>
                <a:path w="3685540" h="5459095">
                  <a:moveTo>
                    <a:pt x="0" y="5458968"/>
                  </a:moveTo>
                  <a:lnTo>
                    <a:pt x="3685031" y="5458968"/>
                  </a:lnTo>
                  <a:lnTo>
                    <a:pt x="3685031" y="0"/>
                  </a:lnTo>
                  <a:lnTo>
                    <a:pt x="0" y="0"/>
                  </a:lnTo>
                  <a:lnTo>
                    <a:pt x="0" y="5458968"/>
                  </a:lnTo>
                  <a:close/>
                </a:path>
              </a:pathLst>
            </a:custGeom>
            <a:ln w="304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86928" y="643127"/>
              <a:ext cx="3352800" cy="5130165"/>
            </a:xfrm>
            <a:custGeom>
              <a:avLst/>
              <a:gdLst/>
              <a:ahLst/>
              <a:cxnLst/>
              <a:rect l="l" t="t" r="r" b="b"/>
              <a:pathLst>
                <a:path w="3352800" h="5130165">
                  <a:moveTo>
                    <a:pt x="3352800" y="0"/>
                  </a:moveTo>
                  <a:lnTo>
                    <a:pt x="0" y="0"/>
                  </a:lnTo>
                  <a:lnTo>
                    <a:pt x="0" y="5129784"/>
                  </a:lnTo>
                  <a:lnTo>
                    <a:pt x="3352800" y="5129784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9328" y="822959"/>
              <a:ext cx="3026664" cy="234683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08136" y="3919728"/>
              <a:ext cx="2459735" cy="13959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Computer Networks  18CSC302J</vt:lpstr>
      <vt:lpstr>Abstract</vt:lpstr>
      <vt:lpstr>Introduction</vt:lpstr>
      <vt:lpstr>Literature review</vt:lpstr>
      <vt:lpstr>Literature review</vt:lpstr>
      <vt:lpstr>Architecture</vt:lpstr>
      <vt:lpstr>Network Diagram</vt:lpstr>
      <vt:lpstr>Design with Modules  Description</vt:lpstr>
      <vt:lpstr>PowerPoint Presentation</vt:lpstr>
      <vt:lpstr>PowerPoint Presentation</vt:lpstr>
      <vt:lpstr>PowerPoint Presentation</vt:lpstr>
      <vt:lpstr>PowerPoint Presentation</vt:lpstr>
      <vt:lpstr>Implementation</vt:lpstr>
      <vt:lpstr>Implementation</vt:lpstr>
      <vt:lpstr>Implementation</vt:lpstr>
      <vt:lpstr>Results and Discussion</vt:lpstr>
      <vt:lpstr> 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 18CSC302J</dc:title>
  <cp:lastModifiedBy>Sudhanshu Makwana</cp:lastModifiedBy>
  <cp:revision>1</cp:revision>
  <dcterms:created xsi:type="dcterms:W3CDTF">2022-11-12T16:47:02Z</dcterms:created>
  <dcterms:modified xsi:type="dcterms:W3CDTF">2023-03-29T07:09:09Z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2022-11-12T00:00:00Z</vt:filetime>
  </property>
</Properties>
</file>