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7" r:id="rId5"/>
    <p:sldId id="262" r:id="rId6"/>
    <p:sldId id="268" r:id="rId7"/>
    <p:sldId id="269"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3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20-09-2020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20-09-2020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20-09-2020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Pranshu </a:t>
            </a:r>
            <a:r>
              <a:rPr lang="en-IN" sz="1800" dirty="0" smtClean="0"/>
              <a:t>Srivastava</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The objective is to identify the best sectors, countries, and a suitable investment type for making investments. The overall strategy is to invest where others are investing, implying that the 'best' sectors and countries are the ones 'where most investors are investing</a:t>
            </a:r>
            <a:r>
              <a:rPr lang="en-US" sz="1400" dirty="0" smtClean="0"/>
              <a:t>'.</a:t>
            </a:r>
          </a:p>
          <a:p>
            <a:pPr marL="0" indent="0">
              <a:buNone/>
            </a:pPr>
            <a:r>
              <a:rPr lang="en-US" sz="1400" dirty="0" smtClean="0"/>
              <a:t>Spark </a:t>
            </a:r>
            <a:r>
              <a:rPr lang="en-US" sz="1400" dirty="0"/>
              <a:t>Funds has two minor constraints for investments:</a:t>
            </a:r>
          </a:p>
          <a:p>
            <a:r>
              <a:rPr lang="en-US" sz="1400" dirty="0"/>
              <a:t>It wants to invest between </a:t>
            </a:r>
            <a:r>
              <a:rPr lang="en-US" sz="1400" b="1" dirty="0"/>
              <a:t>5 to 15 million USD</a:t>
            </a:r>
            <a:r>
              <a:rPr lang="en-US" sz="1400" dirty="0"/>
              <a:t> per round of investment</a:t>
            </a:r>
          </a:p>
          <a:p>
            <a:r>
              <a:rPr lang="en-US" sz="1400" dirty="0"/>
              <a:t>It wants to invest only in </a:t>
            </a:r>
            <a:r>
              <a:rPr lang="en-US" sz="1400" b="1" dirty="0"/>
              <a:t>English-speaking countries</a:t>
            </a:r>
            <a:r>
              <a:rPr lang="en-US" sz="1400" dirty="0"/>
              <a:t> because of the ease of communication with the companies it would invest </a:t>
            </a:r>
            <a:r>
              <a:rPr lang="en-US" sz="1400" dirty="0" smtClean="0"/>
              <a:t>in</a:t>
            </a:r>
          </a:p>
          <a:p>
            <a:pPr marL="0" indent="0">
              <a:buNone/>
            </a:pPr>
            <a:endParaRPr lang="en-US" sz="1400" dirty="0" smtClean="0"/>
          </a:p>
          <a:p>
            <a:pPr marL="0" indent="0">
              <a:buNone/>
            </a:pPr>
            <a:r>
              <a:rPr lang="en-US" sz="1400" dirty="0" smtClean="0"/>
              <a:t>Using data from crunchbase.com, investment data(rounds2), companies information and sector information, we can identify the potential area where Spark Funds can invest.</a:t>
            </a:r>
            <a:endParaRPr lang="en-US" sz="1400" dirty="0"/>
          </a:p>
          <a:p>
            <a:pPr marL="0" indent="0">
              <a:buNone/>
            </a:pPr>
            <a:endParaRPr lang="en-US" sz="1400" dirty="0"/>
          </a:p>
          <a:p>
            <a:pPr marL="0" indent="0">
              <a:buNone/>
            </a:pPr>
            <a:r>
              <a:rPr lang="en-US" sz="1400" dirty="0" smtClean="0"/>
              <a:t>It was identified the venture funding type suits the Spark Funds investment range. USA, Great Britain and India are top 3 most invested countries.</a:t>
            </a:r>
          </a:p>
          <a:p>
            <a:pPr marL="0" indent="0">
              <a:buNone/>
            </a:pPr>
            <a:r>
              <a:rPr lang="en-US" sz="1400" dirty="0"/>
              <a:t>USA’s top 3 most invested sectors are Others, Cleantech / Semiconductors and Social, Finance, Analytics, Advertising</a:t>
            </a:r>
          </a:p>
          <a:p>
            <a:pPr marL="0" indent="0">
              <a:buNone/>
            </a:pPr>
            <a:r>
              <a:rPr lang="en-US" sz="1400" dirty="0" smtClean="0"/>
              <a:t>GBR’s </a:t>
            </a:r>
            <a:r>
              <a:rPr lang="en-US" sz="1400" dirty="0"/>
              <a:t>top 3 most invested sectors are Others, Cleantech / Semiconductors and Social, Finance, Analytics, Advertising</a:t>
            </a:r>
          </a:p>
          <a:p>
            <a:pPr marL="0" indent="0">
              <a:buNone/>
            </a:pPr>
            <a:r>
              <a:rPr lang="en-US" sz="1400" dirty="0" smtClean="0"/>
              <a:t>IND’s </a:t>
            </a:r>
            <a:r>
              <a:rPr lang="en-US" sz="1400" dirty="0"/>
              <a:t>top 3 most invested sectors are Others, News, Search and Messaging and Social, Finance, Analytics, Advertising</a:t>
            </a:r>
          </a:p>
          <a:p>
            <a:pPr marL="0" indent="0">
              <a:buNone/>
            </a:pPr>
            <a:endParaRPr lang="en-IN" sz="1400" dirty="0" smtClean="0"/>
          </a:p>
          <a:p>
            <a:pPr marL="0" indent="0">
              <a:buNone/>
            </a:pPr>
            <a:endParaRPr lang="en-IN" sz="1400" dirty="0" smtClean="0"/>
          </a:p>
          <a:p>
            <a:pPr marL="0" indent="0">
              <a:buNone/>
            </a:pPr>
            <a:endParaRPr lang="en-IN" sz="1400" dirty="0"/>
          </a:p>
        </p:txBody>
      </p:sp>
      <p:sp>
        <p:nvSpPr>
          <p:cNvPr id="5" name="Title 1"/>
          <p:cNvSpPr>
            <a:spLocks noGrp="1"/>
          </p:cNvSpPr>
          <p:nvPr>
            <p:ph type="title"/>
          </p:nvPr>
        </p:nvSpPr>
        <p:spPr>
          <a:xfrm>
            <a:off x="1179601" y="269144"/>
            <a:ext cx="9313817" cy="856138"/>
          </a:xfrm>
        </p:spPr>
        <p:txBody>
          <a:bodyPr>
            <a:normAutofit/>
          </a:bodyPr>
          <a:lstStyle/>
          <a:p>
            <a:r>
              <a:rPr lang="en-IN" b="1" dirty="0" smtClean="0"/>
              <a:t>Spark Funds – Global Investment Trends</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smtClean="0"/>
              <a:t>Analysis Methodology</a:t>
            </a:r>
            <a:endParaRPr lang="en-IN"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9" y="2076988"/>
            <a:ext cx="10353916" cy="4185921"/>
          </a:xfrm>
          <a:prstGeom prst="rect">
            <a:avLst/>
          </a:prstGeom>
        </p:spPr>
      </p:pic>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33680"/>
            <a:ext cx="9313817" cy="856138"/>
          </a:xfrm>
        </p:spPr>
        <p:txBody>
          <a:bodyPr/>
          <a:lstStyle/>
          <a:p>
            <a:r>
              <a:rPr lang="en-IN" b="1" dirty="0" smtClean="0">
                <a:solidFill>
                  <a:schemeClr val="accent5">
                    <a:lumMod val="50000"/>
                  </a:schemeClr>
                </a:solidFill>
              </a:rPr>
              <a:t>Data Cleansing Criteria</a:t>
            </a:r>
            <a:endParaRPr lang="en-IN" sz="2800" dirty="0">
              <a:solidFill>
                <a:schemeClr val="accent5">
                  <a:lumMod val="50000"/>
                </a:schemeClr>
              </a:solidFill>
            </a:endParaRPr>
          </a:p>
        </p:txBody>
      </p:sp>
      <p:sp>
        <p:nvSpPr>
          <p:cNvPr id="5" name="Content Placeholder 4"/>
          <p:cNvSpPr>
            <a:spLocks noGrp="1"/>
          </p:cNvSpPr>
          <p:nvPr>
            <p:ph idx="1"/>
          </p:nvPr>
        </p:nvSpPr>
        <p:spPr/>
        <p:txBody>
          <a:bodyPr/>
          <a:lstStyle/>
          <a:p>
            <a:r>
              <a:rPr lang="en-US" dirty="0" smtClean="0"/>
              <a:t>Removal of all empty raised amount rows</a:t>
            </a:r>
          </a:p>
          <a:p>
            <a:r>
              <a:rPr lang="en-US" dirty="0" smtClean="0"/>
              <a:t>All missing country code are replaced with undefined</a:t>
            </a:r>
          </a:p>
          <a:p>
            <a:r>
              <a:rPr lang="en-US" dirty="0" smtClean="0"/>
              <a:t>First sub category of each company will be assumed as primary category</a:t>
            </a:r>
          </a:p>
          <a:p>
            <a:endParaRPr lang="en-US" dirty="0" smtClean="0"/>
          </a:p>
          <a:p>
            <a:endParaRPr lang="en-US"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0" y="1830526"/>
            <a:ext cx="4034958" cy="3909168"/>
          </a:xfrm>
          <a:prstGeom prst="rect">
            <a:avLst/>
          </a:prstGeom>
        </p:spPr>
      </p:pic>
      <p:pic>
        <p:nvPicPr>
          <p:cNvPr id="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63374" y="1830526"/>
            <a:ext cx="4470492" cy="3462938"/>
          </a:xfrm>
        </p:spPr>
      </p:pic>
      <p:sp>
        <p:nvSpPr>
          <p:cNvPr id="5" name="TextBox 4"/>
          <p:cNvSpPr txBox="1"/>
          <p:nvPr/>
        </p:nvSpPr>
        <p:spPr>
          <a:xfrm>
            <a:off x="1889186" y="181155"/>
            <a:ext cx="5814204" cy="523220"/>
          </a:xfrm>
          <a:prstGeom prst="rect">
            <a:avLst/>
          </a:prstGeom>
          <a:noFill/>
        </p:spPr>
        <p:txBody>
          <a:bodyPr wrap="square" rtlCol="0">
            <a:spAutoFit/>
          </a:bodyPr>
          <a:lstStyle/>
          <a:p>
            <a:r>
              <a:rPr lang="en-US" sz="2800" b="1" dirty="0" smtClean="0">
                <a:solidFill>
                  <a:schemeClr val="accent5">
                    <a:lumMod val="50000"/>
                  </a:schemeClr>
                </a:solidFill>
              </a:rPr>
              <a:t>Investment Distribution by Type</a:t>
            </a:r>
            <a:endParaRPr lang="en-US" sz="2800" b="1" dirty="0">
              <a:solidFill>
                <a:schemeClr val="accent5">
                  <a:lumMod val="50000"/>
                </a:schemeClr>
              </a:solidFill>
            </a:endParaRPr>
          </a:p>
        </p:txBody>
      </p:sp>
      <p:sp>
        <p:nvSpPr>
          <p:cNvPr id="8" name="TextBox 7"/>
          <p:cNvSpPr txBox="1"/>
          <p:nvPr/>
        </p:nvSpPr>
        <p:spPr>
          <a:xfrm>
            <a:off x="9213011" y="1751162"/>
            <a:ext cx="2829464" cy="2616101"/>
          </a:xfrm>
          <a:prstGeom prst="rect">
            <a:avLst/>
          </a:prstGeom>
          <a:noFill/>
        </p:spPr>
        <p:txBody>
          <a:bodyPr wrap="square" rtlCol="0">
            <a:spAutoFit/>
          </a:bodyPr>
          <a:lstStyle/>
          <a:p>
            <a:r>
              <a:rPr lang="en-US" dirty="0" smtClean="0"/>
              <a:t>On analyzing the data by investment type, </a:t>
            </a:r>
          </a:p>
          <a:p>
            <a:pPr marL="342900" indent="-342900">
              <a:buFont typeface="Arial" panose="020B0604020202020204" pitchFamily="34" charset="0"/>
              <a:buChar char="•"/>
            </a:pPr>
            <a:r>
              <a:rPr lang="en-US" sz="2000" b="1" dirty="0" smtClean="0"/>
              <a:t>Venture h</a:t>
            </a:r>
            <a:r>
              <a:rPr lang="en-US" dirty="0" smtClean="0"/>
              <a:t>as average funding amount between 5M -15M</a:t>
            </a:r>
          </a:p>
          <a:p>
            <a:pPr marL="342900" indent="-342900">
              <a:buFont typeface="Arial" panose="020B0604020202020204" pitchFamily="34" charset="0"/>
              <a:buChar char="•"/>
            </a:pPr>
            <a:r>
              <a:rPr lang="en-US" b="1" dirty="0" smtClean="0"/>
              <a:t>Venture</a:t>
            </a:r>
            <a:r>
              <a:rPr lang="en-US" dirty="0" smtClean="0"/>
              <a:t> contribute highest to total investment amount with approx. 60%</a:t>
            </a:r>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60812" y="139748"/>
            <a:ext cx="9313817" cy="856138"/>
          </a:xfrm>
        </p:spPr>
        <p:txBody>
          <a:bodyPr>
            <a:normAutofit/>
          </a:bodyPr>
          <a:lstStyle/>
          <a:p>
            <a:r>
              <a:rPr lang="en-IN" sz="3200" b="1" dirty="0" smtClean="0">
                <a:solidFill>
                  <a:schemeClr val="accent5">
                    <a:lumMod val="50000"/>
                  </a:schemeClr>
                </a:solidFill>
              </a:rPr>
              <a:t>Distribution of Venture investment by countries</a:t>
            </a:r>
            <a:endParaRPr lang="en-IN" sz="2400" dirty="0">
              <a:solidFill>
                <a:schemeClr val="accent5">
                  <a:lumMod val="50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358" y="2439753"/>
            <a:ext cx="5452102" cy="4265517"/>
          </a:xfrm>
          <a:prstGeom prst="rect">
            <a:avLst/>
          </a:prstGeom>
        </p:spPr>
      </p:pic>
      <p:sp>
        <p:nvSpPr>
          <p:cNvPr id="5" name="TextBox 4"/>
          <p:cNvSpPr txBox="1"/>
          <p:nvPr/>
        </p:nvSpPr>
        <p:spPr>
          <a:xfrm>
            <a:off x="310550" y="1533153"/>
            <a:ext cx="8000330" cy="369332"/>
          </a:xfrm>
          <a:prstGeom prst="rect">
            <a:avLst/>
          </a:prstGeom>
          <a:noFill/>
        </p:spPr>
        <p:txBody>
          <a:bodyPr wrap="square" rtlCol="0">
            <a:spAutoFit/>
          </a:bodyPr>
          <a:lstStyle/>
          <a:p>
            <a:r>
              <a:rPr lang="en-US" dirty="0" smtClean="0"/>
              <a:t>Top invested English countries by amount are USA, Great Britain &amp; India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440" y="2439753"/>
            <a:ext cx="5852160" cy="4265517"/>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10590" y="139748"/>
            <a:ext cx="9313817" cy="856138"/>
          </a:xfrm>
        </p:spPr>
        <p:txBody>
          <a:bodyPr/>
          <a:lstStyle/>
          <a:p>
            <a:r>
              <a:rPr lang="en-IN" b="1" dirty="0" smtClean="0">
                <a:solidFill>
                  <a:schemeClr val="accent5">
                    <a:lumMod val="50000"/>
                  </a:schemeClr>
                </a:solidFill>
              </a:rPr>
              <a:t>Top 3 Sectors within each Country</a:t>
            </a:r>
            <a:endParaRPr lang="en-IN" sz="2800" dirty="0">
              <a:solidFill>
                <a:schemeClr val="accent5">
                  <a:lumMod val="50000"/>
                </a:scheme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399" y="1767923"/>
            <a:ext cx="7004649" cy="4546613"/>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600" b="1" dirty="0" smtClean="0"/>
              <a:t>Venture </a:t>
            </a:r>
            <a:r>
              <a:rPr lang="en-IN" sz="1400" dirty="0" smtClean="0"/>
              <a:t>investment is best suited investment based on the capital required for investment</a:t>
            </a:r>
          </a:p>
          <a:p>
            <a:r>
              <a:rPr lang="en-IN" sz="1600" b="1" dirty="0" smtClean="0"/>
              <a:t>USA, Britain</a:t>
            </a:r>
            <a:r>
              <a:rPr lang="en-IN" sz="1400" dirty="0" smtClean="0"/>
              <a:t> &amp; </a:t>
            </a:r>
            <a:r>
              <a:rPr lang="en-IN" sz="1600" b="1" dirty="0" smtClean="0"/>
              <a:t>India</a:t>
            </a:r>
            <a:r>
              <a:rPr lang="en-IN" sz="1600" dirty="0" smtClean="0"/>
              <a:t> </a:t>
            </a:r>
            <a:r>
              <a:rPr lang="en-IN" sz="1400" dirty="0" smtClean="0"/>
              <a:t>are the top English speaking countries by investment amount</a:t>
            </a:r>
          </a:p>
          <a:p>
            <a:r>
              <a:rPr lang="en-IN" sz="1400" dirty="0" smtClean="0"/>
              <a:t>Top sectors to invest within each country</a:t>
            </a:r>
          </a:p>
          <a:p>
            <a:endParaRPr lang="en-IN" sz="1400" dirty="0"/>
          </a:p>
          <a:p>
            <a:endParaRPr lang="en-IN" sz="1400" dirty="0" smtClean="0"/>
          </a:p>
          <a:p>
            <a:endParaRPr lang="en-IN" sz="1400" dirty="0"/>
          </a:p>
          <a:p>
            <a:endParaRPr lang="en-IN" sz="1400" dirty="0" smtClean="0"/>
          </a:p>
          <a:p>
            <a:endParaRPr lang="en-IN" sz="1400" dirty="0"/>
          </a:p>
          <a:p>
            <a:r>
              <a:rPr lang="en-IN" sz="1400" dirty="0" smtClean="0"/>
              <a:t>Top companies with top 2 sectors within each country</a:t>
            </a:r>
          </a:p>
          <a:p>
            <a:pPr marL="0" indent="0">
              <a:buNone/>
            </a:pPr>
            <a:endParaRPr lang="en-IN" sz="1400" dirty="0" smtClean="0"/>
          </a:p>
          <a:p>
            <a:pPr marL="0" indent="0">
              <a:buNone/>
            </a:pPr>
            <a:endParaRPr lang="en-IN" sz="1400" dirty="0"/>
          </a:p>
        </p:txBody>
      </p:sp>
      <p:sp>
        <p:nvSpPr>
          <p:cNvPr id="5" name="Title 1"/>
          <p:cNvSpPr>
            <a:spLocks noGrp="1"/>
          </p:cNvSpPr>
          <p:nvPr>
            <p:ph type="title"/>
          </p:nvPr>
        </p:nvSpPr>
        <p:spPr>
          <a:xfrm>
            <a:off x="1146629" y="149807"/>
            <a:ext cx="9313817" cy="856138"/>
          </a:xfrm>
        </p:spPr>
        <p:txBody>
          <a:bodyPr/>
          <a:lstStyle/>
          <a:p>
            <a:r>
              <a:rPr lang="en-IN" b="1" dirty="0" smtClean="0">
                <a:solidFill>
                  <a:schemeClr val="accent5">
                    <a:lumMod val="50000"/>
                  </a:schemeClr>
                </a:solidFill>
              </a:rPr>
              <a:t>Conclusion -</a:t>
            </a:r>
            <a:r>
              <a:rPr lang="en-IN" sz="2800" b="1" dirty="0">
                <a:solidFill>
                  <a:schemeClr val="accent5">
                    <a:lumMod val="50000"/>
                  </a:schemeClr>
                </a:solidFill>
              </a:rPr>
              <a:t> Venture </a:t>
            </a:r>
            <a:r>
              <a:rPr lang="en-IN" sz="2800" b="1" dirty="0" smtClean="0">
                <a:solidFill>
                  <a:schemeClr val="accent5">
                    <a:lumMod val="50000"/>
                  </a:schemeClr>
                </a:solidFill>
              </a:rPr>
              <a:t>Investment</a:t>
            </a:r>
            <a:endParaRPr lang="en-IN" sz="2800" dirty="0">
              <a:solidFill>
                <a:schemeClr val="accent5">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751314041"/>
              </p:ext>
            </p:extLst>
          </p:nvPr>
        </p:nvGraphicFramePr>
        <p:xfrm>
          <a:off x="548640" y="2863426"/>
          <a:ext cx="11025051" cy="1478280"/>
        </p:xfrm>
        <a:graphic>
          <a:graphicData uri="http://schemas.openxmlformats.org/drawingml/2006/table">
            <a:tbl>
              <a:tblPr firstRow="1" bandRow="1">
                <a:tableStyleId>{5C22544A-7EE6-4342-B048-85BDC9FD1C3A}</a:tableStyleId>
              </a:tblPr>
              <a:tblGrid>
                <a:gridCol w="3675017"/>
                <a:gridCol w="3675017"/>
                <a:gridCol w="3675017"/>
              </a:tblGrid>
              <a:tr h="0">
                <a:tc>
                  <a:txBody>
                    <a:bodyPr/>
                    <a:lstStyle/>
                    <a:p>
                      <a:pPr algn="ctr"/>
                      <a:r>
                        <a:rPr lang="en-US" dirty="0" smtClean="0"/>
                        <a:t>USA</a:t>
                      </a:r>
                      <a:endParaRPr lang="en-US" dirty="0"/>
                    </a:p>
                  </a:txBody>
                  <a:tcPr/>
                </a:tc>
                <a:tc>
                  <a:txBody>
                    <a:bodyPr/>
                    <a:lstStyle/>
                    <a:p>
                      <a:pPr algn="ctr"/>
                      <a:r>
                        <a:rPr lang="en-US" dirty="0" smtClean="0"/>
                        <a:t>Britain</a:t>
                      </a:r>
                      <a:endParaRPr lang="en-US" dirty="0"/>
                    </a:p>
                  </a:txBody>
                  <a:tcPr/>
                </a:tc>
                <a:tc>
                  <a:txBody>
                    <a:bodyPr/>
                    <a:lstStyle/>
                    <a:p>
                      <a:pPr algn="ctr"/>
                      <a:r>
                        <a:rPr lang="en-US" dirty="0" smtClean="0"/>
                        <a:t>India</a:t>
                      </a:r>
                      <a:endParaRPr lang="en-US" dirty="0"/>
                    </a:p>
                  </a:txBody>
                  <a:tcPr/>
                </a:tc>
              </a:tr>
              <a:tr h="370840">
                <a:tc>
                  <a:txBody>
                    <a:bodyPr/>
                    <a:lstStyle/>
                    <a:p>
                      <a:r>
                        <a:rPr lang="en-US" dirty="0" smtClean="0"/>
                        <a:t>Others</a:t>
                      </a:r>
                      <a:endParaRPr lang="en-US" dirty="0"/>
                    </a:p>
                  </a:txBody>
                  <a:tcPr/>
                </a:tc>
                <a:tc>
                  <a:txBody>
                    <a:bodyPr/>
                    <a:lstStyle/>
                    <a:p>
                      <a:r>
                        <a:rPr lang="en-US" dirty="0" smtClean="0"/>
                        <a:t>Others</a:t>
                      </a:r>
                      <a:endParaRPr lang="en-US" dirty="0"/>
                    </a:p>
                  </a:txBody>
                  <a:tcPr/>
                </a:tc>
                <a:tc>
                  <a:txBody>
                    <a:bodyPr/>
                    <a:lstStyle/>
                    <a:p>
                      <a:r>
                        <a:rPr lang="en-US" dirty="0" smtClean="0"/>
                        <a:t>Others</a:t>
                      </a:r>
                      <a:endParaRPr lang="en-US" dirty="0"/>
                    </a:p>
                  </a:txBody>
                  <a:tcPr/>
                </a:tc>
              </a:tr>
              <a:tr h="370840">
                <a:tc>
                  <a:txBody>
                    <a:bodyPr/>
                    <a:lstStyle/>
                    <a:p>
                      <a:r>
                        <a:rPr lang="en-US" dirty="0" smtClean="0"/>
                        <a:t>Cleantech / Semiconductors</a:t>
                      </a:r>
                      <a:endParaRPr lang="en-US" dirty="0"/>
                    </a:p>
                  </a:txBody>
                  <a:tcPr/>
                </a:tc>
                <a:tc>
                  <a:txBody>
                    <a:bodyPr/>
                    <a:lstStyle/>
                    <a:p>
                      <a:r>
                        <a:rPr lang="en-US" dirty="0" smtClean="0"/>
                        <a:t>Cleantech / Semiconductors</a:t>
                      </a:r>
                      <a:endParaRPr lang="en-US" dirty="0"/>
                    </a:p>
                  </a:txBody>
                  <a:tcPr/>
                </a:tc>
                <a:tc>
                  <a:txBody>
                    <a:bodyPr/>
                    <a:lstStyle/>
                    <a:p>
                      <a:r>
                        <a:rPr lang="en-US" dirty="0" smtClean="0"/>
                        <a:t>News, Search and Messaging</a:t>
                      </a:r>
                      <a:endParaRPr lang="en-US" dirty="0"/>
                    </a:p>
                  </a:txBody>
                  <a:tcPr/>
                </a:tc>
              </a:tr>
              <a:tr h="370840">
                <a:tc>
                  <a:txBody>
                    <a:bodyPr/>
                    <a:lstStyle/>
                    <a:p>
                      <a:r>
                        <a:rPr lang="en-US" dirty="0" smtClean="0"/>
                        <a:t>Social, Finance, Analytics, Advertising</a:t>
                      </a:r>
                      <a:endParaRPr lang="en-US" dirty="0"/>
                    </a:p>
                  </a:txBody>
                  <a:tcPr/>
                </a:tc>
                <a:tc>
                  <a:txBody>
                    <a:bodyPr/>
                    <a:lstStyle/>
                    <a:p>
                      <a:r>
                        <a:rPr lang="en-US" dirty="0" smtClean="0"/>
                        <a:t>Social, Finance, Analytics, Advertising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Social, Finance, Analytics, Advertising</a:t>
                      </a: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83718303"/>
              </p:ext>
            </p:extLst>
          </p:nvPr>
        </p:nvGraphicFramePr>
        <p:xfrm>
          <a:off x="548640" y="4744612"/>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US" dirty="0" smtClean="0"/>
                        <a:t>USA</a:t>
                      </a:r>
                      <a:endParaRPr lang="en-US" dirty="0"/>
                    </a:p>
                  </a:txBody>
                  <a:tcPr/>
                </a:tc>
                <a:tc>
                  <a:txBody>
                    <a:bodyPr/>
                    <a:lstStyle/>
                    <a:p>
                      <a:pPr algn="ctr"/>
                      <a:r>
                        <a:rPr lang="en-US" dirty="0" smtClean="0"/>
                        <a:t>Britain</a:t>
                      </a:r>
                      <a:endParaRPr lang="en-US" dirty="0"/>
                    </a:p>
                  </a:txBody>
                  <a:tcPr/>
                </a:tc>
                <a:tc>
                  <a:txBody>
                    <a:bodyPr/>
                    <a:lstStyle/>
                    <a:p>
                      <a:pPr algn="ctr"/>
                      <a:r>
                        <a:rPr lang="en-US" dirty="0" smtClean="0"/>
                        <a:t>India</a:t>
                      </a:r>
                      <a:endParaRPr lang="en-US" dirty="0"/>
                    </a:p>
                  </a:txBody>
                  <a:tcPr/>
                </a:tc>
              </a:tr>
              <a:tr h="370840">
                <a:tc>
                  <a:txBody>
                    <a:bodyPr/>
                    <a:lstStyle/>
                    <a:p>
                      <a:r>
                        <a:rPr lang="en-US" dirty="0" smtClean="0"/>
                        <a:t>SoFi</a:t>
                      </a:r>
                      <a:endParaRPr lang="en-US" dirty="0"/>
                    </a:p>
                  </a:txBody>
                  <a:tcPr/>
                </a:tc>
                <a:tc>
                  <a:txBody>
                    <a:bodyPr/>
                    <a:lstStyle/>
                    <a:p>
                      <a:r>
                        <a:rPr lang="en-US" dirty="0" smtClean="0"/>
                        <a:t>OneWeb </a:t>
                      </a:r>
                      <a:endParaRPr lang="en-US" dirty="0"/>
                    </a:p>
                  </a:txBody>
                  <a:tcPr/>
                </a:tc>
                <a:tc>
                  <a:txBody>
                    <a:bodyPr/>
                    <a:lstStyle/>
                    <a:p>
                      <a:r>
                        <a:rPr lang="en-US" dirty="0" smtClean="0"/>
                        <a:t>Flipkart</a:t>
                      </a:r>
                      <a:endParaRPr lang="en-US" dirty="0"/>
                    </a:p>
                  </a:txBody>
                  <a:tcPr/>
                </a:tc>
              </a:tr>
              <a:tr h="370840">
                <a:tc>
                  <a:txBody>
                    <a:bodyPr/>
                    <a:lstStyle/>
                    <a:p>
                      <a:r>
                        <a:rPr lang="en-US" dirty="0" smtClean="0"/>
                        <a:t>Freescale Semiconductor</a:t>
                      </a:r>
                      <a:endParaRPr lang="en-US" dirty="0"/>
                    </a:p>
                  </a:txBody>
                  <a:tcPr/>
                </a:tc>
                <a:tc>
                  <a:txBody>
                    <a:bodyPr/>
                    <a:lstStyle/>
                    <a:p>
                      <a:r>
                        <a:rPr lang="en-US" dirty="0" smtClean="0"/>
                        <a:t>Immunocore</a:t>
                      </a:r>
                      <a:endParaRPr lang="en-US" dirty="0"/>
                    </a:p>
                  </a:txBody>
                  <a:tcPr/>
                </a:tc>
                <a:tc>
                  <a:txBody>
                    <a:bodyPr/>
                    <a:lstStyle/>
                    <a:p>
                      <a:r>
                        <a:rPr lang="en-US" dirty="0" smtClean="0"/>
                        <a:t>Quikr</a:t>
                      </a:r>
                      <a:endParaRPr lang="en-US" dirty="0"/>
                    </a:p>
                  </a:txBody>
                  <a:tcPr/>
                </a:tc>
              </a:tr>
            </a:tbl>
          </a:graphicData>
        </a:graphic>
      </p:graphicFrame>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10873</TotalTime>
  <Words>206</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INVESTMENT ASSIGNMENT  SUBMISSION </vt:lpstr>
      <vt:lpstr>Spark Funds – Global Investment Trends</vt:lpstr>
      <vt:lpstr>Analysis Methodology</vt:lpstr>
      <vt:lpstr>Data Cleansing Criteria</vt:lpstr>
      <vt:lpstr>PowerPoint Presentation</vt:lpstr>
      <vt:lpstr>Distribution of Venture investment by countries</vt:lpstr>
      <vt:lpstr>Top 3 Sectors within each Country</vt:lpstr>
      <vt:lpstr>Conclusion - Venture Investment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Pranshu Srivastava</cp:lastModifiedBy>
  <cp:revision>45</cp:revision>
  <dcterms:created xsi:type="dcterms:W3CDTF">2016-06-09T08:16:28Z</dcterms:created>
  <dcterms:modified xsi:type="dcterms:W3CDTF">2020-09-27T18:26:04Z</dcterms:modified>
</cp:coreProperties>
</file>