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Julius Sans One"/>
      <p:regular r:id="rId17"/>
    </p:embeddedFont>
    <p:embeddedFont>
      <p:font typeface="Didact Gothic"/>
      <p:regular r:id="rId18"/>
    </p:embeddedFon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JuliusSansOn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Questrial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b02797fa4_2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b02797fa4_2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b02797fa4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b02797fa4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97b3688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097b3688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b02797fa4_2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b02797fa4_2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ctrTitle"/>
          </p:nvPr>
        </p:nvSpPr>
        <p:spPr>
          <a:xfrm>
            <a:off x="4299250" y="1333475"/>
            <a:ext cx="4322700" cy="30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Answer Generation for Retrieval-based Question Answering System</a:t>
            </a:r>
            <a:endParaRPr sz="2700"/>
          </a:p>
        </p:txBody>
      </p:sp>
      <p:sp>
        <p:nvSpPr>
          <p:cNvPr id="450" name="Google Shape;450;p60"/>
          <p:cNvSpPr txBox="1"/>
          <p:nvPr>
            <p:ph idx="1" type="subTitle"/>
          </p:nvPr>
        </p:nvSpPr>
        <p:spPr>
          <a:xfrm flipH="1">
            <a:off x="1560831" y="539494"/>
            <a:ext cx="42267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Name: Kazi Al Refat Pranta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 ID: 20101444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Group: 6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ST:  Ehsanur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RA: Sabbir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1" name="Google Shape;451;p60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259600" y="1478475"/>
            <a:ext cx="74277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familiarizes with a different approach for answer sentence selection which is a generative model. The approach is termed as GenQA that generate answers instead of selecting from a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candidate answer pool.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 of this paper: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approach for AS2-based QA system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 state-of-the-art models: T5 and BART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AS2-based systems by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point of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that traditional generation metrics are not suitable for the evaluation of AS2 systems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cxnSp>
        <p:nvCxnSpPr>
          <p:cNvPr id="458" name="Google Shape;458;p61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1726125" y="32527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1726125" y="1289992"/>
            <a:ext cx="42753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Char char="●"/>
            </a:pPr>
            <a:r>
              <a:rPr lang="en"/>
              <a:t>WikiQA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Char char="●"/>
            </a:pPr>
            <a:r>
              <a:rPr lang="en"/>
              <a:t>Answer Sentence Natural Questions (ASNQ)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Char char="●"/>
            </a:pPr>
            <a:r>
              <a:rPr lang="en"/>
              <a:t>WQA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Char char="●"/>
            </a:pPr>
            <a:r>
              <a:rPr lang="en"/>
              <a:t>MS MARCO QA NLG ( MSNLG )</a:t>
            </a:r>
            <a:endParaRPr/>
          </a:p>
        </p:txBody>
      </p:sp>
      <p:cxnSp>
        <p:nvCxnSpPr>
          <p:cNvPr id="465" name="Google Shape;465;p62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idx="3" type="title"/>
          </p:nvPr>
        </p:nvSpPr>
        <p:spPr>
          <a:xfrm>
            <a:off x="815488" y="36601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1" name="Google Shape;471;p63"/>
          <p:cNvSpPr txBox="1"/>
          <p:nvPr>
            <p:ph type="title"/>
          </p:nvPr>
        </p:nvSpPr>
        <p:spPr>
          <a:xfrm>
            <a:off x="815488" y="27671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2" name="Google Shape;472;p63"/>
          <p:cNvSpPr txBox="1"/>
          <p:nvPr>
            <p:ph idx="2" type="title"/>
          </p:nvPr>
        </p:nvSpPr>
        <p:spPr>
          <a:xfrm>
            <a:off x="1633438" y="281858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QA Model </a:t>
            </a:r>
            <a:endParaRPr/>
          </a:p>
        </p:txBody>
      </p:sp>
      <p:sp>
        <p:nvSpPr>
          <p:cNvPr id="473" name="Google Shape;473;p63"/>
          <p:cNvSpPr txBox="1"/>
          <p:nvPr>
            <p:ph idx="6" type="title"/>
          </p:nvPr>
        </p:nvSpPr>
        <p:spPr>
          <a:xfrm>
            <a:off x="4543875" y="27671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4" name="Google Shape;474;p63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75" name="Google Shape;475;p63"/>
          <p:cNvSpPr txBox="1"/>
          <p:nvPr>
            <p:ph idx="4" type="title"/>
          </p:nvPr>
        </p:nvSpPr>
        <p:spPr>
          <a:xfrm>
            <a:off x="1633438" y="369093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Approach </a:t>
            </a:r>
            <a:endParaRPr/>
          </a:p>
        </p:txBody>
      </p:sp>
      <p:sp>
        <p:nvSpPr>
          <p:cNvPr id="476" name="Google Shape;476;p63"/>
          <p:cNvSpPr txBox="1"/>
          <p:nvPr>
            <p:ph idx="7" type="title"/>
          </p:nvPr>
        </p:nvSpPr>
        <p:spPr>
          <a:xfrm>
            <a:off x="5395160" y="27032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Parameterization</a:t>
            </a:r>
            <a:endParaRPr/>
          </a:p>
        </p:txBody>
      </p:sp>
      <p:sp>
        <p:nvSpPr>
          <p:cNvPr id="477" name="Google Shape;477;p63"/>
          <p:cNvSpPr txBox="1"/>
          <p:nvPr>
            <p:ph idx="8" type="subTitle"/>
          </p:nvPr>
        </p:nvSpPr>
        <p:spPr>
          <a:xfrm>
            <a:off x="5510542" y="2881882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UnifiedQA (UQAT5)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63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63"/>
          <p:cNvSpPr txBox="1"/>
          <p:nvPr>
            <p:ph idx="6" type="title"/>
          </p:nvPr>
        </p:nvSpPr>
        <p:spPr>
          <a:xfrm>
            <a:off x="4543875" y="366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0" name="Google Shape;480;p63"/>
          <p:cNvSpPr txBox="1"/>
          <p:nvPr>
            <p:ph idx="7" type="title"/>
          </p:nvPr>
        </p:nvSpPr>
        <p:spPr>
          <a:xfrm>
            <a:off x="5395160" y="3844823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GenQA</a:t>
            </a:r>
            <a:endParaRPr/>
          </a:p>
        </p:txBody>
      </p:sp>
      <p:sp>
        <p:nvSpPr>
          <p:cNvPr id="481" name="Google Shape;481;p63"/>
          <p:cNvSpPr txBox="1"/>
          <p:nvPr>
            <p:ph idx="8" type="subTitle"/>
          </p:nvPr>
        </p:nvSpPr>
        <p:spPr>
          <a:xfrm>
            <a:off x="5547560" y="4235758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</a:t>
            </a:r>
            <a:endParaRPr/>
          </a:p>
        </p:txBody>
      </p:sp>
      <p:sp>
        <p:nvSpPr>
          <p:cNvPr id="482" name="Google Shape;482;p63"/>
          <p:cNvSpPr txBox="1"/>
          <p:nvPr>
            <p:ph idx="8" type="subTitle"/>
          </p:nvPr>
        </p:nvSpPr>
        <p:spPr>
          <a:xfrm>
            <a:off x="1737560" y="3014941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>
            <p:ph idx="15" type="title"/>
          </p:nvPr>
        </p:nvSpPr>
        <p:spPr>
          <a:xfrm>
            <a:off x="323825" y="606025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8" name="Google Shape;488;p64"/>
          <p:cNvSpPr txBox="1"/>
          <p:nvPr>
            <p:ph idx="5" type="title"/>
          </p:nvPr>
        </p:nvSpPr>
        <p:spPr>
          <a:xfrm>
            <a:off x="5690650" y="1134623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64"/>
          <p:cNvSpPr txBox="1"/>
          <p:nvPr>
            <p:ph type="title"/>
          </p:nvPr>
        </p:nvSpPr>
        <p:spPr>
          <a:xfrm>
            <a:off x="5690650" y="2021202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ROUGE-L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6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1" name="Google Shape;491;p6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64"/>
          <p:cNvSpPr txBox="1"/>
          <p:nvPr>
            <p:ph idx="4" type="title"/>
          </p:nvPr>
        </p:nvSpPr>
        <p:spPr>
          <a:xfrm>
            <a:off x="5690650" y="30186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AS2 and GenQA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64"/>
          <p:cNvSpPr txBox="1"/>
          <p:nvPr>
            <p:ph idx="8" type="title"/>
          </p:nvPr>
        </p:nvSpPr>
        <p:spPr>
          <a:xfrm>
            <a:off x="4810771" y="29101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94" name="Google Shape;494;p6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5" name="Google Shape;4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5" y="1732850"/>
            <a:ext cx="3525600" cy="167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 txBox="1"/>
          <p:nvPr>
            <p:ph idx="3" type="title"/>
          </p:nvPr>
        </p:nvSpPr>
        <p:spPr>
          <a:xfrm>
            <a:off x="815488" y="3787791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65"/>
          <p:cNvSpPr txBox="1"/>
          <p:nvPr>
            <p:ph type="title"/>
          </p:nvPr>
        </p:nvSpPr>
        <p:spPr>
          <a:xfrm>
            <a:off x="786642" y="2905102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2" name="Google Shape;502;p65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approach</a:t>
            </a:r>
            <a:endParaRPr/>
          </a:p>
        </p:txBody>
      </p:sp>
      <p:sp>
        <p:nvSpPr>
          <p:cNvPr id="503" name="Google Shape;503;p65"/>
          <p:cNvSpPr txBox="1"/>
          <p:nvPr>
            <p:ph idx="6" type="title"/>
          </p:nvPr>
        </p:nvSpPr>
        <p:spPr>
          <a:xfrm>
            <a:off x="4543875" y="2909189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65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5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dataset, </a:t>
            </a:r>
            <a:r>
              <a:rPr lang="en"/>
              <a:t>M</a:t>
            </a:r>
            <a:r>
              <a:rPr lang="en"/>
              <a:t>SNLG</a:t>
            </a:r>
            <a:endParaRPr/>
          </a:p>
        </p:txBody>
      </p:sp>
      <p:sp>
        <p:nvSpPr>
          <p:cNvPr id="506" name="Google Shape;506;p65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visual aids</a:t>
            </a:r>
            <a:endParaRPr/>
          </a:p>
        </p:txBody>
      </p:sp>
      <p:cxnSp>
        <p:nvCxnSpPr>
          <p:cNvPr id="507" name="Google Shape;507;p65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65"/>
          <p:cNvSpPr txBox="1"/>
          <p:nvPr>
            <p:ph idx="6" type="title"/>
          </p:nvPr>
        </p:nvSpPr>
        <p:spPr>
          <a:xfrm>
            <a:off x="4543875" y="3836634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9" name="Google Shape;509;p65"/>
          <p:cNvSpPr txBox="1"/>
          <p:nvPr>
            <p:ph idx="7" type="title"/>
          </p:nvPr>
        </p:nvSpPr>
        <p:spPr>
          <a:xfrm>
            <a:off x="5395150" y="3830400"/>
            <a:ext cx="2933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models to evaluate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-997325" y="373257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Reference</a:t>
            </a:r>
            <a:endParaRPr/>
          </a:p>
        </p:txBody>
      </p:sp>
      <p:cxnSp>
        <p:nvCxnSpPr>
          <p:cNvPr id="515" name="Google Shape;515;p66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66"/>
          <p:cNvSpPr/>
          <p:nvPr/>
        </p:nvSpPr>
        <p:spPr>
          <a:xfrm>
            <a:off x="1992525" y="3082539"/>
            <a:ext cx="2571000" cy="1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6"/>
          <p:cNvSpPr/>
          <p:nvPr/>
        </p:nvSpPr>
        <p:spPr>
          <a:xfrm>
            <a:off x="4569975" y="3082539"/>
            <a:ext cx="2571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"/>
          <p:cNvSpPr/>
          <p:nvPr/>
        </p:nvSpPr>
        <p:spPr>
          <a:xfrm>
            <a:off x="7147425" y="3082539"/>
            <a:ext cx="2571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6"/>
          <p:cNvSpPr txBox="1"/>
          <p:nvPr>
            <p:ph idx="4294967295" type="title"/>
          </p:nvPr>
        </p:nvSpPr>
        <p:spPr>
          <a:xfrm>
            <a:off x="713228" y="4168175"/>
            <a:ext cx="55227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Hsu, C. C., Lind, E., Soldaini, L., &amp; Moschitti, A. (2021). Answer generation for retrieval-based question answering systems.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arXiv:2106.00955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/>
          </a:p>
        </p:txBody>
      </p:sp>
      <p:sp>
        <p:nvSpPr>
          <p:cNvPr id="520" name="Google Shape;520;p66"/>
          <p:cNvSpPr txBox="1"/>
          <p:nvPr>
            <p:ph type="title"/>
          </p:nvPr>
        </p:nvSpPr>
        <p:spPr>
          <a:xfrm>
            <a:off x="892050" y="1476400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