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88C40-456F-4B0E-8FE9-C66786C537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AD1EF-E56A-4BF4-815F-AB2F33885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Dataset: </a:t>
          </a:r>
          <a:r>
            <a:rPr lang="en-US" dirty="0" err="1"/>
            <a:t>PaySim</a:t>
          </a:r>
          <a:r>
            <a:rPr lang="en-US" dirty="0"/>
            <a:t> (6M+ mobile money transactions, highly imbalanced).</a:t>
          </a:r>
        </a:p>
      </dgm:t>
    </dgm:pt>
    <dgm:pt modelId="{02BEFB43-AA67-4ABD-A9BC-95F16CB9A252}" type="parTrans" cxnId="{16E5A25D-AE8F-4318-B76A-00779E29738A}">
      <dgm:prSet/>
      <dgm:spPr/>
      <dgm:t>
        <a:bodyPr/>
        <a:lstStyle/>
        <a:p>
          <a:endParaRPr lang="en-US"/>
        </a:p>
      </dgm:t>
    </dgm:pt>
    <dgm:pt modelId="{4905A1D7-0DC3-47CD-A988-409441F57DBA}" type="sibTrans" cxnId="{16E5A25D-AE8F-4318-B76A-00779E29738A}">
      <dgm:prSet/>
      <dgm:spPr/>
      <dgm:t>
        <a:bodyPr/>
        <a:lstStyle/>
        <a:p>
          <a:endParaRPr lang="en-US"/>
        </a:p>
      </dgm:t>
    </dgm:pt>
    <dgm:pt modelId="{5A2C6F08-C986-4FA2-A1A7-201D0FD16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Isolation Forest for anomaly detection (imbalanced data).Use Random Forest on balanced data (via </a:t>
          </a:r>
          <a:r>
            <a:rPr lang="en-US" dirty="0" err="1"/>
            <a:t>downsampling</a:t>
          </a:r>
          <a:r>
            <a:rPr lang="en-US" dirty="0"/>
            <a:t>).</a:t>
          </a:r>
        </a:p>
      </dgm:t>
    </dgm:pt>
    <dgm:pt modelId="{80C776B3-5857-4C1D-BED6-F7CFD6306646}" type="parTrans" cxnId="{72CD6DA2-AC49-46A5-A779-70447263F386}">
      <dgm:prSet/>
      <dgm:spPr/>
      <dgm:t>
        <a:bodyPr/>
        <a:lstStyle/>
        <a:p>
          <a:endParaRPr lang="en-US"/>
        </a:p>
      </dgm:t>
    </dgm:pt>
    <dgm:pt modelId="{A9241C83-3ECA-44EB-A1BF-4B41FA68E954}" type="sibTrans" cxnId="{72CD6DA2-AC49-46A5-A779-70447263F386}">
      <dgm:prSet/>
      <dgm:spPr/>
      <dgm:t>
        <a:bodyPr/>
        <a:lstStyle/>
        <a:p>
          <a:endParaRPr lang="en-US"/>
        </a:p>
      </dgm:t>
    </dgm:pt>
    <dgm:pt modelId="{5BEE2282-1B53-47CA-AC07-3750A91EB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Random Forest on balanced data (via </a:t>
          </a:r>
          <a:r>
            <a:rPr lang="en-US" dirty="0" err="1"/>
            <a:t>downsampling</a:t>
          </a:r>
          <a:r>
            <a:rPr lang="en-US" dirty="0"/>
            <a:t>).</a:t>
          </a:r>
        </a:p>
      </dgm:t>
    </dgm:pt>
    <dgm:pt modelId="{306EDAC7-CFEC-496B-B48C-C97B2BB3CA76}" type="parTrans" cxnId="{D380AF69-2CC3-438F-92D9-A1DC7E22735C}">
      <dgm:prSet/>
      <dgm:spPr/>
      <dgm:t>
        <a:bodyPr/>
        <a:lstStyle/>
        <a:p>
          <a:endParaRPr lang="en-US"/>
        </a:p>
      </dgm:t>
    </dgm:pt>
    <dgm:pt modelId="{C7CE4591-3541-43D8-BF64-639F826E6619}" type="sibTrans" cxnId="{D380AF69-2CC3-438F-92D9-A1DC7E22735C}">
      <dgm:prSet/>
      <dgm:spPr/>
      <dgm:t>
        <a:bodyPr/>
        <a:lstStyle/>
        <a:p>
          <a:endParaRPr lang="en-US"/>
        </a:p>
      </dgm:t>
    </dgm:pt>
    <dgm:pt modelId="{D0B1F2E6-C0B7-4D15-8F7A-2D64D3099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 models using Precision, Recall, Accuracy, F1-Score.</a:t>
          </a:r>
        </a:p>
      </dgm:t>
    </dgm:pt>
    <dgm:pt modelId="{DDF8908D-5BC3-41DE-BC51-F4F9692D19D1}" type="parTrans" cxnId="{E9360EE6-7390-43F3-AA22-3AED01123D4D}">
      <dgm:prSet/>
      <dgm:spPr/>
      <dgm:t>
        <a:bodyPr/>
        <a:lstStyle/>
        <a:p>
          <a:endParaRPr lang="en-US"/>
        </a:p>
      </dgm:t>
    </dgm:pt>
    <dgm:pt modelId="{7BD9F619-CF76-4AD4-BEA1-23F1479F66AC}" type="sibTrans" cxnId="{E9360EE6-7390-43F3-AA22-3AED01123D4D}">
      <dgm:prSet/>
      <dgm:spPr/>
      <dgm:t>
        <a:bodyPr/>
        <a:lstStyle/>
        <a:p>
          <a:endParaRPr lang="en-US"/>
        </a:p>
      </dgm:t>
    </dgm:pt>
    <dgm:pt modelId="{0779AEEB-53D4-4067-A330-9A85C5873700}" type="pres">
      <dgm:prSet presAssocID="{9ED88C40-456F-4B0E-8FE9-C66786C53714}" presName="root" presStyleCnt="0">
        <dgm:presLayoutVars>
          <dgm:dir/>
          <dgm:resizeHandles val="exact"/>
        </dgm:presLayoutVars>
      </dgm:prSet>
      <dgm:spPr/>
    </dgm:pt>
    <dgm:pt modelId="{B5DAE5DE-8FDB-4566-9BD7-D90F19C9D335}" type="pres">
      <dgm:prSet presAssocID="{AADAD1EF-E56A-4BF4-815F-AB2F3388561B}" presName="compNode" presStyleCnt="0"/>
      <dgm:spPr/>
    </dgm:pt>
    <dgm:pt modelId="{503F31E5-5E50-4ABC-A52E-906286E2D262}" type="pres">
      <dgm:prSet presAssocID="{AADAD1EF-E56A-4BF4-815F-AB2F3388561B}" presName="bgRect" presStyleLbl="bgShp" presStyleIdx="0" presStyleCnt="4"/>
      <dgm:spPr/>
    </dgm:pt>
    <dgm:pt modelId="{7096A2F8-7AAE-4AFB-A558-50E0D9730C7A}" type="pres">
      <dgm:prSet presAssocID="{AADAD1EF-E56A-4BF4-815F-AB2F338856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1B9C5F0-9C48-4D65-8B42-21378A299F36}" type="pres">
      <dgm:prSet presAssocID="{AADAD1EF-E56A-4BF4-815F-AB2F3388561B}" presName="spaceRect" presStyleCnt="0"/>
      <dgm:spPr/>
    </dgm:pt>
    <dgm:pt modelId="{652991AB-8230-4B26-BF64-54C37A7659B6}" type="pres">
      <dgm:prSet presAssocID="{AADAD1EF-E56A-4BF4-815F-AB2F3388561B}" presName="parTx" presStyleLbl="revTx" presStyleIdx="0" presStyleCnt="4">
        <dgm:presLayoutVars>
          <dgm:chMax val="0"/>
          <dgm:chPref val="0"/>
        </dgm:presLayoutVars>
      </dgm:prSet>
      <dgm:spPr/>
    </dgm:pt>
    <dgm:pt modelId="{E33D4911-A6FC-4E57-A437-39737A22AE2B}" type="pres">
      <dgm:prSet presAssocID="{4905A1D7-0DC3-47CD-A988-409441F57DBA}" presName="sibTrans" presStyleCnt="0"/>
      <dgm:spPr/>
    </dgm:pt>
    <dgm:pt modelId="{479161F3-7194-45E0-94C0-4AD40AA3EC1E}" type="pres">
      <dgm:prSet presAssocID="{5A2C6F08-C986-4FA2-A1A7-201D0FD167C8}" presName="compNode" presStyleCnt="0"/>
      <dgm:spPr/>
    </dgm:pt>
    <dgm:pt modelId="{D3663594-DD28-4028-8CE8-D8755454BE33}" type="pres">
      <dgm:prSet presAssocID="{5A2C6F08-C986-4FA2-A1A7-201D0FD167C8}" presName="bgRect" presStyleLbl="bgShp" presStyleIdx="1" presStyleCnt="4"/>
      <dgm:spPr/>
    </dgm:pt>
    <dgm:pt modelId="{4073C34B-8F0F-4C6C-93DA-F08D942FFDED}" type="pres">
      <dgm:prSet presAssocID="{5A2C6F08-C986-4FA2-A1A7-201D0FD167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A35C3644-BDC6-449C-8C8A-AD9C35BEFDA9}" type="pres">
      <dgm:prSet presAssocID="{5A2C6F08-C986-4FA2-A1A7-201D0FD167C8}" presName="spaceRect" presStyleCnt="0"/>
      <dgm:spPr/>
    </dgm:pt>
    <dgm:pt modelId="{6FB2B8FF-47E2-4DCB-A13D-764617404ECB}" type="pres">
      <dgm:prSet presAssocID="{5A2C6F08-C986-4FA2-A1A7-201D0FD167C8}" presName="parTx" presStyleLbl="revTx" presStyleIdx="1" presStyleCnt="4">
        <dgm:presLayoutVars>
          <dgm:chMax val="0"/>
          <dgm:chPref val="0"/>
        </dgm:presLayoutVars>
      </dgm:prSet>
      <dgm:spPr/>
    </dgm:pt>
    <dgm:pt modelId="{FF46CA48-EA07-4E36-B94B-EEAC072CB390}" type="pres">
      <dgm:prSet presAssocID="{A9241C83-3ECA-44EB-A1BF-4B41FA68E954}" presName="sibTrans" presStyleCnt="0"/>
      <dgm:spPr/>
    </dgm:pt>
    <dgm:pt modelId="{C049D29E-49E6-4883-9738-BA62A847389E}" type="pres">
      <dgm:prSet presAssocID="{5BEE2282-1B53-47CA-AC07-3750A91EB9BE}" presName="compNode" presStyleCnt="0"/>
      <dgm:spPr/>
    </dgm:pt>
    <dgm:pt modelId="{4B2C6476-E633-48A2-AD8C-1BB4856B948C}" type="pres">
      <dgm:prSet presAssocID="{5BEE2282-1B53-47CA-AC07-3750A91EB9BE}" presName="bgRect" presStyleLbl="bgShp" presStyleIdx="2" presStyleCnt="4"/>
      <dgm:spPr/>
    </dgm:pt>
    <dgm:pt modelId="{9616E23C-7458-4173-988C-E822A6BA4B19}" type="pres">
      <dgm:prSet presAssocID="{5BEE2282-1B53-47CA-AC07-3750A91EB9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C2B25DD-0C26-41D8-9536-913CFC244910}" type="pres">
      <dgm:prSet presAssocID="{5BEE2282-1B53-47CA-AC07-3750A91EB9BE}" presName="spaceRect" presStyleCnt="0"/>
      <dgm:spPr/>
    </dgm:pt>
    <dgm:pt modelId="{C984E70D-7DAC-4646-AA1B-052713C94135}" type="pres">
      <dgm:prSet presAssocID="{5BEE2282-1B53-47CA-AC07-3750A91EB9BE}" presName="parTx" presStyleLbl="revTx" presStyleIdx="2" presStyleCnt="4">
        <dgm:presLayoutVars>
          <dgm:chMax val="0"/>
          <dgm:chPref val="0"/>
        </dgm:presLayoutVars>
      </dgm:prSet>
      <dgm:spPr/>
    </dgm:pt>
    <dgm:pt modelId="{46CFF5A9-0521-4607-8110-2CA32B75A133}" type="pres">
      <dgm:prSet presAssocID="{C7CE4591-3541-43D8-BF64-639F826E6619}" presName="sibTrans" presStyleCnt="0"/>
      <dgm:spPr/>
    </dgm:pt>
    <dgm:pt modelId="{C3CE3AF6-23C3-47A2-8E0B-0A219E5F511A}" type="pres">
      <dgm:prSet presAssocID="{D0B1F2E6-C0B7-4D15-8F7A-2D64D309921C}" presName="compNode" presStyleCnt="0"/>
      <dgm:spPr/>
    </dgm:pt>
    <dgm:pt modelId="{F19BECA9-0E07-4C06-8E98-D975186A64FE}" type="pres">
      <dgm:prSet presAssocID="{D0B1F2E6-C0B7-4D15-8F7A-2D64D309921C}" presName="bgRect" presStyleLbl="bgShp" presStyleIdx="3" presStyleCnt="4"/>
      <dgm:spPr/>
    </dgm:pt>
    <dgm:pt modelId="{78DA395B-D50F-41A7-9238-49835D04E508}" type="pres">
      <dgm:prSet presAssocID="{D0B1F2E6-C0B7-4D15-8F7A-2D64D30992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BCF4406-5A00-4BA9-ACF0-91BC60DD5C80}" type="pres">
      <dgm:prSet presAssocID="{D0B1F2E6-C0B7-4D15-8F7A-2D64D309921C}" presName="spaceRect" presStyleCnt="0"/>
      <dgm:spPr/>
    </dgm:pt>
    <dgm:pt modelId="{CD5C521C-A6DE-4233-B1EC-E935D5C8CE8E}" type="pres">
      <dgm:prSet presAssocID="{D0B1F2E6-C0B7-4D15-8F7A-2D64D30992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413D34-A2D4-47FF-920C-27F64CDBF50B}" type="presOf" srcId="{5BEE2282-1B53-47CA-AC07-3750A91EB9BE}" destId="{C984E70D-7DAC-4646-AA1B-052713C94135}" srcOrd="0" destOrd="0" presId="urn:microsoft.com/office/officeart/2018/2/layout/IconVerticalSolidList"/>
    <dgm:cxn modelId="{16E5A25D-AE8F-4318-B76A-00779E29738A}" srcId="{9ED88C40-456F-4B0E-8FE9-C66786C53714}" destId="{AADAD1EF-E56A-4BF4-815F-AB2F3388561B}" srcOrd="0" destOrd="0" parTransId="{02BEFB43-AA67-4ABD-A9BC-95F16CB9A252}" sibTransId="{4905A1D7-0DC3-47CD-A988-409441F57DBA}"/>
    <dgm:cxn modelId="{4CF3AA47-0F39-4A4F-8626-2126A7558AC1}" type="presOf" srcId="{AADAD1EF-E56A-4BF4-815F-AB2F3388561B}" destId="{652991AB-8230-4B26-BF64-54C37A7659B6}" srcOrd="0" destOrd="0" presId="urn:microsoft.com/office/officeart/2018/2/layout/IconVerticalSolidList"/>
    <dgm:cxn modelId="{D380AF69-2CC3-438F-92D9-A1DC7E22735C}" srcId="{9ED88C40-456F-4B0E-8FE9-C66786C53714}" destId="{5BEE2282-1B53-47CA-AC07-3750A91EB9BE}" srcOrd="2" destOrd="0" parTransId="{306EDAC7-CFEC-496B-B48C-C97B2BB3CA76}" sibTransId="{C7CE4591-3541-43D8-BF64-639F826E6619}"/>
    <dgm:cxn modelId="{CC2D7F57-EED9-47F1-A568-CAB2982F9DAB}" type="presOf" srcId="{5A2C6F08-C986-4FA2-A1A7-201D0FD167C8}" destId="{6FB2B8FF-47E2-4DCB-A13D-764617404ECB}" srcOrd="0" destOrd="0" presId="urn:microsoft.com/office/officeart/2018/2/layout/IconVerticalSolidList"/>
    <dgm:cxn modelId="{72CD6DA2-AC49-46A5-A779-70447263F386}" srcId="{9ED88C40-456F-4B0E-8FE9-C66786C53714}" destId="{5A2C6F08-C986-4FA2-A1A7-201D0FD167C8}" srcOrd="1" destOrd="0" parTransId="{80C776B3-5857-4C1D-BED6-F7CFD6306646}" sibTransId="{A9241C83-3ECA-44EB-A1BF-4B41FA68E954}"/>
    <dgm:cxn modelId="{494B12B4-6EDF-45B5-9F36-803D7818E91F}" type="presOf" srcId="{D0B1F2E6-C0B7-4D15-8F7A-2D64D309921C}" destId="{CD5C521C-A6DE-4233-B1EC-E935D5C8CE8E}" srcOrd="0" destOrd="0" presId="urn:microsoft.com/office/officeart/2018/2/layout/IconVerticalSolidList"/>
    <dgm:cxn modelId="{E9360EE6-7390-43F3-AA22-3AED01123D4D}" srcId="{9ED88C40-456F-4B0E-8FE9-C66786C53714}" destId="{D0B1F2E6-C0B7-4D15-8F7A-2D64D309921C}" srcOrd="3" destOrd="0" parTransId="{DDF8908D-5BC3-41DE-BC51-F4F9692D19D1}" sibTransId="{7BD9F619-CF76-4AD4-BEA1-23F1479F66AC}"/>
    <dgm:cxn modelId="{772BE4EB-13B5-425B-A820-EBFDD4271398}" type="presOf" srcId="{9ED88C40-456F-4B0E-8FE9-C66786C53714}" destId="{0779AEEB-53D4-4067-A330-9A85C5873700}" srcOrd="0" destOrd="0" presId="urn:microsoft.com/office/officeart/2018/2/layout/IconVerticalSolidList"/>
    <dgm:cxn modelId="{C3568FCC-8114-412B-934F-3EDA067924F8}" type="presParOf" srcId="{0779AEEB-53D4-4067-A330-9A85C5873700}" destId="{B5DAE5DE-8FDB-4566-9BD7-D90F19C9D335}" srcOrd="0" destOrd="0" presId="urn:microsoft.com/office/officeart/2018/2/layout/IconVerticalSolidList"/>
    <dgm:cxn modelId="{E64BD097-E2BC-4956-B7FC-0E8B946F2754}" type="presParOf" srcId="{B5DAE5DE-8FDB-4566-9BD7-D90F19C9D335}" destId="{503F31E5-5E50-4ABC-A52E-906286E2D262}" srcOrd="0" destOrd="0" presId="urn:microsoft.com/office/officeart/2018/2/layout/IconVerticalSolidList"/>
    <dgm:cxn modelId="{37D2C440-7C59-4536-AC4C-734865BCD596}" type="presParOf" srcId="{B5DAE5DE-8FDB-4566-9BD7-D90F19C9D335}" destId="{7096A2F8-7AAE-4AFB-A558-50E0D9730C7A}" srcOrd="1" destOrd="0" presId="urn:microsoft.com/office/officeart/2018/2/layout/IconVerticalSolidList"/>
    <dgm:cxn modelId="{C175E112-DA2E-44DD-B7D6-90BB3951A1D5}" type="presParOf" srcId="{B5DAE5DE-8FDB-4566-9BD7-D90F19C9D335}" destId="{B1B9C5F0-9C48-4D65-8B42-21378A299F36}" srcOrd="2" destOrd="0" presId="urn:microsoft.com/office/officeart/2018/2/layout/IconVerticalSolidList"/>
    <dgm:cxn modelId="{EBEA5E95-5A8F-4B4D-A867-D6E36768C277}" type="presParOf" srcId="{B5DAE5DE-8FDB-4566-9BD7-D90F19C9D335}" destId="{652991AB-8230-4B26-BF64-54C37A7659B6}" srcOrd="3" destOrd="0" presId="urn:microsoft.com/office/officeart/2018/2/layout/IconVerticalSolidList"/>
    <dgm:cxn modelId="{464D08ED-FFD2-4F27-A913-B5E27D873445}" type="presParOf" srcId="{0779AEEB-53D4-4067-A330-9A85C5873700}" destId="{E33D4911-A6FC-4E57-A437-39737A22AE2B}" srcOrd="1" destOrd="0" presId="urn:microsoft.com/office/officeart/2018/2/layout/IconVerticalSolidList"/>
    <dgm:cxn modelId="{078E7901-D142-45DC-AFAA-B904CA6E7C70}" type="presParOf" srcId="{0779AEEB-53D4-4067-A330-9A85C5873700}" destId="{479161F3-7194-45E0-94C0-4AD40AA3EC1E}" srcOrd="2" destOrd="0" presId="urn:microsoft.com/office/officeart/2018/2/layout/IconVerticalSolidList"/>
    <dgm:cxn modelId="{85389AE1-37D1-4B97-8305-C2AD8787D752}" type="presParOf" srcId="{479161F3-7194-45E0-94C0-4AD40AA3EC1E}" destId="{D3663594-DD28-4028-8CE8-D8755454BE33}" srcOrd="0" destOrd="0" presId="urn:microsoft.com/office/officeart/2018/2/layout/IconVerticalSolidList"/>
    <dgm:cxn modelId="{B12951D1-000B-4210-A62D-24786E11032B}" type="presParOf" srcId="{479161F3-7194-45E0-94C0-4AD40AA3EC1E}" destId="{4073C34B-8F0F-4C6C-93DA-F08D942FFDED}" srcOrd="1" destOrd="0" presId="urn:microsoft.com/office/officeart/2018/2/layout/IconVerticalSolidList"/>
    <dgm:cxn modelId="{372E0B3F-F0A7-43BA-B6F3-832D182537BF}" type="presParOf" srcId="{479161F3-7194-45E0-94C0-4AD40AA3EC1E}" destId="{A35C3644-BDC6-449C-8C8A-AD9C35BEFDA9}" srcOrd="2" destOrd="0" presId="urn:microsoft.com/office/officeart/2018/2/layout/IconVerticalSolidList"/>
    <dgm:cxn modelId="{F6B2D974-09B4-4EDC-A522-AE0D6C447244}" type="presParOf" srcId="{479161F3-7194-45E0-94C0-4AD40AA3EC1E}" destId="{6FB2B8FF-47E2-4DCB-A13D-764617404ECB}" srcOrd="3" destOrd="0" presId="urn:microsoft.com/office/officeart/2018/2/layout/IconVerticalSolidList"/>
    <dgm:cxn modelId="{ECA3A149-CD1C-4D2E-B83B-9A54F0C81857}" type="presParOf" srcId="{0779AEEB-53D4-4067-A330-9A85C5873700}" destId="{FF46CA48-EA07-4E36-B94B-EEAC072CB390}" srcOrd="3" destOrd="0" presId="urn:microsoft.com/office/officeart/2018/2/layout/IconVerticalSolidList"/>
    <dgm:cxn modelId="{659B3671-ABB3-42FA-8628-7023C50BFC1F}" type="presParOf" srcId="{0779AEEB-53D4-4067-A330-9A85C5873700}" destId="{C049D29E-49E6-4883-9738-BA62A847389E}" srcOrd="4" destOrd="0" presId="urn:microsoft.com/office/officeart/2018/2/layout/IconVerticalSolidList"/>
    <dgm:cxn modelId="{F1505470-F007-4F54-B94A-3C7BB81C8038}" type="presParOf" srcId="{C049D29E-49E6-4883-9738-BA62A847389E}" destId="{4B2C6476-E633-48A2-AD8C-1BB4856B948C}" srcOrd="0" destOrd="0" presId="urn:microsoft.com/office/officeart/2018/2/layout/IconVerticalSolidList"/>
    <dgm:cxn modelId="{EC0E6DF6-698A-486F-A01F-E69B260AD521}" type="presParOf" srcId="{C049D29E-49E6-4883-9738-BA62A847389E}" destId="{9616E23C-7458-4173-988C-E822A6BA4B19}" srcOrd="1" destOrd="0" presId="urn:microsoft.com/office/officeart/2018/2/layout/IconVerticalSolidList"/>
    <dgm:cxn modelId="{3689EC3A-3325-412E-AFF5-9E9920A388A3}" type="presParOf" srcId="{C049D29E-49E6-4883-9738-BA62A847389E}" destId="{1C2B25DD-0C26-41D8-9536-913CFC244910}" srcOrd="2" destOrd="0" presId="urn:microsoft.com/office/officeart/2018/2/layout/IconVerticalSolidList"/>
    <dgm:cxn modelId="{88E94253-A769-492B-94A8-4B414FFA99E1}" type="presParOf" srcId="{C049D29E-49E6-4883-9738-BA62A847389E}" destId="{C984E70D-7DAC-4646-AA1B-052713C94135}" srcOrd="3" destOrd="0" presId="urn:microsoft.com/office/officeart/2018/2/layout/IconVerticalSolidList"/>
    <dgm:cxn modelId="{2AED271C-F718-4804-959B-20DF09230714}" type="presParOf" srcId="{0779AEEB-53D4-4067-A330-9A85C5873700}" destId="{46CFF5A9-0521-4607-8110-2CA32B75A133}" srcOrd="5" destOrd="0" presId="urn:microsoft.com/office/officeart/2018/2/layout/IconVerticalSolidList"/>
    <dgm:cxn modelId="{FF369D5C-269D-4925-8CD5-A9BBA347F096}" type="presParOf" srcId="{0779AEEB-53D4-4067-A330-9A85C5873700}" destId="{C3CE3AF6-23C3-47A2-8E0B-0A219E5F511A}" srcOrd="6" destOrd="0" presId="urn:microsoft.com/office/officeart/2018/2/layout/IconVerticalSolidList"/>
    <dgm:cxn modelId="{B2CED147-208A-44FE-B6DE-321A66530126}" type="presParOf" srcId="{C3CE3AF6-23C3-47A2-8E0B-0A219E5F511A}" destId="{F19BECA9-0E07-4C06-8E98-D975186A64FE}" srcOrd="0" destOrd="0" presId="urn:microsoft.com/office/officeart/2018/2/layout/IconVerticalSolidList"/>
    <dgm:cxn modelId="{6FC0D390-DE56-4EEC-B45C-A9132AA1A7EB}" type="presParOf" srcId="{C3CE3AF6-23C3-47A2-8E0B-0A219E5F511A}" destId="{78DA395B-D50F-41A7-9238-49835D04E508}" srcOrd="1" destOrd="0" presId="urn:microsoft.com/office/officeart/2018/2/layout/IconVerticalSolidList"/>
    <dgm:cxn modelId="{B00BC95D-C21F-413D-B1F3-8C005716360A}" type="presParOf" srcId="{C3CE3AF6-23C3-47A2-8E0B-0A219E5F511A}" destId="{4BCF4406-5A00-4BA9-ACF0-91BC60DD5C80}" srcOrd="2" destOrd="0" presId="urn:microsoft.com/office/officeart/2018/2/layout/IconVerticalSolidList"/>
    <dgm:cxn modelId="{F66E082B-BDC7-43B1-B7D3-E88D7DF92272}" type="presParOf" srcId="{C3CE3AF6-23C3-47A2-8E0B-0A219E5F511A}" destId="{CD5C521C-A6DE-4233-B1EC-E935D5C8C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E1DE7-7572-4A20-AFC0-741668935D4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BD3F71-DEAA-4293-83D9-7F49EE630488}">
      <dgm:prSet/>
      <dgm:spPr/>
      <dgm:t>
        <a:bodyPr/>
        <a:lstStyle/>
        <a:p>
          <a:r>
            <a:rPr lang="en-US"/>
            <a:t>Key features: type, amount, balances before/after (origin &amp; dest).</a:t>
          </a:r>
        </a:p>
      </dgm:t>
    </dgm:pt>
    <dgm:pt modelId="{8A938EDE-23F4-41D6-BFDC-715B8ADE485C}" type="parTrans" cxnId="{6653CB16-9527-40DB-9750-EA277D55762F}">
      <dgm:prSet/>
      <dgm:spPr/>
      <dgm:t>
        <a:bodyPr/>
        <a:lstStyle/>
        <a:p>
          <a:endParaRPr lang="en-US"/>
        </a:p>
      </dgm:t>
    </dgm:pt>
    <dgm:pt modelId="{EDE6FF2D-71CD-42B9-BD4C-98C94BA9429E}" type="sibTrans" cxnId="{6653CB16-9527-40DB-9750-EA277D55762F}">
      <dgm:prSet/>
      <dgm:spPr/>
      <dgm:t>
        <a:bodyPr/>
        <a:lstStyle/>
        <a:p>
          <a:endParaRPr lang="en-US"/>
        </a:p>
      </dgm:t>
    </dgm:pt>
    <dgm:pt modelId="{CD6D5A20-0633-4C86-BCD8-A6DE65AC1BFB}">
      <dgm:prSet/>
      <dgm:spPr/>
      <dgm:t>
        <a:bodyPr/>
        <a:lstStyle/>
        <a:p>
          <a:r>
            <a:rPr lang="en-US"/>
            <a:t>Fraud mostly in TRANSFER and CASH_OUT transactions.</a:t>
          </a:r>
        </a:p>
      </dgm:t>
    </dgm:pt>
    <dgm:pt modelId="{9EDBCD84-C01A-4D05-9FDF-AD586DC16521}" type="parTrans" cxnId="{2EA92CC5-8D7A-474A-8590-91691191B7A7}">
      <dgm:prSet/>
      <dgm:spPr/>
      <dgm:t>
        <a:bodyPr/>
        <a:lstStyle/>
        <a:p>
          <a:endParaRPr lang="en-US"/>
        </a:p>
      </dgm:t>
    </dgm:pt>
    <dgm:pt modelId="{DB886D7A-1777-4F11-B295-BF82C9ECA71F}" type="sibTrans" cxnId="{2EA92CC5-8D7A-474A-8590-91691191B7A7}">
      <dgm:prSet/>
      <dgm:spPr/>
      <dgm:t>
        <a:bodyPr/>
        <a:lstStyle/>
        <a:p>
          <a:endParaRPr lang="en-US"/>
        </a:p>
      </dgm:t>
    </dgm:pt>
    <dgm:pt modelId="{24EA7852-EF24-46C5-91E2-FBEB7A67F6A1}">
      <dgm:prSet/>
      <dgm:spPr/>
      <dgm:t>
        <a:bodyPr/>
        <a:lstStyle/>
        <a:p>
          <a:r>
            <a:rPr lang="en-US"/>
            <a:t>Isolation Forest: High accuracy, low fraud recall.</a:t>
          </a:r>
        </a:p>
      </dgm:t>
    </dgm:pt>
    <dgm:pt modelId="{70A6C0E7-80A6-4F09-A80F-42CA920C16C1}" type="parTrans" cxnId="{9A3B4D3C-A302-4189-8B93-D95F25BEBA69}">
      <dgm:prSet/>
      <dgm:spPr/>
      <dgm:t>
        <a:bodyPr/>
        <a:lstStyle/>
        <a:p>
          <a:endParaRPr lang="en-US"/>
        </a:p>
      </dgm:t>
    </dgm:pt>
    <dgm:pt modelId="{BA338952-0202-4AD0-8A6C-F98355F8EE4C}" type="sibTrans" cxnId="{9A3B4D3C-A302-4189-8B93-D95F25BEBA69}">
      <dgm:prSet/>
      <dgm:spPr/>
      <dgm:t>
        <a:bodyPr/>
        <a:lstStyle/>
        <a:p>
          <a:endParaRPr lang="en-US"/>
        </a:p>
      </dgm:t>
    </dgm:pt>
    <dgm:pt modelId="{5D91CDC9-3584-41F5-8C0F-05B9D6ADD7A3}">
      <dgm:prSet/>
      <dgm:spPr/>
      <dgm:t>
        <a:bodyPr/>
        <a:lstStyle/>
        <a:p>
          <a:r>
            <a:rPr lang="en-US"/>
            <a:t>Random Forest: 97.5% F1-score, strong fraud detection.</a:t>
          </a:r>
        </a:p>
      </dgm:t>
    </dgm:pt>
    <dgm:pt modelId="{A2163B5B-5681-4884-897D-703B4C8135D8}" type="parTrans" cxnId="{F1486754-4CBF-44FA-B5C6-BBF4C81D264F}">
      <dgm:prSet/>
      <dgm:spPr/>
      <dgm:t>
        <a:bodyPr/>
        <a:lstStyle/>
        <a:p>
          <a:endParaRPr lang="en-US"/>
        </a:p>
      </dgm:t>
    </dgm:pt>
    <dgm:pt modelId="{3A87F0A5-D412-48AF-B137-6792646752DC}" type="sibTrans" cxnId="{F1486754-4CBF-44FA-B5C6-BBF4C81D264F}">
      <dgm:prSet/>
      <dgm:spPr/>
      <dgm:t>
        <a:bodyPr/>
        <a:lstStyle/>
        <a:p>
          <a:endParaRPr lang="en-US"/>
        </a:p>
      </dgm:t>
    </dgm:pt>
    <dgm:pt modelId="{0F045172-12BC-486E-8935-444A6EFC9F7A}">
      <dgm:prSet/>
      <dgm:spPr/>
      <dgm:t>
        <a:bodyPr/>
        <a:lstStyle/>
        <a:p>
          <a:r>
            <a:rPr lang="en-US"/>
            <a:t>Visual: Model performance comparison bar chart (included in report).</a:t>
          </a:r>
        </a:p>
      </dgm:t>
    </dgm:pt>
    <dgm:pt modelId="{9C51E948-3128-4CBF-B1CF-BF5743659B1C}" type="parTrans" cxnId="{DD8C712A-3D5A-4556-93A0-130D1A6CE740}">
      <dgm:prSet/>
      <dgm:spPr/>
      <dgm:t>
        <a:bodyPr/>
        <a:lstStyle/>
        <a:p>
          <a:endParaRPr lang="en-US"/>
        </a:p>
      </dgm:t>
    </dgm:pt>
    <dgm:pt modelId="{692AE757-32CB-41C7-904B-7E4E6972832C}" type="sibTrans" cxnId="{DD8C712A-3D5A-4556-93A0-130D1A6CE740}">
      <dgm:prSet/>
      <dgm:spPr/>
      <dgm:t>
        <a:bodyPr/>
        <a:lstStyle/>
        <a:p>
          <a:endParaRPr lang="en-US"/>
        </a:p>
      </dgm:t>
    </dgm:pt>
    <dgm:pt modelId="{A3E66E23-54C8-4546-BBC5-06CDB3057B51}" type="pres">
      <dgm:prSet presAssocID="{62AE1DE7-7572-4A20-AFC0-741668935D45}" presName="diagram" presStyleCnt="0">
        <dgm:presLayoutVars>
          <dgm:dir/>
          <dgm:resizeHandles val="exact"/>
        </dgm:presLayoutVars>
      </dgm:prSet>
      <dgm:spPr/>
    </dgm:pt>
    <dgm:pt modelId="{CFAFE9B8-3150-48E7-9F9E-A36F85D1F15B}" type="pres">
      <dgm:prSet presAssocID="{62BD3F71-DEAA-4293-83D9-7F49EE630488}" presName="node" presStyleLbl="node1" presStyleIdx="0" presStyleCnt="5">
        <dgm:presLayoutVars>
          <dgm:bulletEnabled val="1"/>
        </dgm:presLayoutVars>
      </dgm:prSet>
      <dgm:spPr/>
    </dgm:pt>
    <dgm:pt modelId="{4E8D9778-E8D6-432A-902F-9DEE61C9DCCF}" type="pres">
      <dgm:prSet presAssocID="{EDE6FF2D-71CD-42B9-BD4C-98C94BA9429E}" presName="sibTrans" presStyleCnt="0"/>
      <dgm:spPr/>
    </dgm:pt>
    <dgm:pt modelId="{856AE7E3-7821-4748-B130-F30997AD93FD}" type="pres">
      <dgm:prSet presAssocID="{CD6D5A20-0633-4C86-BCD8-A6DE65AC1BFB}" presName="node" presStyleLbl="node1" presStyleIdx="1" presStyleCnt="5">
        <dgm:presLayoutVars>
          <dgm:bulletEnabled val="1"/>
        </dgm:presLayoutVars>
      </dgm:prSet>
      <dgm:spPr/>
    </dgm:pt>
    <dgm:pt modelId="{5F8921BF-9219-484E-87E7-1D45512E5D09}" type="pres">
      <dgm:prSet presAssocID="{DB886D7A-1777-4F11-B295-BF82C9ECA71F}" presName="sibTrans" presStyleCnt="0"/>
      <dgm:spPr/>
    </dgm:pt>
    <dgm:pt modelId="{E8D7B007-D49E-4DAC-814E-1C2F36B94D84}" type="pres">
      <dgm:prSet presAssocID="{24EA7852-EF24-46C5-91E2-FBEB7A67F6A1}" presName="node" presStyleLbl="node1" presStyleIdx="2" presStyleCnt="5">
        <dgm:presLayoutVars>
          <dgm:bulletEnabled val="1"/>
        </dgm:presLayoutVars>
      </dgm:prSet>
      <dgm:spPr/>
    </dgm:pt>
    <dgm:pt modelId="{F69037B9-3DF1-44BC-95D2-4ACCE00B6BDD}" type="pres">
      <dgm:prSet presAssocID="{BA338952-0202-4AD0-8A6C-F98355F8EE4C}" presName="sibTrans" presStyleCnt="0"/>
      <dgm:spPr/>
    </dgm:pt>
    <dgm:pt modelId="{302244BF-168E-49E1-B16A-AC19D667F897}" type="pres">
      <dgm:prSet presAssocID="{5D91CDC9-3584-41F5-8C0F-05B9D6ADD7A3}" presName="node" presStyleLbl="node1" presStyleIdx="3" presStyleCnt="5">
        <dgm:presLayoutVars>
          <dgm:bulletEnabled val="1"/>
        </dgm:presLayoutVars>
      </dgm:prSet>
      <dgm:spPr/>
    </dgm:pt>
    <dgm:pt modelId="{6C00A5E4-10C6-4A78-B10F-2E0E5052D85D}" type="pres">
      <dgm:prSet presAssocID="{3A87F0A5-D412-48AF-B137-6792646752DC}" presName="sibTrans" presStyleCnt="0"/>
      <dgm:spPr/>
    </dgm:pt>
    <dgm:pt modelId="{23AD7A89-8B25-45A8-930D-AA439E37AEC1}" type="pres">
      <dgm:prSet presAssocID="{0F045172-12BC-486E-8935-444A6EFC9F7A}" presName="node" presStyleLbl="node1" presStyleIdx="4" presStyleCnt="5">
        <dgm:presLayoutVars>
          <dgm:bulletEnabled val="1"/>
        </dgm:presLayoutVars>
      </dgm:prSet>
      <dgm:spPr/>
    </dgm:pt>
  </dgm:ptLst>
  <dgm:cxnLst>
    <dgm:cxn modelId="{6653CB16-9527-40DB-9750-EA277D55762F}" srcId="{62AE1DE7-7572-4A20-AFC0-741668935D45}" destId="{62BD3F71-DEAA-4293-83D9-7F49EE630488}" srcOrd="0" destOrd="0" parTransId="{8A938EDE-23F4-41D6-BFDC-715B8ADE485C}" sibTransId="{EDE6FF2D-71CD-42B9-BD4C-98C94BA9429E}"/>
    <dgm:cxn modelId="{DD8C712A-3D5A-4556-93A0-130D1A6CE740}" srcId="{62AE1DE7-7572-4A20-AFC0-741668935D45}" destId="{0F045172-12BC-486E-8935-444A6EFC9F7A}" srcOrd="4" destOrd="0" parTransId="{9C51E948-3128-4CBF-B1CF-BF5743659B1C}" sibTransId="{692AE757-32CB-41C7-904B-7E4E6972832C}"/>
    <dgm:cxn modelId="{9A3B4D3C-A302-4189-8B93-D95F25BEBA69}" srcId="{62AE1DE7-7572-4A20-AFC0-741668935D45}" destId="{24EA7852-EF24-46C5-91E2-FBEB7A67F6A1}" srcOrd="2" destOrd="0" parTransId="{70A6C0E7-80A6-4F09-A80F-42CA920C16C1}" sibTransId="{BA338952-0202-4AD0-8A6C-F98355F8EE4C}"/>
    <dgm:cxn modelId="{F1486754-4CBF-44FA-B5C6-BBF4C81D264F}" srcId="{62AE1DE7-7572-4A20-AFC0-741668935D45}" destId="{5D91CDC9-3584-41F5-8C0F-05B9D6ADD7A3}" srcOrd="3" destOrd="0" parTransId="{A2163B5B-5681-4884-897D-703B4C8135D8}" sibTransId="{3A87F0A5-D412-48AF-B137-6792646752DC}"/>
    <dgm:cxn modelId="{B93C9056-D774-49E8-90A5-FB2815E68D11}" type="presOf" srcId="{62AE1DE7-7572-4A20-AFC0-741668935D45}" destId="{A3E66E23-54C8-4546-BBC5-06CDB3057B51}" srcOrd="0" destOrd="0" presId="urn:microsoft.com/office/officeart/2005/8/layout/default"/>
    <dgm:cxn modelId="{75F25182-37FA-4CC6-BA08-7F87CDD0DCA1}" type="presOf" srcId="{24EA7852-EF24-46C5-91E2-FBEB7A67F6A1}" destId="{E8D7B007-D49E-4DAC-814E-1C2F36B94D84}" srcOrd="0" destOrd="0" presId="urn:microsoft.com/office/officeart/2005/8/layout/default"/>
    <dgm:cxn modelId="{4854C9A5-2EF1-434F-86B5-024826D8AABC}" type="presOf" srcId="{CD6D5A20-0633-4C86-BCD8-A6DE65AC1BFB}" destId="{856AE7E3-7821-4748-B130-F30997AD93FD}" srcOrd="0" destOrd="0" presId="urn:microsoft.com/office/officeart/2005/8/layout/default"/>
    <dgm:cxn modelId="{DC9C23AC-7ED3-4D5B-9303-8F8E800AF60E}" type="presOf" srcId="{0F045172-12BC-486E-8935-444A6EFC9F7A}" destId="{23AD7A89-8B25-45A8-930D-AA439E37AEC1}" srcOrd="0" destOrd="0" presId="urn:microsoft.com/office/officeart/2005/8/layout/default"/>
    <dgm:cxn modelId="{4E1336B9-75DC-4D13-BE16-9CC13CE9A133}" type="presOf" srcId="{5D91CDC9-3584-41F5-8C0F-05B9D6ADD7A3}" destId="{302244BF-168E-49E1-B16A-AC19D667F897}" srcOrd="0" destOrd="0" presId="urn:microsoft.com/office/officeart/2005/8/layout/default"/>
    <dgm:cxn modelId="{2EA92CC5-8D7A-474A-8590-91691191B7A7}" srcId="{62AE1DE7-7572-4A20-AFC0-741668935D45}" destId="{CD6D5A20-0633-4C86-BCD8-A6DE65AC1BFB}" srcOrd="1" destOrd="0" parTransId="{9EDBCD84-C01A-4D05-9FDF-AD586DC16521}" sibTransId="{DB886D7A-1777-4F11-B295-BF82C9ECA71F}"/>
    <dgm:cxn modelId="{B25B16DD-2D6F-4BAA-AF00-A380C44D9C93}" type="presOf" srcId="{62BD3F71-DEAA-4293-83D9-7F49EE630488}" destId="{CFAFE9B8-3150-48E7-9F9E-A36F85D1F15B}" srcOrd="0" destOrd="0" presId="urn:microsoft.com/office/officeart/2005/8/layout/default"/>
    <dgm:cxn modelId="{B989376C-8D69-47DA-9723-448DDCE989E4}" type="presParOf" srcId="{A3E66E23-54C8-4546-BBC5-06CDB3057B51}" destId="{CFAFE9B8-3150-48E7-9F9E-A36F85D1F15B}" srcOrd="0" destOrd="0" presId="urn:microsoft.com/office/officeart/2005/8/layout/default"/>
    <dgm:cxn modelId="{2116D114-54C6-4B1C-B682-AF4A9F11CEF9}" type="presParOf" srcId="{A3E66E23-54C8-4546-BBC5-06CDB3057B51}" destId="{4E8D9778-E8D6-432A-902F-9DEE61C9DCCF}" srcOrd="1" destOrd="0" presId="urn:microsoft.com/office/officeart/2005/8/layout/default"/>
    <dgm:cxn modelId="{DE7E3702-5318-4B92-B742-499DA079852B}" type="presParOf" srcId="{A3E66E23-54C8-4546-BBC5-06CDB3057B51}" destId="{856AE7E3-7821-4748-B130-F30997AD93FD}" srcOrd="2" destOrd="0" presId="urn:microsoft.com/office/officeart/2005/8/layout/default"/>
    <dgm:cxn modelId="{9A8FD6AA-968E-4013-8EB8-0AF3ED6E6C47}" type="presParOf" srcId="{A3E66E23-54C8-4546-BBC5-06CDB3057B51}" destId="{5F8921BF-9219-484E-87E7-1D45512E5D09}" srcOrd="3" destOrd="0" presId="urn:microsoft.com/office/officeart/2005/8/layout/default"/>
    <dgm:cxn modelId="{47BC22D3-9D8B-4F24-BAEA-1794EA555702}" type="presParOf" srcId="{A3E66E23-54C8-4546-BBC5-06CDB3057B51}" destId="{E8D7B007-D49E-4DAC-814E-1C2F36B94D84}" srcOrd="4" destOrd="0" presId="urn:microsoft.com/office/officeart/2005/8/layout/default"/>
    <dgm:cxn modelId="{D5D4BA3A-1B4F-449B-AE03-B4D6711F66A1}" type="presParOf" srcId="{A3E66E23-54C8-4546-BBC5-06CDB3057B51}" destId="{F69037B9-3DF1-44BC-95D2-4ACCE00B6BDD}" srcOrd="5" destOrd="0" presId="urn:microsoft.com/office/officeart/2005/8/layout/default"/>
    <dgm:cxn modelId="{75D4096A-934D-4C8C-9044-D703076B71AB}" type="presParOf" srcId="{A3E66E23-54C8-4546-BBC5-06CDB3057B51}" destId="{302244BF-168E-49E1-B16A-AC19D667F897}" srcOrd="6" destOrd="0" presId="urn:microsoft.com/office/officeart/2005/8/layout/default"/>
    <dgm:cxn modelId="{BAF4642F-A700-4898-B863-BED53C1A756B}" type="presParOf" srcId="{A3E66E23-54C8-4546-BBC5-06CDB3057B51}" destId="{6C00A5E4-10C6-4A78-B10F-2E0E5052D85D}" srcOrd="7" destOrd="0" presId="urn:microsoft.com/office/officeart/2005/8/layout/default"/>
    <dgm:cxn modelId="{FD38F790-4281-43DB-9F95-46F5FAB16888}" type="presParOf" srcId="{A3E66E23-54C8-4546-BBC5-06CDB3057B51}" destId="{23AD7A89-8B25-45A8-930D-AA439E37AEC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998AA-21A9-40A1-BEFF-1211E4084F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E916C-7F01-456E-8669-F71904E7F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early-stage fraud → reduces loss &amp; reputational risk.</a:t>
          </a:r>
        </a:p>
      </dgm:t>
    </dgm:pt>
    <dgm:pt modelId="{2A165F0A-0C03-4BA3-A6CE-AC8FF77253DF}" type="parTrans" cxnId="{4D2BE7A1-F041-4CE0-AE21-FA2A65CD3D26}">
      <dgm:prSet/>
      <dgm:spPr/>
      <dgm:t>
        <a:bodyPr/>
        <a:lstStyle/>
        <a:p>
          <a:endParaRPr lang="en-US"/>
        </a:p>
      </dgm:t>
    </dgm:pt>
    <dgm:pt modelId="{5CFADAB2-DD5D-4C24-B361-CD1982CBA3E7}" type="sibTrans" cxnId="{4D2BE7A1-F041-4CE0-AE21-FA2A65CD3D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322B4-AFB5-4CA6-BDE3-32846CADB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Assists fraud analysts → fewer false positives.</a:t>
          </a:r>
        </a:p>
      </dgm:t>
    </dgm:pt>
    <dgm:pt modelId="{F6735122-1087-4F26-8D0A-3907F359070C}" type="parTrans" cxnId="{672DCC7E-C149-4C15-8312-E211A9192D8F}">
      <dgm:prSet/>
      <dgm:spPr/>
      <dgm:t>
        <a:bodyPr/>
        <a:lstStyle/>
        <a:p>
          <a:endParaRPr lang="en-US"/>
        </a:p>
      </dgm:t>
    </dgm:pt>
    <dgm:pt modelId="{D54F6580-011B-4FB1-B336-691BD421E404}" type="sibTrans" cxnId="{672DCC7E-C149-4C15-8312-E211A9192D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5411C2-2D58-41AB-99A3-4BCE1C8926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 for mobile banking apps.</a:t>
          </a:r>
        </a:p>
      </dgm:t>
    </dgm:pt>
    <dgm:pt modelId="{93EB6189-FBE2-4F68-B18F-32DC2BA1F141}" type="parTrans" cxnId="{78961186-4F06-4C6D-8AC3-FF68BFBF90FD}">
      <dgm:prSet/>
      <dgm:spPr/>
      <dgm:t>
        <a:bodyPr/>
        <a:lstStyle/>
        <a:p>
          <a:endParaRPr lang="en-US"/>
        </a:p>
      </dgm:t>
    </dgm:pt>
    <dgm:pt modelId="{3970267C-F53E-4FDB-98F4-6C6AE91E04E7}" type="sibTrans" cxnId="{78961186-4F06-4C6D-8AC3-FF68BFBF90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C56106-531F-4B93-93FA-BB63132C0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Conclusion: Random Forest (on balanced data) is superior.</a:t>
          </a:r>
        </a:p>
      </dgm:t>
    </dgm:pt>
    <dgm:pt modelId="{DB54A299-F6E1-4F78-8CB2-2E73A25D7BAC}" type="parTrans" cxnId="{9CB6E85B-856C-489A-8F53-BC0A0677F94D}">
      <dgm:prSet/>
      <dgm:spPr/>
      <dgm:t>
        <a:bodyPr/>
        <a:lstStyle/>
        <a:p>
          <a:endParaRPr lang="en-US"/>
        </a:p>
      </dgm:t>
    </dgm:pt>
    <dgm:pt modelId="{981A5505-06CB-473B-8ADB-FFFF79EC3D88}" type="sibTrans" cxnId="{9CB6E85B-856C-489A-8F53-BC0A0677F94D}">
      <dgm:prSet/>
      <dgm:spPr/>
      <dgm:t>
        <a:bodyPr/>
        <a:lstStyle/>
        <a:p>
          <a:endParaRPr lang="en-US"/>
        </a:p>
      </dgm:t>
    </dgm:pt>
    <dgm:pt modelId="{4C50EB7B-A9AA-453D-92B8-E3E4411FEE21}" type="pres">
      <dgm:prSet presAssocID="{3FF998AA-21A9-40A1-BEFF-1211E4084FC8}" presName="root" presStyleCnt="0">
        <dgm:presLayoutVars>
          <dgm:dir/>
          <dgm:resizeHandles val="exact"/>
        </dgm:presLayoutVars>
      </dgm:prSet>
      <dgm:spPr/>
    </dgm:pt>
    <dgm:pt modelId="{58798759-102A-40DE-9699-9704E33E5143}" type="pres">
      <dgm:prSet presAssocID="{C60E916C-7F01-456E-8669-F71904E7F49D}" presName="compNode" presStyleCnt="0"/>
      <dgm:spPr/>
    </dgm:pt>
    <dgm:pt modelId="{A81F55C3-831E-4C49-B611-CC9984FEF3F8}" type="pres">
      <dgm:prSet presAssocID="{C60E916C-7F01-456E-8669-F71904E7F49D}" presName="bgRect" presStyleLbl="bgShp" presStyleIdx="0" presStyleCnt="4"/>
      <dgm:spPr/>
    </dgm:pt>
    <dgm:pt modelId="{AD810A8A-E7EF-4AC3-A00F-801741873FE9}" type="pres">
      <dgm:prSet presAssocID="{C60E916C-7F01-456E-8669-F71904E7F4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533B36E-CBD0-4DB5-BC5F-AE9910D22E38}" type="pres">
      <dgm:prSet presAssocID="{C60E916C-7F01-456E-8669-F71904E7F49D}" presName="spaceRect" presStyleCnt="0"/>
      <dgm:spPr/>
    </dgm:pt>
    <dgm:pt modelId="{A0ED4AC0-05D7-4959-B53B-BDA4F5A1EE6D}" type="pres">
      <dgm:prSet presAssocID="{C60E916C-7F01-456E-8669-F71904E7F49D}" presName="parTx" presStyleLbl="revTx" presStyleIdx="0" presStyleCnt="4">
        <dgm:presLayoutVars>
          <dgm:chMax val="0"/>
          <dgm:chPref val="0"/>
        </dgm:presLayoutVars>
      </dgm:prSet>
      <dgm:spPr/>
    </dgm:pt>
    <dgm:pt modelId="{24938635-A087-4D46-B4D0-890851B6643B}" type="pres">
      <dgm:prSet presAssocID="{5CFADAB2-DD5D-4C24-B361-CD1982CBA3E7}" presName="sibTrans" presStyleCnt="0"/>
      <dgm:spPr/>
    </dgm:pt>
    <dgm:pt modelId="{2CDB23D4-D6A2-4656-A950-7B53CFF50ECF}" type="pres">
      <dgm:prSet presAssocID="{9F2322B4-AFB5-4CA6-BDE3-32846CADBB99}" presName="compNode" presStyleCnt="0"/>
      <dgm:spPr/>
    </dgm:pt>
    <dgm:pt modelId="{4FBF43E9-848D-4A84-8F2C-90EAF0FCE25C}" type="pres">
      <dgm:prSet presAssocID="{9F2322B4-AFB5-4CA6-BDE3-32846CADBB99}" presName="bgRect" presStyleLbl="bgShp" presStyleIdx="1" presStyleCnt="4"/>
      <dgm:spPr/>
    </dgm:pt>
    <dgm:pt modelId="{392ECD61-5795-4F79-877C-34268360D8BB}" type="pres">
      <dgm:prSet presAssocID="{9F2322B4-AFB5-4CA6-BDE3-32846CADBB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76A73F-2D4A-491F-810E-B58E7D857B72}" type="pres">
      <dgm:prSet presAssocID="{9F2322B4-AFB5-4CA6-BDE3-32846CADBB99}" presName="spaceRect" presStyleCnt="0"/>
      <dgm:spPr/>
    </dgm:pt>
    <dgm:pt modelId="{FF7F21C9-D2A3-448A-97FE-ECEDDCF3E280}" type="pres">
      <dgm:prSet presAssocID="{9F2322B4-AFB5-4CA6-BDE3-32846CADBB99}" presName="parTx" presStyleLbl="revTx" presStyleIdx="1" presStyleCnt="4">
        <dgm:presLayoutVars>
          <dgm:chMax val="0"/>
          <dgm:chPref val="0"/>
        </dgm:presLayoutVars>
      </dgm:prSet>
      <dgm:spPr/>
    </dgm:pt>
    <dgm:pt modelId="{D961A101-3514-49A2-A7CC-986000C888CA}" type="pres">
      <dgm:prSet presAssocID="{D54F6580-011B-4FB1-B336-691BD421E404}" presName="sibTrans" presStyleCnt="0"/>
      <dgm:spPr/>
    </dgm:pt>
    <dgm:pt modelId="{33834071-0A61-4166-B0B4-FDCF13E2606F}" type="pres">
      <dgm:prSet presAssocID="{355411C2-2D58-41AB-99A3-4BCE1C89263F}" presName="compNode" presStyleCnt="0"/>
      <dgm:spPr/>
    </dgm:pt>
    <dgm:pt modelId="{2CCB1B17-4767-4D27-8A8D-D70F643FAC43}" type="pres">
      <dgm:prSet presAssocID="{355411C2-2D58-41AB-99A3-4BCE1C89263F}" presName="bgRect" presStyleLbl="bgShp" presStyleIdx="2" presStyleCnt="4"/>
      <dgm:spPr/>
    </dgm:pt>
    <dgm:pt modelId="{EC1E34D8-2F7A-4380-9CBD-1F697AB44565}" type="pres">
      <dgm:prSet presAssocID="{355411C2-2D58-41AB-99A3-4BCE1C8926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ABB80AF5-099B-4453-A6D6-B5F5055B620C}" type="pres">
      <dgm:prSet presAssocID="{355411C2-2D58-41AB-99A3-4BCE1C89263F}" presName="spaceRect" presStyleCnt="0"/>
      <dgm:spPr/>
    </dgm:pt>
    <dgm:pt modelId="{FE899CCA-C699-4E74-8882-7AC0EF48FDC8}" type="pres">
      <dgm:prSet presAssocID="{355411C2-2D58-41AB-99A3-4BCE1C89263F}" presName="parTx" presStyleLbl="revTx" presStyleIdx="2" presStyleCnt="4">
        <dgm:presLayoutVars>
          <dgm:chMax val="0"/>
          <dgm:chPref val="0"/>
        </dgm:presLayoutVars>
      </dgm:prSet>
      <dgm:spPr/>
    </dgm:pt>
    <dgm:pt modelId="{BEE985BB-B00E-4EA6-887E-CC884BCD414A}" type="pres">
      <dgm:prSet presAssocID="{3970267C-F53E-4FDB-98F4-6C6AE91E04E7}" presName="sibTrans" presStyleCnt="0"/>
      <dgm:spPr/>
    </dgm:pt>
    <dgm:pt modelId="{EBF59732-8C8C-4CD5-BC9F-DBD9034060BF}" type="pres">
      <dgm:prSet presAssocID="{F8C56106-531F-4B93-93FA-BB63132C0D50}" presName="compNode" presStyleCnt="0"/>
      <dgm:spPr/>
    </dgm:pt>
    <dgm:pt modelId="{824FB40B-3DCD-45DB-82B7-2E9197B4A010}" type="pres">
      <dgm:prSet presAssocID="{F8C56106-531F-4B93-93FA-BB63132C0D50}" presName="bgRect" presStyleLbl="bgShp" presStyleIdx="3" presStyleCnt="4"/>
      <dgm:spPr/>
    </dgm:pt>
    <dgm:pt modelId="{0DA1C89F-99A9-4D47-A909-A654BA154489}" type="pres">
      <dgm:prSet presAssocID="{F8C56106-531F-4B93-93FA-BB63132C0D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680EA9A-2397-4EA9-BAFD-BAA44362AA47}" type="pres">
      <dgm:prSet presAssocID="{F8C56106-531F-4B93-93FA-BB63132C0D50}" presName="spaceRect" presStyleCnt="0"/>
      <dgm:spPr/>
    </dgm:pt>
    <dgm:pt modelId="{10D37B64-EA1E-45C7-8F3E-7D285F7995D7}" type="pres">
      <dgm:prSet presAssocID="{F8C56106-531F-4B93-93FA-BB63132C0D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E12702-E138-4A27-9241-ECF3A5FE957D}" type="presOf" srcId="{C60E916C-7F01-456E-8669-F71904E7F49D}" destId="{A0ED4AC0-05D7-4959-B53B-BDA4F5A1EE6D}" srcOrd="0" destOrd="0" presId="urn:microsoft.com/office/officeart/2018/2/layout/IconVerticalSolidList"/>
    <dgm:cxn modelId="{8D606914-59E7-49C0-9E6C-E7FF79698334}" type="presOf" srcId="{355411C2-2D58-41AB-99A3-4BCE1C89263F}" destId="{FE899CCA-C699-4E74-8882-7AC0EF48FDC8}" srcOrd="0" destOrd="0" presId="urn:microsoft.com/office/officeart/2018/2/layout/IconVerticalSolidList"/>
    <dgm:cxn modelId="{9CB6E85B-856C-489A-8F53-BC0A0677F94D}" srcId="{3FF998AA-21A9-40A1-BEFF-1211E4084FC8}" destId="{F8C56106-531F-4B93-93FA-BB63132C0D50}" srcOrd="3" destOrd="0" parTransId="{DB54A299-F6E1-4F78-8CB2-2E73A25D7BAC}" sibTransId="{981A5505-06CB-473B-8ADB-FFFF79EC3D88}"/>
    <dgm:cxn modelId="{3B9BD55A-58E8-4D5A-A36F-4BB3B3AFAB65}" type="presOf" srcId="{9F2322B4-AFB5-4CA6-BDE3-32846CADBB99}" destId="{FF7F21C9-D2A3-448A-97FE-ECEDDCF3E280}" srcOrd="0" destOrd="0" presId="urn:microsoft.com/office/officeart/2018/2/layout/IconVerticalSolidList"/>
    <dgm:cxn modelId="{672DCC7E-C149-4C15-8312-E211A9192D8F}" srcId="{3FF998AA-21A9-40A1-BEFF-1211E4084FC8}" destId="{9F2322B4-AFB5-4CA6-BDE3-32846CADBB99}" srcOrd="1" destOrd="0" parTransId="{F6735122-1087-4F26-8D0A-3907F359070C}" sibTransId="{D54F6580-011B-4FB1-B336-691BD421E404}"/>
    <dgm:cxn modelId="{78961186-4F06-4C6D-8AC3-FF68BFBF90FD}" srcId="{3FF998AA-21A9-40A1-BEFF-1211E4084FC8}" destId="{355411C2-2D58-41AB-99A3-4BCE1C89263F}" srcOrd="2" destOrd="0" parTransId="{93EB6189-FBE2-4F68-B18F-32DC2BA1F141}" sibTransId="{3970267C-F53E-4FDB-98F4-6C6AE91E04E7}"/>
    <dgm:cxn modelId="{4D2BE7A1-F041-4CE0-AE21-FA2A65CD3D26}" srcId="{3FF998AA-21A9-40A1-BEFF-1211E4084FC8}" destId="{C60E916C-7F01-456E-8669-F71904E7F49D}" srcOrd="0" destOrd="0" parTransId="{2A165F0A-0C03-4BA3-A6CE-AC8FF77253DF}" sibTransId="{5CFADAB2-DD5D-4C24-B361-CD1982CBA3E7}"/>
    <dgm:cxn modelId="{372417B5-097D-4441-95EA-0F9AA397173A}" type="presOf" srcId="{3FF998AA-21A9-40A1-BEFF-1211E4084FC8}" destId="{4C50EB7B-A9AA-453D-92B8-E3E4411FEE21}" srcOrd="0" destOrd="0" presId="urn:microsoft.com/office/officeart/2018/2/layout/IconVerticalSolidList"/>
    <dgm:cxn modelId="{A22B56FA-947F-4D94-B028-9043F52D9B51}" type="presOf" srcId="{F8C56106-531F-4B93-93FA-BB63132C0D50}" destId="{10D37B64-EA1E-45C7-8F3E-7D285F7995D7}" srcOrd="0" destOrd="0" presId="urn:microsoft.com/office/officeart/2018/2/layout/IconVerticalSolidList"/>
    <dgm:cxn modelId="{E52DB248-1DD4-4516-B9D6-1012C6A09747}" type="presParOf" srcId="{4C50EB7B-A9AA-453D-92B8-E3E4411FEE21}" destId="{58798759-102A-40DE-9699-9704E33E5143}" srcOrd="0" destOrd="0" presId="urn:microsoft.com/office/officeart/2018/2/layout/IconVerticalSolidList"/>
    <dgm:cxn modelId="{DA764098-531E-4D42-B2A7-7A59B9D00027}" type="presParOf" srcId="{58798759-102A-40DE-9699-9704E33E5143}" destId="{A81F55C3-831E-4C49-B611-CC9984FEF3F8}" srcOrd="0" destOrd="0" presId="urn:microsoft.com/office/officeart/2018/2/layout/IconVerticalSolidList"/>
    <dgm:cxn modelId="{F6BE6179-516E-48FA-BDEF-A89BFD8AB6F1}" type="presParOf" srcId="{58798759-102A-40DE-9699-9704E33E5143}" destId="{AD810A8A-E7EF-4AC3-A00F-801741873FE9}" srcOrd="1" destOrd="0" presId="urn:microsoft.com/office/officeart/2018/2/layout/IconVerticalSolidList"/>
    <dgm:cxn modelId="{95A2EB53-C545-4855-AAC0-B059E761C62D}" type="presParOf" srcId="{58798759-102A-40DE-9699-9704E33E5143}" destId="{C533B36E-CBD0-4DB5-BC5F-AE9910D22E38}" srcOrd="2" destOrd="0" presId="urn:microsoft.com/office/officeart/2018/2/layout/IconVerticalSolidList"/>
    <dgm:cxn modelId="{653AD24D-E4D6-4DA4-959D-9E72C8302F6F}" type="presParOf" srcId="{58798759-102A-40DE-9699-9704E33E5143}" destId="{A0ED4AC0-05D7-4959-B53B-BDA4F5A1EE6D}" srcOrd="3" destOrd="0" presId="urn:microsoft.com/office/officeart/2018/2/layout/IconVerticalSolidList"/>
    <dgm:cxn modelId="{50A7DFD9-7314-4ECF-B9CE-B4B188236A4F}" type="presParOf" srcId="{4C50EB7B-A9AA-453D-92B8-E3E4411FEE21}" destId="{24938635-A087-4D46-B4D0-890851B6643B}" srcOrd="1" destOrd="0" presId="urn:microsoft.com/office/officeart/2018/2/layout/IconVerticalSolidList"/>
    <dgm:cxn modelId="{75FC58C5-4AC4-4108-B4D3-C25EB7B282CB}" type="presParOf" srcId="{4C50EB7B-A9AA-453D-92B8-E3E4411FEE21}" destId="{2CDB23D4-D6A2-4656-A950-7B53CFF50ECF}" srcOrd="2" destOrd="0" presId="urn:microsoft.com/office/officeart/2018/2/layout/IconVerticalSolidList"/>
    <dgm:cxn modelId="{3EFC3BB7-9DE1-42CC-B959-0D7916ED7100}" type="presParOf" srcId="{2CDB23D4-D6A2-4656-A950-7B53CFF50ECF}" destId="{4FBF43E9-848D-4A84-8F2C-90EAF0FCE25C}" srcOrd="0" destOrd="0" presId="urn:microsoft.com/office/officeart/2018/2/layout/IconVerticalSolidList"/>
    <dgm:cxn modelId="{24470EFB-7566-4857-A73F-235C80A6D4AF}" type="presParOf" srcId="{2CDB23D4-D6A2-4656-A950-7B53CFF50ECF}" destId="{392ECD61-5795-4F79-877C-34268360D8BB}" srcOrd="1" destOrd="0" presId="urn:microsoft.com/office/officeart/2018/2/layout/IconVerticalSolidList"/>
    <dgm:cxn modelId="{670C3982-0B56-4A30-ACAD-AAE2236AAC5D}" type="presParOf" srcId="{2CDB23D4-D6A2-4656-A950-7B53CFF50ECF}" destId="{C476A73F-2D4A-491F-810E-B58E7D857B72}" srcOrd="2" destOrd="0" presId="urn:microsoft.com/office/officeart/2018/2/layout/IconVerticalSolidList"/>
    <dgm:cxn modelId="{E7AA24DF-530E-4808-A7B3-6B05ABE7A563}" type="presParOf" srcId="{2CDB23D4-D6A2-4656-A950-7B53CFF50ECF}" destId="{FF7F21C9-D2A3-448A-97FE-ECEDDCF3E280}" srcOrd="3" destOrd="0" presId="urn:microsoft.com/office/officeart/2018/2/layout/IconVerticalSolidList"/>
    <dgm:cxn modelId="{D86E1E85-43FE-4F4F-9B81-E6D17319AF60}" type="presParOf" srcId="{4C50EB7B-A9AA-453D-92B8-E3E4411FEE21}" destId="{D961A101-3514-49A2-A7CC-986000C888CA}" srcOrd="3" destOrd="0" presId="urn:microsoft.com/office/officeart/2018/2/layout/IconVerticalSolidList"/>
    <dgm:cxn modelId="{170A281E-BAE5-4416-B1ED-6FDE29C043B2}" type="presParOf" srcId="{4C50EB7B-A9AA-453D-92B8-E3E4411FEE21}" destId="{33834071-0A61-4166-B0B4-FDCF13E2606F}" srcOrd="4" destOrd="0" presId="urn:microsoft.com/office/officeart/2018/2/layout/IconVerticalSolidList"/>
    <dgm:cxn modelId="{D3FC61E5-1E72-4EF1-8197-19EE5216DF87}" type="presParOf" srcId="{33834071-0A61-4166-B0B4-FDCF13E2606F}" destId="{2CCB1B17-4767-4D27-8A8D-D70F643FAC43}" srcOrd="0" destOrd="0" presId="urn:microsoft.com/office/officeart/2018/2/layout/IconVerticalSolidList"/>
    <dgm:cxn modelId="{5D2B60CE-F92A-48FA-B476-B98F346B18C2}" type="presParOf" srcId="{33834071-0A61-4166-B0B4-FDCF13E2606F}" destId="{EC1E34D8-2F7A-4380-9CBD-1F697AB44565}" srcOrd="1" destOrd="0" presId="urn:microsoft.com/office/officeart/2018/2/layout/IconVerticalSolidList"/>
    <dgm:cxn modelId="{3487BAF5-0102-47E2-B0F3-962357C234E9}" type="presParOf" srcId="{33834071-0A61-4166-B0B4-FDCF13E2606F}" destId="{ABB80AF5-099B-4453-A6D6-B5F5055B620C}" srcOrd="2" destOrd="0" presId="urn:microsoft.com/office/officeart/2018/2/layout/IconVerticalSolidList"/>
    <dgm:cxn modelId="{BEC5609C-A186-4EE0-AE2A-B5A9493173CA}" type="presParOf" srcId="{33834071-0A61-4166-B0B4-FDCF13E2606F}" destId="{FE899CCA-C699-4E74-8882-7AC0EF48FDC8}" srcOrd="3" destOrd="0" presId="urn:microsoft.com/office/officeart/2018/2/layout/IconVerticalSolidList"/>
    <dgm:cxn modelId="{5B3DB366-568E-4601-A931-493FE5B87CF6}" type="presParOf" srcId="{4C50EB7B-A9AA-453D-92B8-E3E4411FEE21}" destId="{BEE985BB-B00E-4EA6-887E-CC884BCD414A}" srcOrd="5" destOrd="0" presId="urn:microsoft.com/office/officeart/2018/2/layout/IconVerticalSolidList"/>
    <dgm:cxn modelId="{B153A902-CBCF-40F0-A4A4-36C50E8B5E85}" type="presParOf" srcId="{4C50EB7B-A9AA-453D-92B8-E3E4411FEE21}" destId="{EBF59732-8C8C-4CD5-BC9F-DBD9034060BF}" srcOrd="6" destOrd="0" presId="urn:microsoft.com/office/officeart/2018/2/layout/IconVerticalSolidList"/>
    <dgm:cxn modelId="{BF45B542-2353-4E5B-85C4-2AF155EF2A83}" type="presParOf" srcId="{EBF59732-8C8C-4CD5-BC9F-DBD9034060BF}" destId="{824FB40B-3DCD-45DB-82B7-2E9197B4A010}" srcOrd="0" destOrd="0" presId="urn:microsoft.com/office/officeart/2018/2/layout/IconVerticalSolidList"/>
    <dgm:cxn modelId="{071C2589-5E1F-4155-8136-1D060424591E}" type="presParOf" srcId="{EBF59732-8C8C-4CD5-BC9F-DBD9034060BF}" destId="{0DA1C89F-99A9-4D47-A909-A654BA154489}" srcOrd="1" destOrd="0" presId="urn:microsoft.com/office/officeart/2018/2/layout/IconVerticalSolidList"/>
    <dgm:cxn modelId="{776D1D6B-89B1-4FAD-BFE4-3302E2489E81}" type="presParOf" srcId="{EBF59732-8C8C-4CD5-BC9F-DBD9034060BF}" destId="{5680EA9A-2397-4EA9-BAFD-BAA44362AA47}" srcOrd="2" destOrd="0" presId="urn:microsoft.com/office/officeart/2018/2/layout/IconVerticalSolidList"/>
    <dgm:cxn modelId="{43644C25-0536-4792-9347-97D3CD881989}" type="presParOf" srcId="{EBF59732-8C8C-4CD5-BC9F-DBD9034060BF}" destId="{10D37B64-EA1E-45C7-8F3E-7D285F7995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4D5814-604B-4E74-93A7-78136B4205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EA9832-65C9-4123-BA50-E1CE9D0AB363}">
      <dgm:prSet/>
      <dgm:spPr/>
      <dgm:t>
        <a:bodyPr/>
        <a:lstStyle/>
        <a:p>
          <a:r>
            <a:rPr lang="en-US"/>
            <a:t>Fraud detection is crucial in mobile banking systems like M-Pesa.</a:t>
          </a:r>
        </a:p>
      </dgm:t>
    </dgm:pt>
    <dgm:pt modelId="{6F53B6B6-D2A2-49A4-8683-058333A020F4}" type="parTrans" cxnId="{20C44B6B-C03D-45D1-8114-0B94DE548A88}">
      <dgm:prSet/>
      <dgm:spPr/>
      <dgm:t>
        <a:bodyPr/>
        <a:lstStyle/>
        <a:p>
          <a:endParaRPr lang="en-US"/>
        </a:p>
      </dgm:t>
    </dgm:pt>
    <dgm:pt modelId="{8EDED989-D993-4588-852A-73DF4B6D1604}" type="sibTrans" cxnId="{20C44B6B-C03D-45D1-8114-0B94DE548A88}">
      <dgm:prSet/>
      <dgm:spPr/>
      <dgm:t>
        <a:bodyPr/>
        <a:lstStyle/>
        <a:p>
          <a:endParaRPr lang="en-US"/>
        </a:p>
      </dgm:t>
    </dgm:pt>
    <dgm:pt modelId="{6325374C-27AE-41E0-9472-FDDE76E67F7A}">
      <dgm:prSet/>
      <dgm:spPr/>
      <dgm:t>
        <a:bodyPr/>
        <a:lstStyle/>
        <a:p>
          <a:r>
            <a:rPr lang="en-US"/>
            <a:t>AI-driven models improve detection speed and reduce financial loss.</a:t>
          </a:r>
        </a:p>
      </dgm:t>
    </dgm:pt>
    <dgm:pt modelId="{1BDA187B-6584-49F7-849E-B2614893107A}" type="parTrans" cxnId="{B115E784-050F-4BCF-8632-52B3BFE5078A}">
      <dgm:prSet/>
      <dgm:spPr/>
      <dgm:t>
        <a:bodyPr/>
        <a:lstStyle/>
        <a:p>
          <a:endParaRPr lang="en-US"/>
        </a:p>
      </dgm:t>
    </dgm:pt>
    <dgm:pt modelId="{15D5BC1D-2829-4DBF-9D35-03B00DD23B7B}" type="sibTrans" cxnId="{B115E784-050F-4BCF-8632-52B3BFE5078A}">
      <dgm:prSet/>
      <dgm:spPr/>
      <dgm:t>
        <a:bodyPr/>
        <a:lstStyle/>
        <a:p>
          <a:endParaRPr lang="en-US"/>
        </a:p>
      </dgm:t>
    </dgm:pt>
    <dgm:pt modelId="{F7E45569-0B51-4EE1-B19A-BA5BCC9E5025}">
      <dgm:prSet/>
      <dgm:spPr/>
      <dgm:t>
        <a:bodyPr/>
        <a:lstStyle/>
        <a:p>
          <a:r>
            <a:rPr lang="en-US"/>
            <a:t>Random Forest enhances fraud recall &amp; precision → fewer false positives.</a:t>
          </a:r>
        </a:p>
      </dgm:t>
    </dgm:pt>
    <dgm:pt modelId="{8FA4A4A2-9221-4F84-A78D-794E885DB1A5}" type="parTrans" cxnId="{385612E9-ACD9-4E01-9335-9632BFA5410D}">
      <dgm:prSet/>
      <dgm:spPr/>
      <dgm:t>
        <a:bodyPr/>
        <a:lstStyle/>
        <a:p>
          <a:endParaRPr lang="en-US"/>
        </a:p>
      </dgm:t>
    </dgm:pt>
    <dgm:pt modelId="{AEF44FC8-1442-4B4D-9C03-334508594048}" type="sibTrans" cxnId="{385612E9-ACD9-4E01-9335-9632BFA5410D}">
      <dgm:prSet/>
      <dgm:spPr/>
      <dgm:t>
        <a:bodyPr/>
        <a:lstStyle/>
        <a:p>
          <a:endParaRPr lang="en-US"/>
        </a:p>
      </dgm:t>
    </dgm:pt>
    <dgm:pt modelId="{39AD8BFB-2675-4341-8D72-4B80A85E63C9}">
      <dgm:prSet/>
      <dgm:spPr/>
      <dgm:t>
        <a:bodyPr/>
        <a:lstStyle/>
        <a:p>
          <a:r>
            <a:rPr lang="en-US"/>
            <a:t>Supports real-time monitoring and decision intelligence (like Mastercard, JPMorgan).</a:t>
          </a:r>
        </a:p>
      </dgm:t>
    </dgm:pt>
    <dgm:pt modelId="{3B0B6994-6456-45E4-83DA-A4B5C6515AFD}" type="parTrans" cxnId="{C414DDA6-591C-430F-B50C-1750DFF85854}">
      <dgm:prSet/>
      <dgm:spPr/>
      <dgm:t>
        <a:bodyPr/>
        <a:lstStyle/>
        <a:p>
          <a:endParaRPr lang="en-US"/>
        </a:p>
      </dgm:t>
    </dgm:pt>
    <dgm:pt modelId="{1296785F-A84A-45BD-B4AC-4B3FFD2C7642}" type="sibTrans" cxnId="{C414DDA6-591C-430F-B50C-1750DFF85854}">
      <dgm:prSet/>
      <dgm:spPr/>
      <dgm:t>
        <a:bodyPr/>
        <a:lstStyle/>
        <a:p>
          <a:endParaRPr lang="en-US"/>
        </a:p>
      </dgm:t>
    </dgm:pt>
    <dgm:pt modelId="{552D35C9-C7F5-4EF6-A32A-271B52779D99}">
      <dgm:prSet/>
      <dgm:spPr/>
      <dgm:t>
        <a:bodyPr/>
        <a:lstStyle/>
        <a:p>
          <a:r>
            <a:rPr lang="en-US"/>
            <a:t>Aligns with industry use of ML for fraud prevention (e.g., HSBC, PayPal, AmEx).</a:t>
          </a:r>
        </a:p>
      </dgm:t>
    </dgm:pt>
    <dgm:pt modelId="{121C9C44-FB10-43F7-AFC2-D493C70CA900}" type="parTrans" cxnId="{3BC724EC-AACA-44E1-B260-19A3179C46B3}">
      <dgm:prSet/>
      <dgm:spPr/>
      <dgm:t>
        <a:bodyPr/>
        <a:lstStyle/>
        <a:p>
          <a:endParaRPr lang="en-US"/>
        </a:p>
      </dgm:t>
    </dgm:pt>
    <dgm:pt modelId="{31A5C1DC-E5D6-4780-B687-B63380B1CF1F}" type="sibTrans" cxnId="{3BC724EC-AACA-44E1-B260-19A3179C46B3}">
      <dgm:prSet/>
      <dgm:spPr/>
      <dgm:t>
        <a:bodyPr/>
        <a:lstStyle/>
        <a:p>
          <a:endParaRPr lang="en-US"/>
        </a:p>
      </dgm:t>
    </dgm:pt>
    <dgm:pt modelId="{1C95EC32-A4CC-40B8-8BA2-15EFA0EFF033}" type="pres">
      <dgm:prSet presAssocID="{2C4D5814-604B-4E74-93A7-78136B420534}" presName="linear" presStyleCnt="0">
        <dgm:presLayoutVars>
          <dgm:animLvl val="lvl"/>
          <dgm:resizeHandles val="exact"/>
        </dgm:presLayoutVars>
      </dgm:prSet>
      <dgm:spPr/>
    </dgm:pt>
    <dgm:pt modelId="{FF77B959-BD23-4CB6-81E6-8AEB05A2B26F}" type="pres">
      <dgm:prSet presAssocID="{4FEA9832-65C9-4123-BA50-E1CE9D0AB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8F7CA8-4B20-4A0F-B0BE-7A8B36464824}" type="pres">
      <dgm:prSet presAssocID="{8EDED989-D993-4588-852A-73DF4B6D1604}" presName="spacer" presStyleCnt="0"/>
      <dgm:spPr/>
    </dgm:pt>
    <dgm:pt modelId="{B59C3869-0319-4058-9D49-DDDA7DC6B5F8}" type="pres">
      <dgm:prSet presAssocID="{6325374C-27AE-41E0-9472-FDDE76E67F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34F4A1-5A5A-4E8A-9C74-9A394D629BF0}" type="pres">
      <dgm:prSet presAssocID="{15D5BC1D-2829-4DBF-9D35-03B00DD23B7B}" presName="spacer" presStyleCnt="0"/>
      <dgm:spPr/>
    </dgm:pt>
    <dgm:pt modelId="{77008695-683A-45D0-ABBB-6FB65118B50A}" type="pres">
      <dgm:prSet presAssocID="{F7E45569-0B51-4EE1-B19A-BA5BCC9E50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A466E3-F850-4BB6-AD5D-3B96CDAAD569}" type="pres">
      <dgm:prSet presAssocID="{AEF44FC8-1442-4B4D-9C03-334508594048}" presName="spacer" presStyleCnt="0"/>
      <dgm:spPr/>
    </dgm:pt>
    <dgm:pt modelId="{24E17AFD-B534-4EA1-96CC-69C383201CD3}" type="pres">
      <dgm:prSet presAssocID="{39AD8BFB-2675-4341-8D72-4B80A85E63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70B5B1-8624-41FF-9545-978E00E4F67B}" type="pres">
      <dgm:prSet presAssocID="{1296785F-A84A-45BD-B4AC-4B3FFD2C7642}" presName="spacer" presStyleCnt="0"/>
      <dgm:spPr/>
    </dgm:pt>
    <dgm:pt modelId="{5E7BF434-8CA5-4054-8545-80AA5A7A4B18}" type="pres">
      <dgm:prSet presAssocID="{552D35C9-C7F5-4EF6-A32A-271B52779D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CCC161D-C9FA-4DF6-99E0-062C5B82E462}" type="presOf" srcId="{F7E45569-0B51-4EE1-B19A-BA5BCC9E5025}" destId="{77008695-683A-45D0-ABBB-6FB65118B50A}" srcOrd="0" destOrd="0" presId="urn:microsoft.com/office/officeart/2005/8/layout/vList2"/>
    <dgm:cxn modelId="{F74BFF22-D5AA-4BAB-82F9-5FFAA0D74680}" type="presOf" srcId="{6325374C-27AE-41E0-9472-FDDE76E67F7A}" destId="{B59C3869-0319-4058-9D49-DDDA7DC6B5F8}" srcOrd="0" destOrd="0" presId="urn:microsoft.com/office/officeart/2005/8/layout/vList2"/>
    <dgm:cxn modelId="{C03F5A3F-C204-4EB7-BC1C-5363814FA7E2}" type="presOf" srcId="{4FEA9832-65C9-4123-BA50-E1CE9D0AB363}" destId="{FF77B959-BD23-4CB6-81E6-8AEB05A2B26F}" srcOrd="0" destOrd="0" presId="urn:microsoft.com/office/officeart/2005/8/layout/vList2"/>
    <dgm:cxn modelId="{A27A7941-9F50-41C2-B60E-31503FC62422}" type="presOf" srcId="{2C4D5814-604B-4E74-93A7-78136B420534}" destId="{1C95EC32-A4CC-40B8-8BA2-15EFA0EFF033}" srcOrd="0" destOrd="0" presId="urn:microsoft.com/office/officeart/2005/8/layout/vList2"/>
    <dgm:cxn modelId="{20C44B6B-C03D-45D1-8114-0B94DE548A88}" srcId="{2C4D5814-604B-4E74-93A7-78136B420534}" destId="{4FEA9832-65C9-4123-BA50-E1CE9D0AB363}" srcOrd="0" destOrd="0" parTransId="{6F53B6B6-D2A2-49A4-8683-058333A020F4}" sibTransId="{8EDED989-D993-4588-852A-73DF4B6D1604}"/>
    <dgm:cxn modelId="{B115E784-050F-4BCF-8632-52B3BFE5078A}" srcId="{2C4D5814-604B-4E74-93A7-78136B420534}" destId="{6325374C-27AE-41E0-9472-FDDE76E67F7A}" srcOrd="1" destOrd="0" parTransId="{1BDA187B-6584-49F7-849E-B2614893107A}" sibTransId="{15D5BC1D-2829-4DBF-9D35-03B00DD23B7B}"/>
    <dgm:cxn modelId="{C414DDA6-591C-430F-B50C-1750DFF85854}" srcId="{2C4D5814-604B-4E74-93A7-78136B420534}" destId="{39AD8BFB-2675-4341-8D72-4B80A85E63C9}" srcOrd="3" destOrd="0" parTransId="{3B0B6994-6456-45E4-83DA-A4B5C6515AFD}" sibTransId="{1296785F-A84A-45BD-B4AC-4B3FFD2C7642}"/>
    <dgm:cxn modelId="{9A0B18D0-60FD-441B-B82E-053646241090}" type="presOf" srcId="{39AD8BFB-2675-4341-8D72-4B80A85E63C9}" destId="{24E17AFD-B534-4EA1-96CC-69C383201CD3}" srcOrd="0" destOrd="0" presId="urn:microsoft.com/office/officeart/2005/8/layout/vList2"/>
    <dgm:cxn modelId="{3ACA35D3-D187-48AA-838D-5D6ABE529C7F}" type="presOf" srcId="{552D35C9-C7F5-4EF6-A32A-271B52779D99}" destId="{5E7BF434-8CA5-4054-8545-80AA5A7A4B18}" srcOrd="0" destOrd="0" presId="urn:microsoft.com/office/officeart/2005/8/layout/vList2"/>
    <dgm:cxn modelId="{385612E9-ACD9-4E01-9335-9632BFA5410D}" srcId="{2C4D5814-604B-4E74-93A7-78136B420534}" destId="{F7E45569-0B51-4EE1-B19A-BA5BCC9E5025}" srcOrd="2" destOrd="0" parTransId="{8FA4A4A2-9221-4F84-A78D-794E885DB1A5}" sibTransId="{AEF44FC8-1442-4B4D-9C03-334508594048}"/>
    <dgm:cxn modelId="{3BC724EC-AACA-44E1-B260-19A3179C46B3}" srcId="{2C4D5814-604B-4E74-93A7-78136B420534}" destId="{552D35C9-C7F5-4EF6-A32A-271B52779D99}" srcOrd="4" destOrd="0" parTransId="{121C9C44-FB10-43F7-AFC2-D493C70CA900}" sibTransId="{31A5C1DC-E5D6-4780-B687-B63380B1CF1F}"/>
    <dgm:cxn modelId="{B0B5D18F-B6CC-43F1-A573-ED7603D7A481}" type="presParOf" srcId="{1C95EC32-A4CC-40B8-8BA2-15EFA0EFF033}" destId="{FF77B959-BD23-4CB6-81E6-8AEB05A2B26F}" srcOrd="0" destOrd="0" presId="urn:microsoft.com/office/officeart/2005/8/layout/vList2"/>
    <dgm:cxn modelId="{F989985A-A3B8-403A-9E22-36D007B7A297}" type="presParOf" srcId="{1C95EC32-A4CC-40B8-8BA2-15EFA0EFF033}" destId="{2E8F7CA8-4B20-4A0F-B0BE-7A8B36464824}" srcOrd="1" destOrd="0" presId="urn:microsoft.com/office/officeart/2005/8/layout/vList2"/>
    <dgm:cxn modelId="{7348ADAB-C418-4CFA-BCF7-EB6529C9D150}" type="presParOf" srcId="{1C95EC32-A4CC-40B8-8BA2-15EFA0EFF033}" destId="{B59C3869-0319-4058-9D49-DDDA7DC6B5F8}" srcOrd="2" destOrd="0" presId="urn:microsoft.com/office/officeart/2005/8/layout/vList2"/>
    <dgm:cxn modelId="{BF3DBA49-954C-4C5A-8525-976B2071F08A}" type="presParOf" srcId="{1C95EC32-A4CC-40B8-8BA2-15EFA0EFF033}" destId="{6434F4A1-5A5A-4E8A-9C74-9A394D629BF0}" srcOrd="3" destOrd="0" presId="urn:microsoft.com/office/officeart/2005/8/layout/vList2"/>
    <dgm:cxn modelId="{3F322845-A89A-4847-A4DB-5797D0FB9FDA}" type="presParOf" srcId="{1C95EC32-A4CC-40B8-8BA2-15EFA0EFF033}" destId="{77008695-683A-45D0-ABBB-6FB65118B50A}" srcOrd="4" destOrd="0" presId="urn:microsoft.com/office/officeart/2005/8/layout/vList2"/>
    <dgm:cxn modelId="{C46B92A6-161F-45A5-950D-BF4C0A7B6899}" type="presParOf" srcId="{1C95EC32-A4CC-40B8-8BA2-15EFA0EFF033}" destId="{43A466E3-F850-4BB6-AD5D-3B96CDAAD569}" srcOrd="5" destOrd="0" presId="urn:microsoft.com/office/officeart/2005/8/layout/vList2"/>
    <dgm:cxn modelId="{7FED9349-3972-40E5-9491-919D018897A0}" type="presParOf" srcId="{1C95EC32-A4CC-40B8-8BA2-15EFA0EFF033}" destId="{24E17AFD-B534-4EA1-96CC-69C383201CD3}" srcOrd="6" destOrd="0" presId="urn:microsoft.com/office/officeart/2005/8/layout/vList2"/>
    <dgm:cxn modelId="{047A19E3-7F50-4607-BD6A-956649E26427}" type="presParOf" srcId="{1C95EC32-A4CC-40B8-8BA2-15EFA0EFF033}" destId="{E870B5B1-8624-41FF-9545-978E00E4F67B}" srcOrd="7" destOrd="0" presId="urn:microsoft.com/office/officeart/2005/8/layout/vList2"/>
    <dgm:cxn modelId="{29308940-D4EE-4018-84B7-5F143ACF607E}" type="presParOf" srcId="{1C95EC32-A4CC-40B8-8BA2-15EFA0EFF033}" destId="{5E7BF434-8CA5-4054-8545-80AA5A7A4B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31E5-5E50-4ABC-A52E-906286E2D262}">
      <dsp:nvSpPr>
        <dsp:cNvPr id="0" name=""/>
        <dsp:cNvSpPr/>
      </dsp:nvSpPr>
      <dsp:spPr>
        <a:xfrm>
          <a:off x="0" y="1431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6A2F8-7AAE-4AFB-A558-50E0D9730C7A}">
      <dsp:nvSpPr>
        <dsp:cNvPr id="0" name=""/>
        <dsp:cNvSpPr/>
      </dsp:nvSpPr>
      <dsp:spPr>
        <a:xfrm>
          <a:off x="219505" y="164700"/>
          <a:ext cx="399100" cy="399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991AB-8230-4B26-BF64-54C37A7659B6}">
      <dsp:nvSpPr>
        <dsp:cNvPr id="0" name=""/>
        <dsp:cNvSpPr/>
      </dsp:nvSpPr>
      <dsp:spPr>
        <a:xfrm>
          <a:off x="838110" y="1431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Dataset: </a:t>
          </a:r>
          <a:r>
            <a:rPr lang="en-US" sz="1700" kern="1200" dirty="0" err="1"/>
            <a:t>PaySim</a:t>
          </a:r>
          <a:r>
            <a:rPr lang="en-US" sz="1700" kern="1200" dirty="0"/>
            <a:t> (6M+ mobile money transactions, highly imbalanced).</a:t>
          </a:r>
        </a:p>
      </dsp:txBody>
      <dsp:txXfrm>
        <a:off x="838110" y="1431"/>
        <a:ext cx="5734139" cy="725636"/>
      </dsp:txXfrm>
    </dsp:sp>
    <dsp:sp modelId="{D3663594-DD28-4028-8CE8-D8755454BE33}">
      <dsp:nvSpPr>
        <dsp:cNvPr id="0" name=""/>
        <dsp:cNvSpPr/>
      </dsp:nvSpPr>
      <dsp:spPr>
        <a:xfrm>
          <a:off x="0" y="908477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3C34B-8F0F-4C6C-93DA-F08D942FFDED}">
      <dsp:nvSpPr>
        <dsp:cNvPr id="0" name=""/>
        <dsp:cNvSpPr/>
      </dsp:nvSpPr>
      <dsp:spPr>
        <a:xfrm>
          <a:off x="219505" y="1071745"/>
          <a:ext cx="399100" cy="399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B8FF-47E2-4DCB-A13D-764617404ECB}">
      <dsp:nvSpPr>
        <dsp:cNvPr id="0" name=""/>
        <dsp:cNvSpPr/>
      </dsp:nvSpPr>
      <dsp:spPr>
        <a:xfrm>
          <a:off x="838110" y="908477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Isolation Forest for anomaly detection (imbalanced data).Use Random Forest on balanced data (via </a:t>
          </a:r>
          <a:r>
            <a:rPr lang="en-US" sz="1700" kern="1200" dirty="0" err="1"/>
            <a:t>downsampling</a:t>
          </a:r>
          <a:r>
            <a:rPr lang="en-US" sz="1700" kern="1200" dirty="0"/>
            <a:t>).</a:t>
          </a:r>
        </a:p>
      </dsp:txBody>
      <dsp:txXfrm>
        <a:off x="838110" y="908477"/>
        <a:ext cx="5734139" cy="725636"/>
      </dsp:txXfrm>
    </dsp:sp>
    <dsp:sp modelId="{4B2C6476-E633-48A2-AD8C-1BB4856B948C}">
      <dsp:nvSpPr>
        <dsp:cNvPr id="0" name=""/>
        <dsp:cNvSpPr/>
      </dsp:nvSpPr>
      <dsp:spPr>
        <a:xfrm>
          <a:off x="0" y="1815523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E23C-7458-4173-988C-E822A6BA4B19}">
      <dsp:nvSpPr>
        <dsp:cNvPr id="0" name=""/>
        <dsp:cNvSpPr/>
      </dsp:nvSpPr>
      <dsp:spPr>
        <a:xfrm>
          <a:off x="219505" y="1978791"/>
          <a:ext cx="399100" cy="399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4E70D-7DAC-4646-AA1B-052713C94135}">
      <dsp:nvSpPr>
        <dsp:cNvPr id="0" name=""/>
        <dsp:cNvSpPr/>
      </dsp:nvSpPr>
      <dsp:spPr>
        <a:xfrm>
          <a:off x="838110" y="1815523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Random Forest on balanced data (via </a:t>
          </a:r>
          <a:r>
            <a:rPr lang="en-US" sz="1700" kern="1200" dirty="0" err="1"/>
            <a:t>downsampling</a:t>
          </a:r>
          <a:r>
            <a:rPr lang="en-US" sz="1700" kern="1200" dirty="0"/>
            <a:t>).</a:t>
          </a:r>
        </a:p>
      </dsp:txBody>
      <dsp:txXfrm>
        <a:off x="838110" y="1815523"/>
        <a:ext cx="5734139" cy="725636"/>
      </dsp:txXfrm>
    </dsp:sp>
    <dsp:sp modelId="{F19BECA9-0E07-4C06-8E98-D975186A64FE}">
      <dsp:nvSpPr>
        <dsp:cNvPr id="0" name=""/>
        <dsp:cNvSpPr/>
      </dsp:nvSpPr>
      <dsp:spPr>
        <a:xfrm>
          <a:off x="0" y="2722569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395B-D50F-41A7-9238-49835D04E508}">
      <dsp:nvSpPr>
        <dsp:cNvPr id="0" name=""/>
        <dsp:cNvSpPr/>
      </dsp:nvSpPr>
      <dsp:spPr>
        <a:xfrm>
          <a:off x="219505" y="2885837"/>
          <a:ext cx="399100" cy="3991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C521C-A6DE-4233-B1EC-E935D5C8CE8E}">
      <dsp:nvSpPr>
        <dsp:cNvPr id="0" name=""/>
        <dsp:cNvSpPr/>
      </dsp:nvSpPr>
      <dsp:spPr>
        <a:xfrm>
          <a:off x="838110" y="2722569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Compare models using Precision, Recall, Accuracy, F1-Score.</a:t>
          </a:r>
        </a:p>
      </dsp:txBody>
      <dsp:txXfrm>
        <a:off x="838110" y="2722569"/>
        <a:ext cx="5734139" cy="725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E9B8-3150-48E7-9F9E-A36F85D1F15B}">
      <dsp:nvSpPr>
        <dsp:cNvPr id="0" name=""/>
        <dsp:cNvSpPr/>
      </dsp:nvSpPr>
      <dsp:spPr>
        <a:xfrm>
          <a:off x="0" y="389830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features: type, amount, balances before/after (origin &amp; dest).</a:t>
          </a:r>
        </a:p>
      </dsp:txBody>
      <dsp:txXfrm>
        <a:off x="0" y="389830"/>
        <a:ext cx="2053828" cy="1232296"/>
      </dsp:txXfrm>
    </dsp:sp>
    <dsp:sp modelId="{856AE7E3-7821-4748-B130-F30997AD93FD}">
      <dsp:nvSpPr>
        <dsp:cNvPr id="0" name=""/>
        <dsp:cNvSpPr/>
      </dsp:nvSpPr>
      <dsp:spPr>
        <a:xfrm>
          <a:off x="2259210" y="389830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Fraud mostly in TRANSFER and CASH_OUT transactions.</a:t>
          </a:r>
        </a:p>
      </dsp:txBody>
      <dsp:txXfrm>
        <a:off x="2259210" y="389830"/>
        <a:ext cx="2053828" cy="1232296"/>
      </dsp:txXfrm>
    </dsp:sp>
    <dsp:sp modelId="{E8D7B007-D49E-4DAC-814E-1C2F36B94D84}">
      <dsp:nvSpPr>
        <dsp:cNvPr id="0" name=""/>
        <dsp:cNvSpPr/>
      </dsp:nvSpPr>
      <dsp:spPr>
        <a:xfrm>
          <a:off x="4518421" y="389830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Isolation Forest: High accuracy, low fraud recall.</a:t>
          </a:r>
        </a:p>
      </dsp:txBody>
      <dsp:txXfrm>
        <a:off x="4518421" y="389830"/>
        <a:ext cx="2053828" cy="1232296"/>
      </dsp:txXfrm>
    </dsp:sp>
    <dsp:sp modelId="{302244BF-168E-49E1-B16A-AC19D667F897}">
      <dsp:nvSpPr>
        <dsp:cNvPr id="0" name=""/>
        <dsp:cNvSpPr/>
      </dsp:nvSpPr>
      <dsp:spPr>
        <a:xfrm>
          <a:off x="1129605" y="1827510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Forest: 97.5% F1-score, strong fraud detection.</a:t>
          </a:r>
        </a:p>
      </dsp:txBody>
      <dsp:txXfrm>
        <a:off x="1129605" y="1827510"/>
        <a:ext cx="2053828" cy="1232296"/>
      </dsp:txXfrm>
    </dsp:sp>
    <dsp:sp modelId="{23AD7A89-8B25-45A8-930D-AA439E37AEC1}">
      <dsp:nvSpPr>
        <dsp:cNvPr id="0" name=""/>
        <dsp:cNvSpPr/>
      </dsp:nvSpPr>
      <dsp:spPr>
        <a:xfrm>
          <a:off x="3388816" y="1827510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Visual: Model performance comparison bar chart (included in report).</a:t>
          </a:r>
        </a:p>
      </dsp:txBody>
      <dsp:txXfrm>
        <a:off x="3388816" y="1827510"/>
        <a:ext cx="2053828" cy="1232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F55C3-831E-4C49-B611-CC9984FEF3F8}">
      <dsp:nvSpPr>
        <dsp:cNvPr id="0" name=""/>
        <dsp:cNvSpPr/>
      </dsp:nvSpPr>
      <dsp:spPr>
        <a:xfrm>
          <a:off x="0" y="1431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0A8A-E7EF-4AC3-A00F-801741873FE9}">
      <dsp:nvSpPr>
        <dsp:cNvPr id="0" name=""/>
        <dsp:cNvSpPr/>
      </dsp:nvSpPr>
      <dsp:spPr>
        <a:xfrm>
          <a:off x="219505" y="164700"/>
          <a:ext cx="399100" cy="399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D4AC0-05D7-4959-B53B-BDA4F5A1EE6D}">
      <dsp:nvSpPr>
        <dsp:cNvPr id="0" name=""/>
        <dsp:cNvSpPr/>
      </dsp:nvSpPr>
      <dsp:spPr>
        <a:xfrm>
          <a:off x="838110" y="1431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Prevents early-stage fraud → reduces loss &amp; reputational risk.</a:t>
          </a:r>
        </a:p>
      </dsp:txBody>
      <dsp:txXfrm>
        <a:off x="838110" y="1431"/>
        <a:ext cx="5734139" cy="725636"/>
      </dsp:txXfrm>
    </dsp:sp>
    <dsp:sp modelId="{4FBF43E9-848D-4A84-8F2C-90EAF0FCE25C}">
      <dsp:nvSpPr>
        <dsp:cNvPr id="0" name=""/>
        <dsp:cNvSpPr/>
      </dsp:nvSpPr>
      <dsp:spPr>
        <a:xfrm>
          <a:off x="0" y="908477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CD61-5795-4F79-877C-34268360D8BB}">
      <dsp:nvSpPr>
        <dsp:cNvPr id="0" name=""/>
        <dsp:cNvSpPr/>
      </dsp:nvSpPr>
      <dsp:spPr>
        <a:xfrm>
          <a:off x="219505" y="1071745"/>
          <a:ext cx="399100" cy="399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F21C9-D2A3-448A-97FE-ECEDDCF3E280}">
      <dsp:nvSpPr>
        <dsp:cNvPr id="0" name=""/>
        <dsp:cNvSpPr/>
      </dsp:nvSpPr>
      <dsp:spPr>
        <a:xfrm>
          <a:off x="838110" y="908477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Assists fraud analysts → fewer false positives.</a:t>
          </a:r>
        </a:p>
      </dsp:txBody>
      <dsp:txXfrm>
        <a:off x="838110" y="908477"/>
        <a:ext cx="5734139" cy="725636"/>
      </dsp:txXfrm>
    </dsp:sp>
    <dsp:sp modelId="{2CCB1B17-4767-4D27-8A8D-D70F643FAC43}">
      <dsp:nvSpPr>
        <dsp:cNvPr id="0" name=""/>
        <dsp:cNvSpPr/>
      </dsp:nvSpPr>
      <dsp:spPr>
        <a:xfrm>
          <a:off x="0" y="1815523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E34D8-2F7A-4380-9CBD-1F697AB44565}">
      <dsp:nvSpPr>
        <dsp:cNvPr id="0" name=""/>
        <dsp:cNvSpPr/>
      </dsp:nvSpPr>
      <dsp:spPr>
        <a:xfrm>
          <a:off x="219505" y="1978791"/>
          <a:ext cx="399100" cy="399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99CCA-C699-4E74-8882-7AC0EF48FDC8}">
      <dsp:nvSpPr>
        <dsp:cNvPr id="0" name=""/>
        <dsp:cNvSpPr/>
      </dsp:nvSpPr>
      <dsp:spPr>
        <a:xfrm>
          <a:off x="838110" y="1815523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Scalable for mobile banking apps.</a:t>
          </a:r>
        </a:p>
      </dsp:txBody>
      <dsp:txXfrm>
        <a:off x="838110" y="1815523"/>
        <a:ext cx="5734139" cy="725636"/>
      </dsp:txXfrm>
    </dsp:sp>
    <dsp:sp modelId="{824FB40B-3DCD-45DB-82B7-2E9197B4A010}">
      <dsp:nvSpPr>
        <dsp:cNvPr id="0" name=""/>
        <dsp:cNvSpPr/>
      </dsp:nvSpPr>
      <dsp:spPr>
        <a:xfrm>
          <a:off x="0" y="2722569"/>
          <a:ext cx="6572250" cy="7256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1C89F-99A9-4D47-A909-A654BA154489}">
      <dsp:nvSpPr>
        <dsp:cNvPr id="0" name=""/>
        <dsp:cNvSpPr/>
      </dsp:nvSpPr>
      <dsp:spPr>
        <a:xfrm>
          <a:off x="219505" y="2885837"/>
          <a:ext cx="399100" cy="3991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37B64-EA1E-45C7-8F3E-7D285F7995D7}">
      <dsp:nvSpPr>
        <dsp:cNvPr id="0" name=""/>
        <dsp:cNvSpPr/>
      </dsp:nvSpPr>
      <dsp:spPr>
        <a:xfrm>
          <a:off x="838110" y="2722569"/>
          <a:ext cx="5734139" cy="725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97" tIns="76797" rIns="76797" bIns="767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Conclusion: Random Forest (on balanced data) is superior.</a:t>
          </a:r>
        </a:p>
      </dsp:txBody>
      <dsp:txXfrm>
        <a:off x="838110" y="2722569"/>
        <a:ext cx="5734139" cy="725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7B959-BD23-4CB6-81E6-8AEB05A2B26F}">
      <dsp:nvSpPr>
        <dsp:cNvPr id="0" name=""/>
        <dsp:cNvSpPr/>
      </dsp:nvSpPr>
      <dsp:spPr>
        <a:xfrm>
          <a:off x="0" y="10836"/>
          <a:ext cx="6572250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Fraud detection is crucial in mobile banking systems like M-Pesa.</a:t>
          </a:r>
        </a:p>
      </dsp:txBody>
      <dsp:txXfrm>
        <a:off x="31556" y="42392"/>
        <a:ext cx="6509138" cy="583313"/>
      </dsp:txXfrm>
    </dsp:sp>
    <dsp:sp modelId="{B59C3869-0319-4058-9D49-DDDA7DC6B5F8}">
      <dsp:nvSpPr>
        <dsp:cNvPr id="0" name=""/>
        <dsp:cNvSpPr/>
      </dsp:nvSpPr>
      <dsp:spPr>
        <a:xfrm>
          <a:off x="0" y="706221"/>
          <a:ext cx="6572250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AI-driven models improve detection speed and reduce financial loss.</a:t>
          </a:r>
        </a:p>
      </dsp:txBody>
      <dsp:txXfrm>
        <a:off x="31556" y="737777"/>
        <a:ext cx="6509138" cy="583313"/>
      </dsp:txXfrm>
    </dsp:sp>
    <dsp:sp modelId="{77008695-683A-45D0-ABBB-6FB65118B50A}">
      <dsp:nvSpPr>
        <dsp:cNvPr id="0" name=""/>
        <dsp:cNvSpPr/>
      </dsp:nvSpPr>
      <dsp:spPr>
        <a:xfrm>
          <a:off x="0" y="1401606"/>
          <a:ext cx="6572250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enhances fraud recall &amp; precision → fewer false positives.</a:t>
          </a:r>
        </a:p>
      </dsp:txBody>
      <dsp:txXfrm>
        <a:off x="31556" y="1433162"/>
        <a:ext cx="6509138" cy="583313"/>
      </dsp:txXfrm>
    </dsp:sp>
    <dsp:sp modelId="{24E17AFD-B534-4EA1-96CC-69C383201CD3}">
      <dsp:nvSpPr>
        <dsp:cNvPr id="0" name=""/>
        <dsp:cNvSpPr/>
      </dsp:nvSpPr>
      <dsp:spPr>
        <a:xfrm>
          <a:off x="0" y="2096991"/>
          <a:ext cx="6572250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real-time monitoring and decision intelligence (like Mastercard, JPMorgan).</a:t>
          </a:r>
        </a:p>
      </dsp:txBody>
      <dsp:txXfrm>
        <a:off x="31556" y="2128547"/>
        <a:ext cx="6509138" cy="583313"/>
      </dsp:txXfrm>
    </dsp:sp>
    <dsp:sp modelId="{5E7BF434-8CA5-4054-8545-80AA5A7A4B18}">
      <dsp:nvSpPr>
        <dsp:cNvPr id="0" name=""/>
        <dsp:cNvSpPr/>
      </dsp:nvSpPr>
      <dsp:spPr>
        <a:xfrm>
          <a:off x="0" y="2792376"/>
          <a:ext cx="6572250" cy="646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Aligns with industry use of ML for fraud prevention (e.g., HSBC, PayPal, AmEx).</a:t>
          </a:r>
        </a:p>
      </dsp:txBody>
      <dsp:txXfrm>
        <a:off x="31556" y="2823932"/>
        <a:ext cx="6509138" cy="58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8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0F4D0F83-3F03-B4AF-B983-9E7747A1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1000" r="-1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AI-Based Fraud Detection in Mobile Transactions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Using Isolation Forest &amp; Random Forest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Pranav Dinesh Ahire — MSCDAD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National College of Ireland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Aim, Vision &amp; Motivation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EEDB1-A06C-BB8B-1322-D48B18CF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Vision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enhance fraud prevention in mobile financial systems using smart, scalable AI models.</a:t>
            </a:r>
          </a:p>
          <a:p>
            <a:pPr>
              <a:buNone/>
            </a:pPr>
            <a:r>
              <a:rPr lang="en-US" b="1" dirty="0"/>
              <a:t>Aim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detect and reduce fraudulent mobile transactions by comparing unsupervised and supervised ML techniques.</a:t>
            </a:r>
          </a:p>
          <a:p>
            <a:pPr>
              <a:buNone/>
            </a:pPr>
            <a:r>
              <a:rPr lang="en-US" b="1" dirty="0"/>
              <a:t>Motivation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money is growing rapidly (e.g., M-Pesa), but fraud is rising.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rule-based fraud systems are no longer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offers real-time, intelligent fraud detection capabilities.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3E7BE-40E2-74A9-02B9-2A51CF60C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78962"/>
              </p:ext>
            </p:extLst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274153-7797-E13E-2A60-969BE7FB09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4D81E7-98AD-FBBE-0A86-FC75B9EF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dirty="0"/>
              <a:t>Results &amp; 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AF9B08-CDDD-8777-C4E8-985378A9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08849"/>
            <a:ext cx="3797619" cy="801943"/>
          </a:xfrm>
        </p:spPr>
        <p:txBody>
          <a:bodyPr>
            <a:normAutofit fontScale="92500"/>
          </a:bodyPr>
          <a:lstStyle/>
          <a:p>
            <a:r>
              <a:rPr lang="en-US" dirty="0"/>
              <a:t>Isolation Forest (Unsupervised)</a:t>
            </a: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8DE050D-FE80-D4E5-D914-6B2CC4754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94432"/>
            <a:ext cx="4040188" cy="233520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7754F1-FE9D-E87C-10A7-6503F8C4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6614" y="1915711"/>
            <a:ext cx="4029637" cy="802237"/>
          </a:xfrm>
        </p:spPr>
        <p:txBody>
          <a:bodyPr>
            <a:normAutofit fontScale="92500"/>
          </a:bodyPr>
          <a:lstStyle/>
          <a:p>
            <a:r>
              <a:rPr lang="en-US" dirty="0"/>
              <a:t>Random Forest (Supervised, Balanced Data)</a:t>
            </a:r>
          </a:p>
        </p:txBody>
      </p:sp>
      <p:pic>
        <p:nvPicPr>
          <p:cNvPr id="12" name="Content Placeholder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0D13C62-71E6-6631-7DFD-64CCD830E0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51094" y="2710792"/>
            <a:ext cx="4029637" cy="2335202"/>
          </a:xfrm>
        </p:spPr>
      </p:pic>
    </p:spTree>
    <p:extLst>
      <p:ext uri="{BB962C8B-B14F-4D97-AF65-F5344CB8AC3E}">
        <p14:creationId xmlns:p14="http://schemas.microsoft.com/office/powerpoint/2010/main" val="26564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08C5F-EA2C-40BC-584F-F0725C605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487747"/>
              </p:ext>
            </p:extLst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CD8-5703-55C5-D43D-977CF4F6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Finance &amp; Banking Domain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980924-DF4A-7651-4E5C-06DD2553B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3038" y="2016125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31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164A-F2A9-757E-0A0C-67382AB4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6019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349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AI-Based Fraud Detection in Mobile Transactions</vt:lpstr>
      <vt:lpstr>Project Aim, Vision &amp; Motivation</vt:lpstr>
      <vt:lpstr>Objectives &amp; Dataset</vt:lpstr>
      <vt:lpstr>Key Features &amp; Demonstration</vt:lpstr>
      <vt:lpstr>Results &amp; Insights</vt:lpstr>
      <vt:lpstr>Business Impact &amp; Conclusion</vt:lpstr>
      <vt:lpstr>Impact on Finance &amp; Banking Domain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Pranav</dc:creator>
  <cp:keywords/>
  <dc:description>generated using python-pptx</dc:description>
  <cp:lastModifiedBy>PRANAV AHIRE</cp:lastModifiedBy>
  <cp:revision>4</cp:revision>
  <dcterms:created xsi:type="dcterms:W3CDTF">2013-01-27T09:14:16Z</dcterms:created>
  <dcterms:modified xsi:type="dcterms:W3CDTF">2025-07-20T15:45:17Z</dcterms:modified>
  <cp:category/>
</cp:coreProperties>
</file>