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12" r:id="rId5"/>
    <p:sldId id="304" r:id="rId6"/>
    <p:sldId id="282" r:id="rId7"/>
    <p:sldId id="328" r:id="rId8"/>
    <p:sldId id="327" r:id="rId9"/>
    <p:sldId id="323" r:id="rId10"/>
    <p:sldId id="324" r:id="rId11"/>
    <p:sldId id="315" r:id="rId12"/>
    <p:sldId id="325" r:id="rId13"/>
    <p:sldId id="326" r:id="rId14"/>
    <p:sldId id="336" r:id="rId15"/>
    <p:sldId id="317" r:id="rId16"/>
    <p:sldId id="330" r:id="rId17"/>
    <p:sldId id="331" r:id="rId18"/>
    <p:sldId id="321" r:id="rId19"/>
    <p:sldId id="322" r:id="rId20"/>
    <p:sldId id="329" r:id="rId21"/>
    <p:sldId id="332" r:id="rId22"/>
    <p:sldId id="333" r:id="rId23"/>
    <p:sldId id="334" r:id="rId24"/>
    <p:sldId id="335" r:id="rId25"/>
    <p:sldId id="297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752EC-5CC8-4AE2-8D33-C982FFF08DED}" v="42" dt="2025-04-22T15:45:17.81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6DD69-A219-2A5C-84F3-094C5D63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C1EA1-DDB1-6BFA-8C98-487A169BE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D48D7-E99C-8E33-B4FB-C428E9FB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41582-A915-FEAB-AE79-CD317C05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7D716-2A5B-568E-98CF-02A9E7A21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FCFBE-B836-893E-A5D1-1B6A2EDC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1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969BC-5DAA-2574-131F-B95BCCCD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50390-7A09-E201-3A15-E1AF8A44E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1A450-FD98-12FB-4705-0E8A617A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5BF4-2117-F097-1B24-486CCA50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9EC3E-01AA-D23C-F3A7-678493739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F1B3E-6857-0BD8-1523-04378340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4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9997C-1837-6EC2-8585-26AC59DA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E4A9C-6F06-B0A1-FF1E-94073A10C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4C3DF6-D6B7-1DAC-89B6-DEDDB2A7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E6C10-D9C4-7D6D-D0BE-EE10ED52A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F2E72-703A-9677-FE68-5AC503C2E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54E80-6452-59B7-560B-0C203714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A07BB-C989-20D3-4FB4-91627628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C7F97-D47E-A154-8FAE-AC6B2D9D5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62838-F131-69EF-CBD9-ECC02583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8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1110-3D60-2E5C-4518-285E2C06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B42A2-77DF-D467-DE5D-9370516DF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34D67-72AE-8D42-96B5-394AD84CD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6689-FEC8-B960-B660-C009B5FF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0E082-AB3D-CA67-5B04-72D09BB9D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3296-25C8-3FA8-DA7B-FC300205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7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CFCB-EF47-0E43-1818-AB6FBAA6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A9284-5896-1631-6052-42DDAB834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55E44-6D1D-DA80-F7B2-7E0089C9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8564-76BC-455E-8B69-CC8A64BE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84193-576A-3F6F-1456-96EA2BA45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2D266-7F6A-1EFB-B9AB-A3AFB53E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C030C-53D3-5011-87E3-ACD174A1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AD1FB-82B4-1AAD-9496-B0ED7041B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7AA50-3997-0A30-5ADA-1932365F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706" y="810227"/>
            <a:ext cx="8050306" cy="5411279"/>
          </a:xfrm>
        </p:spPr>
        <p:txBody>
          <a:bodyPr anchor="ctr"/>
          <a:lstStyle/>
          <a:p>
            <a:r>
              <a:rPr lang="en-US" sz="4000" dirty="0">
                <a:cs typeface="Times New Roman" panose="02020603050405020304" pitchFamily="18" charset="0"/>
              </a:rPr>
              <a:t>DSA GROUP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Monitoring and MANAGEMENT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SYSYTEM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86F6-E74A-32F4-89D2-B05D6022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E98A3-9050-4239-E3BD-34D78ADA0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BE6BC6-28F4-ACB9-C72E-3EE8FC02F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5083" y="2348754"/>
            <a:ext cx="3282950" cy="348408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DCA90F-DDD4-7221-A70F-0F98B4376E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81550" y="2421177"/>
            <a:ext cx="3286125" cy="3484084"/>
          </a:xfrm>
        </p:spPr>
      </p:pic>
    </p:spTree>
    <p:extLst>
      <p:ext uri="{BB962C8B-B14F-4D97-AF65-F5344CB8AC3E}">
        <p14:creationId xmlns:p14="http://schemas.microsoft.com/office/powerpoint/2010/main" val="410488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AEFD-54A9-E7BD-EE24-C9603BD2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A100-1BE8-5709-F73C-DD35326A8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502C3D-01ED-66D2-6AF4-10470DE2A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036" y="1281953"/>
            <a:ext cx="3282950" cy="407580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4074B4-56F9-47CA-FF55-F6088AC889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81550" y="1532966"/>
            <a:ext cx="3286125" cy="3721680"/>
          </a:xfrm>
        </p:spPr>
      </p:pic>
    </p:spTree>
    <p:extLst>
      <p:ext uri="{BB962C8B-B14F-4D97-AF65-F5344CB8AC3E}">
        <p14:creationId xmlns:p14="http://schemas.microsoft.com/office/powerpoint/2010/main" val="108414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600" dirty="0"/>
              <a:t>Important Structures in the Attendance Management System Code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    1.AttendanceRecord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Tracks daily attendance for a subject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an array where each element represents a day (1-31)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1 for present, 0 for absent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b="1" dirty="0"/>
              <a:t>2.  Student Structure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The main structure representing a student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Contains: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	Student ID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	Student name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	The array of attendance records (one per subject)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	Next pointer for hash table collision handling</a:t>
            </a:r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B5487-CD5D-2586-B174-07CD6574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533CD-07D6-F516-69CD-D36AEB86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600" dirty="0"/>
              <a:t>Important Structures in the Attendance Management System Code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EAA221B-CE68-FAAA-E252-AED4E7872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3. Hash Table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Array of pointers to Student structures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Uses separate chaining for collision resolution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Size defined by TABLE_SIZE (10 in this implementation)</a:t>
            </a:r>
          </a:p>
          <a:p>
            <a:pPr marL="402336" lvl="1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/>
              <a:t>       4. 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Subject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2D array storing subject names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C8F"/>
                </a:solidFill>
                <a:effectLst/>
                <a:latin typeface="DeepSeek-CJK-patch"/>
              </a:rPr>
              <a:t>subjectCount</a:t>
            </a: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 tracks number of subjects added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MAX_SUBJECTS defines maximum number of subjects (10)</a:t>
            </a:r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1813D-6F21-D2F7-1D82-13CFF0C33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24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2A6B-E3FD-8ABE-5A10-E5E6A5894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888D2A-529A-8777-E566-D46F0118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2600" dirty="0"/>
              <a:t>Important Structures in the Attendance Management System Code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BECCFF93-1120-5B9A-373A-35C797201C6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202C8F"/>
                </a:solidFill>
              </a:rPr>
              <a:t>    5. 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Constants for Configuration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6. </a:t>
            </a:r>
            <a:r>
              <a:rPr lang="en-US" b="1" i="0" dirty="0" err="1">
                <a:solidFill>
                  <a:srgbClr val="202C8F"/>
                </a:solidFill>
                <a:effectLst/>
                <a:latin typeface="DeepSeek-CJK-patch"/>
              </a:rPr>
              <a:t>Colour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 Constants for 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Used for colored output in the console interface</a:t>
            </a:r>
          </a:p>
          <a:p>
            <a:pPr algn="l"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These structures work together to: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Store student information efficiently using a hash table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Track attendance across multiple subjects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Handle up to 31 days of attendance data per subject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Support basic CRUD operations on student records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	Generate attendance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63F3B-CACE-96E6-7F8A-95EBB9E0F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0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Real-World Optimizations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E25C-5C02-B04C-C2D6-C220FCE7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7977749" cy="3961593"/>
          </a:xfrm>
        </p:spPr>
        <p:txBody>
          <a:bodyPr>
            <a:normAutofit/>
          </a:bodyPr>
          <a:lstStyle/>
          <a:p>
            <a:r>
              <a:rPr lang="en-US" b="1" dirty="0"/>
              <a:t>Hashing Improvement:</a:t>
            </a:r>
          </a:p>
          <a:p>
            <a:pPr lvl="1"/>
            <a:r>
              <a:rPr lang="en-US" dirty="0"/>
              <a:t>Use a better hash function (e.g., djb2) to reduce collisions.</a:t>
            </a:r>
          </a:p>
          <a:p>
            <a:r>
              <a:rPr lang="en-US" b="1" dirty="0"/>
              <a:t>Partial ID Search:</a:t>
            </a:r>
          </a:p>
          <a:p>
            <a:pPr lvl="1"/>
            <a:r>
              <a:rPr lang="en-US" dirty="0"/>
              <a:t>Store students in a secondary BST for faster partial ID lookup.</a:t>
            </a:r>
          </a:p>
          <a:p>
            <a:r>
              <a:rPr lang="en-US" b="1" dirty="0"/>
              <a:t>Attendance Compression: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bitmasking</a:t>
            </a:r>
            <a:r>
              <a:rPr lang="en-US" dirty="0"/>
              <a:t> instead of an array of int to save space.</a:t>
            </a:r>
          </a:p>
          <a:p>
            <a:r>
              <a:rPr lang="en-US" b="1" dirty="0"/>
              <a:t>Persistent Storage:</a:t>
            </a:r>
          </a:p>
          <a:p>
            <a:pPr lvl="1"/>
            <a:r>
              <a:rPr lang="en-US" dirty="0"/>
              <a:t>Save the entire hash table to disk for quick reloading.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4000" b="1" i="0" dirty="0">
                <a:solidFill>
                  <a:srgbClr val="202C8F"/>
                </a:solidFill>
                <a:effectLst/>
                <a:latin typeface="DeepSeek-CJK-patch"/>
              </a:rPr>
              <a:t>Time Complexity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955623"/>
              </p:ext>
            </p:extLst>
          </p:nvPr>
        </p:nvGraphicFramePr>
        <p:xfrm>
          <a:off x="914400" y="2316162"/>
          <a:ext cx="10510836" cy="40846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834214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388266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Insert 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Search 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Delete 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Mark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r>
                        <a:rPr lang="en-US" dirty="0"/>
                        <a:t>Generate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D4006-1E58-8756-9F55-16E924C0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61EC-E026-5FB1-CA7A-34F7E1ED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4000" b="1" i="0" dirty="0">
                <a:solidFill>
                  <a:srgbClr val="202C8F"/>
                </a:solidFill>
                <a:effectLst/>
                <a:latin typeface="DeepSeek-CJK-patch"/>
              </a:rPr>
              <a:t>Time Complexity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570684-D692-58FF-8401-6979DA4B070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33158863"/>
              </p:ext>
            </p:extLst>
          </p:nvPr>
        </p:nvGraphicFramePr>
        <p:xfrm>
          <a:off x="886959" y="2480956"/>
          <a:ext cx="10566507" cy="4243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2645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842112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3597939">
                  <a:extLst>
                    <a:ext uri="{9D8B030D-6E8A-4147-A177-3AD203B41FA5}">
                      <a16:colId xmlns:a16="http://schemas.microsoft.com/office/drawing/2014/main" val="4108636616"/>
                    </a:ext>
                  </a:extLst>
                </a:gridCol>
              </a:tblGrid>
              <a:tr h="658611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811404">
                <a:tc>
                  <a:txBody>
                    <a:bodyPr/>
                    <a:lstStyle/>
                    <a:p>
                      <a:r>
                        <a:rPr lang="en-US" dirty="0"/>
                        <a:t>View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O(s*d)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2582351">
                <a:tc gridSpan="3">
                  <a:txBody>
                    <a:bodyPr/>
                    <a:lstStyle/>
                    <a:p>
                      <a:r>
                        <a:rPr lang="en-US" sz="4000" b="1" i="0" dirty="0">
                          <a:solidFill>
                            <a:srgbClr val="202C8F"/>
                          </a:solidFill>
                          <a:effectLst/>
                          <a:latin typeface="DeepSeek-CJK-patch"/>
                        </a:rPr>
                        <a:t>Space Complexity:</a:t>
                      </a:r>
                    </a:p>
                    <a:p>
                      <a:r>
                        <a:rPr lang="en-US" sz="2400" b="1" i="0" dirty="0">
                          <a:solidFill>
                            <a:srgbClr val="202C8F"/>
                          </a:solidFill>
                          <a:effectLst/>
                          <a:latin typeface="DeepSeek-CJK-patch"/>
                        </a:rPr>
                        <a:t>O( n + m + s ) ,where;</a:t>
                      </a:r>
                    </a:p>
                    <a:p>
                      <a:r>
                        <a:rPr lang="en-US" sz="2400" b="1" i="0" dirty="0">
                          <a:solidFill>
                            <a:srgbClr val="202C8F"/>
                          </a:solidFill>
                          <a:effectLst/>
                          <a:latin typeface="DeepSeek-CJK-patch"/>
                        </a:rPr>
                        <a:t>n = number of students.</a:t>
                      </a:r>
                    </a:p>
                    <a:p>
                      <a:r>
                        <a:rPr lang="en-US" sz="2400" b="1" i="0" dirty="0">
                          <a:solidFill>
                            <a:srgbClr val="202C8F"/>
                          </a:solidFill>
                          <a:effectLst/>
                          <a:latin typeface="DeepSeek-CJK-patch"/>
                        </a:rPr>
                        <a:t>m = total attendance records</a:t>
                      </a:r>
                    </a:p>
                    <a:p>
                      <a:r>
                        <a:rPr lang="en-US" sz="2400" b="1" i="0" dirty="0">
                          <a:solidFill>
                            <a:srgbClr val="202C8F"/>
                          </a:solidFill>
                          <a:effectLst/>
                          <a:latin typeface="DeepSeek-CJK-patch"/>
                        </a:rPr>
                        <a:t>s = number of subjects</a:t>
                      </a:r>
                    </a:p>
                    <a:p>
                      <a:endParaRPr lang="en-US" sz="4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3C970-E06C-F753-FB75-EC1F56D87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564E3-829B-62C6-935F-2E5B44C8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5974FE-AF65-C869-F2EA-DAE55065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965393"/>
            <a:ext cx="7631709" cy="558607"/>
          </a:xfrm>
        </p:spPr>
        <p:txBody>
          <a:bodyPr/>
          <a:lstStyle/>
          <a:p>
            <a:pPr algn="l"/>
            <a:r>
              <a:rPr lang="en-US" sz="2800" b="1" i="0">
                <a:solidFill>
                  <a:srgbClr val="202C8F"/>
                </a:solidFill>
                <a:effectLst/>
                <a:latin typeface="DeepSeek-CJK-patch"/>
              </a:rPr>
              <a:t>Positive Aspects✅ </a:t>
            </a:r>
            <a:endParaRPr lang="en-US" sz="2800" b="1" i="0" dirty="0">
              <a:solidFill>
                <a:srgbClr val="202C8F"/>
              </a:solidFill>
              <a:effectLst/>
              <a:latin typeface="DeepSeek-CJK-patch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A82E93E-D1AC-DFD7-D7C1-D6AAE7DAD3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1. Well-Structured Code Organization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Clear separation of concerns with dedicated functions for different operations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Modular design makes it easier to maintain and extend</a:t>
            </a:r>
          </a:p>
          <a:p>
            <a:pPr algn="l">
              <a:buNone/>
            </a:pP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2. Efficient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Uses hash table with separate chaining for student records (O(1) average case for insert/search)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Compact storage of attendance data (1 bit per day per subject)</a:t>
            </a:r>
          </a:p>
          <a:p>
            <a:pPr algn="l">
              <a:buNone/>
            </a:pP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3. Robust Input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Basic input validation for days (1-31) and student IDs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Checks for memory allocation failures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Handles file operations with error checking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b="0" i="0" dirty="0">
              <a:solidFill>
                <a:srgbClr val="202C8F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15EDC-7574-1034-1E57-63093AEFA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FB652-C364-F580-798F-7E72A05C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56B0B9-F572-2AF5-E4A1-EE224D02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965393"/>
            <a:ext cx="7631709" cy="558607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202C8F"/>
                </a:solidFill>
                <a:effectLst/>
                <a:latin typeface="DeepSeek-CJK-patch"/>
              </a:rPr>
              <a:t>Positive Aspects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86B0C0C-38E6-B179-6A44-87A796D17C4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File I/O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load student data from 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formatted attendance reports to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cleanup with </a:t>
            </a:r>
            <a:r>
              <a:rPr lang="en-US" dirty="0" err="1"/>
              <a:t>freeHashTable</a:t>
            </a:r>
            <a:r>
              <a:rPr lang="en-US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apparent memory leaks in the main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99C1-0198-8D87-E90A-07F1EDF83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Pranvkumar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Suhas Kshirsagar 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       SAP ID-(590011587)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Saurav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Sahlot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      SAP ID-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(590014311)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Tanmay Sharma 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      SAP ID-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(590011578)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9D507-6FD5-A6CC-148C-36E93866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E9A1CB-D579-39C4-FB01-6407C51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965393"/>
            <a:ext cx="7631709" cy="558607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202C8F"/>
                </a:solidFill>
                <a:effectLst/>
                <a:latin typeface="DeepSeek-CJK-patch"/>
              </a:rPr>
              <a:t>Negative Aspects ❌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19BC38D-2115-B5AD-DE16-4A117301D2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Technical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Fixed-size arrays limit scalability (MAX_SUBJECTS, MAX_DAYS)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 hash table size (10 buckets) will degrade performance with many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threading - large operations will block the interface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Code Quality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error handling (some functions exit, others return)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Magic numbers used (like part*10+1 in </a:t>
            </a:r>
            <a:r>
              <a:rPr lang="en-US" dirty="0" err="1"/>
              <a:t>viewAttendance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functions are too long (</a:t>
            </a:r>
            <a:r>
              <a:rPr lang="en-US" dirty="0" err="1"/>
              <a:t>markAttendance</a:t>
            </a:r>
            <a:r>
              <a:rPr lang="en-US" dirty="0"/>
              <a:t>, </a:t>
            </a:r>
            <a:r>
              <a:rPr lang="en-US" dirty="0" err="1"/>
              <a:t>viewAttendance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63967-2948-62BD-5580-0A47AC08E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ACBC-779D-1F6B-32FC-B3163D13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7145C-F956-7682-C460-A2531C1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965393"/>
            <a:ext cx="7631709" cy="558607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202C8F"/>
                </a:solidFill>
                <a:effectLst/>
                <a:latin typeface="DeepSeek-CJK-patch"/>
              </a:rPr>
              <a:t>Negative Aspects ❌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23C698C-E3C1-3DCF-95C0-1DAAB521D5A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257426"/>
            <a:ext cx="10030691" cy="414337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dirty="0">
                <a:solidFill>
                  <a:srgbClr val="202C8F"/>
                </a:solidFill>
                <a:latin typeface="DeepSeek-CJK-patch"/>
              </a:rPr>
              <a:t>3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. Missing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No way to edit existing attendance records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No support for different months/years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No student absence statistics or analytics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No notification system for poor attendance</a:t>
            </a:r>
          </a:p>
          <a:p>
            <a:pPr algn="l">
              <a:buNone/>
            </a:pPr>
            <a:r>
              <a:rPr lang="en-US" b="1" dirty="0">
                <a:solidFill>
                  <a:srgbClr val="202C8F"/>
                </a:solidFill>
                <a:latin typeface="DeepSeek-CJK-patch"/>
              </a:rPr>
              <a:t>4</a:t>
            </a:r>
            <a:r>
              <a:rPr lang="en-US" b="1" i="0" dirty="0">
                <a:solidFill>
                  <a:srgbClr val="202C8F"/>
                </a:solidFill>
                <a:effectLst/>
                <a:latin typeface="DeepSeek-CJK-patch"/>
              </a:rPr>
              <a:t>. Performance Concerns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Linear search through hash table chains could be slow for large datasets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Report generation rewrites the entire file each time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C8F"/>
                </a:solidFill>
                <a:effectLst/>
                <a:latin typeface="DeepSeek-CJK-patch"/>
              </a:rPr>
              <a:t>No indexing for faster searches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C63-2AD3-068A-C17A-B8059CC6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8000" dirty="0"/>
              <a:t>Thank </a:t>
            </a:r>
            <a:br>
              <a:rPr lang="en-US" sz="8000" dirty="0"/>
            </a:br>
            <a:r>
              <a:rPr lang="en-US" sz="8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9380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EF641B-0E64-462A-DDAC-FA54E96C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A581A4-6DF8-8693-9C7B-1C7893CE1AE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2205435"/>
            <a:ext cx="71343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A system to monitor and track student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Implemented in C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Hash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Linked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File I/O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E970D-DCF4-9D5B-969E-DA049519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65E9-079F-7C11-94FE-6F03527A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938048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9DC952B-8CAA-41F2-5DCE-0CD4CBC7F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306B8-C59E-C3DF-1347-12F14272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A8948E-33F9-25F3-2923-BBDF00CBCB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1573066"/>
            <a:ext cx="6392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Load student data from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Add, delete, and search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Mark daily attendance by subject.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View detailed attendance per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Generate an attendance report for a subject</a:t>
            </a:r>
          </a:p>
        </p:txBody>
      </p:sp>
    </p:spTree>
    <p:extLst>
      <p:ext uri="{BB962C8B-B14F-4D97-AF65-F5344CB8AC3E}">
        <p14:creationId xmlns:p14="http://schemas.microsoft.com/office/powerpoint/2010/main" val="380073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6A377-80A6-DBC2-E75C-F3D134F9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9226-2700-DD5C-9539-D5B88664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69924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21EB-3158-FEC6-FB1D-D93D76A8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813034"/>
            <a:ext cx="7965460" cy="3987693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Attendance Management and Monitoring System is designed to track and manage student attendance across multiple subjects efficiently. Traditional paper-based attendance systems are prone to errors, difficult to </a:t>
            </a:r>
            <a:r>
              <a:rPr lang="en-US" sz="1800" kern="100" dirty="0" err="1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time-consuming to maintain. This system provides a digital solution that allows teachers to:</a:t>
            </a:r>
            <a:endParaRPr lang="en-IN" sz="1800" kern="100" dirty="0">
              <a:solidFill>
                <a:srgbClr val="202C8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Record attendance quickly and accurately</a:t>
            </a:r>
            <a:endParaRPr lang="en-IN" sz="1800" kern="100" dirty="0">
              <a:solidFill>
                <a:srgbClr val="202C8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Generate detailed attendance reports</a:t>
            </a:r>
            <a:endParaRPr lang="en-IN" sz="1800" kern="100" dirty="0">
              <a:solidFill>
                <a:srgbClr val="202C8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Search and view individual student attendance records</a:t>
            </a:r>
            <a:endParaRPr lang="en-IN" sz="1800" kern="100" dirty="0">
              <a:solidFill>
                <a:srgbClr val="202C8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Manage student information in a </a:t>
            </a:r>
            <a:r>
              <a:rPr lang="en-US" sz="1800" kern="100" dirty="0" err="1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centralised</a:t>
            </a:r>
            <a:r>
              <a:rPr lang="en-US" sz="1800" kern="1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IN" sz="1800" kern="100" dirty="0">
              <a:solidFill>
                <a:srgbClr val="202C8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26F5551-06BC-229D-E32C-517E86C39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B053D-51D9-EC1D-0316-5E424C92E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983D-4938-8DDE-ED10-D1FB31AB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699248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5CCB0ED-0C9E-E64C-A5DB-14B82B4C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264BC8-7080-D37F-5DA3-930E5A8FFDD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90643" y="1602276"/>
            <a:ext cx="726144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Initialise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Empty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hashTable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[TABLE_SIZE]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Empty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subjectList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[MAX_SUBJECTS]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,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subjectCount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until user selects Exit: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a)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Display 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b)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choice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Process choice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1. Load Students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filename.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For each line: Read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 Unicode MS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; insert into hash table.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2. Generate Report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the subject name and report file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Find or add a subject.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For each student: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-Write ID, Name, and attendance (P/A) for the subject to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176E4-DB98-B1BA-F617-89B9B97B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BDC6-548E-60B5-42A0-10372CA4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699248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456166D-B92C-390B-1AAF-BBFEB6A5D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777BBA-5FE3-6B73-02C9-2D89D64D893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1155622"/>
            <a:ext cx="487665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3. Search Student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Search the hash table by the last 4 digits.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Display student details if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4. Delete Student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Search and delete a student from the hash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5. Insert Student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ID and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If ID exists, show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Else, insert into the hash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6. Mark Attendance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the subject name and day.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Repeatedly input student IDS (last 4 digits):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Mark as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7. View Attendance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Input 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Display attendance for all subjects and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8. Exit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Free memory.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End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66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834635"/>
            <a:ext cx="7724745" cy="4571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82BF4A2-A133-AB42-CD0C-D69E74DD1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8580" y="1594816"/>
            <a:ext cx="3352407" cy="4428159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C1DC4C1-F087-B688-8F58-7B74DA4328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781550" y="1594816"/>
            <a:ext cx="3406547" cy="4428159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1484-ECDC-8FA7-6E38-3951F5BDC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2CD-F2A5-DCB4-6A13-3A5360D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834635"/>
            <a:ext cx="7724745" cy="4571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12676-C23E-0519-91AF-EB55A9104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5FF3EB-8723-75A4-C7B0-3418451A7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1783976"/>
            <a:ext cx="3282950" cy="412503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7184C6-BB21-C47D-C6CB-45D9D4D6B3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715435" y="1705085"/>
            <a:ext cx="3175681" cy="4317890"/>
          </a:xfrm>
        </p:spPr>
      </p:pic>
    </p:spTree>
    <p:extLst>
      <p:ext uri="{BB962C8B-B14F-4D97-AF65-F5344CB8AC3E}">
        <p14:creationId xmlns:p14="http://schemas.microsoft.com/office/powerpoint/2010/main" val="159307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{5EAAD3E2-9BCC-4046-ABE8-DA3BA7DA5F38}tf78438558_win32</Template>
  <TotalTime>224</TotalTime>
  <Words>1105</Words>
  <Application>Microsoft Office PowerPoint</Application>
  <PresentationFormat>Widescreen</PresentationFormat>
  <Paragraphs>211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Arial Unicode MS</vt:lpstr>
      <vt:lpstr>Calibri</vt:lpstr>
      <vt:lpstr>DeepSeek-CJK-patch</vt:lpstr>
      <vt:lpstr>Sabon Next LT</vt:lpstr>
      <vt:lpstr>Times New Roman</vt:lpstr>
      <vt:lpstr>Custom</vt:lpstr>
      <vt:lpstr>DSA GROUP PROJECT ATTENDANCE Monitoring and MANAGEMENT SYSYTEM</vt:lpstr>
      <vt:lpstr>GROUP MEMBERS</vt:lpstr>
      <vt:lpstr>Introduction</vt:lpstr>
      <vt:lpstr>Features:</vt:lpstr>
      <vt:lpstr>PROBLEM STATEMENT</vt:lpstr>
      <vt:lpstr>ALGORITHM</vt:lpstr>
      <vt:lpstr>ALGORITHM</vt:lpstr>
      <vt:lpstr>CODE</vt:lpstr>
      <vt:lpstr>CODE</vt:lpstr>
      <vt:lpstr>CODE</vt:lpstr>
      <vt:lpstr>  </vt:lpstr>
      <vt:lpstr>Important Structures in the Attendance Management System Code</vt:lpstr>
      <vt:lpstr>Important Structures in the Attendance Management System Code</vt:lpstr>
      <vt:lpstr>Important Structures in the Attendance Management System Code</vt:lpstr>
      <vt:lpstr>Real-World Optimizations</vt:lpstr>
      <vt:lpstr>Time Complexity </vt:lpstr>
      <vt:lpstr>Time Complexity </vt:lpstr>
      <vt:lpstr>Positive Aspects✅ </vt:lpstr>
      <vt:lpstr>Positive Aspects </vt:lpstr>
      <vt:lpstr>Negative Aspects ❌</vt:lpstr>
      <vt:lpstr>Negative Aspects ❌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 VICTUS</dc:creator>
  <cp:lastModifiedBy>HP VICTUS</cp:lastModifiedBy>
  <cp:revision>3</cp:revision>
  <dcterms:created xsi:type="dcterms:W3CDTF">2025-04-22T09:18:12Z</dcterms:created>
  <dcterms:modified xsi:type="dcterms:W3CDTF">2025-04-22T19:41:27Z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